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DE53-77E1-4BAD-86F9-665D735356DE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6F29-2ADB-4B5A-BF15-BFB92C074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DE53-77E1-4BAD-86F9-665D735356DE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6F29-2ADB-4B5A-BF15-BFB92C074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3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DE53-77E1-4BAD-86F9-665D735356DE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6F29-2ADB-4B5A-BF15-BFB92C074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9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DE53-77E1-4BAD-86F9-665D735356DE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6F29-2ADB-4B5A-BF15-BFB92C074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1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DE53-77E1-4BAD-86F9-665D735356DE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6F29-2ADB-4B5A-BF15-BFB92C074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DE53-77E1-4BAD-86F9-665D735356DE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6F29-2ADB-4B5A-BF15-BFB92C074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DE53-77E1-4BAD-86F9-665D735356DE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6F29-2ADB-4B5A-BF15-BFB92C074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DE53-77E1-4BAD-86F9-665D735356DE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6F29-2ADB-4B5A-BF15-BFB92C074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DE53-77E1-4BAD-86F9-665D735356DE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6F29-2ADB-4B5A-BF15-BFB92C074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DE53-77E1-4BAD-86F9-665D735356DE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6F29-2ADB-4B5A-BF15-BFB92C074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DE53-77E1-4BAD-86F9-665D735356DE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6F29-2ADB-4B5A-BF15-BFB92C074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8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DE53-77E1-4BAD-86F9-665D735356DE}" type="datetimeFigureOut">
              <a:rPr lang="en-US" smtClean="0"/>
              <a:t>15-Jan-23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B6F29-2ADB-4B5A-BF15-BFB92C074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0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ADB6A672-6097-151A-834E-0FD18560D44C}"/>
              </a:ext>
            </a:extLst>
          </p:cNvPr>
          <p:cNvSpPr txBox="1"/>
          <p:nvPr/>
        </p:nvSpPr>
        <p:spPr>
          <a:xfrm>
            <a:off x="4213332" y="1982651"/>
            <a:ext cx="1274708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1" err="1">
                <a:solidFill>
                  <a:srgbClr val="C00000"/>
                </a:solidFill>
                <a:latin typeface="Consolas" panose="020B0609020204030204" pitchFamily="49" charset="0"/>
              </a:rPr>
              <a:t>mOT.sendRequest</a:t>
            </a:r>
            <a:r>
              <a:rPr lang="en-US" sz="901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D392EC-BD13-1B25-4B6C-8C6C3D0E4BA2}"/>
              </a:ext>
            </a:extLst>
          </p:cNvPr>
          <p:cNvSpPr txBox="1"/>
          <p:nvPr/>
        </p:nvSpPr>
        <p:spPr>
          <a:xfrm>
            <a:off x="6643958" y="2405742"/>
            <a:ext cx="1338829" cy="230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1" err="1">
                <a:solidFill>
                  <a:srgbClr val="C00000"/>
                </a:solidFill>
                <a:latin typeface="Consolas" panose="020B0609020204030204" pitchFamily="49" charset="0"/>
              </a:rPr>
              <a:t>sOT.sendResponse</a:t>
            </a:r>
            <a:r>
              <a:rPr lang="en-US" sz="901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8E080-31BA-8713-6F60-38CD982D34E7}"/>
              </a:ext>
            </a:extLst>
          </p:cNvPr>
          <p:cNvSpPr/>
          <p:nvPr/>
        </p:nvSpPr>
        <p:spPr>
          <a:xfrm>
            <a:off x="3227512" y="1854468"/>
            <a:ext cx="955652" cy="955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/>
              <a:t>MASTER</a:t>
            </a:r>
          </a:p>
          <a:p>
            <a:pPr algn="ctr"/>
            <a:r>
              <a:rPr lang="en-US" sz="1200" b="1" err="1"/>
              <a:t>OpenTherm</a:t>
            </a:r>
            <a:endParaRPr lang="en-US" sz="1200" b="1"/>
          </a:p>
          <a:p>
            <a:pPr algn="ctr"/>
            <a:r>
              <a:rPr lang="en-US" sz="1200" b="1"/>
              <a:t>Shield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942071-179D-777B-B654-17116A5AF1AC}"/>
              </a:ext>
            </a:extLst>
          </p:cNvPr>
          <p:cNvSpPr/>
          <p:nvPr/>
        </p:nvSpPr>
        <p:spPr>
          <a:xfrm>
            <a:off x="7972479" y="1854468"/>
            <a:ext cx="955652" cy="9556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/>
              <a:t>SLAVE</a:t>
            </a:r>
          </a:p>
          <a:p>
            <a:pPr algn="ctr"/>
            <a:r>
              <a:rPr lang="en-US" sz="1200" b="1" err="1"/>
              <a:t>OpenTherm</a:t>
            </a:r>
            <a:endParaRPr lang="en-US" sz="1200" b="1"/>
          </a:p>
          <a:p>
            <a:pPr algn="ctr"/>
            <a:r>
              <a:rPr lang="en-US" sz="1200" b="1"/>
              <a:t>Shield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D40C4-7B71-12CB-5453-8AC0812C41BB}"/>
              </a:ext>
            </a:extLst>
          </p:cNvPr>
          <p:cNvSpPr/>
          <p:nvPr/>
        </p:nvSpPr>
        <p:spPr>
          <a:xfrm>
            <a:off x="10162085" y="1600834"/>
            <a:ext cx="1143635" cy="12092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THERMOSTAT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470E6-16D3-F0F7-2F9C-275E96E5718E}"/>
              </a:ext>
            </a:extLst>
          </p:cNvPr>
          <p:cNvSpPr/>
          <p:nvPr/>
        </p:nvSpPr>
        <p:spPr>
          <a:xfrm>
            <a:off x="5515104" y="1600834"/>
            <a:ext cx="1128850" cy="12092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MCU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B845C3-2E1D-E8C0-71AB-E6D2D4448D26}"/>
              </a:ext>
            </a:extLst>
          </p:cNvPr>
          <p:cNvSpPr/>
          <p:nvPr/>
        </p:nvSpPr>
        <p:spPr>
          <a:xfrm>
            <a:off x="849925" y="1600833"/>
            <a:ext cx="1143635" cy="12092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BOILER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B94F5-C2F2-72EB-C941-D9B1452D100A}"/>
              </a:ext>
            </a:extLst>
          </p:cNvPr>
          <p:cNvSpPr txBox="1"/>
          <p:nvPr/>
        </p:nvSpPr>
        <p:spPr>
          <a:xfrm>
            <a:off x="1146603" y="1222562"/>
            <a:ext cx="5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/>
              <a:t>slave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FD740-2555-BD66-041A-18E511319327}"/>
              </a:ext>
            </a:extLst>
          </p:cNvPr>
          <p:cNvSpPr txBox="1"/>
          <p:nvPr/>
        </p:nvSpPr>
        <p:spPr>
          <a:xfrm>
            <a:off x="10387041" y="1222562"/>
            <a:ext cx="693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/>
              <a:t>master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91DE5-1D46-AB13-0FEB-FBB68212C5E2}"/>
              </a:ext>
            </a:extLst>
          </p:cNvPr>
          <p:cNvSpPr txBox="1"/>
          <p:nvPr/>
        </p:nvSpPr>
        <p:spPr>
          <a:xfrm>
            <a:off x="5682686" y="1222562"/>
            <a:ext cx="79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/>
              <a:t>gateway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EEEB7E-D56D-2DCD-377C-C8BF60C22228}"/>
              </a:ext>
            </a:extLst>
          </p:cNvPr>
          <p:cNvCxnSpPr>
            <a:cxnSpLocks/>
          </p:cNvCxnSpPr>
          <p:nvPr/>
        </p:nvCxnSpPr>
        <p:spPr>
          <a:xfrm flipH="1">
            <a:off x="1993560" y="2000147"/>
            <a:ext cx="1233952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CBE49B-9AC7-4A70-4BBE-1BC5AD4C4D5C}"/>
              </a:ext>
            </a:extLst>
          </p:cNvPr>
          <p:cNvCxnSpPr>
            <a:cxnSpLocks/>
          </p:cNvCxnSpPr>
          <p:nvPr/>
        </p:nvCxnSpPr>
        <p:spPr>
          <a:xfrm flipH="1">
            <a:off x="4183163" y="2000147"/>
            <a:ext cx="1325392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74DECC-F6AF-25F9-ABD0-E6499A86ED1F}"/>
              </a:ext>
            </a:extLst>
          </p:cNvPr>
          <p:cNvCxnSpPr/>
          <p:nvPr/>
        </p:nvCxnSpPr>
        <p:spPr>
          <a:xfrm flipH="1">
            <a:off x="6647087" y="2000147"/>
            <a:ext cx="1325392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1B5101-F83F-CCC1-BC4B-3D365A22C487}"/>
              </a:ext>
            </a:extLst>
          </p:cNvPr>
          <p:cNvCxnSpPr>
            <a:cxnSpLocks/>
          </p:cNvCxnSpPr>
          <p:nvPr/>
        </p:nvCxnSpPr>
        <p:spPr>
          <a:xfrm flipH="1">
            <a:off x="8928131" y="2000147"/>
            <a:ext cx="1233950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0F16CC-BA32-654A-365C-DC4DA1B158E4}"/>
              </a:ext>
            </a:extLst>
          </p:cNvPr>
          <p:cNvSpPr txBox="1"/>
          <p:nvPr/>
        </p:nvSpPr>
        <p:spPr>
          <a:xfrm>
            <a:off x="1993557" y="1764422"/>
            <a:ext cx="1230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voltage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0B164-C26E-786B-7523-43DB08F5389C}"/>
              </a:ext>
            </a:extLst>
          </p:cNvPr>
          <p:cNvSpPr txBox="1"/>
          <p:nvPr/>
        </p:nvSpPr>
        <p:spPr>
          <a:xfrm>
            <a:off x="8926959" y="1764422"/>
            <a:ext cx="1233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voltage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53D0DF-F3A9-E73A-3003-5E141B0797A8}"/>
              </a:ext>
            </a:extLst>
          </p:cNvPr>
          <p:cNvSpPr txBox="1"/>
          <p:nvPr/>
        </p:nvSpPr>
        <p:spPr>
          <a:xfrm>
            <a:off x="7005856" y="1764422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DIG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B0EE3-9071-5A35-5767-9260B7BCFB70}"/>
              </a:ext>
            </a:extLst>
          </p:cNvPr>
          <p:cNvSpPr txBox="1"/>
          <p:nvPr/>
        </p:nvSpPr>
        <p:spPr>
          <a:xfrm>
            <a:off x="4505346" y="1764422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DIG OUT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48EA63-C82C-AB61-B5D8-8F693D8AFE93}"/>
              </a:ext>
            </a:extLst>
          </p:cNvPr>
          <p:cNvCxnSpPr>
            <a:cxnSpLocks/>
          </p:cNvCxnSpPr>
          <p:nvPr/>
        </p:nvCxnSpPr>
        <p:spPr>
          <a:xfrm flipH="1">
            <a:off x="1993560" y="2642698"/>
            <a:ext cx="123395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499F1A-BC3C-DBF5-9EDA-E1E97A13D969}"/>
              </a:ext>
            </a:extLst>
          </p:cNvPr>
          <p:cNvCxnSpPr>
            <a:cxnSpLocks/>
          </p:cNvCxnSpPr>
          <p:nvPr/>
        </p:nvCxnSpPr>
        <p:spPr>
          <a:xfrm flipH="1">
            <a:off x="4183163" y="2642698"/>
            <a:ext cx="132539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58B186-0159-31ED-01F1-E82C25FB97BC}"/>
              </a:ext>
            </a:extLst>
          </p:cNvPr>
          <p:cNvCxnSpPr>
            <a:cxnSpLocks/>
          </p:cNvCxnSpPr>
          <p:nvPr/>
        </p:nvCxnSpPr>
        <p:spPr>
          <a:xfrm flipH="1">
            <a:off x="6647087" y="2642698"/>
            <a:ext cx="132539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C04E21-CC6C-E34C-99BA-510F9FD81C53}"/>
              </a:ext>
            </a:extLst>
          </p:cNvPr>
          <p:cNvCxnSpPr>
            <a:cxnSpLocks/>
          </p:cNvCxnSpPr>
          <p:nvPr/>
        </p:nvCxnSpPr>
        <p:spPr>
          <a:xfrm flipH="1">
            <a:off x="8928131" y="2642698"/>
            <a:ext cx="123395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D86DB5-3FBE-5B66-11A6-A3C4C57219BC}"/>
              </a:ext>
            </a:extLst>
          </p:cNvPr>
          <p:cNvSpPr txBox="1"/>
          <p:nvPr/>
        </p:nvSpPr>
        <p:spPr>
          <a:xfrm>
            <a:off x="2000109" y="2596358"/>
            <a:ext cx="1233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current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D29B-67DD-FDBE-5F1D-31A1CFF14C2E}"/>
              </a:ext>
            </a:extLst>
          </p:cNvPr>
          <p:cNvSpPr txBox="1"/>
          <p:nvPr/>
        </p:nvSpPr>
        <p:spPr>
          <a:xfrm>
            <a:off x="8926959" y="2596358"/>
            <a:ext cx="1233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current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14A39-2680-8508-135C-20857A2FA60B}"/>
              </a:ext>
            </a:extLst>
          </p:cNvPr>
          <p:cNvSpPr txBox="1"/>
          <p:nvPr/>
        </p:nvSpPr>
        <p:spPr>
          <a:xfrm>
            <a:off x="6970587" y="2596358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DIG OUT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F2DCFC-D621-ABBC-774A-A0B9BF07BB55}"/>
              </a:ext>
            </a:extLst>
          </p:cNvPr>
          <p:cNvSpPr txBox="1"/>
          <p:nvPr/>
        </p:nvSpPr>
        <p:spPr>
          <a:xfrm>
            <a:off x="4540613" y="2596358"/>
            <a:ext cx="607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DIG IN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ED7C20-89CF-0D8C-B733-AD3E929DDF81}"/>
              </a:ext>
            </a:extLst>
          </p:cNvPr>
          <p:cNvSpPr/>
          <p:nvPr/>
        </p:nvSpPr>
        <p:spPr>
          <a:xfrm>
            <a:off x="6551966" y="1908256"/>
            <a:ext cx="187735" cy="187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D258E3-C335-34B1-EBC5-D6CF790C1C67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6712209" y="1600834"/>
            <a:ext cx="257063" cy="334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D6FD3E-A940-7178-B7B5-40EE473758D5}"/>
              </a:ext>
            </a:extLst>
          </p:cNvPr>
          <p:cNvSpPr txBox="1"/>
          <p:nvPr/>
        </p:nvSpPr>
        <p:spPr>
          <a:xfrm>
            <a:off x="6928573" y="126855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1" err="1">
                <a:solidFill>
                  <a:srgbClr val="C00000"/>
                </a:solidFill>
                <a:latin typeface="Consolas" panose="020B0609020204030204" pitchFamily="49" charset="0"/>
              </a:rPr>
              <a:t>sOT.handleInterrupt</a:t>
            </a:r>
            <a:r>
              <a:rPr lang="en-US" sz="901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sz="901"/>
              <a:t> </a:t>
            </a:r>
            <a:r>
              <a:rPr lang="en-US" sz="1000"/>
              <a:t>processes</a:t>
            </a:r>
          </a:p>
          <a:p>
            <a:r>
              <a:rPr lang="en-US" sz="1000"/>
              <a:t>incoming bits and figures out </a:t>
            </a:r>
            <a:r>
              <a:rPr lang="en-US" sz="901" err="1">
                <a:solidFill>
                  <a:srgbClr val="C00000"/>
                </a:solidFill>
                <a:latin typeface="Consolas" panose="020B0609020204030204" pitchFamily="49" charset="0"/>
              </a:rPr>
              <a:t>sOT.</a:t>
            </a:r>
            <a:r>
              <a:rPr lang="en-US" sz="901">
                <a:solidFill>
                  <a:srgbClr val="C00000"/>
                </a:solidFill>
                <a:latin typeface="Consolas" panose="020B0609020204030204" pitchFamily="49" charset="0"/>
              </a:rPr>
              <a:t>status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3F007A7-94FB-05C4-C6A3-3B793D9D2E17}"/>
              </a:ext>
            </a:extLst>
          </p:cNvPr>
          <p:cNvSpPr/>
          <p:nvPr/>
        </p:nvSpPr>
        <p:spPr>
          <a:xfrm rot="10800000">
            <a:off x="5416488" y="2545892"/>
            <a:ext cx="187735" cy="1877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285CD82-373D-5569-DEBE-9388E07251DC}"/>
              </a:ext>
            </a:extLst>
          </p:cNvPr>
          <p:cNvCxnSpPr>
            <a:cxnSpLocks/>
            <a:stCxn id="52" idx="7"/>
          </p:cNvCxnSpPr>
          <p:nvPr/>
        </p:nvCxnSpPr>
        <p:spPr>
          <a:xfrm rot="10800000" flipV="1">
            <a:off x="5186918" y="2706134"/>
            <a:ext cx="257063" cy="334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F6A83F-3CF7-62F9-A74A-09365C9AA91B}"/>
              </a:ext>
            </a:extLst>
          </p:cNvPr>
          <p:cNvSpPr txBox="1"/>
          <p:nvPr/>
        </p:nvSpPr>
        <p:spPr>
          <a:xfrm>
            <a:off x="2899326" y="2973220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1" err="1">
                <a:solidFill>
                  <a:srgbClr val="C00000"/>
                </a:solidFill>
                <a:latin typeface="Consolas" panose="020B0609020204030204" pitchFamily="49" charset="0"/>
              </a:rPr>
              <a:t>mOT.handleInterrupt</a:t>
            </a:r>
            <a:r>
              <a:rPr lang="en-US" sz="901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US" sz="1000"/>
              <a:t> processes</a:t>
            </a:r>
          </a:p>
          <a:p>
            <a:pPr algn="r"/>
            <a:r>
              <a:rPr lang="en-US" sz="1000"/>
              <a:t>incoming bits and figures out </a:t>
            </a:r>
            <a:r>
              <a:rPr lang="en-US" sz="901" err="1">
                <a:solidFill>
                  <a:srgbClr val="C00000"/>
                </a:solidFill>
                <a:latin typeface="Consolas" panose="020B0609020204030204" pitchFamily="49" charset="0"/>
              </a:rPr>
              <a:t>mOT.status</a:t>
            </a:r>
            <a:endParaRPr lang="en-US" sz="100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9DBD26F-0D74-69C5-053E-51D6CA01308A}"/>
              </a:ext>
            </a:extLst>
          </p:cNvPr>
          <p:cNvSpPr txBox="1"/>
          <p:nvPr/>
        </p:nvSpPr>
        <p:spPr>
          <a:xfrm>
            <a:off x="849925" y="3891539"/>
            <a:ext cx="5686172" cy="46977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noAutofit/>
          </a:bodyPr>
          <a:lstStyle/>
          <a:p>
            <a:r>
              <a:rPr lang="en-US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&lt;Arduino.h&gt;</a:t>
            </a:r>
            <a:endParaRPr lang="en-US" sz="1000" b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0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OpenTherm.h&gt;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000" b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OpenTherm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mInPin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mOutPin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// Manages Master OpenTherm Shield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OpenTherm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sInPin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sOutPin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Manages Slave  OpenTherm Shield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ICACHE_RAM_ATTR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mHandleInterrupt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handleInterrupt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ICACHE_RAM_ATTR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sHandleInterrupt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handleInterrupt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b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processRequest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sOT_request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OpenThermResponseStatus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sOT_status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Send the intercepted thermostat request further downstream to the boiler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and listen for the boiler's response.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mOT_response =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sendRequest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(sOT_request);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(mOT_response) {</a:t>
            </a:r>
          </a:p>
          <a:p>
            <a:r>
              <a:rPr 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A boiler response is waiting to be processed. Send this intercepted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response further upstream to the thermostat.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sendResponse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(mOT_response);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(mHandleInterrupt);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(sHandleInterrupt, processRequest);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Poll whether a new thermostat request awaits. `process()` will internally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call `processRequest()` when needed.</a:t>
            </a:r>
            <a:endParaRPr lang="en-US" sz="1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sOT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4E5D85-0E1E-62D0-79C2-1C541ECE78E5}"/>
              </a:ext>
            </a:extLst>
          </p:cNvPr>
          <p:cNvSpPr txBox="1"/>
          <p:nvPr/>
        </p:nvSpPr>
        <p:spPr>
          <a:xfrm>
            <a:off x="849925" y="3614539"/>
            <a:ext cx="1719189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200"/>
              <a:t>Code excerpt for gateway: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31C433-2066-6B76-0A4D-81708DAC0DBA}"/>
              </a:ext>
            </a:extLst>
          </p:cNvPr>
          <p:cNvSpPr txBox="1"/>
          <p:nvPr/>
        </p:nvSpPr>
        <p:spPr>
          <a:xfrm>
            <a:off x="681280" y="490532"/>
            <a:ext cx="46730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Schematic: DIYLESS OpenTherm shields and code flow</a:t>
            </a:r>
          </a:p>
          <a:p>
            <a:r>
              <a:rPr lang="en-US" sz="1000"/>
              <a:t>Dennis van Gils, 15-01-2023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5B5EE58-56C7-A2E3-E9C3-63788E601869}"/>
              </a:ext>
            </a:extLst>
          </p:cNvPr>
          <p:cNvCxnSpPr>
            <a:cxnSpLocks/>
          </p:cNvCxnSpPr>
          <p:nvPr/>
        </p:nvCxnSpPr>
        <p:spPr>
          <a:xfrm flipH="1">
            <a:off x="5753350" y="2000147"/>
            <a:ext cx="645807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F4A5C00-62DB-18EC-2026-608336FBCF34}"/>
              </a:ext>
            </a:extLst>
          </p:cNvPr>
          <p:cNvSpPr txBox="1"/>
          <p:nvPr/>
        </p:nvSpPr>
        <p:spPr>
          <a:xfrm>
            <a:off x="5474236" y="2194325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rgbClr val="7030A0"/>
                </a:solidFill>
                <a:latin typeface="Consolas" panose="020B0609020204030204" pitchFamily="49" charset="0"/>
              </a:rPr>
              <a:t>processRequest()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8050A25-C79D-B588-75A4-6316A16A4898}"/>
              </a:ext>
            </a:extLst>
          </p:cNvPr>
          <p:cNvCxnSpPr>
            <a:cxnSpLocks/>
          </p:cNvCxnSpPr>
          <p:nvPr/>
        </p:nvCxnSpPr>
        <p:spPr>
          <a:xfrm>
            <a:off x="5753350" y="2639760"/>
            <a:ext cx="645807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E31A79F-D1F7-D1E4-5BDE-59B8B2169065}"/>
              </a:ext>
            </a:extLst>
          </p:cNvPr>
          <p:cNvSpPr txBox="1"/>
          <p:nvPr/>
        </p:nvSpPr>
        <p:spPr>
          <a:xfrm>
            <a:off x="5515104" y="2405871"/>
            <a:ext cx="1128850" cy="2308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sz="700">
                <a:solidFill>
                  <a:srgbClr val="7030A0"/>
                </a:solidFill>
                <a:latin typeface="Consolas" panose="020B0609020204030204" pitchFamily="49" charset="0"/>
              </a:rPr>
              <a:t>mOT_response</a:t>
            </a:r>
            <a:endParaRPr lang="en-US" sz="80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C58074-8E01-A43F-4501-5E0682BBF033}"/>
              </a:ext>
            </a:extLst>
          </p:cNvPr>
          <p:cNvSpPr txBox="1"/>
          <p:nvPr/>
        </p:nvSpPr>
        <p:spPr>
          <a:xfrm>
            <a:off x="5515104" y="1982780"/>
            <a:ext cx="1128850" cy="23083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sz="700">
                <a:solidFill>
                  <a:srgbClr val="7030A0"/>
                </a:solidFill>
                <a:latin typeface="Consolas" panose="020B0609020204030204" pitchFamily="49" charset="0"/>
              </a:rPr>
              <a:t>sOT_request</a:t>
            </a:r>
            <a:endParaRPr lang="en-US" sz="80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305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Gils, Dennis van (UT-TNW)</dc:creator>
  <cp:lastModifiedBy>Gils, Dennis van (UT-TNW)</cp:lastModifiedBy>
  <cp:revision>21</cp:revision>
  <dcterms:created xsi:type="dcterms:W3CDTF">2023-01-15T10:02:19Z</dcterms:created>
  <dcterms:modified xsi:type="dcterms:W3CDTF">2023-01-15T12:51:35Z</dcterms:modified>
</cp:coreProperties>
</file>