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256" r:id="rId2"/>
    <p:sldId id="328" r:id="rId3"/>
    <p:sldId id="329" r:id="rId4"/>
    <p:sldId id="327" r:id="rId5"/>
    <p:sldId id="331" r:id="rId6"/>
    <p:sldId id="330" r:id="rId7"/>
    <p:sldId id="332" r:id="rId8"/>
    <p:sldId id="333" r:id="rId9"/>
    <p:sldId id="335" r:id="rId10"/>
    <p:sldId id="334" r:id="rId11"/>
    <p:sldId id="337" r:id="rId12"/>
    <p:sldId id="336" r:id="rId13"/>
    <p:sldId id="338" r:id="rId14"/>
    <p:sldId id="342" r:id="rId15"/>
    <p:sldId id="343" r:id="rId16"/>
    <p:sldId id="345" r:id="rId17"/>
    <p:sldId id="347" r:id="rId18"/>
    <p:sldId id="346" r:id="rId19"/>
    <p:sldId id="348" r:id="rId20"/>
    <p:sldId id="349" r:id="rId21"/>
    <p:sldId id="350" r:id="rId22"/>
    <p:sldId id="340" r:id="rId23"/>
    <p:sldId id="344" r:id="rId24"/>
    <p:sldId id="267" r:id="rId25"/>
    <p:sldId id="269" r:id="rId26"/>
    <p:sldId id="351" r:id="rId27"/>
    <p:sldId id="354" r:id="rId28"/>
    <p:sldId id="352" r:id="rId29"/>
    <p:sldId id="353" r:id="rId30"/>
    <p:sldId id="355" r:id="rId31"/>
    <p:sldId id="356" r:id="rId32"/>
    <p:sldId id="357" r:id="rId33"/>
    <p:sldId id="358" r:id="rId34"/>
    <p:sldId id="359" r:id="rId35"/>
    <p:sldId id="360" r:id="rId36"/>
    <p:sldId id="363" r:id="rId37"/>
    <p:sldId id="364" r:id="rId38"/>
    <p:sldId id="365" r:id="rId39"/>
    <p:sldId id="341" r:id="rId40"/>
    <p:sldId id="309" r:id="rId41"/>
    <p:sldId id="318" r:id="rId42"/>
    <p:sldId id="319" r:id="rId4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F8B844BC-669F-4D41-BB06-4B98FBC65868}">
          <p14:sldIdLst>
            <p14:sldId id="256"/>
          </p14:sldIdLst>
        </p14:section>
        <p14:section name="總述" id="{1241DE46-A74E-49E7-B7D4-D9D72FB21597}">
          <p14:sldIdLst>
            <p14:sldId id="328"/>
          </p14:sldIdLst>
        </p14:section>
        <p14:section name="HAND 原理圖解析" id="{CC3EDCF6-7DE0-4BBF-A504-12F252AC5990}">
          <p14:sldIdLst>
            <p14:sldId id="329"/>
            <p14:sldId id="327"/>
            <p14:sldId id="331"/>
            <p14:sldId id="330"/>
            <p14:sldId id="332"/>
            <p14:sldId id="333"/>
            <p14:sldId id="335"/>
            <p14:sldId id="334"/>
            <p14:sldId id="337"/>
            <p14:sldId id="336"/>
            <p14:sldId id="338"/>
            <p14:sldId id="342"/>
            <p14:sldId id="343"/>
            <p14:sldId id="345"/>
            <p14:sldId id="347"/>
            <p14:sldId id="346"/>
            <p14:sldId id="348"/>
            <p14:sldId id="349"/>
            <p14:sldId id="350"/>
            <p14:sldId id="340"/>
            <p14:sldId id="344"/>
            <p14:sldId id="267"/>
            <p14:sldId id="269"/>
            <p14:sldId id="351"/>
            <p14:sldId id="354"/>
            <p14:sldId id="352"/>
            <p14:sldId id="353"/>
            <p14:sldId id="355"/>
            <p14:sldId id="356"/>
            <p14:sldId id="357"/>
            <p14:sldId id="358"/>
            <p14:sldId id="359"/>
            <p14:sldId id="360"/>
            <p14:sldId id="363"/>
            <p14:sldId id="364"/>
            <p14:sldId id="365"/>
          </p14:sldIdLst>
        </p14:section>
        <p14:section name="A.1" id="{5562B99F-70B1-4D25-BF5E-73EACE15E169}">
          <p14:sldIdLst>
            <p14:sldId id="341"/>
            <p14:sldId id="309"/>
            <p14:sldId id="318"/>
            <p14:sldId id="31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3131"/>
    <a:srgbClr val="44BBCC"/>
    <a:srgbClr val="7030A0"/>
    <a:srgbClr val="670050"/>
    <a:srgbClr val="670051"/>
    <a:srgbClr val="959595"/>
    <a:srgbClr val="F2F2F2"/>
    <a:srgbClr val="FEFEFE"/>
    <a:srgbClr val="606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61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528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FD9EA086-306F-4459-9D4F-EFA2BBB3BB5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D151F7B-EA87-41E9-98D2-9BE29055F60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9216FE-A6A8-45BA-A6A3-0CC5EED225C5}" type="datetimeFigureOut">
              <a:rPr lang="zh-TW" altLang="en-US" smtClean="0"/>
              <a:t>2025/3/30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DD3384E-8A8F-4F8F-9F6C-1DF431988D8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D0D6B0A-5C6C-498D-AB66-835F341746B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1C2CD4-F08C-4AA0-892A-86FACC439A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91891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90809B-8F67-4795-A3A0-E1B59E1C0D16}" type="datetimeFigureOut">
              <a:rPr lang="zh-TW" altLang="en-US" smtClean="0"/>
              <a:t>2025/3/30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50C859-FE3F-4DC2-8687-33BB452B20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1117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F107E1-523C-43F9-B91E-F779E2CC84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i="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A1D4837-AFC6-4B48-86F1-F20285FA7D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ADE5B12-6384-46CD-B77B-DCC5246BE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41D3E-A65D-425F-B90B-CC4C8B82728E}" type="datetime1">
              <a:rPr lang="zh-TW" altLang="en-US" smtClean="0"/>
              <a:t>2025/3/30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41F6A58-2B94-4B3A-AA19-FE9A904B7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7C6748B-7677-4655-BDAB-592421E46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75941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fld id="{972DAD5C-B3B9-4BEE-822A-69ABF8A6B88D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78206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4F4A6C-C4E5-4A21-B0BD-D11CACD8E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9DD0142-E0AE-478D-B1A0-DAFD8E28A4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9CE90CA-872D-4697-AB56-CB32C2FBB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0593C-6D15-4612-ADEA-AB740C993D9C}" type="datetime1">
              <a:rPr lang="zh-TW" altLang="en-US" smtClean="0"/>
              <a:t>2025/3/30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0CE1992-A224-4B06-BB04-293E152EE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E45B313-60FE-4E02-B516-C659702E5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DAD5C-B3B9-4BEE-822A-69ABF8A6B8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6683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34C0E5E-3045-468E-9B7D-E759DB39D8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2705223-4629-4CCB-8D41-95D49DA7D9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BD5F414-0680-4A4D-8545-D617C10D7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12593-7965-4EFD-AB7D-6805E6596ABB}" type="datetime1">
              <a:rPr lang="zh-TW" altLang="en-US" smtClean="0"/>
              <a:t>2025/3/30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1484793-F6AB-4703-8E92-5E05A07F2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798BF7D-CE03-4FD7-957F-4C47BD636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DAD5C-B3B9-4BEE-822A-69ABF8A6B8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3129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3A066A-0E76-4CAC-A6F8-9884E5918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E6B21F1-8A54-4665-B026-56B3E2FF4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Microsoft Sans Serif" panose="020B0604020202020204" pitchFamily="34" charset="0"/>
                <a:ea typeface="微軟正黑體" panose="020B0604030504040204" pitchFamily="34" charset="-120"/>
                <a:cs typeface="Microsoft Sans Serif" panose="020B0604020202020204" pitchFamily="34" charset="0"/>
              </a:defRPr>
            </a:lvl1pPr>
            <a:lvl2pPr>
              <a:defRPr>
                <a:latin typeface="Microsoft Sans Serif" panose="020B0604020202020204" pitchFamily="34" charset="0"/>
                <a:ea typeface="微軟正黑體" panose="020B0604030504040204" pitchFamily="34" charset="-120"/>
                <a:cs typeface="Microsoft Sans Serif" panose="020B0604020202020204" pitchFamily="34" charset="0"/>
              </a:defRPr>
            </a:lvl2pPr>
            <a:lvl3pPr>
              <a:defRPr>
                <a:latin typeface="Microsoft Sans Serif" panose="020B0604020202020204" pitchFamily="34" charset="0"/>
                <a:ea typeface="微軟正黑體" panose="020B0604030504040204" pitchFamily="34" charset="-120"/>
                <a:cs typeface="Microsoft Sans Serif" panose="020B0604020202020204" pitchFamily="34" charset="0"/>
              </a:defRPr>
            </a:lvl3pPr>
            <a:lvl4pPr>
              <a:defRPr>
                <a:latin typeface="Microsoft Sans Serif" panose="020B0604020202020204" pitchFamily="34" charset="0"/>
                <a:ea typeface="微軟正黑體" panose="020B0604030504040204" pitchFamily="34" charset="-120"/>
                <a:cs typeface="Microsoft Sans Serif" panose="020B0604020202020204" pitchFamily="34" charset="0"/>
              </a:defRPr>
            </a:lvl4pPr>
            <a:lvl5pPr>
              <a:defRPr>
                <a:latin typeface="Microsoft Sans Serif" panose="020B0604020202020204" pitchFamily="34" charset="0"/>
                <a:ea typeface="微軟正黑體" panose="020B0604030504040204" pitchFamily="34" charset="-120"/>
                <a:cs typeface="Microsoft Sans Serif" panose="020B0604020202020204" pitchFamily="34" charset="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16E42F1-4AF9-4D9C-A45F-034713B9C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2C525-C5CB-49FD-AC4A-C84B0847281F}" type="datetime1">
              <a:rPr lang="zh-TW" altLang="en-US" smtClean="0"/>
              <a:t>2025/3/30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C2D55C3-226E-4293-BF95-F67FCB64C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F929A69-CB75-480E-8E30-7D11D7B91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74883"/>
            <a:ext cx="2743200" cy="365125"/>
          </a:xfrm>
        </p:spPr>
        <p:txBody>
          <a:bodyPr vert="horz" lIns="91440" tIns="45720" rIns="91440" bIns="45720" rtlCol="0" anchor="ctr"/>
          <a:lstStyle>
            <a:lvl1pPr>
              <a:defRPr lang="zh-TW" altLang="en-US" smtClean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fld id="{972DAD5C-B3B9-4BEE-822A-69ABF8A6B88D}" type="slidenum">
              <a:rPr lang="en-US" altLang="zh-TW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514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C0172D-5BDA-492B-8ECB-3CDEBE19C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D87A8D1-A18F-43E8-BD84-A0586C0BF0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6004EC9-62B1-437A-B61E-C55DC1A4A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B3FE0-6245-4602-BB97-39401ADF000C}" type="datetime1">
              <a:rPr lang="zh-TW" altLang="en-US" smtClean="0"/>
              <a:t>2025/3/30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112BB62-CFD4-4C7F-BCB4-5B6B77175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10181AD-5519-45B0-9294-6A406C4D8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83350"/>
            <a:ext cx="2743200" cy="365125"/>
          </a:xfrm>
        </p:spPr>
        <p:txBody>
          <a:bodyPr vert="horz" lIns="91440" tIns="45720" rIns="91440" bIns="45720" rtlCol="0" anchor="ctr"/>
          <a:lstStyle>
            <a:lvl1pPr>
              <a:defRPr lang="zh-TW" altLang="en-US" smtClean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fld id="{972DAD5C-B3B9-4BEE-822A-69ABF8A6B88D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24334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31F401-BF40-42CA-B046-61B392B03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A017858-E929-465A-A165-DAF4005769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D3F87FE-AC2B-4611-888C-06E0BAE7C8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586C2FA-0778-40C0-9DFA-8733B21F8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0F8C1-EE51-451A-B8FD-A0D5E4225022}" type="datetime1">
              <a:rPr lang="zh-TW" altLang="en-US" smtClean="0"/>
              <a:t>2025/3/30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6AFB0CF-A9BC-4235-80B2-13C17B89A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6EB4C22-738E-45DE-8CAA-9267445CB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DAD5C-B3B9-4BEE-822A-69ABF8A6B8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8880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98BDDB-AB85-4D42-8233-6AF978DFB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E253275-8590-4EED-BC89-733A66322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3E7E767-A5B3-4E7D-A07A-AE3222C1F1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457329A-B37F-4FA3-BF7B-6823516968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BE8E977-FA96-49CB-BC1A-67D3E7C260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AF79A92-9131-4666-96E8-6CF6284DA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4F13C-6158-493B-B6E7-940F3F1AE3C5}" type="datetime1">
              <a:rPr lang="zh-TW" altLang="en-US" smtClean="0"/>
              <a:t>2025/3/30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5F0E2D2-9D85-47E2-A48E-3AAC05FC2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CBA9524-9DBD-45B7-B713-3555EB7A2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DAD5C-B3B9-4BEE-822A-69ABF8A6B8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7363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D06EF1-2A09-411A-8341-C507FF71C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Arial Black" panose="020B0A0402010202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AE2F52A-FD91-448D-B704-8EA172EF3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42C2D-205D-481C-A239-66D9C5893356}" type="datetime1">
              <a:rPr lang="zh-TW" altLang="en-US" smtClean="0"/>
              <a:t>2025/3/30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A8AF55C-1162-4C6E-A0E2-1B581438D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3EFF65C-2918-44C1-B010-561E8FBC4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1817"/>
            <a:ext cx="2743200" cy="365125"/>
          </a:xfrm>
        </p:spPr>
        <p:txBody>
          <a:bodyPr vert="horz" lIns="91440" tIns="45720" rIns="91440" bIns="45720" rtlCol="0" anchor="ctr"/>
          <a:lstStyle>
            <a:lvl1pPr>
              <a:defRPr lang="zh-TW" altLang="en-US" smtClean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fld id="{972DAD5C-B3B9-4BEE-822A-69ABF8A6B88D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75131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BCD7467-A54B-43FC-BF9D-A10D1F74F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E8D31-87AA-4290-AB9A-F8336887F351}" type="datetime1">
              <a:rPr lang="zh-TW" altLang="en-US" smtClean="0"/>
              <a:t>2025/3/30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01526AD-87B5-4FEC-99B5-A43BFDE54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FA59669-2981-420A-909E-C26A33075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DAD5C-B3B9-4BEE-822A-69ABF8A6B8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6120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A6E390-930B-4235-8BF0-98609F107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4D4D20-57E0-443E-8FDF-836B89B94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D450021-3881-4713-9A5A-29E80469C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08908EC-C356-4FC0-A7EF-584EE0065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EDB1A-1679-45BF-BAC7-99FC49AD56AF}" type="datetime1">
              <a:rPr lang="zh-TW" altLang="en-US" smtClean="0"/>
              <a:t>2025/3/30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9F4BE1F-34E5-4CA6-AA8F-E63C1DDAF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C60CEDC-9DAF-4C2B-8663-C25EE5B39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DAD5C-B3B9-4BEE-822A-69ABF8A6B8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9885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DBD6A5-68C7-4379-9F37-9880B8D5A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4975D69-DEDE-4FE4-A939-E1165F8BDC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B075F60-BB80-476D-9CC5-8D48137FFE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8D3131A-1A88-4288-9042-3AD2830F8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FA8E9-751D-40D1-85F6-26A353D22646}" type="datetime1">
              <a:rPr lang="zh-TW" altLang="en-US" smtClean="0"/>
              <a:t>2025/3/30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B13BEB8-F645-4502-976C-92BA9B555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3A929CE-5719-45EA-808B-1918B8E40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DAD5C-B3B9-4BEE-822A-69ABF8A6B8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4508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FD8ECA4-F47F-4604-B229-E851DFBE9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E17C27A-4861-4096-B51B-EDBF12909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FFDF7E2-B7E2-4C17-9DD1-EEA8ECF5EF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B69F9-2552-4ECD-805D-4DDC58B7709F}" type="datetime1">
              <a:rPr lang="zh-TW" altLang="en-US" smtClean="0"/>
              <a:t>2025/3/30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60E3A94-E13A-4EFA-9FAC-6FC80473A6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0EA54A-F394-41F3-9EA1-AB6CF59203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DAD5C-B3B9-4BEE-822A-69ABF8A6B8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1494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 Black" panose="020B0A04020102020204" pitchFamily="34" charset="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Sans Serif" panose="020B0604020202020204" pitchFamily="34" charset="0"/>
          <a:ea typeface="微軟正黑體" panose="020B0604030504040204" pitchFamily="34" charset="-120"/>
          <a:cs typeface="Microsoft Sans Serif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Sans Serif" panose="020B0604020202020204" pitchFamily="34" charset="0"/>
          <a:ea typeface="微軟正黑體" panose="020B0604030504040204" pitchFamily="34" charset="-120"/>
          <a:cs typeface="Microsoft Sans Serif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Sans Serif" panose="020B0604020202020204" pitchFamily="34" charset="0"/>
          <a:ea typeface="微軟正黑體" panose="020B0604030504040204" pitchFamily="34" charset="-120"/>
          <a:cs typeface="Microsoft Sans Serif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Sans Serif" panose="020B0604020202020204" pitchFamily="34" charset="0"/>
          <a:ea typeface="微軟正黑體" panose="020B0604030504040204" pitchFamily="34" charset="-120"/>
          <a:cs typeface="Microsoft Sans Serif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Sans Serif" panose="020B0604020202020204" pitchFamily="34" charset="0"/>
          <a:ea typeface="微軟正黑體" panose="020B0604030504040204" pitchFamily="34" charset="-120"/>
          <a:cs typeface="Microsoft Sans Serif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i.com/lit/gpn/bq27427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lectronics.stackexchange.com/a/428175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i.com/lit/gpn/tps22965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electronics.stackexchange.com/questions/648984/usb-2-0-vbus-filter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i.com/lit/pdf/slvaea3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i.com/lit/pdf/slvae79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e2e.ti.com/support/power-management-group/power-management/f/power-management-forum/1350697/tps61023-tps61023-schematic-review/5159138?tisearch=e2e-sitesearch&amp;keymatch=%20user%3A601946#5159138" TargetMode="External"/><Relationship Id="rId2" Type="http://schemas.openxmlformats.org/officeDocument/2006/relationships/hyperlink" Target="https://www.ti.com/lit/pdf/slvaes4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zhuanlan.zhihu.com/p/680857598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2echina.ti.com/cfs-file/__key/telligent-evolution-components-attachments/00-24-01-00-00-36-63-77/TI_2D008259554F636B6E784B6DD58B3575906E8476B97EE26C1FFF_.pdf" TargetMode="External"/><Relationship Id="rId4" Type="http://schemas.openxmlformats.org/officeDocument/2006/relationships/hyperlink" Target="https://www.ti.com.cn/cn/lit/pdf/zhca058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hyperlink" Target="https://www.best-microcontroller-projects.com/tp4056-page2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urata.eetrend.com/article/2019-11/1003145.html" TargetMode="External"/><Relationship Id="rId4" Type="http://schemas.openxmlformats.org/officeDocument/2006/relationships/image" Target="../media/image41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i.com/lit/gpn/bq25302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2e.ti.com/support/power-management-group/power-management/f/power-management-forum/1349813/tps63806-tps63806-bq25302-bq27427-schematic-review/5157413?tisearch=e2e-sitesearch&amp;keymatch=%2520user%253A601946#5157413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9B3B02-88CF-48AA-A7C7-F4EAA38A0D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63740"/>
            <a:ext cx="9144000" cy="2387600"/>
          </a:xfrm>
        </p:spPr>
        <p:txBody>
          <a:bodyPr/>
          <a:lstStyle/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HAND 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設計詳解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2600884-57A8-448A-B5BC-C9A871F3E5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2024/05/06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製作人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劉尚賢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ECCF265-D09F-4522-A753-E160BD1A8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DAD5C-B3B9-4BEE-822A-69ABF8A6B88D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805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987D027-1936-4744-A04B-BE89C38DB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DAD5C-B3B9-4BEE-822A-69ABF8A6B88D}" type="slidenum">
              <a:rPr lang="en-US" altLang="zh-TW" smtClean="0"/>
              <a:pPr/>
              <a:t>10</a:t>
            </a:fld>
            <a:endParaRPr lang="en-US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A7CAB9A2-614D-4B19-9BF8-8673FAB71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7865"/>
            <a:ext cx="9564435" cy="498227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10214966-1AB7-4FC8-B6F4-D81A678B1BAF}"/>
              </a:ext>
            </a:extLst>
          </p:cNvPr>
          <p:cNvSpPr txBox="1"/>
          <p:nvPr/>
        </p:nvSpPr>
        <p:spPr>
          <a:xfrm>
            <a:off x="9614647" y="1506070"/>
            <a:ext cx="24115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Fuel gauge </a:t>
            </a:r>
            <a:r>
              <a:rPr lang="zh-TW" altLang="en-US" dirty="0"/>
              <a:t>是用來查看目前剩餘電量的 </a:t>
            </a:r>
            <a:r>
              <a:rPr lang="en-US" altLang="zh-TW" dirty="0"/>
              <a:t>IC</a:t>
            </a:r>
            <a:r>
              <a:rPr lang="zh-TW" altLang="en-US" dirty="0"/>
              <a:t>，</a:t>
            </a:r>
            <a:r>
              <a:rPr lang="en-US" altLang="zh-TW" dirty="0"/>
              <a:t>BQ27427 </a:t>
            </a:r>
            <a:r>
              <a:rPr lang="zh-TW" altLang="en-US" dirty="0"/>
              <a:t>裡面自帶電流量測電阻</a:t>
            </a:r>
            <a:r>
              <a:rPr lang="en-US" altLang="zh-TW" dirty="0"/>
              <a:t>(</a:t>
            </a:r>
            <a:r>
              <a:rPr lang="zh-TW" altLang="en-US" dirty="0"/>
              <a:t>在 </a:t>
            </a:r>
            <a:r>
              <a:rPr lang="en-US" altLang="zh-TW" dirty="0"/>
              <a:t>BAT</a:t>
            </a:r>
            <a:r>
              <a:rPr lang="zh-TW" altLang="en-US" dirty="0"/>
              <a:t> 和 </a:t>
            </a:r>
            <a:r>
              <a:rPr lang="en-US" altLang="zh-TW" dirty="0"/>
              <a:t>SRX </a:t>
            </a:r>
            <a:r>
              <a:rPr lang="zh-TW" altLang="en-US" dirty="0"/>
              <a:t>之間</a:t>
            </a:r>
            <a:r>
              <a:rPr lang="en-US" altLang="zh-TW" dirty="0"/>
              <a:t>)</a:t>
            </a:r>
            <a:r>
              <a:rPr lang="zh-TW" altLang="en-US" dirty="0"/>
              <a:t>，最大的電流為 </a:t>
            </a:r>
            <a:r>
              <a:rPr lang="en-US" altLang="zh-TW" dirty="0"/>
              <a:t>2A RMS</a:t>
            </a:r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053937EE-04BD-499E-999B-34EB9996D2F1}"/>
              </a:ext>
            </a:extLst>
          </p:cNvPr>
          <p:cNvSpPr txBox="1"/>
          <p:nvPr/>
        </p:nvSpPr>
        <p:spPr>
          <a:xfrm>
            <a:off x="9614647" y="3429000"/>
            <a:ext cx="24115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可使用 </a:t>
            </a:r>
            <a:r>
              <a:rPr lang="en-US" altLang="zh-TW" dirty="0"/>
              <a:t>I2C </a:t>
            </a:r>
            <a:r>
              <a:rPr lang="zh-TW" altLang="en-US" dirty="0"/>
              <a:t>跟 </a:t>
            </a:r>
            <a:r>
              <a:rPr lang="en-US" altLang="zh-TW" dirty="0"/>
              <a:t>MCU</a:t>
            </a:r>
            <a:r>
              <a:rPr lang="zh-TW" altLang="en-US" dirty="0"/>
              <a:t>進行溝通，請注意只有當電池插入時，</a:t>
            </a:r>
            <a:r>
              <a:rPr lang="en-US" altLang="zh-TW" dirty="0"/>
              <a:t>I2C</a:t>
            </a:r>
            <a:r>
              <a:rPr lang="zh-TW" altLang="en-US" dirty="0"/>
              <a:t> 才是可用的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4DA2B945-A45F-446D-AA24-A306751B8CDA}"/>
              </a:ext>
            </a:extLst>
          </p:cNvPr>
          <p:cNvSpPr txBox="1"/>
          <p:nvPr/>
        </p:nvSpPr>
        <p:spPr>
          <a:xfrm>
            <a:off x="9614647" y="4751765"/>
            <a:ext cx="24115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SRX </a:t>
            </a:r>
            <a:r>
              <a:rPr lang="zh-TW" altLang="en-US" dirty="0"/>
              <a:t>是</a:t>
            </a:r>
            <a:r>
              <a:rPr lang="zh-TW" altLang="en-US" b="1" dirty="0"/>
              <a:t>對外的接口，所以跟充電 </a:t>
            </a:r>
            <a:r>
              <a:rPr lang="en-US" altLang="zh-TW" b="1" dirty="0"/>
              <a:t>IC</a:t>
            </a:r>
            <a:r>
              <a:rPr lang="zh-TW" altLang="en-US" b="1" dirty="0"/>
              <a:t> 連接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5991B52-C574-4855-A7A4-E7B0DF9050D7}"/>
              </a:ext>
            </a:extLst>
          </p:cNvPr>
          <p:cNvSpPr txBox="1"/>
          <p:nvPr/>
        </p:nvSpPr>
        <p:spPr>
          <a:xfrm>
            <a:off x="9870141" y="6089400"/>
            <a:ext cx="2321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hlinkClick r:id="rId3"/>
              </a:rPr>
              <a:t>BQ27427 datasheet</a:t>
            </a:r>
            <a:endParaRPr lang="zh-TW" altLang="en-US" dirty="0"/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897853AC-02BE-4CDB-81DE-4E93CDA42142}"/>
              </a:ext>
            </a:extLst>
          </p:cNvPr>
          <p:cNvCxnSpPr>
            <a:cxnSpLocks/>
          </p:cNvCxnSpPr>
          <p:nvPr/>
        </p:nvCxnSpPr>
        <p:spPr>
          <a:xfrm flipV="1">
            <a:off x="1102659" y="3872753"/>
            <a:ext cx="295835" cy="1564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E5B4ED8D-7585-4843-B337-4843BAF2C7F2}"/>
              </a:ext>
            </a:extLst>
          </p:cNvPr>
          <p:cNvSpPr txBox="1"/>
          <p:nvPr/>
        </p:nvSpPr>
        <p:spPr>
          <a:xfrm>
            <a:off x="-121929" y="4109846"/>
            <a:ext cx="16091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b="1" dirty="0"/>
              <a:t>偵測電池是否插入</a:t>
            </a:r>
            <a:endParaRPr lang="en-US" altLang="zh-TW" sz="1400" b="1" dirty="0"/>
          </a:p>
          <a:p>
            <a:r>
              <a:rPr lang="zh-TW" altLang="en-US" sz="1400" b="1" dirty="0"/>
              <a:t>沒有用的時候使用 </a:t>
            </a:r>
            <a:r>
              <a:rPr lang="en-US" altLang="zh-TW" sz="1400" b="1" dirty="0"/>
              <a:t>10k </a:t>
            </a:r>
            <a:r>
              <a:rPr lang="zh-TW" altLang="en-US" sz="1400" b="1" dirty="0"/>
              <a:t>下拉</a:t>
            </a:r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0827BB50-1442-47D3-8D17-14D72653C4B4}"/>
              </a:ext>
            </a:extLst>
          </p:cNvPr>
          <p:cNvCxnSpPr>
            <a:cxnSpLocks/>
          </p:cNvCxnSpPr>
          <p:nvPr/>
        </p:nvCxnSpPr>
        <p:spPr>
          <a:xfrm flipH="1">
            <a:off x="1891553" y="1963271"/>
            <a:ext cx="385483" cy="4840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8D88DDCD-86F4-4770-A091-BA0CCF6370E9}"/>
              </a:ext>
            </a:extLst>
          </p:cNvPr>
          <p:cNvSpPr txBox="1"/>
          <p:nvPr/>
        </p:nvSpPr>
        <p:spPr>
          <a:xfrm>
            <a:off x="2277034" y="1593939"/>
            <a:ext cx="28238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b="1" dirty="0"/>
              <a:t>上拉到 </a:t>
            </a:r>
            <a:r>
              <a:rPr lang="en-US" altLang="zh-TW" sz="1400" b="1" dirty="0"/>
              <a:t>BAT+ </a:t>
            </a:r>
            <a:r>
              <a:rPr lang="zh-TW" altLang="en-US" sz="1400" b="1" dirty="0"/>
              <a:t>而非 </a:t>
            </a:r>
            <a:r>
              <a:rPr lang="en-US" altLang="zh-TW" sz="1400" b="1" dirty="0"/>
              <a:t>3.3V </a:t>
            </a:r>
            <a:r>
              <a:rPr lang="zh-TW" altLang="en-US" sz="1400" b="1" dirty="0"/>
              <a:t>原因下面有寫，</a:t>
            </a:r>
            <a:r>
              <a:rPr lang="en-US" altLang="zh-TW" sz="1400" b="1" dirty="0"/>
              <a:t>BAT+</a:t>
            </a:r>
            <a:r>
              <a:rPr lang="zh-TW" altLang="en-US" sz="1400" b="1" dirty="0"/>
              <a:t> 沒接的時候也不重要，因為 </a:t>
            </a:r>
            <a:r>
              <a:rPr lang="en-US" altLang="zh-TW" sz="1400" b="1" dirty="0"/>
              <a:t>BQ27427 </a:t>
            </a:r>
            <a:r>
              <a:rPr lang="zh-TW" altLang="en-US" sz="1400" b="1" dirty="0"/>
              <a:t>不會啟動</a:t>
            </a:r>
          </a:p>
        </p:txBody>
      </p:sp>
    </p:spTree>
    <p:extLst>
      <p:ext uri="{BB962C8B-B14F-4D97-AF65-F5344CB8AC3E}">
        <p14:creationId xmlns:p14="http://schemas.microsoft.com/office/powerpoint/2010/main" val="1830699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F4DA5E-424F-4021-9EAC-41FE3D4ECB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HAND PDN </a:t>
            </a:r>
            <a:br>
              <a:rPr lang="en-US" altLang="zh-TW" dirty="0"/>
            </a:br>
            <a:r>
              <a:rPr lang="en-US" altLang="zh-TW" dirty="0"/>
              <a:t>Load Sharing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D17F004-77AC-4D04-8B88-0B2D264FB3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FAC2630-12D8-43BD-8200-04C417621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DAD5C-B3B9-4BEE-822A-69ABF8A6B88D}" type="slidenum">
              <a:rPr lang="zh-TW" altLang="en-US" smtClean="0"/>
              <a:pPr/>
              <a:t>11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27582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E98A77C0-6A08-4401-8A6A-01B9271512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3917" y="911224"/>
            <a:ext cx="9924165" cy="5238563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BB6D4E4-0BC0-4B5F-9991-A5896B792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DAD5C-B3B9-4BEE-822A-69ABF8A6B88D}" type="slidenum">
              <a:rPr lang="en-US" altLang="zh-TW" smtClean="0"/>
              <a:pPr/>
              <a:t>12</a:t>
            </a:fld>
            <a:endParaRPr lang="en-US" dirty="0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061607FD-3111-4D19-9221-3DDA4EB25D4F}"/>
              </a:ext>
            </a:extLst>
          </p:cNvPr>
          <p:cNvCxnSpPr/>
          <p:nvPr/>
        </p:nvCxnSpPr>
        <p:spPr>
          <a:xfrm flipV="1">
            <a:off x="3827929" y="762000"/>
            <a:ext cx="277906" cy="2779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2E71D337-087D-454F-A532-1A83398DB806}"/>
              </a:ext>
            </a:extLst>
          </p:cNvPr>
          <p:cNvSpPr txBox="1"/>
          <p:nvPr/>
        </p:nvSpPr>
        <p:spPr>
          <a:xfrm>
            <a:off x="4105835" y="541892"/>
            <a:ext cx="2384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hlinkClick r:id="rId3"/>
              </a:rPr>
              <a:t>Back to back </a:t>
            </a:r>
            <a:r>
              <a:rPr lang="en-US" altLang="zh-TW" dirty="0" err="1">
                <a:hlinkClick r:id="rId3"/>
              </a:rPr>
              <a:t>pmos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75B13C0-85FD-471B-AE63-601E9324676A}"/>
              </a:ext>
            </a:extLst>
          </p:cNvPr>
          <p:cNvSpPr txBox="1"/>
          <p:nvPr/>
        </p:nvSpPr>
        <p:spPr>
          <a:xfrm>
            <a:off x="5620871" y="4511842"/>
            <a:ext cx="23218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Pi filter </a:t>
            </a:r>
            <a:r>
              <a:rPr lang="zh-TW" altLang="en-US" dirty="0"/>
              <a:t>用於過濾高頻，</a:t>
            </a:r>
            <a:r>
              <a:rPr lang="en-US" altLang="zh-TW" dirty="0"/>
              <a:t>R17 </a:t>
            </a:r>
            <a:r>
              <a:rPr lang="zh-TW" altLang="en-US" dirty="0"/>
              <a:t>和 </a:t>
            </a:r>
            <a:r>
              <a:rPr lang="en-US" altLang="zh-TW" dirty="0"/>
              <a:t>C11 </a:t>
            </a:r>
            <a:r>
              <a:rPr lang="zh-TW" altLang="en-US" dirty="0"/>
              <a:t>是用於抑制前面 </a:t>
            </a:r>
            <a:r>
              <a:rPr lang="en-US" altLang="zh-TW" dirty="0"/>
              <a:t>pi filter </a:t>
            </a:r>
            <a:r>
              <a:rPr lang="zh-TW" altLang="en-US" dirty="0"/>
              <a:t>的共振頻率</a:t>
            </a:r>
            <a:r>
              <a:rPr lang="en-US" altLang="zh-TW" dirty="0"/>
              <a:t>(</a:t>
            </a:r>
            <a:r>
              <a:rPr lang="zh-TW" altLang="en-US" dirty="0"/>
              <a:t>見後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5DB6A90-DED0-475F-A60C-6121827E01E4}"/>
              </a:ext>
            </a:extLst>
          </p:cNvPr>
          <p:cNvSpPr txBox="1"/>
          <p:nvPr/>
        </p:nvSpPr>
        <p:spPr>
          <a:xfrm>
            <a:off x="8597155" y="1194901"/>
            <a:ext cx="23218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這主要是防止上電時出現 </a:t>
            </a:r>
            <a:r>
              <a:rPr lang="en-US" altLang="zh-TW" dirty="0"/>
              <a:t>inrush current</a:t>
            </a:r>
            <a:r>
              <a:rPr lang="zh-TW" altLang="en-US" dirty="0"/>
              <a:t>，尤其是對 </a:t>
            </a:r>
            <a:r>
              <a:rPr lang="en-US" altLang="zh-TW" dirty="0"/>
              <a:t>USB</a:t>
            </a:r>
            <a:r>
              <a:rPr lang="zh-TW" altLang="en-US" dirty="0"/>
              <a:t> 而言</a:t>
            </a: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38B4E879-9374-4BF1-95C6-7A0E99A25EEE}"/>
              </a:ext>
            </a:extLst>
          </p:cNvPr>
          <p:cNvCxnSpPr/>
          <p:nvPr/>
        </p:nvCxnSpPr>
        <p:spPr>
          <a:xfrm>
            <a:off x="10820400" y="3729318"/>
            <a:ext cx="0" cy="7825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D439AFB-EFAF-48C4-B1C8-F6F92DFA100A}"/>
              </a:ext>
            </a:extLst>
          </p:cNvPr>
          <p:cNvSpPr txBox="1"/>
          <p:nvPr/>
        </p:nvSpPr>
        <p:spPr>
          <a:xfrm>
            <a:off x="9224683" y="4679576"/>
            <a:ext cx="25549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C13 </a:t>
            </a:r>
            <a:r>
              <a:rPr lang="zh-TW" altLang="en-US" dirty="0"/>
              <a:t>控制延遲時間，對於 </a:t>
            </a:r>
            <a:r>
              <a:rPr lang="en-US" altLang="zh-TW" dirty="0"/>
              <a:t>3.3V</a:t>
            </a:r>
            <a:r>
              <a:rPr lang="zh-TW" altLang="en-US" dirty="0"/>
              <a:t> 約為</a:t>
            </a:r>
            <a:r>
              <a:rPr lang="en-US" altLang="zh-TW" dirty="0"/>
              <a:t> 11 </a:t>
            </a:r>
            <a:r>
              <a:rPr lang="en-US" altLang="zh-TW" dirty="0" err="1"/>
              <a:t>ms</a:t>
            </a:r>
            <a:r>
              <a:rPr lang="zh-TW" altLang="en-US" dirty="0"/>
              <a:t>，</a:t>
            </a:r>
            <a:r>
              <a:rPr lang="en-US" altLang="zh-TW" dirty="0"/>
              <a:t>5V</a:t>
            </a:r>
            <a:r>
              <a:rPr lang="zh-TW" altLang="en-US" dirty="0"/>
              <a:t> 約為 </a:t>
            </a:r>
            <a:r>
              <a:rPr lang="en-US" altLang="zh-TW" dirty="0"/>
              <a:t>19ms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3205A3AB-B4D1-420B-9939-E6A522A3225D}"/>
              </a:ext>
            </a:extLst>
          </p:cNvPr>
          <p:cNvSpPr txBox="1"/>
          <p:nvPr/>
        </p:nvSpPr>
        <p:spPr>
          <a:xfrm>
            <a:off x="5260101" y="1039906"/>
            <a:ext cx="29246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Back to back </a:t>
            </a:r>
            <a:r>
              <a:rPr lang="en-US" altLang="zh-TW" dirty="0" err="1"/>
              <a:t>pmos</a:t>
            </a:r>
            <a:r>
              <a:rPr lang="en-US" altLang="zh-TW" dirty="0"/>
              <a:t> </a:t>
            </a:r>
            <a:r>
              <a:rPr lang="zh-TW" altLang="en-US" dirty="0"/>
              <a:t>相較於 </a:t>
            </a:r>
            <a:r>
              <a:rPr lang="en-US" altLang="zh-TW" dirty="0" err="1"/>
              <a:t>pmos</a:t>
            </a:r>
            <a:r>
              <a:rPr lang="en-US" altLang="zh-TW" dirty="0"/>
              <a:t> + </a:t>
            </a:r>
            <a:r>
              <a:rPr lang="zh-TW" altLang="en-US" dirty="0"/>
              <a:t>蕭特基二極體的方案具有</a:t>
            </a:r>
            <a:r>
              <a:rPr lang="zh-TW" altLang="en-US" b="1" dirty="0">
                <a:solidFill>
                  <a:srgbClr val="FF0000"/>
                </a:solidFill>
              </a:rPr>
              <a:t>更低的損耗</a:t>
            </a:r>
            <a:r>
              <a:rPr lang="zh-TW" altLang="en-US" dirty="0"/>
              <a:t>，在此 </a:t>
            </a:r>
            <a:r>
              <a:rPr lang="en-US" altLang="zh-TW" dirty="0"/>
              <a:t>VBUS</a:t>
            </a:r>
            <a:r>
              <a:rPr lang="zh-TW" altLang="en-US" dirty="0"/>
              <a:t> 優先使用，如果沒插才換 </a:t>
            </a:r>
            <a:r>
              <a:rPr lang="en-US" altLang="zh-TW" dirty="0"/>
              <a:t>BQ27427_SRX</a:t>
            </a:r>
            <a:endParaRPr lang="zh-TW" altLang="en-US" dirty="0"/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2D6483DF-AB26-4571-9C7D-543A2424CD20}"/>
              </a:ext>
            </a:extLst>
          </p:cNvPr>
          <p:cNvSpPr/>
          <p:nvPr/>
        </p:nvSpPr>
        <p:spPr>
          <a:xfrm>
            <a:off x="3218329" y="2994212"/>
            <a:ext cx="528918" cy="43478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6328F968-027C-475E-94A5-2029B64AB03B}"/>
              </a:ext>
            </a:extLst>
          </p:cNvPr>
          <p:cNvSpPr/>
          <p:nvPr/>
        </p:nvSpPr>
        <p:spPr>
          <a:xfrm>
            <a:off x="2743199" y="4706453"/>
            <a:ext cx="528918" cy="43478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B9248CB2-3621-4813-BD2A-145E352A6E10}"/>
              </a:ext>
            </a:extLst>
          </p:cNvPr>
          <p:cNvCxnSpPr/>
          <p:nvPr/>
        </p:nvCxnSpPr>
        <p:spPr>
          <a:xfrm flipH="1" flipV="1">
            <a:off x="2286000" y="2895600"/>
            <a:ext cx="815788" cy="24204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9CAF8109-AE07-47E1-9FB4-EF5245E606D7}"/>
              </a:ext>
            </a:extLst>
          </p:cNvPr>
          <p:cNvSpPr txBox="1"/>
          <p:nvPr/>
        </p:nvSpPr>
        <p:spPr>
          <a:xfrm>
            <a:off x="177113" y="2517234"/>
            <a:ext cx="2924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防止 </a:t>
            </a:r>
            <a:r>
              <a:rPr lang="en-US" altLang="zh-TW" dirty="0"/>
              <a:t>gate inrush current</a:t>
            </a:r>
            <a:endParaRPr lang="zh-TW" altLang="en-US" dirty="0"/>
          </a:p>
        </p:txBody>
      </p:sp>
      <p:cxnSp>
        <p:nvCxnSpPr>
          <p:cNvPr id="23" name="接點: 肘形 22">
            <a:extLst>
              <a:ext uri="{FF2B5EF4-FFF2-40B4-BE49-F238E27FC236}">
                <a16:creationId xmlns:a16="http://schemas.microsoft.com/office/drawing/2014/main" id="{8BED71CF-F959-4173-8373-14A12C931B1C}"/>
              </a:ext>
            </a:extLst>
          </p:cNvPr>
          <p:cNvCxnSpPr>
            <a:cxnSpLocks/>
            <a:stCxn id="16" idx="1"/>
          </p:cNvCxnSpPr>
          <p:nvPr/>
        </p:nvCxnSpPr>
        <p:spPr>
          <a:xfrm rot="10800000">
            <a:off x="1639451" y="2895601"/>
            <a:ext cx="1103749" cy="2028247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BD55A472-1EFE-47CC-96F4-E79C826C2151}"/>
              </a:ext>
            </a:extLst>
          </p:cNvPr>
          <p:cNvCxnSpPr/>
          <p:nvPr/>
        </p:nvCxnSpPr>
        <p:spPr>
          <a:xfrm flipH="1">
            <a:off x="3482788" y="5217459"/>
            <a:ext cx="345141" cy="277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15BF44EE-E815-402C-8CE6-5CCDBC7E4F94}"/>
              </a:ext>
            </a:extLst>
          </p:cNvPr>
          <p:cNvSpPr txBox="1"/>
          <p:nvPr/>
        </p:nvSpPr>
        <p:spPr>
          <a:xfrm>
            <a:off x="822572" y="5310699"/>
            <a:ext cx="2924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確保未插入時的電位為低 避免意外導通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5280E9E1-8F56-479C-99AF-BC648479688A}"/>
              </a:ext>
            </a:extLst>
          </p:cNvPr>
          <p:cNvSpPr txBox="1"/>
          <p:nvPr/>
        </p:nvSpPr>
        <p:spPr>
          <a:xfrm>
            <a:off x="8626227" y="5780455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hlinkClick r:id="rId4"/>
              </a:rPr>
              <a:t>TPS22965 datasheet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34912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254623-CF47-48AF-A7A1-311DA09C6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有關原理與損耗 </a:t>
            </a:r>
            <a:r>
              <a:rPr lang="en-US" altLang="zh-TW" dirty="0"/>
              <a:t>…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2B24821-F040-482E-A9F4-4BD716F96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DAD5C-B3B9-4BEE-822A-69ABF8A6B88D}" type="slidenum">
              <a:rPr lang="en-US" altLang="zh-TW" smtClean="0"/>
              <a:pPr/>
              <a:t>13</a:t>
            </a:fld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8766B9E-B5DF-4829-A110-BE0E38B14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015" y="1583906"/>
            <a:ext cx="4020111" cy="4658375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2D4B2F07-DA34-43B3-8EA7-2AE11796C31F}"/>
              </a:ext>
            </a:extLst>
          </p:cNvPr>
          <p:cNvSpPr txBox="1"/>
          <p:nvPr/>
        </p:nvSpPr>
        <p:spPr>
          <a:xfrm>
            <a:off x="5270688" y="2586305"/>
            <a:ext cx="326315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當 </a:t>
            </a:r>
            <a:r>
              <a:rPr lang="en-US" altLang="zh-TW" dirty="0"/>
              <a:t>USB</a:t>
            </a:r>
            <a:r>
              <a:rPr lang="zh-TW" altLang="en-US" dirty="0"/>
              <a:t> 插入，</a:t>
            </a:r>
            <a:r>
              <a:rPr lang="en-US" altLang="zh-TW" dirty="0"/>
              <a:t>+VBUS</a:t>
            </a:r>
            <a:r>
              <a:rPr lang="zh-TW" altLang="en-US" dirty="0"/>
              <a:t> 生壓至 </a:t>
            </a:r>
            <a:r>
              <a:rPr lang="en-US" altLang="zh-TW" dirty="0"/>
              <a:t>5V</a:t>
            </a:r>
            <a:r>
              <a:rPr lang="zh-TW" altLang="en-US" dirty="0"/>
              <a:t>，此時，原本打開的 </a:t>
            </a:r>
            <a:r>
              <a:rPr lang="en-US" altLang="zh-TW" dirty="0"/>
              <a:t>BQ27427_SRX</a:t>
            </a:r>
            <a:r>
              <a:rPr lang="zh-TW" altLang="en-US" dirty="0"/>
              <a:t> 會開始關閉</a:t>
            </a:r>
            <a:r>
              <a:rPr lang="en-US" altLang="zh-TW" dirty="0"/>
              <a:t>(</a:t>
            </a:r>
            <a:r>
              <a:rPr lang="zh-TW" altLang="en-US" dirty="0"/>
              <a:t>因為 </a:t>
            </a:r>
            <a:r>
              <a:rPr lang="en-US" altLang="zh-TW" dirty="0"/>
              <a:t>V</a:t>
            </a:r>
            <a:r>
              <a:rPr lang="en-US" altLang="zh-TW" baseline="-25000" dirty="0"/>
              <a:t>GS</a:t>
            </a:r>
            <a:r>
              <a:rPr lang="zh-TW" altLang="en-US" dirty="0"/>
              <a:t> 不再 </a:t>
            </a:r>
            <a:r>
              <a:rPr lang="en-US" altLang="zh-TW" dirty="0"/>
              <a:t>&lt; V</a:t>
            </a:r>
            <a:r>
              <a:rPr lang="en-US" altLang="zh-TW" baseline="-25000" dirty="0"/>
              <a:t>th</a:t>
            </a:r>
            <a:r>
              <a:rPr lang="en-US" altLang="zh-TW" dirty="0"/>
              <a:t>, </a:t>
            </a:r>
            <a:r>
              <a:rPr lang="zh-TW" altLang="en-US" dirty="0"/>
              <a:t>注意 </a:t>
            </a:r>
            <a:r>
              <a:rPr lang="en-US" altLang="zh-TW" dirty="0"/>
              <a:t>PMOS</a:t>
            </a:r>
            <a:r>
              <a:rPr lang="zh-TW" altLang="en-US" dirty="0"/>
              <a:t> 的 </a:t>
            </a:r>
            <a:r>
              <a:rPr lang="en-US" altLang="zh-TW" dirty="0"/>
              <a:t>V</a:t>
            </a:r>
            <a:r>
              <a:rPr lang="en-US" altLang="zh-TW" baseline="-25000" dirty="0"/>
              <a:t>th</a:t>
            </a:r>
            <a:r>
              <a:rPr lang="zh-TW" altLang="en-US" dirty="0"/>
              <a:t> 為負值，要 </a:t>
            </a:r>
            <a:r>
              <a:rPr lang="en-US" altLang="zh-TW" dirty="0"/>
              <a:t>&lt; V</a:t>
            </a:r>
            <a:r>
              <a:rPr lang="en-US" altLang="zh-TW" baseline="-25000" dirty="0"/>
              <a:t>th</a:t>
            </a:r>
            <a:r>
              <a:rPr lang="en-US" altLang="zh-TW" dirty="0"/>
              <a:t> </a:t>
            </a:r>
            <a:r>
              <a:rPr lang="zh-TW" altLang="en-US" dirty="0"/>
              <a:t>才會導通</a:t>
            </a:r>
            <a:r>
              <a:rPr lang="en-US" altLang="zh-TW" dirty="0"/>
              <a:t>!!)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當下方的 </a:t>
            </a:r>
            <a:r>
              <a:rPr lang="en-US" altLang="zh-TW" dirty="0"/>
              <a:t>PMOS</a:t>
            </a:r>
            <a:r>
              <a:rPr lang="zh-TW" altLang="en-US" dirty="0"/>
              <a:t> 管關閉後，電壓會被拉至 </a:t>
            </a:r>
            <a:r>
              <a:rPr lang="en-US" altLang="zh-TW" dirty="0"/>
              <a:t>Default 0V</a:t>
            </a:r>
            <a:r>
              <a:rPr lang="zh-TW" altLang="en-US" dirty="0"/>
              <a:t>，此時，上方的 </a:t>
            </a:r>
            <a:r>
              <a:rPr lang="en-US" altLang="zh-TW" dirty="0"/>
              <a:t>V</a:t>
            </a:r>
            <a:r>
              <a:rPr lang="en-US" altLang="zh-TW" baseline="-25000" dirty="0"/>
              <a:t>GS</a:t>
            </a:r>
            <a:r>
              <a:rPr lang="en-US" altLang="zh-TW" dirty="0"/>
              <a:t> </a:t>
            </a:r>
            <a:r>
              <a:rPr lang="zh-TW" altLang="en-US" dirty="0"/>
              <a:t>就會低於 </a:t>
            </a:r>
            <a:r>
              <a:rPr lang="en-US" altLang="zh-TW" dirty="0"/>
              <a:t>V</a:t>
            </a:r>
            <a:r>
              <a:rPr lang="en-US" altLang="zh-TW" baseline="-25000" dirty="0"/>
              <a:t>th </a:t>
            </a:r>
            <a:r>
              <a:rPr lang="zh-TW" altLang="en-US" dirty="0"/>
              <a:t>，因此</a:t>
            </a:r>
            <a:r>
              <a:rPr lang="zh-TW" altLang="en-US" b="1" dirty="0">
                <a:solidFill>
                  <a:srgbClr val="FF0000"/>
                </a:solidFill>
              </a:rPr>
              <a:t>上方導通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B675282-7CDB-45EB-8545-88B4D3A3707E}"/>
              </a:ext>
            </a:extLst>
          </p:cNvPr>
          <p:cNvSpPr txBox="1"/>
          <p:nvPr/>
        </p:nvSpPr>
        <p:spPr>
          <a:xfrm>
            <a:off x="3142130" y="4808676"/>
            <a:ext cx="259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G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171F3B9-1956-43E8-ABAD-E46A763D4ECD}"/>
              </a:ext>
            </a:extLst>
          </p:cNvPr>
          <p:cNvSpPr txBox="1"/>
          <p:nvPr/>
        </p:nvSpPr>
        <p:spPr>
          <a:xfrm>
            <a:off x="1504110" y="4624010"/>
            <a:ext cx="259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17C8FB8-6BBE-4911-9EF5-EE4425317BE9}"/>
              </a:ext>
            </a:extLst>
          </p:cNvPr>
          <p:cNvSpPr txBox="1"/>
          <p:nvPr/>
        </p:nvSpPr>
        <p:spPr>
          <a:xfrm>
            <a:off x="4485856" y="4647312"/>
            <a:ext cx="259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79F0988-B40E-4E6D-9586-7327DAA4C1FB}"/>
              </a:ext>
            </a:extLst>
          </p:cNvPr>
          <p:cNvSpPr txBox="1"/>
          <p:nvPr/>
        </p:nvSpPr>
        <p:spPr>
          <a:xfrm>
            <a:off x="1504110" y="2518092"/>
            <a:ext cx="259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B78C8DD7-30B3-4A49-BE19-930D85F48498}"/>
              </a:ext>
            </a:extLst>
          </p:cNvPr>
          <p:cNvSpPr txBox="1"/>
          <p:nvPr/>
        </p:nvSpPr>
        <p:spPr>
          <a:xfrm>
            <a:off x="4451538" y="2481320"/>
            <a:ext cx="259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C0E757A-D065-4A15-847E-924267E78ECE}"/>
              </a:ext>
            </a:extLst>
          </p:cNvPr>
          <p:cNvSpPr txBox="1"/>
          <p:nvPr/>
        </p:nvSpPr>
        <p:spPr>
          <a:xfrm>
            <a:off x="3075594" y="1919724"/>
            <a:ext cx="259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311F0CA-B4D1-4E86-B551-DA97266B168C}"/>
              </a:ext>
            </a:extLst>
          </p:cNvPr>
          <p:cNvSpPr txBox="1"/>
          <p:nvPr/>
        </p:nvSpPr>
        <p:spPr>
          <a:xfrm>
            <a:off x="2802171" y="4017466"/>
            <a:ext cx="259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BB39D1D4-0237-45EF-86D4-09882AA121E0}"/>
              </a:ext>
            </a:extLst>
          </p:cNvPr>
          <p:cNvSpPr txBox="1"/>
          <p:nvPr/>
        </p:nvSpPr>
        <p:spPr>
          <a:xfrm>
            <a:off x="2882154" y="3010610"/>
            <a:ext cx="259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G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16CFC2BD-19A1-4FB6-80BC-481F93101895}"/>
              </a:ext>
            </a:extLst>
          </p:cNvPr>
          <p:cNvSpPr txBox="1"/>
          <p:nvPr/>
        </p:nvSpPr>
        <p:spPr>
          <a:xfrm>
            <a:off x="6373629" y="2216973"/>
            <a:ext cx="1268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>
                <a:solidFill>
                  <a:srgbClr val="FF0000"/>
                </a:solidFill>
              </a:rPr>
              <a:t>USB </a:t>
            </a:r>
            <a:r>
              <a:rPr lang="zh-TW" altLang="en-US" b="1" dirty="0">
                <a:solidFill>
                  <a:srgbClr val="FF0000"/>
                </a:solidFill>
              </a:rPr>
              <a:t>插入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D8606F5D-9B21-4DC9-AADD-1672ECA3074A}"/>
              </a:ext>
            </a:extLst>
          </p:cNvPr>
          <p:cNvSpPr txBox="1"/>
          <p:nvPr/>
        </p:nvSpPr>
        <p:spPr>
          <a:xfrm>
            <a:off x="8764403" y="2586305"/>
            <a:ext cx="32631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與第一個版本相比</a:t>
            </a:r>
            <a:r>
              <a:rPr lang="en-US" altLang="zh-TW" dirty="0"/>
              <a:t>(</a:t>
            </a:r>
            <a:r>
              <a:rPr lang="zh-TW" altLang="en-US" dirty="0"/>
              <a:t>見 </a:t>
            </a:r>
            <a:r>
              <a:rPr lang="en-US" altLang="zh-TW" dirty="0"/>
              <a:t>A.1</a:t>
            </a:r>
            <a:r>
              <a:rPr lang="zh-TW" altLang="en-US" dirty="0"/>
              <a:t> 章節</a:t>
            </a:r>
            <a:r>
              <a:rPr lang="en-US" altLang="zh-TW" dirty="0"/>
              <a:t>)</a:t>
            </a:r>
            <a:r>
              <a:rPr lang="zh-TW" altLang="en-US" dirty="0"/>
              <a:t>，</a:t>
            </a:r>
            <a:r>
              <a:rPr lang="zh-TW" altLang="en-US" b="1" dirty="0"/>
              <a:t>這個版本</a:t>
            </a:r>
            <a:r>
              <a:rPr lang="zh-TW" altLang="en-US" dirty="0"/>
              <a:t>在 </a:t>
            </a:r>
            <a:r>
              <a:rPr lang="en-US" altLang="zh-TW" dirty="0"/>
              <a:t>3A</a:t>
            </a:r>
            <a:r>
              <a:rPr lang="zh-TW" altLang="en-US" dirty="0"/>
              <a:t> 的電流下，功耗是 </a:t>
            </a:r>
            <a:r>
              <a:rPr lang="en-US" altLang="zh-TW" dirty="0"/>
              <a:t>3*3*0.09 ~ </a:t>
            </a:r>
            <a:r>
              <a:rPr lang="en-US" altLang="zh-TW" b="1" dirty="0">
                <a:solidFill>
                  <a:srgbClr val="FF0000"/>
                </a:solidFill>
              </a:rPr>
              <a:t>0.81</a:t>
            </a:r>
            <a:r>
              <a:rPr lang="en-US" altLang="zh-TW" dirty="0"/>
              <a:t>(W)</a:t>
            </a:r>
            <a:r>
              <a:rPr lang="zh-TW" altLang="en-US" dirty="0"/>
              <a:t>，</a:t>
            </a:r>
            <a:r>
              <a:rPr lang="en-US" altLang="zh-TW" dirty="0"/>
              <a:t>0.09 (Ohm) </a:t>
            </a:r>
            <a:r>
              <a:rPr lang="zh-TW" altLang="en-US" dirty="0"/>
              <a:t>是兩個 </a:t>
            </a:r>
            <a:r>
              <a:rPr lang="en-US" altLang="zh-TW" dirty="0"/>
              <a:t>PMOS</a:t>
            </a:r>
            <a:r>
              <a:rPr lang="zh-TW" altLang="en-US" dirty="0"/>
              <a:t> 的 </a:t>
            </a:r>
            <a:r>
              <a:rPr lang="en-US" altLang="zh-TW" dirty="0"/>
              <a:t>R</a:t>
            </a:r>
            <a:r>
              <a:rPr lang="en-US" altLang="zh-TW" baseline="-25000" dirty="0"/>
              <a:t>d(on)</a:t>
            </a:r>
            <a:r>
              <a:rPr lang="en-US" altLang="zh-TW" dirty="0"/>
              <a:t> </a:t>
            </a:r>
            <a:r>
              <a:rPr lang="zh-TW" altLang="en-US" dirty="0"/>
              <a:t>總和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2E6317EE-9FDB-45ED-872D-38AD56ED3D63}"/>
              </a:ext>
            </a:extLst>
          </p:cNvPr>
          <p:cNvSpPr txBox="1"/>
          <p:nvPr/>
        </p:nvSpPr>
        <p:spPr>
          <a:xfrm>
            <a:off x="9761725" y="2216973"/>
            <a:ext cx="1268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>
                <a:solidFill>
                  <a:srgbClr val="FF0000"/>
                </a:solidFill>
              </a:rPr>
              <a:t>損耗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7B420C9D-D5C9-4126-8E16-2F2C73306DBB}"/>
              </a:ext>
            </a:extLst>
          </p:cNvPr>
          <p:cNvSpPr txBox="1"/>
          <p:nvPr/>
        </p:nvSpPr>
        <p:spPr>
          <a:xfrm>
            <a:off x="8764403" y="4202132"/>
            <a:ext cx="32631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第一個版本則是 </a:t>
            </a:r>
            <a:r>
              <a:rPr lang="en-US" altLang="zh-TW" dirty="0"/>
              <a:t>3*3*0.045 + 0.55 (</a:t>
            </a:r>
            <a:r>
              <a:rPr lang="en-US" altLang="zh-TW" dirty="0" err="1"/>
              <a:t>Vf</a:t>
            </a:r>
            <a:r>
              <a:rPr lang="en-US" altLang="zh-TW" dirty="0"/>
              <a:t>, </a:t>
            </a:r>
            <a:r>
              <a:rPr lang="zh-TW" altLang="en-US" dirty="0"/>
              <a:t>正向壓降</a:t>
            </a:r>
            <a:r>
              <a:rPr lang="en-US" altLang="zh-TW" dirty="0"/>
              <a:t>) * 3 = ~ </a:t>
            </a:r>
            <a:r>
              <a:rPr lang="en-US" altLang="zh-TW" b="1" dirty="0">
                <a:solidFill>
                  <a:srgbClr val="FF0000"/>
                </a:solidFill>
              </a:rPr>
              <a:t>2</a:t>
            </a:r>
            <a:r>
              <a:rPr lang="en-US" altLang="zh-TW" dirty="0"/>
              <a:t> (W)</a:t>
            </a:r>
            <a:r>
              <a:rPr lang="zh-TW" altLang="en-US" dirty="0"/>
              <a:t> 的損耗，目前版本的能量耗損提升 </a:t>
            </a:r>
            <a:r>
              <a:rPr lang="en-US" altLang="zh-TW" dirty="0"/>
              <a:t>60%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74875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1CA5A6-8B07-491C-B643-37EA520B4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Pi Filter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CE2D8C-5019-456D-A2DC-9479B0FCC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2895"/>
            <a:ext cx="10515600" cy="4351338"/>
          </a:xfrm>
        </p:spPr>
        <p:txBody>
          <a:bodyPr>
            <a:normAutofit fontScale="92500"/>
          </a:bodyPr>
          <a:lstStyle/>
          <a:p>
            <a:r>
              <a:rPr lang="en-US" altLang="zh-TW" dirty="0"/>
              <a:t>USB</a:t>
            </a:r>
            <a:r>
              <a:rPr lang="zh-TW" altLang="en-US" dirty="0"/>
              <a:t> 電源常具有高頻分量，為避免影響電源穩定性，我們會使用 </a:t>
            </a:r>
            <a:r>
              <a:rPr lang="en-US" altLang="zh-TW" dirty="0"/>
              <a:t>Pi filter </a:t>
            </a:r>
            <a:r>
              <a:rPr lang="zh-TW" altLang="en-US" dirty="0"/>
              <a:t>進行電源濾波</a:t>
            </a:r>
            <a:endParaRPr lang="en-US" altLang="zh-TW" dirty="0"/>
          </a:p>
          <a:p>
            <a:r>
              <a:rPr lang="zh-TW" altLang="en-US" dirty="0"/>
              <a:t>為甚麼需要 </a:t>
            </a:r>
            <a:r>
              <a:rPr lang="en-US" altLang="zh-TW" dirty="0"/>
              <a:t>Pi filter? </a:t>
            </a:r>
            <a:r>
              <a:rPr lang="zh-TW" altLang="en-US" dirty="0"/>
              <a:t>因為ㄧ般低頻分量</a:t>
            </a:r>
            <a:r>
              <a:rPr lang="en-US" altLang="zh-TW" dirty="0"/>
              <a:t>(&lt; 1MHz)</a:t>
            </a:r>
            <a:r>
              <a:rPr lang="zh-TW" altLang="en-US" dirty="0"/>
              <a:t>，</a:t>
            </a:r>
            <a:r>
              <a:rPr lang="en-US" altLang="zh-TW" dirty="0"/>
              <a:t>LDO</a:t>
            </a:r>
            <a:r>
              <a:rPr lang="zh-TW" altLang="en-US" dirty="0"/>
              <a:t> 可以很好的電源抑制比</a:t>
            </a:r>
            <a:r>
              <a:rPr lang="en-US" altLang="zh-TW" dirty="0"/>
              <a:t>(PSRR, 20 dB to 60dB)</a:t>
            </a:r>
            <a:r>
              <a:rPr lang="zh-TW" altLang="en-US" dirty="0"/>
              <a:t>，然而，</a:t>
            </a:r>
            <a:r>
              <a:rPr lang="en-US" altLang="zh-TW" dirty="0"/>
              <a:t>LDO</a:t>
            </a:r>
            <a:r>
              <a:rPr lang="zh-TW" altLang="en-US" dirty="0"/>
              <a:t> 無法對更高頻的紋波有好的抑制效果，而開關電源更是如此</a:t>
            </a:r>
            <a:r>
              <a:rPr lang="en-US" altLang="zh-TW" dirty="0"/>
              <a:t>(</a:t>
            </a:r>
            <a:r>
              <a:rPr lang="zh-TW" altLang="en-US" dirty="0"/>
              <a:t>本身用 </a:t>
            </a:r>
            <a:r>
              <a:rPr lang="en-US" altLang="zh-TW" dirty="0"/>
              <a:t>1M</a:t>
            </a:r>
            <a:r>
              <a:rPr lang="zh-TW" altLang="en-US" dirty="0"/>
              <a:t> 左右頻率開關</a:t>
            </a:r>
            <a:r>
              <a:rPr lang="en-US" altLang="zh-TW" dirty="0"/>
              <a:t>)</a:t>
            </a:r>
            <a:r>
              <a:rPr lang="zh-TW" altLang="en-US" dirty="0"/>
              <a:t>，因此需要 </a:t>
            </a:r>
            <a:r>
              <a:rPr lang="en-US" altLang="zh-TW" dirty="0"/>
              <a:t>Pi filter </a:t>
            </a:r>
            <a:r>
              <a:rPr lang="zh-TW" altLang="en-US" dirty="0"/>
              <a:t>防止高頻分量藉由 </a:t>
            </a:r>
            <a:r>
              <a:rPr lang="en-US" altLang="zh-TW" dirty="0"/>
              <a:t>VBUS </a:t>
            </a:r>
            <a:r>
              <a:rPr lang="zh-TW" altLang="en-US" dirty="0"/>
              <a:t>進入或離開系統</a:t>
            </a:r>
            <a:endParaRPr lang="en-US" altLang="zh-TW" dirty="0"/>
          </a:p>
          <a:p>
            <a:r>
              <a:rPr lang="en-US" altLang="zh-TW" dirty="0"/>
              <a:t>Pi filter </a:t>
            </a:r>
            <a:r>
              <a:rPr lang="zh-TW" altLang="en-US" dirty="0"/>
              <a:t>本質上是 </a:t>
            </a:r>
            <a:r>
              <a:rPr lang="en-US" altLang="zh-TW" dirty="0"/>
              <a:t>LC </a:t>
            </a:r>
            <a:r>
              <a:rPr lang="zh-TW" altLang="en-US" dirty="0"/>
              <a:t>濾波器，</a:t>
            </a:r>
            <a:r>
              <a:rPr lang="en-US" altLang="zh-TW" dirty="0"/>
              <a:t>LC </a:t>
            </a:r>
            <a:r>
              <a:rPr lang="zh-TW" altLang="en-US" dirty="0"/>
              <a:t>會有共振頻率，因此需要藉助後面的 </a:t>
            </a:r>
            <a:r>
              <a:rPr lang="en-US" altLang="zh-TW" dirty="0"/>
              <a:t>RC</a:t>
            </a:r>
            <a:r>
              <a:rPr lang="zh-TW" altLang="en-US" dirty="0"/>
              <a:t> </a:t>
            </a:r>
            <a:r>
              <a:rPr lang="en-US" altLang="zh-TW" dirty="0"/>
              <a:t>filter </a:t>
            </a:r>
            <a:r>
              <a:rPr lang="zh-TW" altLang="en-US" dirty="0"/>
              <a:t>降低尖峰處 </a:t>
            </a:r>
            <a:r>
              <a:rPr lang="en-US" altLang="zh-TW" dirty="0"/>
              <a:t>(</a:t>
            </a:r>
            <a:r>
              <a:rPr lang="zh-TW" altLang="en-US" dirty="0"/>
              <a:t>見 </a:t>
            </a:r>
            <a:r>
              <a:rPr lang="en-US" altLang="zh-TW" dirty="0"/>
              <a:t>Simulation </a:t>
            </a:r>
            <a:r>
              <a:rPr lang="zh-TW" altLang="en-US" dirty="0"/>
              <a:t>章節 </a:t>
            </a:r>
            <a:r>
              <a:rPr lang="en-US" altLang="zh-TW" dirty="0"/>
              <a:t>– Pi filter)</a:t>
            </a:r>
          </a:p>
          <a:p>
            <a:r>
              <a:rPr lang="zh-TW" altLang="en-US" dirty="0"/>
              <a:t>不可以加在 </a:t>
            </a:r>
            <a:r>
              <a:rPr lang="en-US" altLang="zh-TW" dirty="0"/>
              <a:t>USB</a:t>
            </a:r>
            <a:r>
              <a:rPr lang="zh-TW" altLang="en-US" dirty="0"/>
              <a:t> 的 </a:t>
            </a:r>
            <a:r>
              <a:rPr lang="en-US" altLang="zh-TW" dirty="0"/>
              <a:t>D+, D-</a:t>
            </a:r>
          </a:p>
          <a:p>
            <a:r>
              <a:rPr lang="zh-TW" altLang="en-US" dirty="0"/>
              <a:t>不適合用做</a:t>
            </a:r>
            <a:r>
              <a:rPr lang="en-US" altLang="zh-TW" dirty="0"/>
              <a:t>”</a:t>
            </a:r>
            <a:r>
              <a:rPr lang="zh-TW" altLang="en-US" dirty="0"/>
              <a:t>輸出濾波器</a:t>
            </a:r>
            <a:r>
              <a:rPr lang="en-US" altLang="zh-TW" dirty="0"/>
              <a:t>”</a:t>
            </a:r>
            <a:r>
              <a:rPr lang="zh-TW" altLang="en-US" dirty="0"/>
              <a:t>，這就是為甚麼通常放在電源入端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46CAF14-E1DA-4C9D-9368-3DC3B4011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DAD5C-B3B9-4BEE-822A-69ABF8A6B88D}" type="slidenum">
              <a:rPr lang="en-US" altLang="zh-TW" smtClean="0"/>
              <a:pPr/>
              <a:t>14</a:t>
            </a:fld>
            <a:endParaRPr 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A77FAD3-414D-4D1B-8081-21D6E2162131}"/>
              </a:ext>
            </a:extLst>
          </p:cNvPr>
          <p:cNvSpPr txBox="1"/>
          <p:nvPr/>
        </p:nvSpPr>
        <p:spPr>
          <a:xfrm>
            <a:off x="9556376" y="843240"/>
            <a:ext cx="2528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hlinkClick r:id="rId2"/>
              </a:rPr>
              <a:t>USB Pi filter: </a:t>
            </a:r>
            <a:r>
              <a:rPr lang="zh-TW" altLang="en-US" dirty="0">
                <a:hlinkClick r:id="rId2"/>
              </a:rPr>
              <a:t>好文推薦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163236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0E12DE-F675-446F-8087-066915D5C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為甚麼使用磁珠而非電感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1F9F42-C8F6-4D9A-83E2-021394E4B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電感多由繞多圈電線產生的，當闸數越多，寄生電容越高，因此到達一個頻率</a:t>
            </a:r>
            <a:r>
              <a:rPr lang="en-US" altLang="zh-TW" dirty="0"/>
              <a:t>(e.g., 100MHz)</a:t>
            </a:r>
            <a:r>
              <a:rPr lang="zh-TW" altLang="en-US" dirty="0"/>
              <a:t>便沒有辦法繼續濾波，但磁珠的原理是透過磁芯損耗，因此工作頻率能比電感更高</a:t>
            </a:r>
            <a:endParaRPr lang="en-US" altLang="zh-TW" dirty="0"/>
          </a:p>
          <a:p>
            <a:r>
              <a:rPr lang="zh-TW" altLang="en-US" dirty="0"/>
              <a:t>磁珠的頻譜</a:t>
            </a:r>
            <a:r>
              <a:rPr lang="en-US" altLang="zh-TW" dirty="0"/>
              <a:t>-</a:t>
            </a:r>
            <a:r>
              <a:rPr lang="zh-TW" altLang="en-US" dirty="0"/>
              <a:t>阻抗圖類似右圖，在低頻像電感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高頻則像是電阻</a:t>
            </a:r>
            <a:endParaRPr lang="en-US" altLang="zh-TW" dirty="0"/>
          </a:p>
          <a:p>
            <a:r>
              <a:rPr lang="zh-TW" altLang="en-US" dirty="0"/>
              <a:t>請注意，如果是要過濾開關電路，則電感較為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推薦，因為磁珠在 </a:t>
            </a:r>
            <a:r>
              <a:rPr lang="en-US" altLang="zh-TW" dirty="0"/>
              <a:t>&lt; 50MHz </a:t>
            </a:r>
            <a:r>
              <a:rPr lang="zh-TW" altLang="en-US" dirty="0"/>
              <a:t>幾乎不工作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8CACCEC-36CF-489F-945A-91C0D3C28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DAD5C-B3B9-4BEE-822A-69ABF8A6B88D}" type="slidenum">
              <a:rPr lang="en-US" altLang="zh-TW" smtClean="0"/>
              <a:pPr/>
              <a:t>15</a:t>
            </a:fld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2560A56-C4A9-47FC-AAE8-F61208629B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5363" y="3166782"/>
            <a:ext cx="3406637" cy="3145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5310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F4DA5E-424F-4021-9EAC-41FE3D4ECB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HAND PDN </a:t>
            </a:r>
            <a:br>
              <a:rPr lang="en-US" altLang="zh-TW" dirty="0"/>
            </a:br>
            <a:r>
              <a:rPr lang="en-US" altLang="zh-TW" dirty="0"/>
              <a:t>Buck Boost Converter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D17F004-77AC-4D04-8B88-0B2D264FB3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FAC2630-12D8-43BD-8200-04C417621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DAD5C-B3B9-4BEE-822A-69ABF8A6B88D}" type="slidenum">
              <a:rPr lang="zh-TW" altLang="en-US" smtClean="0"/>
              <a:pPr/>
              <a:t>16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110381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A72142-3A2C-4DA5-AA94-69D7A57EC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功能說明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4F2AB6D-1BEA-42A9-9F5D-506735442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主要是為了主系統提供 </a:t>
            </a:r>
            <a:r>
              <a:rPr lang="en-US" altLang="zh-TW" dirty="0"/>
              <a:t>3.3V</a:t>
            </a:r>
            <a:r>
              <a:rPr lang="zh-TW" altLang="en-US" dirty="0"/>
              <a:t>，以及產生 </a:t>
            </a:r>
            <a:r>
              <a:rPr lang="en-US" altLang="zh-TW" dirty="0"/>
              <a:t>1.8V </a:t>
            </a:r>
            <a:r>
              <a:rPr lang="zh-TW" altLang="en-US" dirty="0"/>
              <a:t>給 </a:t>
            </a:r>
            <a:r>
              <a:rPr lang="en-US" altLang="zh-TW" dirty="0"/>
              <a:t>CH-101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D29A89A-209A-43B7-BBB9-B4D26B412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DAD5C-B3B9-4BEE-822A-69ABF8A6B88D}" type="slidenum">
              <a:rPr lang="en-US" altLang="zh-TW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7209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8CACCEC-36CF-489F-945A-91C0D3C28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DAD5C-B3B9-4BEE-822A-69ABF8A6B88D}" type="slidenum">
              <a:rPr lang="en-US" altLang="zh-TW" smtClean="0"/>
              <a:pPr/>
              <a:t>18</a:t>
            </a:fld>
            <a:endParaRPr 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092DCB3-4F50-48AD-8161-13F18563D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38" y="851647"/>
            <a:ext cx="12153206" cy="5181600"/>
          </a:xfrm>
          <a:prstGeom prst="rect">
            <a:avLst/>
          </a:prstGeom>
        </p:spPr>
      </p:pic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6420BA90-570F-43E8-B8DD-F36A5EE6B8BD}"/>
              </a:ext>
            </a:extLst>
          </p:cNvPr>
          <p:cNvCxnSpPr>
            <a:cxnSpLocks/>
          </p:cNvCxnSpPr>
          <p:nvPr/>
        </p:nvCxnSpPr>
        <p:spPr>
          <a:xfrm>
            <a:off x="8471646" y="717176"/>
            <a:ext cx="0" cy="4849906"/>
          </a:xfrm>
          <a:prstGeom prst="line">
            <a:avLst/>
          </a:prstGeom>
          <a:ln w="19050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9B764475-E3F1-401F-B2EA-6FC3336989DC}"/>
              </a:ext>
            </a:extLst>
          </p:cNvPr>
          <p:cNvCxnSpPr>
            <a:cxnSpLocks/>
          </p:cNvCxnSpPr>
          <p:nvPr/>
        </p:nvCxnSpPr>
        <p:spPr>
          <a:xfrm>
            <a:off x="9386046" y="717176"/>
            <a:ext cx="0" cy="4849906"/>
          </a:xfrm>
          <a:prstGeom prst="line">
            <a:avLst/>
          </a:prstGeom>
          <a:ln w="19050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CA666B1-7C7A-439A-87AD-75596482BDA6}"/>
              </a:ext>
            </a:extLst>
          </p:cNvPr>
          <p:cNvSpPr txBox="1"/>
          <p:nvPr/>
        </p:nvSpPr>
        <p:spPr>
          <a:xfrm>
            <a:off x="3019681" y="1021976"/>
            <a:ext cx="2483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Buck Boost Converter (</a:t>
            </a:r>
            <a:r>
              <a:rPr lang="zh-TW" altLang="en-US" dirty="0"/>
              <a:t>產生 </a:t>
            </a:r>
            <a:r>
              <a:rPr lang="en-US" altLang="zh-TW" dirty="0"/>
              <a:t>3.3 V)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A02045A-5E40-4CA0-85BE-0BFF62C193F6}"/>
              </a:ext>
            </a:extLst>
          </p:cNvPr>
          <p:cNvSpPr txBox="1"/>
          <p:nvPr/>
        </p:nvSpPr>
        <p:spPr>
          <a:xfrm>
            <a:off x="7642411" y="392082"/>
            <a:ext cx="2483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Buck Boost PG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FB5C0C4-0324-4F61-8D24-0A2F41447E52}"/>
              </a:ext>
            </a:extLst>
          </p:cNvPr>
          <p:cNvSpPr txBox="1"/>
          <p:nvPr/>
        </p:nvSpPr>
        <p:spPr>
          <a:xfrm>
            <a:off x="9386043" y="1106252"/>
            <a:ext cx="2483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1.8 V LDO</a:t>
            </a:r>
            <a:endParaRPr lang="zh-TW" altLang="en-US" dirty="0"/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12404C2D-6CA7-4472-A13B-9DB544C3ADCC}"/>
              </a:ext>
            </a:extLst>
          </p:cNvPr>
          <p:cNvCxnSpPr/>
          <p:nvPr/>
        </p:nvCxnSpPr>
        <p:spPr>
          <a:xfrm>
            <a:off x="9099176" y="4329953"/>
            <a:ext cx="546848" cy="36755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5B0352E6-7C43-4EBB-BCFA-7B66C00FCC00}"/>
              </a:ext>
            </a:extLst>
          </p:cNvPr>
          <p:cNvSpPr txBox="1"/>
          <p:nvPr/>
        </p:nvSpPr>
        <p:spPr>
          <a:xfrm>
            <a:off x="9780488" y="4149536"/>
            <a:ext cx="20887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藉由 </a:t>
            </a:r>
            <a:r>
              <a:rPr lang="en-US" altLang="zh-TW" dirty="0"/>
              <a:t>power good </a:t>
            </a:r>
            <a:r>
              <a:rPr lang="zh-TW" altLang="en-US" dirty="0"/>
              <a:t>和產生的電壓決定 </a:t>
            </a:r>
            <a:r>
              <a:rPr lang="en-US" altLang="zh-TW" dirty="0"/>
              <a:t>LED</a:t>
            </a:r>
            <a:r>
              <a:rPr lang="zh-TW" altLang="en-US" dirty="0"/>
              <a:t> 的亮暗，如果暗表示電源出問題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注意 </a:t>
            </a:r>
            <a:r>
              <a:rPr lang="en-US" altLang="zh-TW" dirty="0"/>
              <a:t>NMOS</a:t>
            </a:r>
            <a:r>
              <a:rPr lang="zh-TW" altLang="en-US" dirty="0"/>
              <a:t> </a:t>
            </a:r>
            <a:r>
              <a:rPr lang="en-US" altLang="zh-TW" dirty="0"/>
              <a:t>body diode </a:t>
            </a:r>
            <a:r>
              <a:rPr lang="zh-TW" altLang="en-US" dirty="0"/>
              <a:t>不能反向</a:t>
            </a: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2647E6C9-A176-47BC-91A8-E3D22C134A25}"/>
              </a:ext>
            </a:extLst>
          </p:cNvPr>
          <p:cNvCxnSpPr>
            <a:cxnSpLocks/>
          </p:cNvCxnSpPr>
          <p:nvPr/>
        </p:nvCxnSpPr>
        <p:spPr>
          <a:xfrm flipH="1" flipV="1">
            <a:off x="788894" y="2528047"/>
            <a:ext cx="143435" cy="52443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0CFAADBD-8768-4DD6-B5F1-B72DA47471A4}"/>
              </a:ext>
            </a:extLst>
          </p:cNvPr>
          <p:cNvSpPr txBox="1"/>
          <p:nvPr/>
        </p:nvSpPr>
        <p:spPr>
          <a:xfrm>
            <a:off x="-70089" y="1559601"/>
            <a:ext cx="2350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可以參考 </a:t>
            </a:r>
            <a:r>
              <a:rPr lang="en-US" altLang="zh-TW" dirty="0">
                <a:hlinkClick r:id="rId3"/>
              </a:rPr>
              <a:t>delay startup</a:t>
            </a:r>
            <a:r>
              <a:rPr lang="en-US" altLang="zh-TW" dirty="0"/>
              <a:t> </a:t>
            </a:r>
            <a:r>
              <a:rPr lang="zh-TW" altLang="en-US" dirty="0"/>
              <a:t>和 </a:t>
            </a:r>
            <a:r>
              <a:rPr lang="en-US" altLang="zh-TW" dirty="0">
                <a:hlinkClick r:id="rId4"/>
              </a:rPr>
              <a:t>threshold start up</a:t>
            </a:r>
            <a:r>
              <a:rPr lang="en-US" altLang="zh-TW" dirty="0"/>
              <a:t> </a:t>
            </a:r>
            <a:r>
              <a:rPr lang="zh-TW" altLang="en-US" dirty="0"/>
              <a:t>兩篇文章</a:t>
            </a:r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E301ACBE-F6D1-42D1-833B-F0CE54A2903D}"/>
              </a:ext>
            </a:extLst>
          </p:cNvPr>
          <p:cNvCxnSpPr>
            <a:cxnSpLocks/>
          </p:cNvCxnSpPr>
          <p:nvPr/>
        </p:nvCxnSpPr>
        <p:spPr>
          <a:xfrm>
            <a:off x="3299012" y="5145741"/>
            <a:ext cx="283103" cy="5738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D7117970-2289-4C1B-9CC4-603BDF6F9721}"/>
              </a:ext>
            </a:extLst>
          </p:cNvPr>
          <p:cNvSpPr txBox="1"/>
          <p:nvPr/>
        </p:nvSpPr>
        <p:spPr>
          <a:xfrm>
            <a:off x="3582115" y="5018456"/>
            <a:ext cx="1630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2.8 V Vin </a:t>
            </a:r>
            <a:r>
              <a:rPr lang="zh-TW" altLang="en-US" dirty="0"/>
              <a:t>啟動</a:t>
            </a:r>
          </a:p>
        </p:txBody>
      </p:sp>
    </p:spTree>
    <p:extLst>
      <p:ext uri="{BB962C8B-B14F-4D97-AF65-F5344CB8AC3E}">
        <p14:creationId xmlns:p14="http://schemas.microsoft.com/office/powerpoint/2010/main" val="14093331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F4DA5E-424F-4021-9EAC-41FE3D4ECB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HAND PDN </a:t>
            </a:r>
            <a:br>
              <a:rPr lang="en-US" altLang="zh-TW" dirty="0"/>
            </a:br>
            <a:r>
              <a:rPr lang="en-US" altLang="zh-TW" dirty="0"/>
              <a:t>Boost Converter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D17F004-77AC-4D04-8B88-0B2D264FB3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FAC2630-12D8-43BD-8200-04C417621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DAD5C-B3B9-4BEE-822A-69ABF8A6B88D}" type="slidenum">
              <a:rPr lang="zh-TW" altLang="en-US" smtClean="0"/>
              <a:pPr/>
              <a:t>19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38275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2F1AB7-08DA-492C-BBE3-101BA2025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總述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700AAB-2C0D-4ABA-9B27-71034B4AF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HAND</a:t>
            </a:r>
            <a:r>
              <a:rPr lang="zh-TW" altLang="en-US" dirty="0"/>
              <a:t> 是一款結合超聲波感測器、</a:t>
            </a:r>
            <a:r>
              <a:rPr lang="en-US" altLang="zh-TW" dirty="0" err="1"/>
              <a:t>ToF</a:t>
            </a:r>
            <a:r>
              <a:rPr lang="zh-TW" altLang="en-US" dirty="0"/>
              <a:t>、壓電致動器、</a:t>
            </a:r>
            <a:r>
              <a:rPr lang="en-US" altLang="zh-TW" dirty="0"/>
              <a:t>IMU</a:t>
            </a:r>
            <a:r>
              <a:rPr lang="zh-TW" altLang="en-US" dirty="0"/>
              <a:t>等功能的感知回饋系統，旨在以觸覺方式提醒周圍是否有異物，及相關附加功能</a:t>
            </a:r>
            <a:endParaRPr lang="en-US" altLang="zh-TW" dirty="0"/>
          </a:p>
          <a:p>
            <a:r>
              <a:rPr lang="en-US" altLang="zh-TW" dirty="0"/>
              <a:t>HAND: Haptic </a:t>
            </a:r>
            <a:r>
              <a:rPr lang="en-US" altLang="zh-TW" dirty="0" err="1"/>
              <a:t>Asistance</a:t>
            </a:r>
            <a:r>
              <a:rPr lang="en-US" altLang="zh-TW" dirty="0"/>
              <a:t> </a:t>
            </a:r>
            <a:r>
              <a:rPr lang="en-US" altLang="zh-TW" dirty="0" err="1"/>
              <a:t>Nevigation</a:t>
            </a:r>
            <a:r>
              <a:rPr lang="en-US" altLang="zh-TW" dirty="0"/>
              <a:t> Device</a:t>
            </a:r>
          </a:p>
          <a:p>
            <a:r>
              <a:rPr lang="en-US" altLang="zh-TW" dirty="0"/>
              <a:t>HAND</a:t>
            </a:r>
            <a:r>
              <a:rPr lang="zh-TW" altLang="en-US" dirty="0"/>
              <a:t> 分成主板</a:t>
            </a:r>
            <a:r>
              <a:rPr lang="en-US" altLang="zh-TW" dirty="0"/>
              <a:t>(</a:t>
            </a:r>
            <a:r>
              <a:rPr lang="en-US" altLang="zh-TW" dirty="0" err="1"/>
              <a:t>hand_main</a:t>
            </a:r>
            <a:r>
              <a:rPr lang="en-US" altLang="zh-TW" dirty="0"/>
              <a:t>)</a:t>
            </a:r>
            <a:r>
              <a:rPr lang="zh-TW" altLang="en-US" dirty="0"/>
              <a:t>以及 </a:t>
            </a:r>
            <a:r>
              <a:rPr lang="en-US" altLang="zh-TW" dirty="0"/>
              <a:t>FPC (</a:t>
            </a:r>
            <a:r>
              <a:rPr lang="en-US" altLang="zh-TW" dirty="0" err="1"/>
              <a:t>hand_fpc</a:t>
            </a:r>
            <a:r>
              <a:rPr lang="en-US" altLang="zh-TW" dirty="0"/>
              <a:t>)</a:t>
            </a:r>
          </a:p>
          <a:p>
            <a:r>
              <a:rPr lang="en-US" altLang="zh-TW" dirty="0" err="1"/>
              <a:t>Hand_main</a:t>
            </a:r>
            <a:r>
              <a:rPr lang="en-US" altLang="zh-TW" dirty="0"/>
              <a:t> </a:t>
            </a:r>
            <a:r>
              <a:rPr lang="zh-TW" altLang="en-US" dirty="0"/>
              <a:t>又可以分成 </a:t>
            </a:r>
            <a:r>
              <a:rPr lang="en-US" altLang="zh-TW" dirty="0"/>
              <a:t>Main</a:t>
            </a:r>
            <a:r>
              <a:rPr lang="zh-TW" altLang="en-US" dirty="0"/>
              <a:t> 區域</a:t>
            </a:r>
            <a:r>
              <a:rPr lang="en-US" altLang="zh-TW" dirty="0"/>
              <a:t>(</a:t>
            </a:r>
            <a:r>
              <a:rPr lang="zh-TW" altLang="en-US" dirty="0"/>
              <a:t>主要功能區</a:t>
            </a:r>
            <a:r>
              <a:rPr lang="en-US" altLang="zh-TW" dirty="0"/>
              <a:t>)</a:t>
            </a:r>
            <a:r>
              <a:rPr lang="zh-TW" altLang="en-US" dirty="0"/>
              <a:t>和 </a:t>
            </a:r>
            <a:r>
              <a:rPr lang="en-US" altLang="zh-TW" dirty="0"/>
              <a:t>PDN (Power Delivery Network)</a:t>
            </a:r>
            <a:r>
              <a:rPr lang="zh-TW" altLang="en-US" dirty="0"/>
              <a:t>區域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6646394-D3B6-46D3-9325-6A0EBFEA0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DAD5C-B3B9-4BEE-822A-69ABF8A6B88D}" type="slidenum">
              <a:rPr lang="en-US" altLang="zh-TW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0222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A72142-3A2C-4DA5-AA94-69D7A57EC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功能說明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4F2AB6D-1BEA-42A9-9F5D-506735442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主要是為了</a:t>
            </a:r>
            <a:r>
              <a:rPr lang="en-US" altLang="zh-TW" dirty="0"/>
              <a:t>BOS1901</a:t>
            </a:r>
            <a:r>
              <a:rPr lang="zh-TW" altLang="en-US" dirty="0"/>
              <a:t> 的 </a:t>
            </a:r>
            <a:r>
              <a:rPr lang="en-US" altLang="zh-TW" dirty="0"/>
              <a:t>VDD (</a:t>
            </a:r>
            <a:r>
              <a:rPr lang="zh-TW" altLang="en-US" dirty="0"/>
              <a:t>非 </a:t>
            </a:r>
            <a:r>
              <a:rPr lang="en-US" altLang="zh-TW" dirty="0"/>
              <a:t>VDDIO) </a:t>
            </a:r>
            <a:r>
              <a:rPr lang="zh-TW" altLang="en-US" dirty="0"/>
              <a:t>給壓電馬達供電</a:t>
            </a:r>
            <a:endParaRPr lang="en-US" altLang="zh-TW" dirty="0"/>
          </a:p>
          <a:p>
            <a:r>
              <a:rPr lang="zh-TW" altLang="en-US" dirty="0"/>
              <a:t>強烈建議觀看 </a:t>
            </a:r>
            <a:r>
              <a:rPr lang="en-US" altLang="zh-TW" dirty="0">
                <a:hlinkClick r:id="rId2"/>
              </a:rPr>
              <a:t>layout </a:t>
            </a:r>
            <a:r>
              <a:rPr lang="zh-TW" altLang="en-US" dirty="0">
                <a:hlinkClick r:id="rId2"/>
              </a:rPr>
              <a:t>說明書</a:t>
            </a:r>
            <a:endParaRPr lang="en-US" altLang="zh-TW" dirty="0"/>
          </a:p>
          <a:p>
            <a:r>
              <a:rPr lang="en-US" altLang="zh-TW" dirty="0">
                <a:hlinkClick r:id="rId3"/>
              </a:rPr>
              <a:t>Review: TPS61023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D29A89A-209A-43B7-BBB9-B4D26B412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DAD5C-B3B9-4BEE-822A-69ABF8A6B88D}" type="slidenum">
              <a:rPr lang="en-US" altLang="zh-TW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7508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B245403-FE83-41FE-B956-4DA8968CA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DAD5C-B3B9-4BEE-822A-69ABF8A6B88D}" type="slidenum">
              <a:rPr lang="en-US" altLang="zh-TW" smtClean="0"/>
              <a:pPr/>
              <a:t>21</a:t>
            </a:fld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66F3FC5-9305-41F8-A4FF-7FC4FFD08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020" y="669713"/>
            <a:ext cx="8849960" cy="5715798"/>
          </a:xfrm>
          <a:prstGeom prst="rect">
            <a:avLst/>
          </a:prstGeom>
        </p:spPr>
      </p:pic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18FE28B0-C6C1-4277-988C-0920EB822271}"/>
              </a:ext>
            </a:extLst>
          </p:cNvPr>
          <p:cNvCxnSpPr>
            <a:cxnSpLocks/>
          </p:cNvCxnSpPr>
          <p:nvPr/>
        </p:nvCxnSpPr>
        <p:spPr>
          <a:xfrm flipH="1">
            <a:off x="2940425" y="1631576"/>
            <a:ext cx="242046" cy="59167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18B29874-E3DB-41CF-AE7F-B9D9292F81DC}"/>
              </a:ext>
            </a:extLst>
          </p:cNvPr>
          <p:cNvSpPr txBox="1"/>
          <p:nvPr/>
        </p:nvSpPr>
        <p:spPr>
          <a:xfrm>
            <a:off x="2142564" y="895873"/>
            <a:ext cx="2841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如果電源不穩定可以加上這個電容 </a:t>
            </a:r>
            <a:r>
              <a:rPr lang="en-US" altLang="zh-TW" dirty="0"/>
              <a:t>(datasheet </a:t>
            </a:r>
            <a:r>
              <a:rPr lang="zh-TW" altLang="en-US" dirty="0"/>
              <a:t>說的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CCEB7F2-79D9-4EA7-9E48-D9402BC3B69A}"/>
              </a:ext>
            </a:extLst>
          </p:cNvPr>
          <p:cNvSpPr txBox="1"/>
          <p:nvPr/>
        </p:nvSpPr>
        <p:spPr>
          <a:xfrm>
            <a:off x="10567596" y="5615562"/>
            <a:ext cx="157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hlinkClick r:id="rId3"/>
              </a:rPr>
              <a:t>電源紋波量測</a:t>
            </a:r>
            <a:endParaRPr lang="zh-TW" altLang="en-US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D23BE609-0517-4C30-A293-9566D22B2EE6}"/>
              </a:ext>
            </a:extLst>
          </p:cNvPr>
          <p:cNvCxnSpPr>
            <a:cxnSpLocks/>
          </p:cNvCxnSpPr>
          <p:nvPr/>
        </p:nvCxnSpPr>
        <p:spPr>
          <a:xfrm flipH="1">
            <a:off x="7476565" y="1384132"/>
            <a:ext cx="591671" cy="83911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DDA417D-9D54-4DB8-8227-AC57F8FA7B6C}"/>
              </a:ext>
            </a:extLst>
          </p:cNvPr>
          <p:cNvSpPr txBox="1"/>
          <p:nvPr/>
        </p:nvSpPr>
        <p:spPr>
          <a:xfrm>
            <a:off x="8000555" y="1122033"/>
            <a:ext cx="2841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hlinkClick r:id="rId4"/>
              </a:rPr>
              <a:t>Feedforward capacitor</a:t>
            </a:r>
            <a:endParaRPr lang="zh-TW" alt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CACA8E0B-BE2A-44A6-BFD1-916388A639FA}"/>
              </a:ext>
            </a:extLst>
          </p:cNvPr>
          <p:cNvCxnSpPr/>
          <p:nvPr/>
        </p:nvCxnSpPr>
        <p:spPr>
          <a:xfrm flipH="1">
            <a:off x="5627147" y="1199466"/>
            <a:ext cx="181982" cy="2617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20F79FBD-A2BE-40AE-8479-C382B9C113D8}"/>
              </a:ext>
            </a:extLst>
          </p:cNvPr>
          <p:cNvSpPr txBox="1"/>
          <p:nvPr/>
        </p:nvSpPr>
        <p:spPr>
          <a:xfrm>
            <a:off x="5871882" y="407026"/>
            <a:ext cx="21963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開關電路的電感，其飽和電流要夠大，建議按照手冊挑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60233F08-C5EA-4EB9-B71A-B48072A01244}"/>
              </a:ext>
            </a:extLst>
          </p:cNvPr>
          <p:cNvSpPr txBox="1"/>
          <p:nvPr/>
        </p:nvSpPr>
        <p:spPr>
          <a:xfrm>
            <a:off x="10201836" y="5996224"/>
            <a:ext cx="19901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>
                <a:hlinkClick r:id="rId5"/>
              </a:rPr>
              <a:t>TI </a:t>
            </a:r>
            <a:r>
              <a:rPr lang="zh-TW" altLang="en-US" dirty="0">
                <a:hlinkClick r:id="rId5"/>
              </a:rPr>
              <a:t>量測電源紋波</a:t>
            </a:r>
            <a:endParaRPr lang="zh-TW" altLang="en-US" dirty="0"/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9854D693-E71B-4AB8-9263-568E6549B37A}"/>
              </a:ext>
            </a:extLst>
          </p:cNvPr>
          <p:cNvCxnSpPr>
            <a:cxnSpLocks/>
          </p:cNvCxnSpPr>
          <p:nvPr/>
        </p:nvCxnSpPr>
        <p:spPr>
          <a:xfrm flipH="1">
            <a:off x="6266331" y="4858871"/>
            <a:ext cx="788893" cy="1255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33C2ED66-1A35-488B-8D1A-E69B36F92150}"/>
              </a:ext>
            </a:extLst>
          </p:cNvPr>
          <p:cNvSpPr txBox="1"/>
          <p:nvPr/>
        </p:nvSpPr>
        <p:spPr>
          <a:xfrm>
            <a:off x="7225107" y="4273539"/>
            <a:ext cx="29767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跟 </a:t>
            </a:r>
            <a:r>
              <a:rPr lang="en-US" altLang="zh-TW" dirty="0"/>
              <a:t>TPS63806</a:t>
            </a:r>
            <a:r>
              <a:rPr lang="zh-TW" altLang="en-US" dirty="0"/>
              <a:t> 一樣的啟動電路，值得注意兩者的 </a:t>
            </a:r>
            <a:r>
              <a:rPr lang="en-US" altLang="zh-TW" dirty="0"/>
              <a:t>EN</a:t>
            </a:r>
            <a:r>
              <a:rPr lang="zh-TW" altLang="en-US" dirty="0"/>
              <a:t> 啟動電壓閾值並不一樣</a:t>
            </a:r>
            <a:r>
              <a:rPr lang="en-US" altLang="zh-TW" dirty="0"/>
              <a:t>(</a:t>
            </a:r>
            <a:r>
              <a:rPr lang="zh-TW" altLang="en-US" dirty="0"/>
              <a:t>見 </a:t>
            </a:r>
            <a:r>
              <a:rPr lang="en-US" altLang="zh-TW" dirty="0"/>
              <a:t>Simulation - PDN)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708682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F4DA5E-424F-4021-9EAC-41FE3D4ECB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HAND PDN </a:t>
            </a:r>
            <a:br>
              <a:rPr lang="en-US" altLang="zh-TW" dirty="0"/>
            </a:br>
            <a:r>
              <a:rPr lang="en-US" altLang="zh-TW" dirty="0"/>
              <a:t>Simulation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D17F004-77AC-4D04-8B88-0B2D264FB3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FAC2630-12D8-43BD-8200-04C417621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DAD5C-B3B9-4BEE-822A-69ABF8A6B88D}" type="slidenum">
              <a:rPr lang="zh-TW" altLang="en-US" smtClean="0"/>
              <a:pPr/>
              <a:t>22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73639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F4DA5E-424F-4021-9EAC-41FE3D4ECB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PI</a:t>
            </a:r>
            <a:r>
              <a:rPr lang="zh-TW" altLang="en-US" dirty="0"/>
              <a:t> </a:t>
            </a:r>
            <a:r>
              <a:rPr lang="en-US" altLang="zh-TW" dirty="0"/>
              <a:t>filter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D17F004-77AC-4D04-8B88-0B2D264FB3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FAC2630-12D8-43BD-8200-04C417621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DAD5C-B3B9-4BEE-822A-69ABF8A6B88D}" type="slidenum">
              <a:rPr lang="zh-TW" altLang="en-US" smtClean="0"/>
              <a:pPr/>
              <a:t>23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833538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1">
            <a:extLst>
              <a:ext uri="{FF2B5EF4-FFF2-40B4-BE49-F238E27FC236}">
                <a16:creationId xmlns:a16="http://schemas.microsoft.com/office/drawing/2014/main" id="{B5234BC2-0234-4F73-A849-78607E49EC42}"/>
              </a:ext>
            </a:extLst>
          </p:cNvPr>
          <p:cNvSpPr txBox="1">
            <a:spLocks/>
          </p:cNvSpPr>
          <p:nvPr/>
        </p:nvSpPr>
        <p:spPr>
          <a:xfrm>
            <a:off x="310515" y="26651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 Black" panose="020B0A04020102020204" pitchFamily="34" charset="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en-US" altLang="zh-TW" dirty="0"/>
              <a:t>Simulation in ADS</a:t>
            </a:r>
            <a:endParaRPr lang="zh-TW" altLang="en-US" dirty="0"/>
          </a:p>
        </p:txBody>
      </p:sp>
      <p:pic>
        <p:nvPicPr>
          <p:cNvPr id="33" name="圖片 32">
            <a:extLst>
              <a:ext uri="{FF2B5EF4-FFF2-40B4-BE49-F238E27FC236}">
                <a16:creationId xmlns:a16="http://schemas.microsoft.com/office/drawing/2014/main" id="{40BEED47-573D-4C7D-B2F3-18D62D160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515" y="1423652"/>
            <a:ext cx="5048955" cy="4810796"/>
          </a:xfrm>
          <a:prstGeom prst="rect">
            <a:avLst/>
          </a:prstGeom>
        </p:spPr>
      </p:pic>
      <p:pic>
        <p:nvPicPr>
          <p:cNvPr id="35" name="圖片 34">
            <a:extLst>
              <a:ext uri="{FF2B5EF4-FFF2-40B4-BE49-F238E27FC236}">
                <a16:creationId xmlns:a16="http://schemas.microsoft.com/office/drawing/2014/main" id="{CC51EEE2-0770-4FC4-9950-B940FCCC1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9470" y="1423652"/>
            <a:ext cx="6705600" cy="1606045"/>
          </a:xfrm>
          <a:prstGeom prst="rect">
            <a:avLst/>
          </a:prstGeom>
        </p:spPr>
      </p:pic>
      <p:pic>
        <p:nvPicPr>
          <p:cNvPr id="37" name="圖片 36">
            <a:extLst>
              <a:ext uri="{FF2B5EF4-FFF2-40B4-BE49-F238E27FC236}">
                <a16:creationId xmlns:a16="http://schemas.microsoft.com/office/drawing/2014/main" id="{E4858DEF-4E80-4B5F-B5BF-EC9F811A40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9471" y="3017186"/>
            <a:ext cx="3879994" cy="3217262"/>
          </a:xfrm>
          <a:prstGeom prst="rect">
            <a:avLst/>
          </a:prstGeom>
        </p:spPr>
      </p:pic>
      <p:pic>
        <p:nvPicPr>
          <p:cNvPr id="39" name="圖片 38">
            <a:extLst>
              <a:ext uri="{FF2B5EF4-FFF2-40B4-BE49-F238E27FC236}">
                <a16:creationId xmlns:a16="http://schemas.microsoft.com/office/drawing/2014/main" id="{146B8396-0663-44D0-81B5-F1F5A6563F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05550" y="3029697"/>
            <a:ext cx="3559520" cy="3204751"/>
          </a:xfrm>
          <a:prstGeom prst="rect">
            <a:avLst/>
          </a:prstGeom>
        </p:spPr>
      </p:pic>
      <p:sp>
        <p:nvSpPr>
          <p:cNvPr id="40" name="矩形 39">
            <a:extLst>
              <a:ext uri="{FF2B5EF4-FFF2-40B4-BE49-F238E27FC236}">
                <a16:creationId xmlns:a16="http://schemas.microsoft.com/office/drawing/2014/main" id="{E4B04E0D-2554-4B21-ABD1-B9EB75D9E48E}"/>
              </a:ext>
            </a:extLst>
          </p:cNvPr>
          <p:cNvSpPr/>
          <p:nvPr/>
        </p:nvSpPr>
        <p:spPr>
          <a:xfrm>
            <a:off x="310515" y="1423652"/>
            <a:ext cx="5048955" cy="4810796"/>
          </a:xfrm>
          <a:prstGeom prst="rect">
            <a:avLst/>
          </a:prstGeom>
          <a:solidFill>
            <a:srgbClr val="DEEBF7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B5126FB0-343D-4A6F-9D2E-B4D9521FD0DF}"/>
              </a:ext>
            </a:extLst>
          </p:cNvPr>
          <p:cNvSpPr txBox="1"/>
          <p:nvPr/>
        </p:nvSpPr>
        <p:spPr>
          <a:xfrm>
            <a:off x="3824396" y="1423651"/>
            <a:ext cx="15906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/>
              <a:t>back to back </a:t>
            </a:r>
            <a:r>
              <a:rPr lang="en-US" altLang="zh-TW" b="1" dirty="0" err="1"/>
              <a:t>pmos</a:t>
            </a:r>
            <a:r>
              <a:rPr lang="en-US" altLang="zh-TW" b="1" dirty="0"/>
              <a:t> (load sharing)</a:t>
            </a:r>
            <a:endParaRPr lang="zh-TW" altLang="en-US" b="1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802F26B4-4509-47CD-B018-7338C23EDCEA}"/>
              </a:ext>
            </a:extLst>
          </p:cNvPr>
          <p:cNvSpPr/>
          <p:nvPr/>
        </p:nvSpPr>
        <p:spPr>
          <a:xfrm>
            <a:off x="5381135" y="1423652"/>
            <a:ext cx="6683935" cy="1700548"/>
          </a:xfrm>
          <a:prstGeom prst="rect">
            <a:avLst/>
          </a:prstGeom>
          <a:solidFill>
            <a:schemeClr val="accent6">
              <a:lumMod val="20000"/>
              <a:lumOff val="80000"/>
              <a:alpha val="3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18055A8A-BA7F-4F29-8368-1AAA8625D4B7}"/>
              </a:ext>
            </a:extLst>
          </p:cNvPr>
          <p:cNvSpPr txBox="1"/>
          <p:nvPr/>
        </p:nvSpPr>
        <p:spPr>
          <a:xfrm>
            <a:off x="10826115" y="2749215"/>
            <a:ext cx="1350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/>
              <a:t>Pi filter</a:t>
            </a:r>
            <a:endParaRPr lang="zh-TW" altLang="en-US" b="1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68C5783B-668F-480E-AC0A-DAD65A2BF287}"/>
              </a:ext>
            </a:extLst>
          </p:cNvPr>
          <p:cNvSpPr/>
          <p:nvPr/>
        </p:nvSpPr>
        <p:spPr>
          <a:xfrm>
            <a:off x="8641788" y="3149317"/>
            <a:ext cx="3423282" cy="3085131"/>
          </a:xfrm>
          <a:prstGeom prst="rect">
            <a:avLst/>
          </a:prstGeom>
          <a:solidFill>
            <a:srgbClr val="FFC000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v</a:t>
            </a:r>
            <a:endParaRPr lang="zh-TW" altLang="en-US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2B89DBAF-B210-4350-A53D-7014514EC568}"/>
              </a:ext>
            </a:extLst>
          </p:cNvPr>
          <p:cNvSpPr txBox="1"/>
          <p:nvPr/>
        </p:nvSpPr>
        <p:spPr>
          <a:xfrm>
            <a:off x="8211010" y="3149316"/>
            <a:ext cx="1733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/>
              <a:t>Power</a:t>
            </a:r>
            <a:endParaRPr lang="zh-TW" altLang="en-US" b="1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E22D2F2F-FDA9-443E-BA12-3A88057FA0B4}"/>
              </a:ext>
            </a:extLst>
          </p:cNvPr>
          <p:cNvSpPr/>
          <p:nvPr/>
        </p:nvSpPr>
        <p:spPr>
          <a:xfrm>
            <a:off x="5381135" y="3149317"/>
            <a:ext cx="3238989" cy="3085132"/>
          </a:xfrm>
          <a:prstGeom prst="rect">
            <a:avLst/>
          </a:prstGeom>
          <a:solidFill>
            <a:srgbClr val="FFFF00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v</a:t>
            </a:r>
            <a:endParaRPr lang="zh-TW" altLang="en-US" dirty="0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8B332FA8-AC35-4F49-9222-63B01CE9C882}"/>
              </a:ext>
            </a:extLst>
          </p:cNvPr>
          <p:cNvSpPr txBox="1"/>
          <p:nvPr/>
        </p:nvSpPr>
        <p:spPr>
          <a:xfrm>
            <a:off x="5267570" y="5865116"/>
            <a:ext cx="1733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/>
              <a:t>Load switch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6927826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標題 1">
            <a:extLst>
              <a:ext uri="{FF2B5EF4-FFF2-40B4-BE49-F238E27FC236}">
                <a16:creationId xmlns:a16="http://schemas.microsoft.com/office/drawing/2014/main" id="{34512F65-750A-4FB3-96FD-A9DEB73E3FFB}"/>
              </a:ext>
            </a:extLst>
          </p:cNvPr>
          <p:cNvSpPr txBox="1">
            <a:spLocks/>
          </p:cNvSpPr>
          <p:nvPr/>
        </p:nvSpPr>
        <p:spPr>
          <a:xfrm>
            <a:off x="310515" y="26651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 Black" panose="020B0A04020102020204" pitchFamily="34" charset="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en-US" altLang="zh-TW" dirty="0"/>
              <a:t>Frequency Response in ADS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3FA9EA5-B438-4054-961A-F5809D4DFE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7635"/>
            <a:ext cx="9620250" cy="5652185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E42D5AB5-2797-4093-BEEE-F01D420917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951" y="4454201"/>
            <a:ext cx="4442974" cy="1832509"/>
          </a:xfrm>
          <a:prstGeom prst="rect">
            <a:avLst/>
          </a:prstGeom>
        </p:spPr>
      </p:pic>
      <p:sp>
        <p:nvSpPr>
          <p:cNvPr id="12" name="橢圓 11">
            <a:extLst>
              <a:ext uri="{FF2B5EF4-FFF2-40B4-BE49-F238E27FC236}">
                <a16:creationId xmlns:a16="http://schemas.microsoft.com/office/drawing/2014/main" id="{F1E910FC-1866-4300-B1B8-B176B9A45C58}"/>
              </a:ext>
            </a:extLst>
          </p:cNvPr>
          <p:cNvSpPr/>
          <p:nvPr/>
        </p:nvSpPr>
        <p:spPr>
          <a:xfrm>
            <a:off x="4514850" y="4454201"/>
            <a:ext cx="485775" cy="946474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5E0138DB-9729-448C-9A47-69A9613C9198}"/>
              </a:ext>
            </a:extLst>
          </p:cNvPr>
          <p:cNvSpPr txBox="1"/>
          <p:nvPr/>
        </p:nvSpPr>
        <p:spPr>
          <a:xfrm>
            <a:off x="4238625" y="5120928"/>
            <a:ext cx="43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R</a:t>
            </a:r>
            <a:endParaRPr lang="zh-TW" altLang="en-US" b="1" dirty="0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697951F7-19CF-4476-89BA-B5B61AB229BF}"/>
              </a:ext>
            </a:extLst>
          </p:cNvPr>
          <p:cNvCxnSpPr/>
          <p:nvPr/>
        </p:nvCxnSpPr>
        <p:spPr>
          <a:xfrm flipH="1">
            <a:off x="5286375" y="2724150"/>
            <a:ext cx="381000" cy="3905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94E041E6-4ACA-4826-9996-FB8850398AA9}"/>
              </a:ext>
            </a:extLst>
          </p:cNvPr>
          <p:cNvSpPr txBox="1"/>
          <p:nvPr/>
        </p:nvSpPr>
        <p:spPr>
          <a:xfrm>
            <a:off x="5629274" y="2461181"/>
            <a:ext cx="1400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R = 1 Ohm</a:t>
            </a:r>
            <a:endParaRPr lang="zh-TW" altLang="en-US" b="1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13446A04-E1AE-48AE-888A-4B7B35AE2447}"/>
              </a:ext>
            </a:extLst>
          </p:cNvPr>
          <p:cNvSpPr txBox="1"/>
          <p:nvPr/>
        </p:nvSpPr>
        <p:spPr>
          <a:xfrm>
            <a:off x="1504950" y="4084869"/>
            <a:ext cx="43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/>
              <a:t>L</a:t>
            </a:r>
            <a:endParaRPr lang="zh-TW" altLang="en-US" b="1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554BD17B-E728-44A6-AFEF-407B57352F5F}"/>
              </a:ext>
            </a:extLst>
          </p:cNvPr>
          <p:cNvSpPr txBox="1"/>
          <p:nvPr/>
        </p:nvSpPr>
        <p:spPr>
          <a:xfrm>
            <a:off x="2236213" y="5311920"/>
            <a:ext cx="43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/>
              <a:t>C</a:t>
            </a:r>
            <a:endParaRPr lang="zh-TW" altLang="en-US" b="1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53A71078-BCD0-44E5-87B2-6AB85EA89A1F}"/>
              </a:ext>
            </a:extLst>
          </p:cNvPr>
          <p:cNvSpPr txBox="1"/>
          <p:nvPr/>
        </p:nvSpPr>
        <p:spPr>
          <a:xfrm>
            <a:off x="2455288" y="1380297"/>
            <a:ext cx="1304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LC</a:t>
            </a:r>
            <a:r>
              <a:rPr lang="zh-TW" altLang="en-US" dirty="0"/>
              <a:t> </a:t>
            </a:r>
            <a:r>
              <a:rPr lang="en-US" altLang="zh-TW" dirty="0"/>
              <a:t>resonant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866140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F4DA5E-424F-4021-9EAC-41FE3D4ECB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/>
              <a:t>PDN Simulation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D17F004-77AC-4D04-8B88-0B2D264FB3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FAC2630-12D8-43BD-8200-04C417621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DAD5C-B3B9-4BEE-822A-69ABF8A6B88D}" type="slidenum">
              <a:rPr lang="zh-TW" altLang="en-US" smtClean="0"/>
              <a:pPr/>
              <a:t>26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648655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1D922E-D9AE-42ED-93A7-14212BA9F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請參考前方設計 </a:t>
            </a:r>
            <a:r>
              <a:rPr lang="en-US" altLang="zh-TW" dirty="0"/>
              <a:t>SCH</a:t>
            </a:r>
            <a:r>
              <a:rPr lang="zh-TW" altLang="en-US" dirty="0"/>
              <a:t> 觀看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19742DB-2D8C-4C96-8D46-7E28B8C10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DAD5C-B3B9-4BEE-822A-69ABF8A6B88D}" type="slidenum">
              <a:rPr lang="en-US" altLang="zh-TW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6948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2D7886C-B718-4D71-9B10-6E8B69333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DAD5C-B3B9-4BEE-822A-69ABF8A6B88D}" type="slidenum">
              <a:rPr lang="en-US" altLang="zh-TW" smtClean="0"/>
              <a:pPr/>
              <a:t>28</a:t>
            </a:fld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BAC6A3B-5DC4-420F-9A29-358D9D7BE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5811"/>
            <a:ext cx="6621805" cy="3246613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6CCF1320-C4C1-436F-8F2A-26DC6140FB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9510" y="871880"/>
            <a:ext cx="5318579" cy="2830544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9020CFA-538C-4026-82F2-7B751EB8E1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074733"/>
            <a:ext cx="5545234" cy="1327456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BF60D803-DBAD-46A8-ADE7-7B3E32E7C4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4157" y="3778387"/>
            <a:ext cx="6123518" cy="2696496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3649E432-1068-474A-A03A-3327CD9934B4}"/>
              </a:ext>
            </a:extLst>
          </p:cNvPr>
          <p:cNvSpPr txBox="1"/>
          <p:nvPr/>
        </p:nvSpPr>
        <p:spPr>
          <a:xfrm>
            <a:off x="1586753" y="1183341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Settings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8C61E02-9F07-457D-9C53-1D039DFC504A}"/>
              </a:ext>
            </a:extLst>
          </p:cNvPr>
          <p:cNvSpPr txBox="1"/>
          <p:nvPr/>
        </p:nvSpPr>
        <p:spPr>
          <a:xfrm>
            <a:off x="3726091" y="3593721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Power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B0CD6F48-0B74-4E3F-8EA7-E251FA81CE9A}"/>
              </a:ext>
            </a:extLst>
          </p:cNvPr>
          <p:cNvSpPr txBox="1"/>
          <p:nvPr/>
        </p:nvSpPr>
        <p:spPr>
          <a:xfrm>
            <a:off x="10315150" y="304393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Load Sharing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A02FF79-D7F5-439E-994B-5A109676DDD0}"/>
              </a:ext>
            </a:extLst>
          </p:cNvPr>
          <p:cNvSpPr txBox="1"/>
          <p:nvPr/>
        </p:nvSpPr>
        <p:spPr>
          <a:xfrm>
            <a:off x="1368374" y="4702153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Pi filter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25A3A57-44CB-4109-B786-EABF60F06AAE}"/>
              </a:ext>
            </a:extLst>
          </p:cNvPr>
          <p:cNvSpPr txBox="1"/>
          <p:nvPr/>
        </p:nvSpPr>
        <p:spPr>
          <a:xfrm>
            <a:off x="9284210" y="4462522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TPS61023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613427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D11A82A-0DD7-4D31-9418-1C9B21199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DAD5C-B3B9-4BEE-822A-69ABF8A6B88D}" type="slidenum">
              <a:rPr lang="en-US" altLang="zh-TW" smtClean="0"/>
              <a:pPr/>
              <a:t>29</a:t>
            </a:fld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31A6820-65CC-4156-84FA-E427BC736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1989" y="761733"/>
            <a:ext cx="8607621" cy="2616254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FDA01E26-C217-4F25-8857-0194F76D8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97879"/>
            <a:ext cx="7678222" cy="3077004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376C94C4-22CF-4F8B-9386-45E4DA0479A6}"/>
              </a:ext>
            </a:extLst>
          </p:cNvPr>
          <p:cNvSpPr txBox="1"/>
          <p:nvPr/>
        </p:nvSpPr>
        <p:spPr>
          <a:xfrm>
            <a:off x="2403789" y="6096267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Load Switch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0449EF8-F043-4939-91B2-F396012831AA}"/>
              </a:ext>
            </a:extLst>
          </p:cNvPr>
          <p:cNvSpPr txBox="1"/>
          <p:nvPr/>
        </p:nvSpPr>
        <p:spPr>
          <a:xfrm>
            <a:off x="8177060" y="1067067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TPS63806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33825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F4DA5E-424F-4021-9EAC-41FE3D4ECB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HAND PDN </a:t>
            </a:r>
            <a:br>
              <a:rPr lang="en-US" altLang="zh-TW" dirty="0"/>
            </a:br>
            <a:r>
              <a:rPr lang="en-US" altLang="zh-TW" dirty="0"/>
              <a:t>USB Connector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D17F004-77AC-4D04-8B88-0B2D264FB3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FAC2630-12D8-43BD-8200-04C417621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DAD5C-B3B9-4BEE-822A-69ABF8A6B88D}" type="slidenum">
              <a:rPr lang="zh-TW" altLang="en-US" smtClean="0"/>
              <a:pPr/>
              <a:t>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282496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CDCC0B-5804-4B12-AC4C-FD2D45DD1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Simulation </a:t>
            </a:r>
            <a:r>
              <a:rPr lang="en-US" altLang="zh-TW" dirty="0" err="1"/>
              <a:t>Args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BB4ED4B-5319-46EA-89DB-9D01C305F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DAD5C-B3B9-4BEE-822A-69ABF8A6B88D}" type="slidenum">
              <a:rPr lang="en-US" altLang="zh-TW" smtClean="0"/>
              <a:pPr/>
              <a:t>30</a:t>
            </a:fld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1B42F3F-F97D-4F7A-8143-C41812C91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8651" y="1447523"/>
            <a:ext cx="8754697" cy="3962953"/>
          </a:xfrm>
          <a:prstGeom prst="rect">
            <a:avLst/>
          </a:prstGeom>
        </p:spPr>
      </p:pic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29069276-50B6-40FA-8797-363013212FEF}"/>
              </a:ext>
            </a:extLst>
          </p:cNvPr>
          <p:cNvCxnSpPr/>
          <p:nvPr/>
        </p:nvCxnSpPr>
        <p:spPr>
          <a:xfrm flipV="1">
            <a:off x="7521388" y="2922494"/>
            <a:ext cx="0" cy="50650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40C0D75D-5E90-48CE-BC44-99FDE7ED9D7C}"/>
              </a:ext>
            </a:extLst>
          </p:cNvPr>
          <p:cNvSpPr txBox="1"/>
          <p:nvPr/>
        </p:nvSpPr>
        <p:spPr>
          <a:xfrm>
            <a:off x="7189694" y="3428999"/>
            <a:ext cx="191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這個一定要夠小</a:t>
            </a:r>
          </a:p>
        </p:txBody>
      </p:sp>
    </p:spTree>
    <p:extLst>
      <p:ext uri="{BB962C8B-B14F-4D97-AF65-F5344CB8AC3E}">
        <p14:creationId xmlns:p14="http://schemas.microsoft.com/office/powerpoint/2010/main" val="13382059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1284502-7639-493E-B0AA-DD1FBCFAE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DAD5C-B3B9-4BEE-822A-69ABF8A6B88D}" type="slidenum">
              <a:rPr lang="en-US" altLang="zh-TW" smtClean="0"/>
              <a:pPr/>
              <a:t>31</a:t>
            </a:fld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8E54A1E-EC67-4FE9-B963-32F4FE87E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08" y="525864"/>
            <a:ext cx="5585245" cy="305090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F3630B55-35A7-4884-9585-FBA1535CD9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408" y="3576764"/>
            <a:ext cx="5561447" cy="255509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555B44A-F583-4C1E-98AE-2EBF1469A8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9855" y="525864"/>
            <a:ext cx="5766971" cy="3103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6215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137D08-241E-41E1-90AA-A586ACCA7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D166655-560A-4A1D-A26C-0AEB91AD3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DAD5C-B3B9-4BEE-822A-69ABF8A6B88D}" type="slidenum">
              <a:rPr lang="en-US" altLang="zh-TW" smtClean="0"/>
              <a:pPr/>
              <a:t>32</a:t>
            </a:fld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601C285-2942-414C-AAE3-D12EE0E4A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59" y="1558051"/>
            <a:ext cx="11815482" cy="4619350"/>
          </a:xfrm>
          <a:prstGeom prst="rect">
            <a:avLst/>
          </a:prstGeom>
        </p:spPr>
      </p:pic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F9C38A04-6A79-4C52-A0C4-8A29A961BAB0}"/>
              </a:ext>
            </a:extLst>
          </p:cNvPr>
          <p:cNvCxnSpPr/>
          <p:nvPr/>
        </p:nvCxnSpPr>
        <p:spPr>
          <a:xfrm>
            <a:off x="2393576" y="2052918"/>
            <a:ext cx="0" cy="39444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2B3A348A-45DC-4C29-97EA-D3D287558620}"/>
              </a:ext>
            </a:extLst>
          </p:cNvPr>
          <p:cNvSpPr txBox="1"/>
          <p:nvPr/>
        </p:nvSpPr>
        <p:spPr>
          <a:xfrm>
            <a:off x="2581834" y="1963271"/>
            <a:ext cx="1586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Battery </a:t>
            </a:r>
            <a:r>
              <a:rPr lang="zh-TW" altLang="en-US" dirty="0">
                <a:solidFill>
                  <a:schemeClr val="bg1"/>
                </a:solidFill>
              </a:rPr>
              <a:t>電流</a:t>
            </a: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FA4319A1-9FF6-4688-9902-7E338670D46C}"/>
              </a:ext>
            </a:extLst>
          </p:cNvPr>
          <p:cNvCxnSpPr>
            <a:cxnSpLocks/>
          </p:cNvCxnSpPr>
          <p:nvPr/>
        </p:nvCxnSpPr>
        <p:spPr>
          <a:xfrm>
            <a:off x="6902824" y="3630706"/>
            <a:ext cx="0" cy="493059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2CAB0DE-56A6-4D49-AFA4-3CCD5368DC0E}"/>
              </a:ext>
            </a:extLst>
          </p:cNvPr>
          <p:cNvSpPr txBox="1"/>
          <p:nvPr/>
        </p:nvSpPr>
        <p:spPr>
          <a:xfrm>
            <a:off x="6696634" y="3261374"/>
            <a:ext cx="1586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USB Plug</a:t>
            </a:r>
            <a:endParaRPr lang="zh-TW" altLang="en-US" dirty="0">
              <a:solidFill>
                <a:schemeClr val="bg1"/>
              </a:solidFill>
            </a:endParaRP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F5649D70-1AF1-4E22-96C2-FC099027D77C}"/>
              </a:ext>
            </a:extLst>
          </p:cNvPr>
          <p:cNvCxnSpPr>
            <a:cxnSpLocks/>
          </p:cNvCxnSpPr>
          <p:nvPr/>
        </p:nvCxnSpPr>
        <p:spPr>
          <a:xfrm>
            <a:off x="9224683" y="3621196"/>
            <a:ext cx="0" cy="493059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0D141E01-E43C-4155-BFFF-6726B2DF1970}"/>
              </a:ext>
            </a:extLst>
          </p:cNvPr>
          <p:cNvSpPr txBox="1"/>
          <p:nvPr/>
        </p:nvSpPr>
        <p:spPr>
          <a:xfrm>
            <a:off x="9018492" y="3307916"/>
            <a:ext cx="1586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USB Unplug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98627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F4DA5E-424F-4021-9EAC-41FE3D4ECB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HAND PDN </a:t>
            </a:r>
            <a:br>
              <a:rPr lang="en-US" altLang="zh-TW" dirty="0"/>
            </a:br>
            <a:r>
              <a:rPr lang="en-US" altLang="zh-TW" dirty="0"/>
              <a:t>Main – ESP32S3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D17F004-77AC-4D04-8B88-0B2D264FB3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FAC2630-12D8-43BD-8200-04C417621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DAD5C-B3B9-4BEE-822A-69ABF8A6B88D}" type="slidenum">
              <a:rPr lang="zh-TW" altLang="en-US" smtClean="0"/>
              <a:pPr/>
              <a:t>33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372006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CAEFEC2-391D-49E7-9D28-654B6A371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DAD5C-B3B9-4BEE-822A-69ABF8A6B88D}" type="slidenum">
              <a:rPr lang="en-US" altLang="zh-TW" smtClean="0"/>
              <a:pPr/>
              <a:t>34</a:t>
            </a:fld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0A03A8F-A08C-48BC-957D-FD5467E64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845" y="585935"/>
            <a:ext cx="8387025" cy="4964379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E9C4C135-52CB-412A-842E-ABA488B72BD8}"/>
              </a:ext>
            </a:extLst>
          </p:cNvPr>
          <p:cNvSpPr/>
          <p:nvPr/>
        </p:nvSpPr>
        <p:spPr>
          <a:xfrm>
            <a:off x="1891553" y="591671"/>
            <a:ext cx="2563906" cy="55581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5A6BADF-7CFD-4793-BA3D-12073FFB500A}"/>
              </a:ext>
            </a:extLst>
          </p:cNvPr>
          <p:cNvSpPr txBox="1"/>
          <p:nvPr/>
        </p:nvSpPr>
        <p:spPr>
          <a:xfrm>
            <a:off x="4697505" y="699247"/>
            <a:ext cx="4285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EN delay circuit @</a:t>
            </a:r>
            <a:r>
              <a:rPr lang="zh-TW" altLang="en-US" dirty="0"/>
              <a:t>上電</a:t>
            </a:r>
            <a:r>
              <a:rPr lang="en-US" altLang="zh-TW" dirty="0"/>
              <a:t> (</a:t>
            </a:r>
            <a:r>
              <a:rPr lang="zh-TW" altLang="en-US" dirty="0"/>
              <a:t>參考 </a:t>
            </a:r>
            <a:r>
              <a:rPr lang="en-US" altLang="zh-TW" dirty="0"/>
              <a:t>datasheet)</a:t>
            </a:r>
            <a:endParaRPr lang="zh-TW" altLang="en-US" dirty="0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47891A2F-CFF0-43D8-ACE2-9F8833E9083C}"/>
              </a:ext>
            </a:extLst>
          </p:cNvPr>
          <p:cNvSpPr/>
          <p:nvPr/>
        </p:nvSpPr>
        <p:spPr>
          <a:xfrm>
            <a:off x="1891553" y="1174376"/>
            <a:ext cx="1631576" cy="77096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5A93314-347E-4550-A61E-1FAD0A15CB20}"/>
              </a:ext>
            </a:extLst>
          </p:cNvPr>
          <p:cNvSpPr txBox="1"/>
          <p:nvPr/>
        </p:nvSpPr>
        <p:spPr>
          <a:xfrm>
            <a:off x="4150658" y="1307686"/>
            <a:ext cx="451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EN </a:t>
            </a:r>
            <a:r>
              <a:rPr lang="zh-TW" altLang="en-US" dirty="0"/>
              <a:t>按鈕 </a:t>
            </a:r>
            <a:r>
              <a:rPr lang="en-US" altLang="zh-TW" dirty="0"/>
              <a:t>debounce@</a:t>
            </a:r>
            <a:r>
              <a:rPr lang="zh-TW" altLang="en-US" dirty="0"/>
              <a:t>上電</a:t>
            </a:r>
            <a:r>
              <a:rPr lang="en-US" altLang="zh-TW" dirty="0"/>
              <a:t> (</a:t>
            </a:r>
            <a:r>
              <a:rPr lang="zh-TW" altLang="en-US" dirty="0"/>
              <a:t>參考 </a:t>
            </a:r>
            <a:r>
              <a:rPr lang="en-US" altLang="zh-TW" dirty="0"/>
              <a:t>datasheet)</a:t>
            </a:r>
            <a:endParaRPr lang="zh-TW" altLang="en-US" dirty="0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BCFAADFA-9423-4045-81D6-50C48216EFF0}"/>
              </a:ext>
            </a:extLst>
          </p:cNvPr>
          <p:cNvSpPr/>
          <p:nvPr/>
        </p:nvSpPr>
        <p:spPr>
          <a:xfrm>
            <a:off x="259977" y="4249270"/>
            <a:ext cx="2563906" cy="130104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F9A0D62-A629-41AC-8552-EB4944DAB2EA}"/>
              </a:ext>
            </a:extLst>
          </p:cNvPr>
          <p:cNvSpPr txBox="1"/>
          <p:nvPr/>
        </p:nvSpPr>
        <p:spPr>
          <a:xfrm>
            <a:off x="614083" y="5683624"/>
            <a:ext cx="1855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有源</a:t>
            </a:r>
            <a:r>
              <a:rPr lang="en-US" altLang="zh-TW" dirty="0"/>
              <a:t>RTC</a:t>
            </a:r>
            <a:r>
              <a:rPr lang="zh-TW" altLang="en-US" dirty="0"/>
              <a:t>晶振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FE578968-EAA0-49B2-B042-A7FF95B60A94}"/>
              </a:ext>
            </a:extLst>
          </p:cNvPr>
          <p:cNvSpPr txBox="1"/>
          <p:nvPr/>
        </p:nvSpPr>
        <p:spPr>
          <a:xfrm>
            <a:off x="614083" y="6087002"/>
            <a:ext cx="6024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# </a:t>
            </a:r>
            <a:r>
              <a:rPr lang="zh-TW" altLang="en-US" dirty="0"/>
              <a:t>如果是無源晶振就 </a:t>
            </a:r>
            <a:r>
              <a:rPr lang="en-US" altLang="zh-TW" dirty="0"/>
              <a:t>15, 16 </a:t>
            </a:r>
            <a:r>
              <a:rPr lang="zh-TW" altLang="en-US" dirty="0"/>
              <a:t>腳都要接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122F62D2-3BD5-4E7A-864E-4DD74A53E3FE}"/>
              </a:ext>
            </a:extLst>
          </p:cNvPr>
          <p:cNvSpPr txBox="1"/>
          <p:nvPr/>
        </p:nvSpPr>
        <p:spPr>
          <a:xfrm>
            <a:off x="6409764" y="3048071"/>
            <a:ext cx="2478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Decoupling capacitors</a:t>
            </a:r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972D6896-901F-456F-B0A8-6D8A24E6E1F9}"/>
              </a:ext>
            </a:extLst>
          </p:cNvPr>
          <p:cNvSpPr txBox="1"/>
          <p:nvPr/>
        </p:nvSpPr>
        <p:spPr>
          <a:xfrm>
            <a:off x="9152965" y="1677018"/>
            <a:ext cx="282388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zh-TW" altLang="en-US" dirty="0"/>
              <a:t>腳位功能需要查看手冊</a:t>
            </a:r>
            <a:endParaRPr lang="en-US" altLang="zh-TW" dirty="0"/>
          </a:p>
          <a:p>
            <a:pPr algn="ctr"/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ESP32 S3 </a:t>
            </a:r>
            <a:r>
              <a:rPr lang="zh-TW" altLang="en-US" dirty="0"/>
              <a:t>所有腳位應該都可以當作 </a:t>
            </a:r>
            <a:r>
              <a:rPr lang="en-US" altLang="zh-TW" dirty="0"/>
              <a:t>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要特別小心 </a:t>
            </a:r>
            <a:r>
              <a:rPr lang="en-US" altLang="zh-TW" dirty="0"/>
              <a:t>IO0, IO1, IO45, IO46 </a:t>
            </a:r>
            <a:r>
              <a:rPr lang="zh-TW" altLang="en-US" dirty="0"/>
              <a:t>等 </a:t>
            </a:r>
            <a:r>
              <a:rPr lang="en-US" altLang="zh-TW" dirty="0"/>
              <a:t>boot strap </a:t>
            </a:r>
            <a:r>
              <a:rPr lang="zh-TW" altLang="en-US" dirty="0"/>
              <a:t>腳位的初始狀態，避免因為錯誤的外部上下拉導致無法啟動</a:t>
            </a:r>
          </a:p>
        </p:txBody>
      </p:sp>
    </p:spTree>
    <p:extLst>
      <p:ext uri="{BB962C8B-B14F-4D97-AF65-F5344CB8AC3E}">
        <p14:creationId xmlns:p14="http://schemas.microsoft.com/office/powerpoint/2010/main" val="14579042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B7E7468-E572-48F4-B69C-FDEC66458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DAD5C-B3B9-4BEE-822A-69ABF8A6B88D}" type="slidenum">
              <a:rPr lang="en-US" altLang="zh-TW" smtClean="0"/>
              <a:pPr/>
              <a:t>35</a:t>
            </a:fld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36BFF6D-F96D-4583-97B1-57B672E15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950651"/>
            <a:ext cx="8575469" cy="4956697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01F55DB5-0BE2-4407-9B21-1DA3FEB3C00F}"/>
              </a:ext>
            </a:extLst>
          </p:cNvPr>
          <p:cNvSpPr txBox="1"/>
          <p:nvPr/>
        </p:nvSpPr>
        <p:spPr>
          <a:xfrm>
            <a:off x="9242612" y="950651"/>
            <a:ext cx="29493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TW" dirty="0"/>
              <a:t>BMI323 </a:t>
            </a:r>
            <a:r>
              <a:rPr lang="zh-TW" altLang="en-US" dirty="0"/>
              <a:t>的中斷會引發 </a:t>
            </a:r>
            <a:r>
              <a:rPr lang="en-US" altLang="zh-TW" dirty="0"/>
              <a:t>TCA6408</a:t>
            </a:r>
            <a:r>
              <a:rPr lang="zh-TW" altLang="en-US" dirty="0"/>
              <a:t>的中斷，接著引發</a:t>
            </a:r>
            <a:r>
              <a:rPr lang="en-US" altLang="zh-TW" dirty="0"/>
              <a:t>ESP32 </a:t>
            </a:r>
            <a:r>
              <a:rPr lang="zh-TW" altLang="en-US" dirty="0"/>
              <a:t>的中斷，可以由睡眠中喚醒</a:t>
            </a:r>
            <a:endParaRPr lang="en-US" altLang="zh-TW" dirty="0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B3977229-1129-4EC7-BA44-2BBC7604267B}"/>
              </a:ext>
            </a:extLst>
          </p:cNvPr>
          <p:cNvCxnSpPr/>
          <p:nvPr/>
        </p:nvCxnSpPr>
        <p:spPr>
          <a:xfrm flipV="1">
            <a:off x="5800893" y="2510118"/>
            <a:ext cx="259976" cy="2868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E619506D-3B64-4BDE-97C7-AFF366FB93EA}"/>
              </a:ext>
            </a:extLst>
          </p:cNvPr>
          <p:cNvSpPr txBox="1"/>
          <p:nvPr/>
        </p:nvSpPr>
        <p:spPr>
          <a:xfrm>
            <a:off x="6078071" y="1596659"/>
            <a:ext cx="29493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VL53L1X </a:t>
            </a:r>
            <a:r>
              <a:rPr lang="zh-TW" altLang="en-US" dirty="0"/>
              <a:t>的 </a:t>
            </a:r>
            <a:r>
              <a:rPr lang="en-US" altLang="zh-TW" dirty="0"/>
              <a:t>XSHUT</a:t>
            </a:r>
            <a:r>
              <a:rPr lang="zh-TW" altLang="en-US" dirty="0"/>
              <a:t> 一個預設開啟一個預設關閉的原因是兩者 </a:t>
            </a:r>
            <a:r>
              <a:rPr lang="en-US" altLang="zh-TW" dirty="0"/>
              <a:t>I2C </a:t>
            </a:r>
            <a:r>
              <a:rPr lang="zh-TW" altLang="en-US" dirty="0"/>
              <a:t>的地址相同需要先修改一個</a:t>
            </a:r>
            <a:endParaRPr lang="en-US" altLang="zh-TW" dirty="0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2781DAD5-3263-4E07-9D1C-79DF0AC7C2CA}"/>
              </a:ext>
            </a:extLst>
          </p:cNvPr>
          <p:cNvCxnSpPr>
            <a:cxnSpLocks/>
          </p:cNvCxnSpPr>
          <p:nvPr/>
        </p:nvCxnSpPr>
        <p:spPr>
          <a:xfrm>
            <a:off x="5432612" y="3935506"/>
            <a:ext cx="215153" cy="207084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0F4F8009-3CBD-474D-94DB-B29E1AEB0DF7}"/>
              </a:ext>
            </a:extLst>
          </p:cNvPr>
          <p:cNvSpPr txBox="1"/>
          <p:nvPr/>
        </p:nvSpPr>
        <p:spPr>
          <a:xfrm>
            <a:off x="5316071" y="6006353"/>
            <a:ext cx="2949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偵測 </a:t>
            </a:r>
            <a:r>
              <a:rPr lang="en-US" altLang="zh-TW" dirty="0"/>
              <a:t>USB</a:t>
            </a:r>
            <a:r>
              <a:rPr lang="zh-TW" altLang="en-US" dirty="0"/>
              <a:t> 和 </a:t>
            </a:r>
            <a:r>
              <a:rPr lang="en-US" altLang="zh-TW" dirty="0"/>
              <a:t>BAT </a:t>
            </a:r>
            <a:r>
              <a:rPr lang="zh-TW" altLang="en-US" dirty="0"/>
              <a:t>插入</a:t>
            </a:r>
            <a:endParaRPr lang="en-US" altLang="zh-TW" dirty="0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2CED232D-62ED-4C55-A113-6F6D58C7AF4E}"/>
              </a:ext>
            </a:extLst>
          </p:cNvPr>
          <p:cNvCxnSpPr>
            <a:cxnSpLocks/>
          </p:cNvCxnSpPr>
          <p:nvPr/>
        </p:nvCxnSpPr>
        <p:spPr>
          <a:xfrm flipH="1" flipV="1">
            <a:off x="1129553" y="1945341"/>
            <a:ext cx="188987" cy="113851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3A32792C-F2B2-4583-BA40-4EA82F9AF86B}"/>
              </a:ext>
            </a:extLst>
          </p:cNvPr>
          <p:cNvSpPr txBox="1"/>
          <p:nvPr/>
        </p:nvSpPr>
        <p:spPr>
          <a:xfrm>
            <a:off x="0" y="1478484"/>
            <a:ext cx="3272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TW" dirty="0"/>
              <a:t>INT</a:t>
            </a:r>
            <a:r>
              <a:rPr lang="zh-TW" altLang="en-US" dirty="0"/>
              <a:t>就算不用都要上拉或下拉</a:t>
            </a:r>
            <a:endParaRPr lang="en-US" altLang="zh-TW" dirty="0"/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1F216E5C-99FC-40A8-BADD-716BAD84DA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5022" y="4096563"/>
            <a:ext cx="2743201" cy="1748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7278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7F93F1-51A8-48E1-AF0F-284492BAE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Simulation – detect battery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504F323-7EF1-4055-8B7D-F9E96FA46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DAD5C-B3B9-4BEE-822A-69ABF8A6B88D}" type="slidenum">
              <a:rPr lang="en-US" altLang="zh-TW" smtClean="0"/>
              <a:pPr/>
              <a:t>36</a:t>
            </a:fld>
            <a:endParaRPr lang="en-US" dirty="0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442E7A07-34CC-4240-BF4B-A2DE7F13233B}"/>
              </a:ext>
            </a:extLst>
          </p:cNvPr>
          <p:cNvGrpSpPr/>
          <p:nvPr/>
        </p:nvGrpSpPr>
        <p:grpSpPr>
          <a:xfrm>
            <a:off x="2426509" y="2037109"/>
            <a:ext cx="7338982" cy="3074553"/>
            <a:chOff x="4515821" y="2243297"/>
            <a:chExt cx="7338982" cy="3074553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9C3035A3-5B66-482C-98BC-AC678565D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15821" y="2243297"/>
              <a:ext cx="7338982" cy="2705221"/>
            </a:xfrm>
            <a:prstGeom prst="rect">
              <a:avLst/>
            </a:prstGeom>
          </p:spPr>
        </p:pic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73122969-3650-4320-947A-65453A5CD6E2}"/>
                </a:ext>
              </a:extLst>
            </p:cNvPr>
            <p:cNvSpPr txBox="1"/>
            <p:nvPr/>
          </p:nvSpPr>
          <p:spPr>
            <a:xfrm>
              <a:off x="7544335" y="4948518"/>
              <a:ext cx="12819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Simulation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223283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3862901-CE6B-4578-A9E2-A4DB16B4D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DAD5C-B3B9-4BEE-822A-69ABF8A6B88D}" type="slidenum">
              <a:rPr lang="en-US" altLang="zh-TW" smtClean="0"/>
              <a:pPr/>
              <a:t>37</a:t>
            </a:fld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B187BFD-BC3C-405D-A5FE-A27FFFF2E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4420"/>
            <a:ext cx="12192000" cy="458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4740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9AE9B4-5974-4214-9194-46CCE27B9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剩餘部分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F4FD75D-443D-4FFD-B726-13F6278DD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剩下都是參考手冊進行設計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F530541-ABA4-4C50-A786-9545225DC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DAD5C-B3B9-4BEE-822A-69ABF8A6B88D}" type="slidenum">
              <a:rPr lang="en-US" altLang="zh-TW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2430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929BE4-419A-44B4-844E-F1129117A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8842"/>
            <a:ext cx="10515600" cy="1325563"/>
          </a:xfrm>
        </p:spPr>
        <p:txBody>
          <a:bodyPr/>
          <a:lstStyle/>
          <a:p>
            <a:r>
              <a:rPr lang="zh-TW" altLang="en-US" dirty="0"/>
              <a:t>蕭特基 </a:t>
            </a:r>
            <a:r>
              <a:rPr lang="en-US" altLang="zh-TW" dirty="0"/>
              <a:t>diode + PMOS </a:t>
            </a:r>
            <a:r>
              <a:rPr lang="zh-TW" altLang="en-US" dirty="0"/>
              <a:t>的 </a:t>
            </a:r>
            <a:r>
              <a:rPr lang="en-US" altLang="zh-TW" dirty="0"/>
              <a:t>Load Sharing (Load Sharing V1)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11E1E6E-0A23-471F-B5C9-E9A2FFCA4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DAD5C-B3B9-4BEE-822A-69ABF8A6B88D}" type="slidenum">
              <a:rPr lang="en-US" altLang="zh-TW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30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EAB1CC8-C833-483C-92A5-292EA22A2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DAD5C-B3B9-4BEE-822A-69ABF8A6B88D}" type="slidenum">
              <a:rPr lang="en-US" altLang="zh-TW" smtClean="0"/>
              <a:pPr/>
              <a:t>4</a:t>
            </a:fld>
            <a:endParaRPr 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B91A530A-A220-4802-8EBA-E572A9F2F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820" y="1690688"/>
            <a:ext cx="9507277" cy="4429743"/>
          </a:xfrm>
          <a:prstGeom prst="rect">
            <a:avLst/>
          </a:prstGeom>
        </p:spPr>
      </p:pic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8875EB02-061F-412B-ACB9-517C64787EAA}"/>
              </a:ext>
            </a:extLst>
          </p:cNvPr>
          <p:cNvCxnSpPr>
            <a:cxnSpLocks/>
          </p:cNvCxnSpPr>
          <p:nvPr/>
        </p:nvCxnSpPr>
        <p:spPr>
          <a:xfrm flipV="1">
            <a:off x="2743200" y="2581835"/>
            <a:ext cx="519953" cy="2151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EDE8F3B4-91D5-403E-ABCE-ADF481F33CC1}"/>
              </a:ext>
            </a:extLst>
          </p:cNvPr>
          <p:cNvSpPr txBox="1"/>
          <p:nvPr/>
        </p:nvSpPr>
        <p:spPr>
          <a:xfrm>
            <a:off x="3191435" y="2322261"/>
            <a:ext cx="1721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Type-C </a:t>
            </a:r>
            <a:r>
              <a:rPr lang="zh-TW" altLang="en-US" dirty="0"/>
              <a:t>母接頭</a:t>
            </a:r>
          </a:p>
        </p:txBody>
      </p:sp>
      <p:cxnSp>
        <p:nvCxnSpPr>
          <p:cNvPr id="15" name="接點: 肘形 14">
            <a:extLst>
              <a:ext uri="{FF2B5EF4-FFF2-40B4-BE49-F238E27FC236}">
                <a16:creationId xmlns:a16="http://schemas.microsoft.com/office/drawing/2014/main" id="{F9E82229-7999-4471-B4E2-85AE4CD8AEC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092076" y="3974727"/>
            <a:ext cx="615950" cy="273797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892EE63F-718A-4054-A221-F5B7F70BF869}"/>
              </a:ext>
            </a:extLst>
          </p:cNvPr>
          <p:cNvSpPr txBox="1"/>
          <p:nvPr/>
        </p:nvSpPr>
        <p:spPr>
          <a:xfrm>
            <a:off x="3460003" y="3501656"/>
            <a:ext cx="1721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D+,</a:t>
            </a:r>
            <a:r>
              <a:rPr lang="zh-TW" altLang="en-US" dirty="0"/>
              <a:t> </a:t>
            </a:r>
            <a:r>
              <a:rPr lang="en-US" altLang="zh-TW" dirty="0"/>
              <a:t>D-</a:t>
            </a:r>
            <a:r>
              <a:rPr lang="zh-TW" altLang="en-US" dirty="0"/>
              <a:t> 差分線</a:t>
            </a:r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BDB415C5-CF7E-42E1-B958-54FA55F20E30}"/>
              </a:ext>
            </a:extLst>
          </p:cNvPr>
          <p:cNvCxnSpPr/>
          <p:nvPr/>
        </p:nvCxnSpPr>
        <p:spPr>
          <a:xfrm>
            <a:off x="8256495" y="4835181"/>
            <a:ext cx="84268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EADF0693-C292-45D2-A605-67B2FDD2CF98}"/>
              </a:ext>
            </a:extLst>
          </p:cNvPr>
          <p:cNvSpPr txBox="1"/>
          <p:nvPr/>
        </p:nvSpPr>
        <p:spPr>
          <a:xfrm>
            <a:off x="8968223" y="4512015"/>
            <a:ext cx="1721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往 </a:t>
            </a:r>
            <a:r>
              <a:rPr lang="en-US" altLang="zh-TW" dirty="0"/>
              <a:t>ESP32 </a:t>
            </a:r>
            <a:r>
              <a:rPr lang="zh-TW" altLang="en-US" dirty="0"/>
              <a:t>的 </a:t>
            </a:r>
            <a:r>
              <a:rPr lang="en-US" altLang="zh-TW" dirty="0"/>
              <a:t>USB</a:t>
            </a:r>
            <a:r>
              <a:rPr lang="zh-TW" altLang="en-US" dirty="0"/>
              <a:t> 差分線</a:t>
            </a:r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84BD25B7-B049-41E8-9CF8-6B4232DC495D}"/>
              </a:ext>
            </a:extLst>
          </p:cNvPr>
          <p:cNvCxnSpPr>
            <a:cxnSpLocks/>
          </p:cNvCxnSpPr>
          <p:nvPr/>
        </p:nvCxnSpPr>
        <p:spPr>
          <a:xfrm flipV="1">
            <a:off x="6750799" y="3760054"/>
            <a:ext cx="519953" cy="2151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8FA4204A-0FD1-42DE-9D88-4A63D25C3D98}"/>
              </a:ext>
            </a:extLst>
          </p:cNvPr>
          <p:cNvSpPr txBox="1"/>
          <p:nvPr/>
        </p:nvSpPr>
        <p:spPr>
          <a:xfrm>
            <a:off x="6750799" y="3105834"/>
            <a:ext cx="1721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USB Data line ESD </a:t>
            </a:r>
            <a:r>
              <a:rPr lang="zh-TW" altLang="en-US" dirty="0"/>
              <a:t>保護</a:t>
            </a:r>
          </a:p>
        </p:txBody>
      </p:sp>
      <p:pic>
        <p:nvPicPr>
          <p:cNvPr id="23" name="圖片 22">
            <a:extLst>
              <a:ext uri="{FF2B5EF4-FFF2-40B4-BE49-F238E27FC236}">
                <a16:creationId xmlns:a16="http://schemas.microsoft.com/office/drawing/2014/main" id="{F6446C93-215E-4BAE-96AB-202323EA19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2022" y="676689"/>
            <a:ext cx="3553808" cy="2555644"/>
          </a:xfrm>
          <a:prstGeom prst="rect">
            <a:avLst/>
          </a:prstGeom>
        </p:spPr>
      </p:pic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9CE7FE94-2498-45AF-A8E3-4178C2B03432}"/>
              </a:ext>
            </a:extLst>
          </p:cNvPr>
          <p:cNvCxnSpPr/>
          <p:nvPr/>
        </p:nvCxnSpPr>
        <p:spPr>
          <a:xfrm>
            <a:off x="11232776" y="2322261"/>
            <a:ext cx="0" cy="11793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34E33A1-8888-4D69-B631-1E5B9EC74C63}"/>
              </a:ext>
            </a:extLst>
          </p:cNvPr>
          <p:cNvSpPr txBox="1"/>
          <p:nvPr/>
        </p:nvSpPr>
        <p:spPr>
          <a:xfrm>
            <a:off x="10806952" y="3536227"/>
            <a:ext cx="851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C6</a:t>
            </a:r>
            <a:endParaRPr lang="zh-TW" altLang="en-US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487A7F4E-409B-40E8-88B1-BE85A3E7D45C}"/>
              </a:ext>
            </a:extLst>
          </p:cNvPr>
          <p:cNvSpPr txBox="1"/>
          <p:nvPr/>
        </p:nvSpPr>
        <p:spPr>
          <a:xfrm>
            <a:off x="5800540" y="1013070"/>
            <a:ext cx="2627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OUT: </a:t>
            </a:r>
            <a:r>
              <a:rPr lang="zh-TW" altLang="en-US" dirty="0"/>
              <a:t>通常指上位機</a:t>
            </a:r>
            <a:endParaRPr lang="en-US" altLang="zh-TW" dirty="0"/>
          </a:p>
          <a:p>
            <a:r>
              <a:rPr lang="en-US" altLang="zh-TW" dirty="0"/>
              <a:t>IN: </a:t>
            </a:r>
            <a:r>
              <a:rPr lang="zh-TW" altLang="en-US" dirty="0"/>
              <a:t>通常指嵌入式設備端</a:t>
            </a:r>
          </a:p>
        </p:txBody>
      </p:sp>
      <p:sp>
        <p:nvSpPr>
          <p:cNvPr id="28" name="矩形: 圓角 27">
            <a:extLst>
              <a:ext uri="{FF2B5EF4-FFF2-40B4-BE49-F238E27FC236}">
                <a16:creationId xmlns:a16="http://schemas.microsoft.com/office/drawing/2014/main" id="{5526164B-2022-4D27-B301-7D9F1EC8C8DD}"/>
              </a:ext>
            </a:extLst>
          </p:cNvPr>
          <p:cNvSpPr/>
          <p:nvPr/>
        </p:nvSpPr>
        <p:spPr>
          <a:xfrm>
            <a:off x="3003176" y="4930588"/>
            <a:ext cx="1434353" cy="118984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0" name="接點: 肘形 29">
            <a:extLst>
              <a:ext uri="{FF2B5EF4-FFF2-40B4-BE49-F238E27FC236}">
                <a16:creationId xmlns:a16="http://schemas.microsoft.com/office/drawing/2014/main" id="{165D939A-5BF7-46F2-8A82-53797D7EA4B3}"/>
              </a:ext>
            </a:extLst>
          </p:cNvPr>
          <p:cNvCxnSpPr>
            <a:stCxn id="28" idx="2"/>
          </p:cNvCxnSpPr>
          <p:nvPr/>
        </p:nvCxnSpPr>
        <p:spPr>
          <a:xfrm rot="16200000" flipH="1">
            <a:off x="3920827" y="5919956"/>
            <a:ext cx="199687" cy="60063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745A36DC-DDC5-4C6C-9EE1-7F068459D0A0}"/>
              </a:ext>
            </a:extLst>
          </p:cNvPr>
          <p:cNvSpPr txBox="1"/>
          <p:nvPr/>
        </p:nvSpPr>
        <p:spPr>
          <a:xfrm>
            <a:off x="4450975" y="6211669"/>
            <a:ext cx="692971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dirty="0"/>
              <a:t>CC1, CC2 Rp </a:t>
            </a:r>
            <a:r>
              <a:rPr lang="zh-TW" altLang="en-US" dirty="0"/>
              <a:t>電阻，用於表示汲取</a:t>
            </a:r>
            <a:r>
              <a:rPr lang="zh-TW" altLang="en-US" b="1" dirty="0"/>
              <a:t>電壓電流範圍</a:t>
            </a:r>
            <a:r>
              <a:rPr lang="zh-TW" altLang="en-US" dirty="0"/>
              <a:t>，</a:t>
            </a:r>
            <a:r>
              <a:rPr lang="en-US" altLang="zh-TW" dirty="0"/>
              <a:t>5.1k </a:t>
            </a:r>
            <a:r>
              <a:rPr lang="zh-TW" altLang="en-US" dirty="0"/>
              <a:t>表示 </a:t>
            </a:r>
            <a:r>
              <a:rPr lang="en-US" altLang="zh-TW" b="1" dirty="0">
                <a:solidFill>
                  <a:srgbClr val="FF0000"/>
                </a:solidFill>
              </a:rPr>
              <a:t>5V3A </a:t>
            </a:r>
            <a:r>
              <a:rPr lang="en-US" altLang="zh-TW" dirty="0"/>
              <a:t>(</a:t>
            </a:r>
            <a:r>
              <a:rPr lang="zh-TW" altLang="en-US" b="1" dirty="0"/>
              <a:t>不用任何通訊，前提是上位機支持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4D4051C4-197F-42B0-B531-AA7CCC4B676E}"/>
              </a:ext>
            </a:extLst>
          </p:cNvPr>
          <p:cNvSpPr txBox="1"/>
          <p:nvPr/>
        </p:nvSpPr>
        <p:spPr>
          <a:xfrm>
            <a:off x="8427574" y="1091071"/>
            <a:ext cx="1707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參考 </a:t>
            </a:r>
            <a:r>
              <a:rPr lang="en-US" altLang="zh-TW" dirty="0"/>
              <a:t>layout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341982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CB5AD6-88F4-4B46-9351-DDC45F7FD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Load Sharing Circuit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F095406-1785-483B-943E-0F9EDA996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DAD5C-B3B9-4BEE-822A-69ABF8A6B88D}" type="slidenum">
              <a:rPr lang="en-US" altLang="zh-TW" smtClean="0"/>
              <a:pPr/>
              <a:t>40</a:t>
            </a:fld>
            <a:endParaRPr 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E13D6F2-A06C-4047-878F-E5E509DEB526}"/>
              </a:ext>
            </a:extLst>
          </p:cNvPr>
          <p:cNvSpPr txBox="1"/>
          <p:nvPr/>
        </p:nvSpPr>
        <p:spPr>
          <a:xfrm>
            <a:off x="9201149" y="760544"/>
            <a:ext cx="26574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dirty="0">
                <a:hlinkClick r:id="rId2"/>
              </a:rPr>
              <a:t>Loading sharing circuit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8E3B4BF1-B071-4407-BDDF-A77D15E8B8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4554" y="1698324"/>
            <a:ext cx="4591691" cy="3099838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AE15ED63-B15A-47C4-B730-FBE6634215C5}"/>
              </a:ext>
            </a:extLst>
          </p:cNvPr>
          <p:cNvSpPr txBox="1"/>
          <p:nvPr/>
        </p:nvSpPr>
        <p:spPr>
          <a:xfrm>
            <a:off x="6171788" y="1644214"/>
            <a:ext cx="578713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TW" dirty="0"/>
              <a:t>VBUS_FILT</a:t>
            </a:r>
            <a:r>
              <a:rPr lang="zh-TW" altLang="en-US" dirty="0"/>
              <a:t> 會被下拉到 </a:t>
            </a:r>
            <a:r>
              <a:rPr lang="en-US" altLang="zh-TW" dirty="0"/>
              <a:t>GND</a:t>
            </a:r>
            <a:r>
              <a:rPr lang="zh-TW" altLang="en-US" dirty="0"/>
              <a:t>，此時 </a:t>
            </a:r>
            <a:r>
              <a:rPr lang="en-US" altLang="zh-TW" dirty="0"/>
              <a:t>PMOS</a:t>
            </a:r>
            <a:r>
              <a:rPr lang="zh-TW" altLang="en-US" dirty="0"/>
              <a:t> 處的 </a:t>
            </a:r>
            <a:r>
              <a:rPr lang="en-US" altLang="zh-TW" b="1" dirty="0">
                <a:solidFill>
                  <a:srgbClr val="FF0000"/>
                </a:solidFill>
              </a:rPr>
              <a:t>V</a:t>
            </a:r>
            <a:r>
              <a:rPr lang="en-US" altLang="zh-TW" b="1" baseline="-25000" dirty="0">
                <a:solidFill>
                  <a:srgbClr val="FF0000"/>
                </a:solidFill>
              </a:rPr>
              <a:t>G</a:t>
            </a:r>
            <a:r>
              <a:rPr lang="en-US" altLang="zh-TW" b="1" dirty="0">
                <a:solidFill>
                  <a:srgbClr val="FF0000"/>
                </a:solidFill>
              </a:rPr>
              <a:t> = 0V</a:t>
            </a:r>
            <a:r>
              <a:rPr lang="zh-TW" altLang="en-US" dirty="0"/>
              <a:t>，</a:t>
            </a:r>
            <a:r>
              <a:rPr lang="en-US" altLang="zh-TW" dirty="0"/>
              <a:t>V</a:t>
            </a:r>
            <a:r>
              <a:rPr lang="en-US" altLang="zh-TW" baseline="-25000" dirty="0"/>
              <a:t>S</a:t>
            </a:r>
            <a:r>
              <a:rPr lang="en-US" altLang="zh-TW" dirty="0"/>
              <a:t>(</a:t>
            </a:r>
            <a:r>
              <a:rPr lang="en-US" altLang="zh-TW" dirty="0" err="1"/>
              <a:t>V</a:t>
            </a:r>
            <a:r>
              <a:rPr lang="en-US" altLang="zh-TW" baseline="-25000" dirty="0" err="1"/>
              <a:t>Load</a:t>
            </a:r>
            <a:r>
              <a:rPr lang="en-US" altLang="zh-TW" dirty="0"/>
              <a:t>) = 0V</a:t>
            </a:r>
            <a:r>
              <a:rPr lang="zh-TW" altLang="en-US" dirty="0"/>
              <a:t>。</a:t>
            </a:r>
            <a:endParaRPr lang="en-US" altLang="zh-TW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TW" altLang="en-US" dirty="0"/>
              <a:t>然而，</a:t>
            </a:r>
            <a:r>
              <a:rPr lang="en-US" altLang="zh-TW" dirty="0"/>
              <a:t>V</a:t>
            </a:r>
            <a:r>
              <a:rPr lang="en-US" altLang="zh-TW" baseline="-25000" dirty="0"/>
              <a:t>D</a:t>
            </a:r>
            <a:r>
              <a:rPr lang="en-US" altLang="zh-TW" dirty="0"/>
              <a:t> = BAT+</a:t>
            </a:r>
            <a:r>
              <a:rPr lang="zh-TW" altLang="en-US" dirty="0"/>
              <a:t> 是電池的電壓，由於</a:t>
            </a:r>
            <a:r>
              <a:rPr lang="en-US" altLang="zh-TW" dirty="0"/>
              <a:t>V</a:t>
            </a:r>
            <a:r>
              <a:rPr lang="en-US" altLang="zh-TW" baseline="-25000" dirty="0"/>
              <a:t>DS</a:t>
            </a:r>
            <a:r>
              <a:rPr lang="en-US" altLang="zh-TW" dirty="0"/>
              <a:t> &gt; 0.7 V</a:t>
            </a:r>
            <a:r>
              <a:rPr lang="zh-TW" altLang="en-US" dirty="0"/>
              <a:t>，因此下方的</a:t>
            </a:r>
            <a:r>
              <a:rPr lang="zh-TW" altLang="en-US" b="1" dirty="0">
                <a:solidFill>
                  <a:srgbClr val="FF0000"/>
                </a:solidFill>
              </a:rPr>
              <a:t>體二極體會導通</a:t>
            </a:r>
            <a:r>
              <a:rPr lang="zh-TW" altLang="en-US" dirty="0"/>
              <a:t>，此時，</a:t>
            </a:r>
            <a:r>
              <a:rPr lang="en-US" altLang="zh-TW" b="1" u="sng" dirty="0">
                <a:solidFill>
                  <a:srgbClr val="FF0000"/>
                </a:solidFill>
              </a:rPr>
              <a:t>V</a:t>
            </a:r>
            <a:r>
              <a:rPr lang="en-US" altLang="zh-TW" b="1" u="sng" baseline="-25000" dirty="0">
                <a:solidFill>
                  <a:srgbClr val="FF0000"/>
                </a:solidFill>
              </a:rPr>
              <a:t>S</a:t>
            </a:r>
            <a:r>
              <a:rPr lang="zh-TW" altLang="en-US" b="1" u="sng" dirty="0">
                <a:solidFill>
                  <a:srgbClr val="FF0000"/>
                </a:solidFill>
              </a:rPr>
              <a:t>的電壓會變成 </a:t>
            </a:r>
            <a:r>
              <a:rPr lang="en-US" altLang="zh-TW" b="1" u="sng" dirty="0">
                <a:solidFill>
                  <a:srgbClr val="FF0000"/>
                </a:solidFill>
              </a:rPr>
              <a:t>V</a:t>
            </a:r>
            <a:r>
              <a:rPr lang="en-US" altLang="zh-TW" b="1" u="sng" baseline="-25000" dirty="0">
                <a:solidFill>
                  <a:srgbClr val="FF0000"/>
                </a:solidFill>
              </a:rPr>
              <a:t>D </a:t>
            </a:r>
            <a:r>
              <a:rPr lang="en-US" altLang="zh-TW" b="1" u="sng" dirty="0">
                <a:solidFill>
                  <a:srgbClr val="FF0000"/>
                </a:solidFill>
              </a:rPr>
              <a:t>– 0.8 ~ V</a:t>
            </a:r>
            <a:r>
              <a:rPr lang="en-US" altLang="zh-TW" b="1" u="sng" baseline="-25000" dirty="0">
                <a:solidFill>
                  <a:srgbClr val="FF0000"/>
                </a:solidFill>
              </a:rPr>
              <a:t>D</a:t>
            </a:r>
            <a:r>
              <a:rPr lang="en-US" altLang="zh-TW" b="1" u="sng" dirty="0">
                <a:solidFill>
                  <a:srgbClr val="FF0000"/>
                </a:solidFill>
              </a:rPr>
              <a:t> – 1.2 (V)</a:t>
            </a:r>
            <a:r>
              <a:rPr lang="zh-TW" altLang="en-US" dirty="0"/>
              <a:t>，此時允許的最大電流記做 </a:t>
            </a:r>
            <a:r>
              <a:rPr lang="en-US" altLang="zh-TW" dirty="0"/>
              <a:t>I</a:t>
            </a:r>
            <a:r>
              <a:rPr lang="en-US" altLang="zh-TW" baseline="-25000" dirty="0"/>
              <a:t>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TW" altLang="en-US" dirty="0"/>
              <a:t>由於上述的改變，使 </a:t>
            </a:r>
            <a:r>
              <a:rPr lang="en-US" altLang="zh-TW" dirty="0"/>
              <a:t>V</a:t>
            </a:r>
            <a:r>
              <a:rPr lang="en-US" altLang="zh-TW" baseline="-25000" dirty="0"/>
              <a:t>GS</a:t>
            </a:r>
            <a:r>
              <a:rPr lang="zh-TW" altLang="en-US" dirty="0"/>
              <a:t> 也改變了，電池電壓約為 </a:t>
            </a:r>
            <a:r>
              <a:rPr lang="en-US" altLang="zh-TW" dirty="0"/>
              <a:t>2.7 – 4.2 (V)</a:t>
            </a:r>
            <a:r>
              <a:rPr lang="zh-TW" altLang="en-US" dirty="0"/>
              <a:t>，所以</a:t>
            </a:r>
            <a:r>
              <a:rPr lang="en-US" altLang="zh-TW" dirty="0"/>
              <a:t>V</a:t>
            </a:r>
            <a:r>
              <a:rPr lang="en-US" altLang="zh-TW" baseline="-25000" dirty="0"/>
              <a:t>GS</a:t>
            </a:r>
            <a:r>
              <a:rPr lang="zh-TW" altLang="en-US" dirty="0"/>
              <a:t>的範圍是 </a:t>
            </a:r>
            <a:r>
              <a:rPr lang="en-US" altLang="zh-TW" dirty="0"/>
              <a:t>-1.9V ~ -1.5V</a:t>
            </a:r>
            <a:r>
              <a:rPr lang="zh-TW" altLang="en-US" dirty="0"/>
              <a:t>，</a:t>
            </a:r>
            <a:r>
              <a:rPr lang="zh-TW" altLang="en-US" b="1" dirty="0">
                <a:solidFill>
                  <a:srgbClr val="FF0000"/>
                </a:solidFill>
              </a:rPr>
              <a:t>比 </a:t>
            </a:r>
            <a:r>
              <a:rPr lang="en-US" altLang="zh-TW" b="1" dirty="0">
                <a:solidFill>
                  <a:srgbClr val="FF0000"/>
                </a:solidFill>
              </a:rPr>
              <a:t>V</a:t>
            </a:r>
            <a:r>
              <a:rPr lang="en-US" altLang="zh-TW" b="1" baseline="-25000" dirty="0">
                <a:solidFill>
                  <a:srgbClr val="FF0000"/>
                </a:solidFill>
              </a:rPr>
              <a:t>GS(</a:t>
            </a:r>
            <a:r>
              <a:rPr lang="en-US" altLang="zh-TW" b="1" baseline="-25000" dirty="0" err="1">
                <a:solidFill>
                  <a:srgbClr val="FF0000"/>
                </a:solidFill>
              </a:rPr>
              <a:t>th</a:t>
            </a:r>
            <a:r>
              <a:rPr lang="en-US" altLang="zh-TW" b="1" baseline="-25000" dirty="0">
                <a:solidFill>
                  <a:srgbClr val="FF0000"/>
                </a:solidFill>
              </a:rPr>
              <a:t>)</a:t>
            </a:r>
            <a:r>
              <a:rPr lang="zh-TW" altLang="en-US" b="1" dirty="0">
                <a:solidFill>
                  <a:srgbClr val="FF0000"/>
                </a:solidFill>
              </a:rPr>
              <a:t>更負</a:t>
            </a:r>
            <a:r>
              <a:rPr lang="zh-TW" altLang="en-US" dirty="0"/>
              <a:t>，此時 </a:t>
            </a:r>
            <a:r>
              <a:rPr lang="en-US" altLang="zh-TW" dirty="0"/>
              <a:t>PMOS </a:t>
            </a:r>
            <a:r>
              <a:rPr lang="zh-TW" altLang="en-US" dirty="0"/>
              <a:t>導通，電池的電流開始由 </a:t>
            </a:r>
            <a:r>
              <a:rPr lang="en-US" altLang="zh-TW" dirty="0" err="1"/>
              <a:t>R</a:t>
            </a:r>
            <a:r>
              <a:rPr lang="en-US" altLang="zh-TW" baseline="-25000" dirty="0" err="1"/>
              <a:t>ds</a:t>
            </a:r>
            <a:r>
              <a:rPr lang="en-US" altLang="zh-TW" baseline="-25000" dirty="0"/>
              <a:t>(on) </a:t>
            </a:r>
            <a:r>
              <a:rPr lang="zh-TW" altLang="en-US" dirty="0"/>
              <a:t>流往 </a:t>
            </a:r>
            <a:r>
              <a:rPr lang="en-US" altLang="zh-TW" dirty="0" err="1"/>
              <a:t>V</a:t>
            </a:r>
            <a:r>
              <a:rPr lang="en-US" altLang="zh-TW" baseline="-25000" dirty="0" err="1"/>
              <a:t>load</a:t>
            </a:r>
            <a:endParaRPr lang="zh-TW" altLang="en-US" baseline="-25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TW" altLang="en-US" dirty="0"/>
              <a:t>值得注意的是，</a:t>
            </a:r>
            <a:r>
              <a:rPr lang="en-US" altLang="zh-TW" dirty="0"/>
              <a:t>SS34</a:t>
            </a:r>
            <a:r>
              <a:rPr lang="zh-TW" altLang="en-US" dirty="0"/>
              <a:t> 會有漏電流</a:t>
            </a:r>
            <a:r>
              <a:rPr lang="en-US" altLang="zh-TW" dirty="0"/>
              <a:t>(</a:t>
            </a:r>
            <a:r>
              <a:rPr lang="zh-TW" altLang="en-US" dirty="0"/>
              <a:t>見下一張投影片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DEB094A-3756-4B29-BF13-5CDC6B242D72}"/>
              </a:ext>
            </a:extLst>
          </p:cNvPr>
          <p:cNvSpPr txBox="1"/>
          <p:nvPr/>
        </p:nvSpPr>
        <p:spPr>
          <a:xfrm>
            <a:off x="2904564" y="3446929"/>
            <a:ext cx="295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D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9039906-DE87-4013-AB47-3845F0C90728}"/>
              </a:ext>
            </a:extLst>
          </p:cNvPr>
          <p:cNvSpPr txBox="1"/>
          <p:nvPr/>
        </p:nvSpPr>
        <p:spPr>
          <a:xfrm>
            <a:off x="3846297" y="3446929"/>
            <a:ext cx="295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080600AF-B0DC-4491-B3F6-EDE36424EA5C}"/>
              </a:ext>
            </a:extLst>
          </p:cNvPr>
          <p:cNvSpPr txBox="1"/>
          <p:nvPr/>
        </p:nvSpPr>
        <p:spPr>
          <a:xfrm>
            <a:off x="3527607" y="2739958"/>
            <a:ext cx="295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G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12CB8024-39C9-4D52-B174-B83F67AA3761}"/>
              </a:ext>
            </a:extLst>
          </p:cNvPr>
          <p:cNvSpPr txBox="1"/>
          <p:nvPr/>
        </p:nvSpPr>
        <p:spPr>
          <a:xfrm>
            <a:off x="6065893" y="125873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b="1" dirty="0">
                <a:solidFill>
                  <a:srgbClr val="FF0000"/>
                </a:solidFill>
              </a:rPr>
              <a:t>當 </a:t>
            </a:r>
            <a:r>
              <a:rPr lang="en-US" altLang="zh-TW" b="1" dirty="0">
                <a:solidFill>
                  <a:srgbClr val="FF0000"/>
                </a:solidFill>
              </a:rPr>
              <a:t>VBUS</a:t>
            </a:r>
            <a:r>
              <a:rPr lang="zh-TW" altLang="en-US" b="1" dirty="0">
                <a:solidFill>
                  <a:srgbClr val="FF0000"/>
                </a:solidFill>
              </a:rPr>
              <a:t> 未接入時</a:t>
            </a: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F122C79F-86EC-48A9-9C13-FAF70C3DEFCE}"/>
              </a:ext>
            </a:extLst>
          </p:cNvPr>
          <p:cNvSpPr/>
          <p:nvPr/>
        </p:nvSpPr>
        <p:spPr>
          <a:xfrm>
            <a:off x="3464619" y="3399291"/>
            <a:ext cx="210671" cy="21067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F11703C3-920D-4B2C-A087-8A5EE59ADDC6}"/>
              </a:ext>
            </a:extLst>
          </p:cNvPr>
          <p:cNvCxnSpPr/>
          <p:nvPr/>
        </p:nvCxnSpPr>
        <p:spPr>
          <a:xfrm>
            <a:off x="3714953" y="3639671"/>
            <a:ext cx="507423" cy="32272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81AC6EDD-6BB1-4E25-B015-3760094E5339}"/>
              </a:ext>
            </a:extLst>
          </p:cNvPr>
          <p:cNvSpPr txBox="1"/>
          <p:nvPr/>
        </p:nvSpPr>
        <p:spPr>
          <a:xfrm>
            <a:off x="4189670" y="3842266"/>
            <a:ext cx="1117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體二極體</a:t>
            </a:r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38D43167-87DA-4CF6-A59E-203431EDAF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097456"/>
            <a:ext cx="12192000" cy="337148"/>
          </a:xfrm>
          <a:prstGeom prst="rect">
            <a:avLst/>
          </a:prstGeom>
        </p:spPr>
      </p:pic>
      <p:sp>
        <p:nvSpPr>
          <p:cNvPr id="22" name="文字方塊 21">
            <a:extLst>
              <a:ext uri="{FF2B5EF4-FFF2-40B4-BE49-F238E27FC236}">
                <a16:creationId xmlns:a16="http://schemas.microsoft.com/office/drawing/2014/main" id="{95C487D5-69CC-4D39-B6CB-776D6386DDE5}"/>
              </a:ext>
            </a:extLst>
          </p:cNvPr>
          <p:cNvSpPr txBox="1"/>
          <p:nvPr/>
        </p:nvSpPr>
        <p:spPr>
          <a:xfrm>
            <a:off x="3131434" y="4211598"/>
            <a:ext cx="19604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i="0" dirty="0">
                <a:solidFill>
                  <a:srgbClr val="000000"/>
                </a:solidFill>
                <a:effectLst/>
                <a:latin typeface="-apple-system"/>
              </a:rPr>
              <a:t>SI2301CDS-T1-GE3</a:t>
            </a:r>
            <a:endParaRPr lang="zh-TW" altLang="en-US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14CE4DCD-0DCF-46DE-9793-E6B96E3F6398}"/>
              </a:ext>
            </a:extLst>
          </p:cNvPr>
          <p:cNvSpPr txBox="1"/>
          <p:nvPr/>
        </p:nvSpPr>
        <p:spPr>
          <a:xfrm>
            <a:off x="0" y="5379685"/>
            <a:ext cx="26597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i="0" dirty="0">
                <a:solidFill>
                  <a:srgbClr val="000000"/>
                </a:solidFill>
                <a:effectLst/>
                <a:latin typeface="-apple-system"/>
              </a:rPr>
              <a:t>SI2301CDS-T1-GE3 (PMOS)</a:t>
            </a:r>
            <a:endParaRPr lang="zh-TW" altLang="en-US" dirty="0"/>
          </a:p>
        </p:txBody>
      </p:sp>
      <p:pic>
        <p:nvPicPr>
          <p:cNvPr id="24" name="圖片 23">
            <a:extLst>
              <a:ext uri="{FF2B5EF4-FFF2-40B4-BE49-F238E27FC236}">
                <a16:creationId xmlns:a16="http://schemas.microsoft.com/office/drawing/2014/main" id="{392AC2E9-842B-4BB3-9FD9-902D7B09F2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769910"/>
            <a:ext cx="12192000" cy="327546"/>
          </a:xfrm>
          <a:prstGeom prst="rect">
            <a:avLst/>
          </a:prstGeom>
        </p:spPr>
      </p:pic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4CC49F26-87D9-45A4-8E53-84CEDA309229}"/>
              </a:ext>
            </a:extLst>
          </p:cNvPr>
          <p:cNvSpPr/>
          <p:nvPr/>
        </p:nvSpPr>
        <p:spPr>
          <a:xfrm>
            <a:off x="9448800" y="6097456"/>
            <a:ext cx="1999129" cy="39542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: 圓角 24">
            <a:extLst>
              <a:ext uri="{FF2B5EF4-FFF2-40B4-BE49-F238E27FC236}">
                <a16:creationId xmlns:a16="http://schemas.microsoft.com/office/drawing/2014/main" id="{BAEB5216-6A2C-4F6C-85D9-F2DC6F2BFE6E}"/>
              </a:ext>
            </a:extLst>
          </p:cNvPr>
          <p:cNvSpPr/>
          <p:nvPr/>
        </p:nvSpPr>
        <p:spPr>
          <a:xfrm>
            <a:off x="8530757" y="5749017"/>
            <a:ext cx="2917172" cy="39542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3127F4BC-FBAC-4AF8-B431-7A2A6B2CFB24}"/>
              </a:ext>
            </a:extLst>
          </p:cNvPr>
          <p:cNvSpPr txBox="1"/>
          <p:nvPr/>
        </p:nvSpPr>
        <p:spPr>
          <a:xfrm>
            <a:off x="5241409" y="3115569"/>
            <a:ext cx="1117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err="1"/>
              <a:t>V</a:t>
            </a:r>
            <a:r>
              <a:rPr lang="en-US" altLang="zh-TW" baseline="-25000" dirty="0" err="1"/>
              <a:t>Load</a:t>
            </a:r>
            <a:endParaRPr lang="zh-TW" altLang="en-US" baseline="-25000" dirty="0"/>
          </a:p>
        </p:txBody>
      </p:sp>
      <p:sp>
        <p:nvSpPr>
          <p:cNvPr id="27" name="矩形: 圓角 26">
            <a:extLst>
              <a:ext uri="{FF2B5EF4-FFF2-40B4-BE49-F238E27FC236}">
                <a16:creationId xmlns:a16="http://schemas.microsoft.com/office/drawing/2014/main" id="{54D60C7F-51D4-4BD2-9049-6FB0458F53BA}"/>
              </a:ext>
            </a:extLst>
          </p:cNvPr>
          <p:cNvSpPr/>
          <p:nvPr/>
        </p:nvSpPr>
        <p:spPr>
          <a:xfrm>
            <a:off x="3823443" y="5749017"/>
            <a:ext cx="1134040" cy="74385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31" name="表格 31">
            <a:extLst>
              <a:ext uri="{FF2B5EF4-FFF2-40B4-BE49-F238E27FC236}">
                <a16:creationId xmlns:a16="http://schemas.microsoft.com/office/drawing/2014/main" id="{A3B413D4-770C-495A-8B3A-907883316BA8}"/>
              </a:ext>
            </a:extLst>
          </p:cNvPr>
          <p:cNvGraphicFramePr>
            <a:graphicFrameLocks noGrp="1"/>
          </p:cNvGraphicFramePr>
          <p:nvPr/>
        </p:nvGraphicFramePr>
        <p:xfrm>
          <a:off x="0" y="4811310"/>
          <a:ext cx="5678598" cy="554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9299">
                  <a:extLst>
                    <a:ext uri="{9D8B030D-6E8A-4147-A177-3AD203B41FA5}">
                      <a16:colId xmlns:a16="http://schemas.microsoft.com/office/drawing/2014/main" val="1994813310"/>
                    </a:ext>
                  </a:extLst>
                </a:gridCol>
                <a:gridCol w="2839299">
                  <a:extLst>
                    <a:ext uri="{9D8B030D-6E8A-4147-A177-3AD203B41FA5}">
                      <a16:colId xmlns:a16="http://schemas.microsoft.com/office/drawing/2014/main" val="818950248"/>
                    </a:ext>
                  </a:extLst>
                </a:gridCol>
              </a:tblGrid>
              <a:tr h="259086"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altLang="zh-TW" sz="1400" dirty="0"/>
                        <a:t>BAT+(</a:t>
                      </a:r>
                      <a:r>
                        <a:rPr lang="en-US" altLang="zh-TW" sz="1400" b="1" dirty="0">
                          <a:solidFill>
                            <a:schemeClr val="bg1"/>
                          </a:solidFill>
                        </a:rPr>
                        <a:t>V</a:t>
                      </a:r>
                      <a:r>
                        <a:rPr lang="en-US" altLang="zh-TW" sz="1400" b="1" baseline="-25000" dirty="0">
                          <a:solidFill>
                            <a:schemeClr val="bg1"/>
                          </a:solidFill>
                        </a:rPr>
                        <a:t>D</a:t>
                      </a:r>
                      <a:r>
                        <a:rPr lang="en-US" altLang="zh-TW" sz="1400" dirty="0"/>
                        <a:t>)@2.7V</a:t>
                      </a:r>
                      <a:endParaRPr lang="zh-TW" altLang="en-US" sz="1400" dirty="0"/>
                    </a:p>
                  </a:txBody>
                  <a:tcPr marL="63884" marR="63884" marT="31942" marB="31942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/>
                        <a:t>-1.9V ~ -1.5V</a:t>
                      </a:r>
                      <a:endParaRPr lang="zh-TW" altLang="en-US" sz="1400" dirty="0"/>
                    </a:p>
                  </a:txBody>
                  <a:tcPr marL="63884" marR="63884" marT="31942" marB="31942"/>
                </a:tc>
                <a:extLst>
                  <a:ext uri="{0D108BD9-81ED-4DB2-BD59-A6C34878D82A}">
                    <a16:rowId xmlns:a16="http://schemas.microsoft.com/office/drawing/2014/main" val="614481004"/>
                  </a:ext>
                </a:extLst>
              </a:tr>
              <a:tr h="259086"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altLang="zh-TW" sz="1400" b="1" dirty="0"/>
                        <a:t>BAT+(</a:t>
                      </a:r>
                      <a:r>
                        <a:rPr lang="en-US" altLang="zh-TW" sz="1400" b="1" dirty="0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en-US" altLang="zh-TW" sz="1400" b="1" baseline="-25000" dirty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en-US" altLang="zh-TW" sz="1400" b="1" dirty="0"/>
                        <a:t>)@4.2V</a:t>
                      </a:r>
                      <a:endParaRPr lang="zh-TW" altLang="en-US" sz="1400" b="1" dirty="0"/>
                    </a:p>
                  </a:txBody>
                  <a:tcPr marL="63884" marR="63884" marT="31942" marB="31942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dirty="0"/>
                        <a:t>-3.4V ~ -3V</a:t>
                      </a:r>
                      <a:endParaRPr lang="zh-TW" altLang="en-US" sz="1400" b="1" dirty="0"/>
                    </a:p>
                  </a:txBody>
                  <a:tcPr marL="63884" marR="63884" marT="31942" marB="31942"/>
                </a:tc>
                <a:extLst>
                  <a:ext uri="{0D108BD9-81ED-4DB2-BD59-A6C34878D82A}">
                    <a16:rowId xmlns:a16="http://schemas.microsoft.com/office/drawing/2014/main" val="1174399815"/>
                  </a:ext>
                </a:extLst>
              </a:tr>
            </a:tbl>
          </a:graphicData>
        </a:graphic>
      </p:graphicFrame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33B89175-8BD1-42D0-AE8D-4BD4A51116D5}"/>
              </a:ext>
            </a:extLst>
          </p:cNvPr>
          <p:cNvCxnSpPr>
            <a:cxnSpLocks/>
          </p:cNvCxnSpPr>
          <p:nvPr/>
        </p:nvCxnSpPr>
        <p:spPr>
          <a:xfrm flipH="1">
            <a:off x="5581821" y="3248243"/>
            <a:ext cx="783522" cy="1497218"/>
          </a:xfrm>
          <a:prstGeom prst="straightConnector1">
            <a:avLst/>
          </a:prstGeom>
          <a:ln w="38100">
            <a:solidFill>
              <a:srgbClr val="FF0000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C98898AA-7B43-491D-B7F3-AC960FCCAB93}"/>
              </a:ext>
            </a:extLst>
          </p:cNvPr>
          <p:cNvCxnSpPr>
            <a:cxnSpLocks/>
          </p:cNvCxnSpPr>
          <p:nvPr/>
        </p:nvCxnSpPr>
        <p:spPr>
          <a:xfrm flipH="1">
            <a:off x="1082143" y="3478306"/>
            <a:ext cx="614852" cy="32272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063115CD-F18A-4D36-916D-B6E621CBF80C}"/>
              </a:ext>
            </a:extLst>
          </p:cNvPr>
          <p:cNvSpPr txBox="1"/>
          <p:nvPr/>
        </p:nvSpPr>
        <p:spPr>
          <a:xfrm>
            <a:off x="99241" y="3821928"/>
            <a:ext cx="1117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下拉電阻</a:t>
            </a:r>
          </a:p>
        </p:txBody>
      </p:sp>
    </p:spTree>
    <p:extLst>
      <p:ext uri="{BB962C8B-B14F-4D97-AF65-F5344CB8AC3E}">
        <p14:creationId xmlns:p14="http://schemas.microsoft.com/office/powerpoint/2010/main" val="31701653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CB5AD6-88F4-4B46-9351-DDC45F7FD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Load Sharing Circuit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F095406-1785-483B-943E-0F9EDA996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DAD5C-B3B9-4BEE-822A-69ABF8A6B88D}" type="slidenum">
              <a:rPr lang="en-US" altLang="zh-TW" smtClean="0"/>
              <a:pPr/>
              <a:t>41</a:t>
            </a:fld>
            <a:endParaRPr 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2C06FF4-6930-4CA7-A7A1-D5CBF357E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659" y="1751958"/>
            <a:ext cx="4769401" cy="4082804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DB865475-E125-42D3-B495-90960CA5F4E1}"/>
              </a:ext>
            </a:extLst>
          </p:cNvPr>
          <p:cNvSpPr txBox="1"/>
          <p:nvPr/>
        </p:nvSpPr>
        <p:spPr>
          <a:xfrm>
            <a:off x="2072182" y="1382626"/>
            <a:ext cx="1434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MDD, SS34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98DE3E2-AA59-4AEE-8C99-B2A096ABF531}"/>
              </a:ext>
            </a:extLst>
          </p:cNvPr>
          <p:cNvSpPr txBox="1"/>
          <p:nvPr/>
        </p:nvSpPr>
        <p:spPr>
          <a:xfrm>
            <a:off x="5706211" y="1382626"/>
            <a:ext cx="623344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SS34</a:t>
            </a:r>
            <a:r>
              <a:rPr lang="zh-TW" altLang="en-US" dirty="0"/>
              <a:t> 允許最大 </a:t>
            </a:r>
            <a:r>
              <a:rPr lang="en-US" altLang="zh-TW" dirty="0"/>
              <a:t>40 V </a:t>
            </a:r>
            <a:r>
              <a:rPr lang="zh-TW" altLang="en-US" dirty="0"/>
              <a:t>的 </a:t>
            </a:r>
            <a:r>
              <a:rPr lang="en-US" altLang="zh-TW" dirty="0"/>
              <a:t>reverse voltage</a:t>
            </a:r>
            <a:r>
              <a:rPr lang="zh-TW" altLang="en-US" dirty="0"/>
              <a:t>，</a:t>
            </a:r>
            <a:r>
              <a:rPr lang="en-US" altLang="zh-TW" dirty="0"/>
              <a:t>V</a:t>
            </a:r>
            <a:r>
              <a:rPr lang="en-US" altLang="zh-TW" baseline="-25000" dirty="0"/>
              <a:t>S</a:t>
            </a:r>
            <a:r>
              <a:rPr lang="en-US" altLang="zh-TW" dirty="0"/>
              <a:t> </a:t>
            </a:r>
            <a:r>
              <a:rPr lang="zh-TW" altLang="en-US" dirty="0"/>
              <a:t>最大的值在</a:t>
            </a:r>
            <a:r>
              <a:rPr lang="en-US" altLang="zh-TW" dirty="0"/>
              <a:t>PMOS</a:t>
            </a:r>
            <a:r>
              <a:rPr lang="zh-TW" altLang="en-US" dirty="0"/>
              <a:t> 導通後為 </a:t>
            </a:r>
            <a:r>
              <a:rPr lang="en-US" altLang="zh-TW" dirty="0"/>
              <a:t>V</a:t>
            </a:r>
            <a:r>
              <a:rPr lang="en-US" altLang="zh-TW" baseline="-25000" dirty="0"/>
              <a:t>D</a:t>
            </a:r>
            <a:r>
              <a:rPr lang="en-US" altLang="zh-TW" dirty="0"/>
              <a:t> – </a:t>
            </a:r>
            <a:r>
              <a:rPr lang="en-US" altLang="zh-TW" dirty="0" err="1"/>
              <a:t>R</a:t>
            </a:r>
            <a:r>
              <a:rPr lang="en-US" altLang="zh-TW" baseline="-25000" dirty="0" err="1"/>
              <a:t>ds</a:t>
            </a:r>
            <a:r>
              <a:rPr lang="en-US" altLang="zh-TW" baseline="-25000" dirty="0"/>
              <a:t>(on) </a:t>
            </a:r>
            <a:r>
              <a:rPr lang="en-US" altLang="zh-TW" dirty="0"/>
              <a:t>* I</a:t>
            </a:r>
            <a:r>
              <a:rPr lang="en-US" altLang="zh-TW" baseline="-25000" dirty="0"/>
              <a:t>d</a:t>
            </a:r>
            <a:r>
              <a:rPr lang="zh-TW" altLang="en-US" dirty="0"/>
              <a:t>，</a:t>
            </a:r>
            <a:r>
              <a:rPr lang="en-US" altLang="zh-TW" dirty="0"/>
              <a:t>HAND </a:t>
            </a:r>
            <a:r>
              <a:rPr lang="zh-TW" altLang="en-US" dirty="0"/>
              <a:t>系統 </a:t>
            </a:r>
            <a:r>
              <a:rPr lang="en-US" altLang="zh-TW" dirty="0"/>
              <a:t>I</a:t>
            </a:r>
            <a:r>
              <a:rPr lang="en-US" altLang="zh-TW" baseline="-25000" dirty="0"/>
              <a:t>d </a:t>
            </a:r>
            <a:r>
              <a:rPr lang="zh-TW" altLang="en-US" dirty="0"/>
              <a:t>最大應不超過 </a:t>
            </a:r>
            <a:r>
              <a:rPr lang="en-US" altLang="zh-TW" dirty="0"/>
              <a:t>2 A(</a:t>
            </a:r>
            <a:r>
              <a:rPr lang="zh-TW" altLang="en-US" dirty="0"/>
              <a:t>此處使用 </a:t>
            </a:r>
            <a:r>
              <a:rPr lang="en-US" altLang="zh-TW" dirty="0"/>
              <a:t>2.8A</a:t>
            </a:r>
            <a:r>
              <a:rPr lang="zh-TW" altLang="en-US" dirty="0"/>
              <a:t> 計算</a:t>
            </a:r>
            <a:r>
              <a:rPr lang="en-US" altLang="zh-TW" dirty="0"/>
              <a:t>)</a:t>
            </a:r>
            <a:r>
              <a:rPr lang="zh-TW" altLang="en-US" dirty="0"/>
              <a:t>，透過左圖得知在 </a:t>
            </a:r>
            <a:r>
              <a:rPr lang="en-US" altLang="zh-TW" dirty="0"/>
              <a:t>V</a:t>
            </a:r>
            <a:r>
              <a:rPr lang="en-US" altLang="zh-TW" baseline="-25000" dirty="0"/>
              <a:t>S </a:t>
            </a:r>
            <a:r>
              <a:rPr lang="en-US" altLang="zh-TW" dirty="0"/>
              <a:t>= 4.2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0.112*2.8 = 3.87 (V)</a:t>
            </a:r>
            <a:r>
              <a:rPr lang="zh-TW" altLang="en-US" dirty="0"/>
              <a:t>，約為 </a:t>
            </a:r>
            <a:r>
              <a:rPr lang="en-US" altLang="zh-TW" dirty="0"/>
              <a:t>40 V</a:t>
            </a:r>
            <a:r>
              <a:rPr lang="zh-TW" altLang="en-US" dirty="0"/>
              <a:t> 的 </a:t>
            </a:r>
            <a:r>
              <a:rPr lang="en-US" altLang="zh-TW" dirty="0"/>
              <a:t>1/10</a:t>
            </a:r>
            <a:r>
              <a:rPr lang="zh-TW" altLang="en-US" dirty="0"/>
              <a:t>，在 </a:t>
            </a:r>
            <a:r>
              <a:rPr lang="en-US" altLang="zh-TW" dirty="0"/>
              <a:t>75</a:t>
            </a:r>
            <a:r>
              <a:rPr lang="zh-TW" altLang="en-US" dirty="0"/>
              <a:t> 度約為 </a:t>
            </a:r>
            <a:r>
              <a:rPr lang="en-US" altLang="zh-TW" dirty="0"/>
              <a:t>0.1 mA</a:t>
            </a:r>
            <a:r>
              <a:rPr lang="zh-TW" altLang="en-US" dirty="0"/>
              <a:t>，因此 </a:t>
            </a:r>
            <a:r>
              <a:rPr lang="en-US" altLang="zh-TW" dirty="0"/>
              <a:t>VBUS_FILT</a:t>
            </a:r>
            <a:r>
              <a:rPr lang="zh-TW" altLang="en-US" dirty="0"/>
              <a:t> 會被下拉電阻拉升至 </a:t>
            </a:r>
            <a:r>
              <a:rPr lang="en-US" altLang="zh-TW" dirty="0"/>
              <a:t>0.1 mA * 1k ohm = 0.1V</a:t>
            </a:r>
            <a:r>
              <a:rPr lang="zh-TW" altLang="en-US" dirty="0"/>
              <a:t>，這個值也會影響到 </a:t>
            </a:r>
            <a:r>
              <a:rPr lang="en-US" altLang="zh-TW" dirty="0"/>
              <a:t>VG</a:t>
            </a:r>
            <a:r>
              <a:rPr lang="zh-TW" altLang="en-US" dirty="0"/>
              <a:t>，所以要謹慎挑選下拉電阻值</a:t>
            </a:r>
            <a:r>
              <a:rPr lang="en-US" altLang="zh-TW" dirty="0"/>
              <a:t>(</a:t>
            </a:r>
            <a:r>
              <a:rPr lang="zh-TW" altLang="en-US" dirty="0"/>
              <a:t>這個只是初步估計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0A923409-9DA9-40D7-9E14-60335CE607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3703" y="3358849"/>
            <a:ext cx="6105957" cy="2415409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4708FD45-DAB4-47C9-BFD1-62B7CCA452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837293"/>
            <a:ext cx="12192000" cy="655582"/>
          </a:xfrm>
          <a:prstGeom prst="rect">
            <a:avLst/>
          </a:prstGeom>
        </p:spPr>
      </p:pic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2652D717-35DE-454D-9C66-14BADA94F39B}"/>
              </a:ext>
            </a:extLst>
          </p:cNvPr>
          <p:cNvSpPr/>
          <p:nvPr/>
        </p:nvSpPr>
        <p:spPr>
          <a:xfrm>
            <a:off x="5566305" y="5834762"/>
            <a:ext cx="2367460" cy="31502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58AD2B2E-9840-4DDE-B658-83D28FA5562A}"/>
              </a:ext>
            </a:extLst>
          </p:cNvPr>
          <p:cNvCxnSpPr/>
          <p:nvPr/>
        </p:nvCxnSpPr>
        <p:spPr>
          <a:xfrm>
            <a:off x="1622612" y="2519082"/>
            <a:ext cx="0" cy="2671483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BBBEBD1E-98CC-48D7-BC5F-162DEE9646F9}"/>
              </a:ext>
            </a:extLst>
          </p:cNvPr>
          <p:cNvCxnSpPr/>
          <p:nvPr/>
        </p:nvCxnSpPr>
        <p:spPr>
          <a:xfrm flipH="1">
            <a:off x="1622612" y="3639671"/>
            <a:ext cx="242047" cy="2241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A23EA50F-E1EB-4E0F-B886-B176C1A8C0F2}"/>
              </a:ext>
            </a:extLst>
          </p:cNvPr>
          <p:cNvSpPr txBox="1"/>
          <p:nvPr/>
        </p:nvSpPr>
        <p:spPr>
          <a:xfrm>
            <a:off x="2072182" y="3505200"/>
            <a:ext cx="1155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~0.1 mA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46AA811D-95C3-4B2E-B035-A6E176907D77}"/>
              </a:ext>
            </a:extLst>
          </p:cNvPr>
          <p:cNvSpPr txBox="1"/>
          <p:nvPr/>
        </p:nvSpPr>
        <p:spPr>
          <a:xfrm>
            <a:off x="10710161" y="797111"/>
            <a:ext cx="12640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linkClick r:id="rId5"/>
              </a:rPr>
              <a:t>下拉電阻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596347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CB5AD6-88F4-4B46-9351-DDC45F7FD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Load Sharing Circuit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F095406-1785-483B-943E-0F9EDA996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DAD5C-B3B9-4BEE-822A-69ABF8A6B88D}" type="slidenum">
              <a:rPr lang="en-US" altLang="zh-TW" smtClean="0"/>
              <a:pPr/>
              <a:t>42</a:t>
            </a:fld>
            <a:endParaRPr 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7823900F-E816-4E2A-8AEA-82F119C84655}"/>
              </a:ext>
            </a:extLst>
          </p:cNvPr>
          <p:cNvSpPr txBox="1"/>
          <p:nvPr/>
        </p:nvSpPr>
        <p:spPr>
          <a:xfrm>
            <a:off x="5805917" y="150602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b="1" dirty="0">
                <a:solidFill>
                  <a:srgbClr val="FF0000"/>
                </a:solidFill>
              </a:rPr>
              <a:t>當 </a:t>
            </a:r>
            <a:r>
              <a:rPr lang="en-US" altLang="zh-TW" b="1" dirty="0">
                <a:solidFill>
                  <a:srgbClr val="FF0000"/>
                </a:solidFill>
              </a:rPr>
              <a:t>VBUS</a:t>
            </a:r>
            <a:r>
              <a:rPr lang="zh-TW" altLang="en-US" b="1" dirty="0">
                <a:solidFill>
                  <a:srgbClr val="FF0000"/>
                </a:solidFill>
              </a:rPr>
              <a:t> 接入時</a:t>
            </a:r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A8A5E74E-6A5B-4AB6-9B25-6E52558B0F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1118" y="2146560"/>
            <a:ext cx="4591691" cy="3099838"/>
          </a:xfrm>
          <a:prstGeom prst="rect">
            <a:avLst/>
          </a:prstGeom>
        </p:spPr>
      </p:pic>
      <p:sp>
        <p:nvSpPr>
          <p:cNvPr id="20" name="文字方塊 19">
            <a:extLst>
              <a:ext uri="{FF2B5EF4-FFF2-40B4-BE49-F238E27FC236}">
                <a16:creationId xmlns:a16="http://schemas.microsoft.com/office/drawing/2014/main" id="{70DB1128-2B94-467C-B1A6-F7C0417C3A02}"/>
              </a:ext>
            </a:extLst>
          </p:cNvPr>
          <p:cNvSpPr txBox="1"/>
          <p:nvPr/>
        </p:nvSpPr>
        <p:spPr>
          <a:xfrm>
            <a:off x="5880847" y="196189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VBUS_FILT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5V</a:t>
            </a:r>
            <a:r>
              <a:rPr lang="zh-TW" altLang="en-US" dirty="0"/>
              <a:t>，此時 </a:t>
            </a:r>
            <a:r>
              <a:rPr lang="en-US" altLang="zh-TW" dirty="0"/>
              <a:t>SS34 </a:t>
            </a:r>
            <a:r>
              <a:rPr lang="zh-TW" altLang="en-US" dirty="0"/>
              <a:t>導通，而 </a:t>
            </a:r>
            <a:r>
              <a:rPr lang="en-US" altLang="zh-TW" dirty="0"/>
              <a:t>PMOS</a:t>
            </a:r>
            <a:r>
              <a:rPr lang="zh-TW" altLang="en-US" dirty="0"/>
              <a:t> 由於</a:t>
            </a:r>
            <a:r>
              <a:rPr lang="en-US" altLang="zh-TW" dirty="0"/>
              <a:t>VGS = 0V</a:t>
            </a:r>
            <a:r>
              <a:rPr lang="zh-TW" altLang="en-US" dirty="0"/>
              <a:t> 所以關閉</a:t>
            </a:r>
            <a:r>
              <a:rPr lang="en-US" altLang="zh-TW" dirty="0"/>
              <a:t>(</a:t>
            </a:r>
            <a:r>
              <a:rPr lang="zh-TW" altLang="en-US" dirty="0"/>
              <a:t>避免回流至電池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68222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F4DA5E-424F-4021-9EAC-41FE3D4ECB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HAND PDN </a:t>
            </a:r>
            <a:br>
              <a:rPr lang="en-US" altLang="zh-TW" dirty="0"/>
            </a:br>
            <a:r>
              <a:rPr lang="en-US" altLang="zh-TW" dirty="0"/>
              <a:t>Battery Charger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D17F004-77AC-4D04-8B88-0B2D264FB3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FAC2630-12D8-43BD-8200-04C417621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DAD5C-B3B9-4BEE-822A-69ABF8A6B88D}" type="slidenum">
              <a:rPr lang="zh-TW" altLang="en-US" smtClean="0"/>
              <a:pPr/>
              <a:t>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93534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6129B54-883D-4533-B74D-46ED4B529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DAD5C-B3B9-4BEE-822A-69ABF8A6B88D}" type="slidenum">
              <a:rPr lang="en-US" altLang="zh-TW" smtClean="0"/>
              <a:pPr/>
              <a:t>6</a:t>
            </a:fld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65E7E50-5C02-4258-8235-F29D7FEDA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59" y="790206"/>
            <a:ext cx="7754432" cy="5277587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385A2CCF-8115-42E5-9F24-72922751A36C}"/>
              </a:ext>
            </a:extLst>
          </p:cNvPr>
          <p:cNvSpPr txBox="1"/>
          <p:nvPr/>
        </p:nvSpPr>
        <p:spPr>
          <a:xfrm>
            <a:off x="9135035" y="753035"/>
            <a:ext cx="2985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需與 </a:t>
            </a:r>
            <a:r>
              <a:rPr lang="en-US" altLang="zh-TW" b="1" dirty="0">
                <a:solidFill>
                  <a:srgbClr val="FF0000"/>
                </a:solidFill>
              </a:rPr>
              <a:t>Fuel Gauge </a:t>
            </a:r>
            <a:r>
              <a:rPr lang="zh-TW" altLang="en-US" b="1" dirty="0">
                <a:solidFill>
                  <a:srgbClr val="FF0000"/>
                </a:solidFill>
              </a:rPr>
              <a:t>一起觀看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24B0D8C-9496-4375-BB6C-4A057F2C165F}"/>
              </a:ext>
            </a:extLst>
          </p:cNvPr>
          <p:cNvSpPr txBox="1"/>
          <p:nvPr/>
        </p:nvSpPr>
        <p:spPr>
          <a:xfrm>
            <a:off x="8148918" y="1781622"/>
            <a:ext cx="356795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使用 </a:t>
            </a:r>
            <a:r>
              <a:rPr lang="en-US" altLang="zh-TW" dirty="0"/>
              <a:t>BQ25302</a:t>
            </a:r>
            <a:r>
              <a:rPr lang="zh-TW" altLang="en-US" dirty="0"/>
              <a:t> 作為電池充電的管理 </a:t>
            </a:r>
            <a:r>
              <a:rPr lang="en-US" altLang="zh-TW" dirty="0"/>
              <a:t>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該 </a:t>
            </a:r>
            <a:r>
              <a:rPr lang="en-US" altLang="zh-TW" dirty="0"/>
              <a:t>IC</a:t>
            </a:r>
            <a:r>
              <a:rPr lang="zh-TW" altLang="en-US" dirty="0"/>
              <a:t> 可以設定充電電壓 </a:t>
            </a:r>
            <a:r>
              <a:rPr lang="en-US" altLang="zh-TW" dirty="0"/>
              <a:t>(</a:t>
            </a:r>
            <a:r>
              <a:rPr lang="zh-TW" altLang="en-US" dirty="0"/>
              <a:t>此處為 </a:t>
            </a:r>
            <a:r>
              <a:rPr lang="en-US" altLang="zh-TW" dirty="0"/>
              <a:t>4.2 V)</a:t>
            </a:r>
            <a:r>
              <a:rPr lang="zh-TW" altLang="en-US" dirty="0"/>
              <a:t> 和電流 </a:t>
            </a:r>
            <a:r>
              <a:rPr lang="en-US" altLang="zh-TW" dirty="0"/>
              <a:t>(</a:t>
            </a:r>
            <a:r>
              <a:rPr lang="zh-TW" altLang="en-US" dirty="0"/>
              <a:t>此處約 </a:t>
            </a:r>
            <a:r>
              <a:rPr lang="en-US" altLang="zh-TW" dirty="0"/>
              <a:t>1.5A Max)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輸出至 </a:t>
            </a:r>
            <a:r>
              <a:rPr lang="en-US" altLang="zh-TW" dirty="0"/>
              <a:t>PDN</a:t>
            </a:r>
            <a:r>
              <a:rPr lang="zh-TW" altLang="en-US" dirty="0"/>
              <a:t> 的 </a:t>
            </a:r>
            <a:r>
              <a:rPr lang="en-US" altLang="zh-TW" dirty="0"/>
              <a:t>net name </a:t>
            </a:r>
            <a:r>
              <a:rPr lang="zh-TW" altLang="en-US" dirty="0"/>
              <a:t>為 </a:t>
            </a:r>
            <a:r>
              <a:rPr lang="en-US" altLang="zh-TW" dirty="0">
                <a:solidFill>
                  <a:srgbClr val="FF0000"/>
                </a:solidFill>
              </a:rPr>
              <a:t>BQ27427_SRX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該 </a:t>
            </a:r>
            <a:r>
              <a:rPr lang="en-US" altLang="zh-TW" dirty="0"/>
              <a:t>IC</a:t>
            </a:r>
            <a:r>
              <a:rPr lang="zh-TW" altLang="en-US" dirty="0"/>
              <a:t> 可以藉由右側的開關決定是否啟動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4E6862E0-D5D4-4473-A89D-8DDFD8D0DC0B}"/>
              </a:ext>
            </a:extLst>
          </p:cNvPr>
          <p:cNvSpPr txBox="1"/>
          <p:nvPr/>
        </p:nvSpPr>
        <p:spPr>
          <a:xfrm>
            <a:off x="9206754" y="1404398"/>
            <a:ext cx="1622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>
                <a:solidFill>
                  <a:srgbClr val="FF0000"/>
                </a:solidFill>
              </a:rPr>
              <a:t>OVERVIEW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1DBA4BC0-9FEC-4E10-8EE1-B96363433C8C}"/>
              </a:ext>
            </a:extLst>
          </p:cNvPr>
          <p:cNvSpPr txBox="1"/>
          <p:nvPr/>
        </p:nvSpPr>
        <p:spPr>
          <a:xfrm>
            <a:off x="9121588" y="4374837"/>
            <a:ext cx="1622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>
                <a:solidFill>
                  <a:srgbClr val="FF0000"/>
                </a:solidFill>
              </a:rPr>
              <a:t>DATASHEET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0F3A8FC-1529-4A1A-9E21-FA8A3CF7AE4D}"/>
              </a:ext>
            </a:extLst>
          </p:cNvPr>
          <p:cNvSpPr txBox="1"/>
          <p:nvPr/>
        </p:nvSpPr>
        <p:spPr>
          <a:xfrm>
            <a:off x="8798859" y="4783089"/>
            <a:ext cx="2554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hlinkClick r:id="rId3"/>
              </a:rPr>
              <a:t>BQ25302</a:t>
            </a:r>
            <a:r>
              <a:rPr lang="zh-TW" altLang="en-US" dirty="0">
                <a:hlinkClick r:id="rId3"/>
              </a:rPr>
              <a:t> </a:t>
            </a:r>
            <a:r>
              <a:rPr lang="en-US" altLang="zh-TW" dirty="0">
                <a:hlinkClick r:id="rId3"/>
              </a:rPr>
              <a:t>datasheet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E713FF3-1D60-4A0B-975D-0EA48A858873}"/>
              </a:ext>
            </a:extLst>
          </p:cNvPr>
          <p:cNvSpPr txBox="1"/>
          <p:nvPr/>
        </p:nvSpPr>
        <p:spPr>
          <a:xfrm>
            <a:off x="8731624" y="5152421"/>
            <a:ext cx="2259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可以查看 </a:t>
            </a:r>
            <a:r>
              <a:rPr lang="en-US" altLang="zh-TW" dirty="0"/>
              <a:t>Figure 9-6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7CB2A205-9BF2-4DAC-AA24-0B18C8407CD7}"/>
              </a:ext>
            </a:extLst>
          </p:cNvPr>
          <p:cNvSpPr txBox="1"/>
          <p:nvPr/>
        </p:nvSpPr>
        <p:spPr>
          <a:xfrm>
            <a:off x="8382000" y="5529645"/>
            <a:ext cx="32721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altLang="zh-TW" dirty="0">
                <a:hlinkClick r:id="rId4"/>
              </a:rPr>
              <a:t>TI E2E: BQ25302 sch review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57760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6129B54-883D-4533-B74D-46ED4B529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DAD5C-B3B9-4BEE-822A-69ABF8A6B88D}" type="slidenum">
              <a:rPr lang="en-US" altLang="zh-TW" smtClean="0"/>
              <a:pPr/>
              <a:t>7</a:t>
            </a:fld>
            <a:endParaRPr lang="en-US" dirty="0"/>
          </a:p>
        </p:txBody>
      </p:sp>
      <p:sp>
        <p:nvSpPr>
          <p:cNvPr id="13" name="標題 1">
            <a:extLst>
              <a:ext uri="{FF2B5EF4-FFF2-40B4-BE49-F238E27FC236}">
                <a16:creationId xmlns:a16="http://schemas.microsoft.com/office/drawing/2014/main" id="{977DF990-5321-46CF-BF33-AA35F5058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About Settings…</a:t>
            </a:r>
            <a:endParaRPr lang="zh-TW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8CFC93C-4282-4FB5-AF46-4F69B66D55EF}"/>
              </a:ext>
            </a:extLst>
          </p:cNvPr>
          <p:cNvSpPr/>
          <p:nvPr/>
        </p:nvSpPr>
        <p:spPr>
          <a:xfrm>
            <a:off x="977151" y="1941648"/>
            <a:ext cx="4150659" cy="23613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>
                <a:solidFill>
                  <a:schemeClr val="tx1"/>
                </a:solidFill>
              </a:rPr>
              <a:t>根據手冊，充電的最高電壓值由</a:t>
            </a:r>
            <a:r>
              <a:rPr lang="en-US" altLang="zh-TW" dirty="0">
                <a:solidFill>
                  <a:schemeClr val="tx1"/>
                </a:solidFill>
              </a:rPr>
              <a:t> VSET</a:t>
            </a:r>
            <a:r>
              <a:rPr lang="zh-TW" altLang="en-US" dirty="0">
                <a:solidFill>
                  <a:schemeClr val="tx1"/>
                </a:solidFill>
              </a:rPr>
              <a:t> 腳位對地的電阻決定，此處選用 </a:t>
            </a:r>
            <a:r>
              <a:rPr lang="en-US" altLang="zh-TW" dirty="0">
                <a:solidFill>
                  <a:schemeClr val="tx1"/>
                </a:solidFill>
              </a:rPr>
              <a:t>330 Ohm (R1) </a:t>
            </a:r>
            <a:r>
              <a:rPr lang="zh-TW" altLang="en-US" dirty="0">
                <a:solidFill>
                  <a:schemeClr val="tx1"/>
                </a:solidFill>
              </a:rPr>
              <a:t>使電壓設定成 </a:t>
            </a:r>
            <a:r>
              <a:rPr lang="en-US" altLang="zh-TW" dirty="0">
                <a:solidFill>
                  <a:schemeClr val="tx1"/>
                </a:solidFill>
              </a:rPr>
              <a:t>4.2 V</a:t>
            </a:r>
            <a:r>
              <a:rPr lang="zh-TW" altLang="en-US" dirty="0">
                <a:solidFill>
                  <a:schemeClr val="tx1"/>
                </a:solidFill>
              </a:rPr>
              <a:t>。</a:t>
            </a:r>
            <a:endParaRPr lang="en-US" altLang="zh-TW" dirty="0">
              <a:solidFill>
                <a:schemeClr val="tx1"/>
              </a:solidFill>
            </a:endParaRPr>
          </a:p>
          <a:p>
            <a:endParaRPr lang="en-US" altLang="zh-TW" dirty="0">
              <a:solidFill>
                <a:schemeClr val="tx1"/>
              </a:solidFill>
            </a:endParaRPr>
          </a:p>
          <a:p>
            <a:r>
              <a:rPr lang="zh-TW" altLang="en-US" dirty="0">
                <a:solidFill>
                  <a:schemeClr val="tx1"/>
                </a:solidFill>
              </a:rPr>
              <a:t>另外值得注意的是，</a:t>
            </a:r>
            <a:r>
              <a:rPr lang="en-US" altLang="zh-TW" dirty="0">
                <a:solidFill>
                  <a:schemeClr val="tx1"/>
                </a:solidFill>
              </a:rPr>
              <a:t>VSET</a:t>
            </a:r>
            <a:r>
              <a:rPr lang="zh-TW" altLang="en-US" dirty="0">
                <a:solidFill>
                  <a:schemeClr val="tx1"/>
                </a:solidFill>
              </a:rPr>
              <a:t> 直接接地和浮接好像會有問題。</a:t>
            </a:r>
            <a:endParaRPr lang="en-US" altLang="zh-TW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A377097-AA5A-4EC6-B65E-7E07924AEB21}"/>
              </a:ext>
            </a:extLst>
          </p:cNvPr>
          <p:cNvSpPr/>
          <p:nvPr/>
        </p:nvSpPr>
        <p:spPr>
          <a:xfrm>
            <a:off x="7064190" y="1941648"/>
            <a:ext cx="4150659" cy="2361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>
                <a:solidFill>
                  <a:schemeClr val="tx1"/>
                </a:solidFill>
              </a:rPr>
              <a:t>根據手冊，充電的最高電流值由</a:t>
            </a:r>
            <a:r>
              <a:rPr lang="en-US" altLang="zh-TW" dirty="0">
                <a:solidFill>
                  <a:schemeClr val="tx1"/>
                </a:solidFill>
              </a:rPr>
              <a:t> ICHG</a:t>
            </a:r>
            <a:r>
              <a:rPr lang="zh-TW" altLang="en-US" dirty="0">
                <a:solidFill>
                  <a:schemeClr val="tx1"/>
                </a:solidFill>
              </a:rPr>
              <a:t> 腳位對地的電阻決定，此處選用 </a:t>
            </a:r>
            <a:r>
              <a:rPr lang="en-US" altLang="zh-TW" dirty="0">
                <a:solidFill>
                  <a:schemeClr val="tx1"/>
                </a:solidFill>
              </a:rPr>
              <a:t>27k Ohm (R8) </a:t>
            </a:r>
            <a:r>
              <a:rPr lang="zh-TW" altLang="en-US" dirty="0">
                <a:solidFill>
                  <a:schemeClr val="tx1"/>
                </a:solidFill>
              </a:rPr>
              <a:t>使電壓設定成 </a:t>
            </a:r>
            <a:r>
              <a:rPr lang="en-US" altLang="zh-TW" dirty="0">
                <a:solidFill>
                  <a:schemeClr val="tx1"/>
                </a:solidFill>
              </a:rPr>
              <a:t>40,000(K</a:t>
            </a:r>
            <a:r>
              <a:rPr lang="en-US" altLang="zh-TW" baseline="-25000" dirty="0">
                <a:solidFill>
                  <a:schemeClr val="tx1"/>
                </a:solidFill>
              </a:rPr>
              <a:t>ICHG</a:t>
            </a:r>
            <a:r>
              <a:rPr lang="en-US" altLang="zh-TW" dirty="0">
                <a:solidFill>
                  <a:schemeClr val="tx1"/>
                </a:solidFill>
              </a:rPr>
              <a:t>) / 27,000 = 1.48A</a:t>
            </a:r>
            <a:r>
              <a:rPr lang="zh-TW" altLang="en-US" dirty="0">
                <a:solidFill>
                  <a:schemeClr val="tx1"/>
                </a:solidFill>
              </a:rPr>
              <a:t>。</a:t>
            </a:r>
            <a:endParaRPr lang="en-US" altLang="zh-TW" dirty="0">
              <a:solidFill>
                <a:schemeClr val="tx1"/>
              </a:solidFill>
            </a:endParaRPr>
          </a:p>
          <a:p>
            <a:endParaRPr lang="en-US" altLang="zh-TW" dirty="0">
              <a:solidFill>
                <a:schemeClr val="tx1"/>
              </a:solidFill>
            </a:endParaRPr>
          </a:p>
          <a:p>
            <a:r>
              <a:rPr lang="zh-TW" altLang="en-US" dirty="0">
                <a:solidFill>
                  <a:schemeClr val="tx1"/>
                </a:solidFill>
              </a:rPr>
              <a:t>另外值得注意的是，</a:t>
            </a:r>
            <a:r>
              <a:rPr lang="en-US" altLang="zh-TW" dirty="0">
                <a:solidFill>
                  <a:schemeClr val="tx1"/>
                </a:solidFill>
              </a:rPr>
              <a:t> ICHG</a:t>
            </a:r>
            <a:r>
              <a:rPr lang="zh-TW" altLang="en-US" dirty="0">
                <a:solidFill>
                  <a:schemeClr val="tx1"/>
                </a:solidFill>
              </a:rPr>
              <a:t> 直接接地和浮接好像會有問題。</a:t>
            </a:r>
            <a:endParaRPr lang="en-US" altLang="zh-TW" dirty="0">
              <a:solidFill>
                <a:schemeClr val="tx1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3E5B94D-C6AC-480F-BA60-59C2C3399891}"/>
              </a:ext>
            </a:extLst>
          </p:cNvPr>
          <p:cNvSpPr txBox="1"/>
          <p:nvPr/>
        </p:nvSpPr>
        <p:spPr>
          <a:xfrm>
            <a:off x="2366680" y="1572315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/>
              <a:t>電壓設置</a:t>
            </a:r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EA255DB8-1C64-4BD6-8F17-815B07DF6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420" y="4530690"/>
            <a:ext cx="4008120" cy="909156"/>
          </a:xfrm>
          <a:prstGeom prst="rect">
            <a:avLst/>
          </a:prstGeom>
        </p:spPr>
      </p:pic>
      <p:sp>
        <p:nvSpPr>
          <p:cNvPr id="17" name="文字方塊 16">
            <a:extLst>
              <a:ext uri="{FF2B5EF4-FFF2-40B4-BE49-F238E27FC236}">
                <a16:creationId xmlns:a16="http://schemas.microsoft.com/office/drawing/2014/main" id="{157EDF37-0E64-48A7-954B-D36BDD046EB5}"/>
              </a:ext>
            </a:extLst>
          </p:cNvPr>
          <p:cNvSpPr txBox="1"/>
          <p:nvPr/>
        </p:nvSpPr>
        <p:spPr>
          <a:xfrm>
            <a:off x="8453719" y="1506022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/>
              <a:t>電流設置</a:t>
            </a:r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B3F3D636-5858-4D88-B723-878992ECF8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0469" y="4763813"/>
            <a:ext cx="5167196" cy="426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179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987D027-1936-4744-A04B-BE89C38DB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DAD5C-B3B9-4BEE-822A-69ABF8A6B88D}" type="slidenum">
              <a:rPr lang="en-US" altLang="zh-TW" smtClean="0"/>
              <a:pPr/>
              <a:t>8</a:t>
            </a:fld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0FF6280-D691-4624-94F6-92BC315C6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334" y="575905"/>
            <a:ext cx="8384183" cy="5706189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7AFD55E1-8A56-4970-8D43-74BC8538B063}"/>
              </a:ext>
            </a:extLst>
          </p:cNvPr>
          <p:cNvSpPr txBox="1"/>
          <p:nvPr/>
        </p:nvSpPr>
        <p:spPr>
          <a:xfrm>
            <a:off x="8919081" y="4680047"/>
            <a:ext cx="29404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BQ25302</a:t>
            </a:r>
            <a:r>
              <a:rPr lang="zh-TW" altLang="en-US" dirty="0"/>
              <a:t> 的 </a:t>
            </a:r>
            <a:r>
              <a:rPr lang="en-US" altLang="zh-TW" dirty="0"/>
              <a:t>REGN</a:t>
            </a:r>
            <a:r>
              <a:rPr lang="zh-TW" altLang="en-US" dirty="0"/>
              <a:t> 是其內部 </a:t>
            </a:r>
            <a:r>
              <a:rPr lang="en-US" altLang="zh-TW" dirty="0"/>
              <a:t>5V </a:t>
            </a:r>
            <a:r>
              <a:rPr lang="zh-TW" altLang="en-US" dirty="0"/>
              <a:t>的 </a:t>
            </a:r>
            <a:r>
              <a:rPr lang="en-US" altLang="zh-TW" dirty="0"/>
              <a:t>LDO</a:t>
            </a:r>
            <a:r>
              <a:rPr lang="zh-TW" altLang="en-US" dirty="0"/>
              <a:t> 輸出，負責 </a:t>
            </a:r>
            <a:r>
              <a:rPr lang="en-US" altLang="zh-TW" dirty="0"/>
              <a:t>LED</a:t>
            </a:r>
            <a:r>
              <a:rPr lang="zh-TW" altLang="en-US" dirty="0"/>
              <a:t> 供電 </a:t>
            </a:r>
            <a:r>
              <a:rPr lang="en-US" altLang="zh-TW" dirty="0"/>
              <a:t>LED</a:t>
            </a:r>
            <a:r>
              <a:rPr lang="zh-TW" altLang="en-US" dirty="0"/>
              <a:t> 狀態燈，閃爍情況請見手冊</a:t>
            </a:r>
            <a:endParaRPr lang="en-US" altLang="zh-TW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3757C8D-5A85-422D-9A7C-78F336E54494}"/>
              </a:ext>
            </a:extLst>
          </p:cNvPr>
          <p:cNvSpPr/>
          <p:nvPr/>
        </p:nvSpPr>
        <p:spPr>
          <a:xfrm>
            <a:off x="1801907" y="4061012"/>
            <a:ext cx="1882588" cy="3675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313D2B2-97DB-4A78-B061-E3C2CA634C97}"/>
              </a:ext>
            </a:extLst>
          </p:cNvPr>
          <p:cNvSpPr txBox="1"/>
          <p:nvPr/>
        </p:nvSpPr>
        <p:spPr>
          <a:xfrm>
            <a:off x="708213" y="4893664"/>
            <a:ext cx="4069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/>
              <a:t>手冊提到當 </a:t>
            </a:r>
            <a:r>
              <a:rPr lang="en-US" altLang="zh-TW" sz="1400" dirty="0"/>
              <a:t>TS</a:t>
            </a:r>
            <a:r>
              <a:rPr lang="zh-TW" altLang="en-US" sz="1400" dirty="0"/>
              <a:t>沒有用到時，要透過 </a:t>
            </a:r>
            <a:r>
              <a:rPr lang="en-US" altLang="zh-TW" sz="1400" dirty="0"/>
              <a:t>10k </a:t>
            </a:r>
            <a:r>
              <a:rPr lang="zh-TW" altLang="en-US" sz="1400" dirty="0"/>
              <a:t>電阻連接</a:t>
            </a: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FCFAD6C6-F0A4-44C2-8906-CF61263DAD06}"/>
              </a:ext>
            </a:extLst>
          </p:cNvPr>
          <p:cNvCxnSpPr/>
          <p:nvPr/>
        </p:nvCxnSpPr>
        <p:spPr>
          <a:xfrm>
            <a:off x="2411506" y="4428565"/>
            <a:ext cx="0" cy="44823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圖片 11">
            <a:extLst>
              <a:ext uri="{FF2B5EF4-FFF2-40B4-BE49-F238E27FC236}">
                <a16:creationId xmlns:a16="http://schemas.microsoft.com/office/drawing/2014/main" id="{730CC0F8-DE33-4793-B2E2-22B316D9B9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334" y="5686916"/>
            <a:ext cx="6296904" cy="695422"/>
          </a:xfrm>
          <a:prstGeom prst="rect">
            <a:avLst/>
          </a:prstGeom>
        </p:spPr>
      </p:pic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06BBB5AD-E496-41E3-A0C3-E5FBA6FDE811}"/>
              </a:ext>
            </a:extLst>
          </p:cNvPr>
          <p:cNvCxnSpPr/>
          <p:nvPr/>
        </p:nvCxnSpPr>
        <p:spPr>
          <a:xfrm flipV="1">
            <a:off x="1398494" y="5280212"/>
            <a:ext cx="403413" cy="40670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97D36C9F-BE0D-4A2A-A97E-93E8ACA6B471}"/>
              </a:ext>
            </a:extLst>
          </p:cNvPr>
          <p:cNvSpPr txBox="1"/>
          <p:nvPr/>
        </p:nvSpPr>
        <p:spPr>
          <a:xfrm>
            <a:off x="582363" y="1171084"/>
            <a:ext cx="2940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電容和電感請參考手冊選值 </a:t>
            </a:r>
            <a:r>
              <a:rPr lang="en-US" altLang="zh-TW" dirty="0"/>
              <a:t>(Table 6-1. Pin Functions)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21FE8206-562C-4949-A7BD-D541649D548C}"/>
              </a:ext>
            </a:extLst>
          </p:cNvPr>
          <p:cNvSpPr txBox="1"/>
          <p:nvPr/>
        </p:nvSpPr>
        <p:spPr>
          <a:xfrm>
            <a:off x="8919881" y="709419"/>
            <a:ext cx="31645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這個 </a:t>
            </a:r>
            <a:r>
              <a:rPr lang="en-US" altLang="zh-TW" dirty="0"/>
              <a:t>EN</a:t>
            </a:r>
            <a:r>
              <a:rPr lang="zh-TW" altLang="en-US" dirty="0"/>
              <a:t> 控制電路集合了硬體和軟體能夠對 </a:t>
            </a:r>
            <a:r>
              <a:rPr lang="en-US" altLang="zh-TW" dirty="0"/>
              <a:t>BQ25302_EN</a:t>
            </a:r>
            <a:r>
              <a:rPr lang="zh-TW" altLang="en-US" dirty="0"/>
              <a:t> 進行控制</a:t>
            </a:r>
            <a:endParaRPr lang="en-US" altLang="zh-TW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C840440E-5DFD-4DD9-98FC-E8C2E80B1D46}"/>
              </a:ext>
            </a:extLst>
          </p:cNvPr>
          <p:cNvSpPr txBox="1"/>
          <p:nvPr/>
        </p:nvSpPr>
        <p:spPr>
          <a:xfrm>
            <a:off x="8963905" y="1936464"/>
            <a:ext cx="31645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當 </a:t>
            </a:r>
            <a:r>
              <a:rPr lang="en-US" altLang="zh-TW" dirty="0"/>
              <a:t>SW1 </a:t>
            </a:r>
            <a:r>
              <a:rPr lang="zh-TW" altLang="en-US" dirty="0"/>
              <a:t>在常開側，開關浮接，此時 </a:t>
            </a:r>
            <a:r>
              <a:rPr lang="en-US" altLang="zh-TW" dirty="0"/>
              <a:t>BQ25302_EN</a:t>
            </a:r>
            <a:r>
              <a:rPr lang="zh-TW" altLang="en-US" dirty="0"/>
              <a:t> 可以由 </a:t>
            </a:r>
            <a:r>
              <a:rPr lang="en-US" altLang="zh-TW" dirty="0"/>
              <a:t>TCA_BQ25302_EN</a:t>
            </a:r>
            <a:r>
              <a:rPr lang="zh-TW" altLang="en-US" dirty="0"/>
              <a:t> 的電位決定 </a:t>
            </a:r>
            <a:r>
              <a:rPr lang="en-US" altLang="zh-TW" dirty="0"/>
              <a:t>(</a:t>
            </a:r>
            <a:r>
              <a:rPr lang="zh-TW" altLang="en-US" dirty="0"/>
              <a:t>由 </a:t>
            </a:r>
            <a:r>
              <a:rPr lang="en-US" altLang="zh-TW" dirty="0"/>
              <a:t>10k </a:t>
            </a:r>
            <a:r>
              <a:rPr lang="zh-TW" altLang="en-US" dirty="0"/>
              <a:t>和 </a:t>
            </a:r>
            <a:r>
              <a:rPr lang="en-US" altLang="zh-TW" dirty="0"/>
              <a:t>100k </a:t>
            </a:r>
            <a:r>
              <a:rPr lang="zh-TW" altLang="en-US" dirty="0"/>
              <a:t>分壓可知</a:t>
            </a:r>
            <a:r>
              <a:rPr lang="en-US" altLang="zh-TW" dirty="0"/>
              <a:t>)</a:t>
            </a:r>
            <a:r>
              <a:rPr lang="zh-TW" altLang="en-US" dirty="0"/>
              <a:t>，當 </a:t>
            </a:r>
            <a:r>
              <a:rPr lang="en-US" altLang="zh-TW" dirty="0"/>
              <a:t>SW1 </a:t>
            </a:r>
            <a:r>
              <a:rPr lang="zh-TW" altLang="en-US" dirty="0"/>
              <a:t>切換到</a:t>
            </a:r>
            <a:r>
              <a:rPr lang="en-US" altLang="zh-TW" dirty="0"/>
              <a:t> VSYS_SRC (&gt; 3.3V)</a:t>
            </a:r>
            <a:r>
              <a:rPr lang="zh-TW" altLang="en-US" dirty="0"/>
              <a:t>，則 </a:t>
            </a:r>
            <a:r>
              <a:rPr lang="en-US" altLang="zh-TW" dirty="0"/>
              <a:t>BQ25302_EN</a:t>
            </a:r>
            <a:r>
              <a:rPr lang="zh-TW" altLang="en-US" dirty="0"/>
              <a:t> 被強上拉，強制關閉 </a:t>
            </a:r>
            <a:r>
              <a:rPr lang="en-US" altLang="zh-TW" dirty="0"/>
              <a:t>(BQ25302 </a:t>
            </a:r>
            <a:r>
              <a:rPr lang="zh-TW" altLang="en-US" dirty="0"/>
              <a:t>是低電位始能</a:t>
            </a:r>
            <a:r>
              <a:rPr lang="en-US" altLang="zh-TW" dirty="0"/>
              <a:t>)</a:t>
            </a:r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C352FC70-A18B-4E8B-91C1-6010FB313D1A}"/>
              </a:ext>
            </a:extLst>
          </p:cNvPr>
          <p:cNvCxnSpPr/>
          <p:nvPr/>
        </p:nvCxnSpPr>
        <p:spPr>
          <a:xfrm>
            <a:off x="7673788" y="2733778"/>
            <a:ext cx="188259" cy="165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184C0BE8-9E5F-4687-B997-FDD234EA923E}"/>
              </a:ext>
            </a:extLst>
          </p:cNvPr>
          <p:cNvSpPr txBox="1"/>
          <p:nvPr/>
        </p:nvSpPr>
        <p:spPr>
          <a:xfrm>
            <a:off x="7566209" y="2905779"/>
            <a:ext cx="1353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b="1" dirty="0"/>
              <a:t>Default pull </a:t>
            </a:r>
          </a:p>
          <a:p>
            <a:pPr algn="ctr"/>
            <a:r>
              <a:rPr lang="en-US" altLang="zh-TW" sz="1400" b="1" dirty="0"/>
              <a:t>down resistor</a:t>
            </a:r>
            <a:endParaRPr lang="zh-TW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505821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F4DA5E-424F-4021-9EAC-41FE3D4ECB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HAND PDN </a:t>
            </a:r>
            <a:br>
              <a:rPr lang="en-US" altLang="zh-TW" dirty="0"/>
            </a:br>
            <a:r>
              <a:rPr lang="en-US" altLang="zh-TW" dirty="0"/>
              <a:t>Fuel Gauge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D17F004-77AC-4D04-8B88-0B2D264FB3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FAC2630-12D8-43BD-8200-04C417621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DAD5C-B3B9-4BEE-822A-69ABF8A6B88D}" type="slidenum">
              <a:rPr lang="zh-TW" altLang="en-US" smtClean="0"/>
              <a:pPr/>
              <a:t>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90624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45353</TotalTime>
  <Words>1971</Words>
  <Application>Microsoft Office PowerPoint</Application>
  <PresentationFormat>寬螢幕</PresentationFormat>
  <Paragraphs>232</Paragraphs>
  <Slides>42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42</vt:i4>
      </vt:variant>
    </vt:vector>
  </HeadingPairs>
  <TitlesOfParts>
    <vt:vector size="50" baseType="lpstr">
      <vt:lpstr>-apple-system</vt:lpstr>
      <vt:lpstr>微軟正黑體</vt:lpstr>
      <vt:lpstr>Arial</vt:lpstr>
      <vt:lpstr>Arial Black</vt:lpstr>
      <vt:lpstr>Calibri</vt:lpstr>
      <vt:lpstr>Helvetica</vt:lpstr>
      <vt:lpstr>Microsoft Sans Serif</vt:lpstr>
      <vt:lpstr>Office 佈景主題</vt:lpstr>
      <vt:lpstr>HAND 設計詳解</vt:lpstr>
      <vt:lpstr>總述</vt:lpstr>
      <vt:lpstr>HAND PDN  USB Connector</vt:lpstr>
      <vt:lpstr>PowerPoint 簡報</vt:lpstr>
      <vt:lpstr>HAND PDN  Battery Charger</vt:lpstr>
      <vt:lpstr>PowerPoint 簡報</vt:lpstr>
      <vt:lpstr>About Settings…</vt:lpstr>
      <vt:lpstr>PowerPoint 簡報</vt:lpstr>
      <vt:lpstr>HAND PDN  Fuel Gauge</vt:lpstr>
      <vt:lpstr>PowerPoint 簡報</vt:lpstr>
      <vt:lpstr>HAND PDN  Load Sharing</vt:lpstr>
      <vt:lpstr>PowerPoint 簡報</vt:lpstr>
      <vt:lpstr>有關原理與損耗 …</vt:lpstr>
      <vt:lpstr>Pi Filter</vt:lpstr>
      <vt:lpstr>為甚麼使用磁珠而非電感</vt:lpstr>
      <vt:lpstr>HAND PDN  Buck Boost Converter</vt:lpstr>
      <vt:lpstr>功能說明</vt:lpstr>
      <vt:lpstr>PowerPoint 簡報</vt:lpstr>
      <vt:lpstr>HAND PDN  Boost Converter</vt:lpstr>
      <vt:lpstr>功能說明</vt:lpstr>
      <vt:lpstr>PowerPoint 簡報</vt:lpstr>
      <vt:lpstr>HAND PDN  Simulation</vt:lpstr>
      <vt:lpstr>PI filter</vt:lpstr>
      <vt:lpstr>PowerPoint 簡報</vt:lpstr>
      <vt:lpstr>PowerPoint 簡報</vt:lpstr>
      <vt:lpstr>PDN Simulation</vt:lpstr>
      <vt:lpstr>請參考前方設計 SCH 觀看</vt:lpstr>
      <vt:lpstr>PowerPoint 簡報</vt:lpstr>
      <vt:lpstr>PowerPoint 簡報</vt:lpstr>
      <vt:lpstr>Simulation Args</vt:lpstr>
      <vt:lpstr>PowerPoint 簡報</vt:lpstr>
      <vt:lpstr>Result</vt:lpstr>
      <vt:lpstr>HAND PDN  Main – ESP32S3</vt:lpstr>
      <vt:lpstr>PowerPoint 簡報</vt:lpstr>
      <vt:lpstr>PowerPoint 簡報</vt:lpstr>
      <vt:lpstr>Simulation – detect battery</vt:lpstr>
      <vt:lpstr>PowerPoint 簡報</vt:lpstr>
      <vt:lpstr>剩餘部分</vt:lpstr>
      <vt:lpstr>蕭特基 diode + PMOS 的 Load Sharing (Load Sharing V1)</vt:lpstr>
      <vt:lpstr>Load Sharing Circuit</vt:lpstr>
      <vt:lpstr>Load Sharing Circuit</vt:lpstr>
      <vt:lpstr>Load Sharing Circuit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Meeting</dc:title>
  <dc:creator>劉尚賢</dc:creator>
  <cp:lastModifiedBy>尚賢 劉</cp:lastModifiedBy>
  <cp:revision>2082</cp:revision>
  <dcterms:created xsi:type="dcterms:W3CDTF">2021-08-03T00:01:57Z</dcterms:created>
  <dcterms:modified xsi:type="dcterms:W3CDTF">2025-03-30T05:53:20Z</dcterms:modified>
</cp:coreProperties>
</file>