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4" r:id="rId8"/>
    <p:sldId id="265" r:id="rId9"/>
    <p:sldId id="279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8" r:id="rId20"/>
    <p:sldId id="275" r:id="rId21"/>
    <p:sldId id="276" r:id="rId22"/>
    <p:sldId id="277" r:id="rId23"/>
    <p:sldId id="280" r:id="rId24"/>
    <p:sldId id="259" r:id="rId25"/>
    <p:sldId id="281" r:id="rId26"/>
    <p:sldId id="282" r:id="rId27"/>
    <p:sldId id="283" r:id="rId28"/>
    <p:sldId id="284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60" r:id="rId42"/>
    <p:sldId id="298" r:id="rId43"/>
    <p:sldId id="297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FBFA83D-D15E-4695-BE4D-57C919ED282F}">
          <p14:sldIdLst>
            <p14:sldId id="256"/>
          </p14:sldIdLst>
        </p14:section>
        <p14:section name="未命名的章節" id="{A00C47C0-D85F-4A64-BC89-4FD8A82B2856}">
          <p14:sldIdLst>
            <p14:sldId id="262"/>
            <p14:sldId id="257"/>
            <p14:sldId id="258"/>
            <p14:sldId id="261"/>
            <p14:sldId id="263"/>
            <p14:sldId id="264"/>
            <p14:sldId id="265"/>
            <p14:sldId id="279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8"/>
            <p14:sldId id="275"/>
            <p14:sldId id="276"/>
            <p14:sldId id="277"/>
            <p14:sldId id="280"/>
            <p14:sldId id="259"/>
            <p14:sldId id="281"/>
            <p14:sldId id="282"/>
            <p14:sldId id="283"/>
            <p14:sldId id="284"/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9"/>
            <p14:sldId id="260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97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7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70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90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45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07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1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82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0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12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0D89-6B62-4193-A92D-D63A65E645D9}" type="datetimeFigureOut">
              <a:rPr lang="zh-TW" altLang="en-US" smtClean="0"/>
              <a:t>2015/3/19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C804-7FC0-4ADC-8905-C8D5F899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8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defRPr>
            </a:lvl1pPr>
          </a:lstStyle>
          <a:p>
            <a:fld id="{AE410D89-6B62-4193-A92D-D63A65E645D9}" type="datetimeFigureOut">
              <a:rPr lang="zh-TW" altLang="en-US" smtClean="0"/>
              <a:pPr/>
              <a:t>2015/3/19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defRPr>
            </a:lvl1pPr>
          </a:lstStyle>
          <a:p>
            <a:fld id="{AB76C804-7FC0-4ADC-8905-C8D5F8993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4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Estrangelo Edessa" panose="03080600000000000000" pitchFamily="66" charset="0"/>
          <a:ea typeface="+mj-ea"/>
          <a:cs typeface="Estrangelo Edessa" panose="03080600000000000000" pitchFamily="66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strangelo Edessa" panose="03080600000000000000" pitchFamily="66" charset="0"/>
          <a:ea typeface="+mn-ea"/>
          <a:cs typeface="Estrangelo Edessa" panose="03080600000000000000" pitchFamily="66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strangelo Edessa" panose="03080600000000000000" pitchFamily="66" charset="0"/>
          <a:ea typeface="+mn-ea"/>
          <a:cs typeface="Estrangelo Edessa" panose="03080600000000000000" pitchFamily="66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strangelo Edessa" panose="03080600000000000000" pitchFamily="66" charset="0"/>
          <a:ea typeface="+mn-ea"/>
          <a:cs typeface="Estrangelo Edessa" panose="03080600000000000000" pitchFamily="66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strangelo Edessa" panose="03080600000000000000" pitchFamily="66" charset="0"/>
          <a:ea typeface="+mn-ea"/>
          <a:cs typeface="Estrangelo Edessa" panose="03080600000000000000" pitchFamily="66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strangelo Edessa" panose="03080600000000000000" pitchFamily="66" charset="0"/>
          <a:ea typeface="+mn-ea"/>
          <a:cs typeface="Estrangelo Edessa" panose="03080600000000000000" pitchFamily="66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061440/asp-net-mvc-model-vs-viewmodel" TargetMode="External"/><Relationship Id="rId2" Type="http://schemas.openxmlformats.org/officeDocument/2006/relationships/hyperlink" Target="https://msdn.microsoft.com/en-us/magazine/dd942833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ackExchange/dapper-dot-net" TargetMode="External"/><Relationship Id="rId5" Type="http://schemas.openxmlformats.org/officeDocument/2006/relationships/hyperlink" Target="https://msdn.microsoft.com/en-us/data/ef.aspx" TargetMode="External"/><Relationship Id="rId4" Type="http://schemas.openxmlformats.org/officeDocument/2006/relationships/hyperlink" Target="http://www.codeproject.com/Articles/339725/Domain-Driven-Design-Clear-Your-Concepts-Before-Yo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89848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ASP.NET MVC (1)</a:t>
            </a:r>
            <a:br>
              <a:rPr lang="en-US" altLang="zh-TW" sz="4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</a:br>
            <a:r>
              <a:rPr lang="en-US" altLang="zh-TW" sz="4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Introduction and Model</a:t>
            </a:r>
            <a:endParaRPr lang="zh-TW" altLang="en-US" sz="4800" dirty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小朱 </a:t>
            </a:r>
            <a:r>
              <a:rPr lang="en-US" altLang="zh-TW" dirty="0" smtClean="0"/>
              <a:t>(Azure MVP)</a:t>
            </a:r>
          </a:p>
          <a:p>
            <a:r>
              <a:rPr lang="zh-TW" altLang="en-US" dirty="0" smtClean="0"/>
              <a:t>微軟開發技術玩家</a:t>
            </a:r>
            <a:endParaRPr lang="en-US" altLang="zh-TW" dirty="0" smtClean="0"/>
          </a:p>
        </p:txBody>
      </p:sp>
      <p:pic>
        <p:nvPicPr>
          <p:cNvPr id="4" name="Picture 2" descr="twMV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66" y="5530310"/>
            <a:ext cx="1905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udyAzure.com 雲端學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15" y="5135023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to use MVC?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 </a:t>
            </a:r>
            <a:r>
              <a:rPr lang="en-US" altLang="zh-TW" dirty="0" smtClean="0"/>
              <a:t>MVC </a:t>
            </a:r>
            <a:r>
              <a:rPr lang="zh-TW" altLang="en-US" dirty="0" smtClean="0"/>
              <a:t>的特性，強迫自己思考職責分離。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職責分離的 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有幾個好處：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Debug </a:t>
            </a:r>
            <a:r>
              <a:rPr lang="zh-TW" altLang="en-US" dirty="0" smtClean="0"/>
              <a:t>輕鬆。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組裝輕鬆。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測試輕鬆又可以導入單元測試。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大量減少加班。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 descr="http://pic.pimg.tw/markleeblog/1383025972-2544688971.jpg?v=13830259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19" y="3314052"/>
            <a:ext cx="2465297" cy="239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禁止標誌 3"/>
          <p:cNvSpPr/>
          <p:nvPr/>
        </p:nvSpPr>
        <p:spPr>
          <a:xfrm>
            <a:off x="5999047" y="3379198"/>
            <a:ext cx="2302639" cy="2262106"/>
          </a:xfrm>
          <a:prstGeom prst="noSmoking">
            <a:avLst>
              <a:gd name="adj" fmla="val 104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to use MVC?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SOLID </a:t>
            </a:r>
            <a:r>
              <a:rPr lang="zh-TW" altLang="en-US" dirty="0" smtClean="0"/>
              <a:t>原則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Robert C. Martin (Uncle Bob) </a:t>
            </a:r>
            <a:r>
              <a:rPr lang="zh-TW" altLang="en-US" dirty="0" smtClean="0"/>
              <a:t>提出。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Single Responsibility</a:t>
            </a:r>
          </a:p>
          <a:p>
            <a:r>
              <a:rPr lang="en-US" altLang="zh-TW" dirty="0" smtClean="0"/>
              <a:t>Open-Close</a:t>
            </a:r>
          </a:p>
          <a:p>
            <a:r>
              <a:rPr lang="en-US" altLang="zh-TW" dirty="0" err="1" smtClean="0"/>
              <a:t>Liskov</a:t>
            </a:r>
            <a:r>
              <a:rPr lang="en-US" altLang="zh-TW" dirty="0" smtClean="0"/>
              <a:t> Substitution </a:t>
            </a:r>
          </a:p>
          <a:p>
            <a:r>
              <a:rPr lang="en-US" altLang="zh-TW" dirty="0" smtClean="0"/>
              <a:t>Interface Segregation</a:t>
            </a:r>
          </a:p>
          <a:p>
            <a:r>
              <a:rPr lang="en-US" altLang="zh-TW" dirty="0" smtClean="0"/>
              <a:t>Dependency Inversion</a:t>
            </a:r>
          </a:p>
          <a:p>
            <a:pPr lvl="1"/>
            <a:r>
              <a:rPr lang="en-US" altLang="zh-TW" dirty="0" smtClean="0"/>
              <a:t>Dependency Injection (Martin Fowler)</a:t>
            </a:r>
            <a:endParaRPr lang="en-US" altLang="zh-TW" dirty="0"/>
          </a:p>
        </p:txBody>
      </p:sp>
      <p:pic>
        <p:nvPicPr>
          <p:cNvPr id="6146" name="Picture 2" descr="Robert Cecil Mar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94" y="786367"/>
            <a:ext cx="2059856" cy="26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ecx.images-amazon.com/images/I/51yHf-4GaS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94" y="3705389"/>
            <a:ext cx="2059856" cy="260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ASP.NET 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 Framework of ASP.NET</a:t>
            </a:r>
          </a:p>
          <a:p>
            <a:pPr lvl="1"/>
            <a:r>
              <a:rPr lang="zh-TW" altLang="en-US" dirty="0" smtClean="0"/>
              <a:t>不會也不可能取代 </a:t>
            </a:r>
            <a:r>
              <a:rPr lang="en-US" altLang="zh-TW" dirty="0" smtClean="0"/>
              <a:t>Web Form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給 </a:t>
            </a:r>
            <a:r>
              <a:rPr lang="en-US" altLang="zh-TW" dirty="0" smtClean="0"/>
              <a:t>Web Application </a:t>
            </a:r>
            <a:r>
              <a:rPr lang="zh-TW" altLang="en-US" dirty="0" smtClean="0"/>
              <a:t>開發人員另一種不同的視角。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Separation of Concerns</a:t>
            </a:r>
          </a:p>
          <a:p>
            <a:pPr lvl="1"/>
            <a:r>
              <a:rPr lang="zh-TW" altLang="en-US" dirty="0" smtClean="0"/>
              <a:t>微軟目前的 </a:t>
            </a:r>
            <a:r>
              <a:rPr lang="en-US" altLang="zh-TW" dirty="0" smtClean="0"/>
              <a:t>Web Application </a:t>
            </a:r>
            <a:r>
              <a:rPr lang="zh-TW" altLang="en-US" dirty="0" smtClean="0"/>
              <a:t>開發主力技術。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Web Form </a:t>
            </a:r>
            <a:r>
              <a:rPr lang="zh-TW" altLang="en-US" dirty="0" smtClean="0"/>
              <a:t>發展停滯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ASP.NET 5 </a:t>
            </a:r>
            <a:r>
              <a:rPr lang="zh-TW" altLang="en-US" dirty="0" smtClean="0"/>
              <a:t>只有 </a:t>
            </a:r>
            <a:r>
              <a:rPr lang="en-US" altLang="zh-TW" dirty="0" smtClean="0"/>
              <a:t>MVC 6</a:t>
            </a:r>
            <a:r>
              <a:rPr lang="zh-TW" altLang="en-US" dirty="0" smtClean="0"/>
              <a:t>，沒有 </a:t>
            </a:r>
            <a:r>
              <a:rPr lang="en-US" altLang="zh-TW" dirty="0" smtClean="0"/>
              <a:t>Web Form 5</a:t>
            </a:r>
          </a:p>
          <a:p>
            <a:pPr lvl="1"/>
            <a:r>
              <a:rPr lang="zh-TW" altLang="en-US" dirty="0" smtClean="0"/>
              <a:t>新的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開發技術以 </a:t>
            </a:r>
            <a:r>
              <a:rPr lang="en-US" altLang="zh-TW" dirty="0" smtClean="0"/>
              <a:t>MVC </a:t>
            </a:r>
            <a:r>
              <a:rPr lang="zh-TW" altLang="en-US" dirty="0" smtClean="0"/>
              <a:t>為優先。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Web Form </a:t>
            </a:r>
            <a:r>
              <a:rPr lang="zh-TW" altLang="en-US" dirty="0" smtClean="0"/>
              <a:t>停留在 </a:t>
            </a:r>
            <a:r>
              <a:rPr lang="en-US" altLang="zh-TW" dirty="0" smtClean="0"/>
              <a:t>4.6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54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ASP.NET Web Form vs. MVC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 Form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撒尿牛丸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事件驅動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很多控制項</a:t>
            </a:r>
            <a:endParaRPr lang="en-US" altLang="zh-TW" dirty="0" smtClean="0"/>
          </a:p>
          <a:p>
            <a:r>
              <a:rPr lang="en-US" altLang="zh-TW" dirty="0" err="1" smtClean="0"/>
              <a:t>PostBack</a:t>
            </a:r>
            <a:endParaRPr lang="en-US" altLang="zh-TW" dirty="0" smtClean="0"/>
          </a:p>
          <a:p>
            <a:r>
              <a:rPr lang="en-US" altLang="zh-TW" dirty="0" err="1" smtClean="0"/>
              <a:t>ViewState</a:t>
            </a:r>
            <a:endParaRPr lang="en-US" altLang="zh-TW" dirty="0" smtClean="0"/>
          </a:p>
          <a:p>
            <a:r>
              <a:rPr lang="zh-TW" altLang="en-US" dirty="0" smtClean="0"/>
              <a:t>不用寫太多 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不用寫太多 </a:t>
            </a:r>
            <a:r>
              <a:rPr lang="en-US" altLang="zh-TW" dirty="0" smtClean="0"/>
              <a:t>JavaScript (</a:t>
            </a:r>
            <a:r>
              <a:rPr lang="zh-TW" altLang="en-US" dirty="0" smtClean="0"/>
              <a:t>例如 </a:t>
            </a:r>
            <a:r>
              <a:rPr lang="en-US" altLang="zh-TW" dirty="0" smtClean="0"/>
              <a:t>ASP.NET AJAX, AJAX Control Toolkit)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職責分明 </a:t>
            </a:r>
            <a:r>
              <a:rPr lang="en-US" altLang="zh-TW" dirty="0" smtClean="0"/>
              <a:t>(HTTP</a:t>
            </a:r>
            <a:r>
              <a:rPr lang="zh-TW" altLang="en-US" dirty="0" smtClean="0"/>
              <a:t>標準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沒有控制項</a:t>
            </a:r>
            <a:endParaRPr lang="en-US" altLang="zh-TW" dirty="0" smtClean="0"/>
          </a:p>
          <a:p>
            <a:r>
              <a:rPr lang="zh-TW" altLang="en-US" dirty="0" smtClean="0"/>
              <a:t>沒有</a:t>
            </a:r>
            <a:r>
              <a:rPr lang="en-US" altLang="zh-TW" dirty="0" err="1" smtClean="0"/>
              <a:t>PostBack</a:t>
            </a:r>
            <a:endParaRPr lang="en-US" altLang="zh-TW" dirty="0" smtClean="0"/>
          </a:p>
          <a:p>
            <a:r>
              <a:rPr lang="zh-TW" altLang="en-US" dirty="0" smtClean="0"/>
              <a:t>沒有</a:t>
            </a:r>
            <a:r>
              <a:rPr lang="en-US" altLang="zh-TW" dirty="0" err="1" smtClean="0"/>
              <a:t>ViewState</a:t>
            </a:r>
            <a:endParaRPr lang="en-US" altLang="zh-TW" dirty="0" smtClean="0"/>
          </a:p>
          <a:p>
            <a:r>
              <a:rPr lang="zh-TW" altLang="en-US" dirty="0" smtClean="0"/>
              <a:t>要寫很多 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要寫很多 </a:t>
            </a:r>
            <a:r>
              <a:rPr lang="en-US" altLang="zh-TW" dirty="0" smtClean="0"/>
              <a:t>JavaScript (</a:t>
            </a:r>
            <a:r>
              <a:rPr lang="zh-TW" altLang="en-US" dirty="0" smtClean="0"/>
              <a:t>可用套件來減少負擔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0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to use ASP.NET MVC?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習慣取代配置 </a:t>
            </a:r>
            <a:r>
              <a:rPr lang="en-US" altLang="zh-TW" dirty="0"/>
              <a:t>(Convention over Configuration)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依規則配置程式即可。</a:t>
            </a:r>
            <a:endParaRPr lang="en-US" altLang="zh-TW" dirty="0"/>
          </a:p>
          <a:p>
            <a:r>
              <a:rPr lang="zh-TW" altLang="en-US" dirty="0"/>
              <a:t>輕量化：</a:t>
            </a:r>
            <a:endParaRPr lang="en-US" altLang="zh-TW" dirty="0"/>
          </a:p>
          <a:p>
            <a:pPr lvl="1"/>
            <a:r>
              <a:rPr lang="zh-TW" altLang="en-US" dirty="0"/>
              <a:t>拋棄肥大的 </a:t>
            </a:r>
            <a:r>
              <a:rPr lang="en-US" altLang="zh-TW" dirty="0" err="1"/>
              <a:t>ViewState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套版時比 </a:t>
            </a:r>
            <a:r>
              <a:rPr lang="en-US" altLang="zh-TW" dirty="0"/>
              <a:t>Web Form </a:t>
            </a:r>
            <a:r>
              <a:rPr lang="zh-TW" altLang="en-US" dirty="0"/>
              <a:t>更快更輕鬆。</a:t>
            </a:r>
            <a:endParaRPr lang="en-US" altLang="zh-TW" dirty="0"/>
          </a:p>
          <a:p>
            <a:pPr lvl="1"/>
            <a:r>
              <a:rPr lang="zh-TW" altLang="en-US" dirty="0"/>
              <a:t>強型別的支援 </a:t>
            </a:r>
            <a:r>
              <a:rPr lang="en-US" altLang="zh-TW" dirty="0"/>
              <a:t>(coding by </a:t>
            </a:r>
            <a:r>
              <a:rPr lang="en-US" altLang="zh-TW" dirty="0" err="1"/>
              <a:t>Intellisense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物件導向的強化：</a:t>
            </a:r>
            <a:endParaRPr lang="en-US" altLang="zh-TW" dirty="0"/>
          </a:p>
          <a:p>
            <a:pPr lvl="1"/>
            <a:r>
              <a:rPr lang="zh-TW" altLang="en-US" dirty="0"/>
              <a:t>職責分明。</a:t>
            </a:r>
            <a:endParaRPr lang="en-US" altLang="zh-TW" dirty="0"/>
          </a:p>
          <a:p>
            <a:pPr lvl="1"/>
            <a:r>
              <a:rPr lang="zh-TW" altLang="en-US" dirty="0"/>
              <a:t>更具彈性。</a:t>
            </a:r>
            <a:endParaRPr lang="en-US" altLang="zh-TW" dirty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測試性。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1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to use ASP.NET MVC?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其實最重要的是</a:t>
            </a:r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pic>
        <p:nvPicPr>
          <p:cNvPr id="7172" name="Picture 4" descr="http://www.chinasych.com/uploadfile/2014/0301/201403011019359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" y="2564605"/>
            <a:ext cx="7494588" cy="37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1.gstatic.com/images?q=tbn:ANd9GcQyQ-djpcxiHdMYR1B1oKaQfeHV1vtQOhTVrdI0MTpPm7QA-Gj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5" y="1009290"/>
            <a:ext cx="8289180" cy="34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35769" y="5175850"/>
            <a:ext cx="716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MVC vs. Web Form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684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20" name="Picture 4" descr="https://sec.ch9.ms/ch9/a44c/d57e542a-665a-4fdd-a29a-12c606fda44c/IntroASPNETMVCM01_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38598"/>
            <a:ext cx="84201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專指應用程式的資料。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資料來源可以是資料庫 </a:t>
            </a:r>
            <a:r>
              <a:rPr lang="en-US" altLang="zh-TW" dirty="0" smtClean="0"/>
              <a:t>(Database) </a:t>
            </a:r>
            <a:r>
              <a:rPr lang="zh-TW" altLang="en-US" dirty="0" smtClean="0"/>
              <a:t>或外部服務 </a:t>
            </a:r>
            <a:r>
              <a:rPr lang="en-US" altLang="zh-TW" dirty="0" smtClean="0"/>
              <a:t>(Services)</a:t>
            </a:r>
            <a:r>
              <a:rPr lang="zh-TW" altLang="en-US" dirty="0" smtClean="0"/>
              <a:t>，也可以是內部產生的資料。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重點是：使用強型別 </a:t>
            </a:r>
            <a:r>
              <a:rPr lang="en-US" altLang="zh-TW" dirty="0" smtClean="0"/>
              <a:t>(Strong-Typed)</a:t>
            </a:r>
          </a:p>
          <a:p>
            <a:pPr lvl="1"/>
            <a:r>
              <a:rPr lang="zh-TW" altLang="en-US" dirty="0" smtClean="0"/>
              <a:t>弱型別不一定方便。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想想你的女</a:t>
            </a:r>
            <a:r>
              <a:rPr lang="en-US" altLang="zh-TW" dirty="0" smtClean="0"/>
              <a:t>/</a:t>
            </a:r>
            <a:r>
              <a:rPr lang="zh-TW" altLang="en-US" dirty="0"/>
              <a:t>男</a:t>
            </a:r>
            <a:r>
              <a:rPr lang="zh-TW" altLang="en-US" dirty="0" smtClean="0"/>
              <a:t>朋友，老婆</a:t>
            </a:r>
            <a:r>
              <a:rPr lang="en-US" altLang="zh-TW" dirty="0" smtClean="0"/>
              <a:t>/</a:t>
            </a:r>
            <a:r>
              <a:rPr lang="zh-TW" altLang="en-US" dirty="0" smtClean="0"/>
              <a:t>老公和小孩吧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4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in MVC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74789" y="3432147"/>
            <a:ext cx="1087395" cy="147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1718" y="3432147"/>
            <a:ext cx="1441622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1718" y="3955249"/>
            <a:ext cx="1441622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1718" y="4482469"/>
            <a:ext cx="1441622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6216" y="2813216"/>
            <a:ext cx="1351006" cy="77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6217" y="4655464"/>
            <a:ext cx="1351005" cy="77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直線單箭頭接點 8"/>
          <p:cNvCxnSpPr>
            <a:endCxn id="4" idx="1"/>
          </p:cNvCxnSpPr>
          <p:nvPr/>
        </p:nvCxnSpPr>
        <p:spPr>
          <a:xfrm>
            <a:off x="6362184" y="3646331"/>
            <a:ext cx="399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362184" y="4185909"/>
            <a:ext cx="399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362184" y="4713131"/>
            <a:ext cx="399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627222" y="4433043"/>
            <a:ext cx="1647567" cy="6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7" idx="3"/>
          </p:cNvCxnSpPr>
          <p:nvPr/>
        </p:nvCxnSpPr>
        <p:spPr>
          <a:xfrm flipH="1" flipV="1">
            <a:off x="3627222" y="3200394"/>
            <a:ext cx="1647567" cy="7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0"/>
            <a:endCxn id="7" idx="2"/>
          </p:cNvCxnSpPr>
          <p:nvPr/>
        </p:nvCxnSpPr>
        <p:spPr>
          <a:xfrm flipH="1" flipV="1">
            <a:off x="2951719" y="3587572"/>
            <a:ext cx="1" cy="106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337103" y="5059120"/>
            <a:ext cx="93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1"/>
          </p:cNvCxnSpPr>
          <p:nvPr/>
        </p:nvCxnSpPr>
        <p:spPr>
          <a:xfrm flipH="1">
            <a:off x="1337103" y="3200394"/>
            <a:ext cx="93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圖說文字 16"/>
          <p:cNvSpPr/>
          <p:nvPr/>
        </p:nvSpPr>
        <p:spPr>
          <a:xfrm>
            <a:off x="6761718" y="2354923"/>
            <a:ext cx="1626975" cy="845471"/>
          </a:xfrm>
          <a:prstGeom prst="wedgeRoundRectCallout">
            <a:avLst>
              <a:gd name="adj1" fmla="val 1931"/>
              <a:gd name="adj2" fmla="val 6959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Different data sources</a:t>
            </a:r>
            <a:endParaRPr lang="zh-TW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4393340" y="5429820"/>
            <a:ext cx="1626975" cy="845471"/>
          </a:xfrm>
          <a:prstGeom prst="wedgeRoundRectCallout">
            <a:avLst>
              <a:gd name="adj1" fmla="val -50727"/>
              <a:gd name="adj2" fmla="val -10384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request data from model</a:t>
            </a:r>
            <a:endParaRPr lang="zh-TW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4451005" y="2272544"/>
            <a:ext cx="1626975" cy="845471"/>
          </a:xfrm>
          <a:prstGeom prst="wedgeRoundRectCallout">
            <a:avLst>
              <a:gd name="adj1" fmla="val -48195"/>
              <a:gd name="adj2" fmla="val 8908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output data to view</a:t>
            </a:r>
            <a:endParaRPr lang="zh-TW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圓角矩形圖說文字 19"/>
          <p:cNvSpPr/>
          <p:nvPr/>
        </p:nvSpPr>
        <p:spPr>
          <a:xfrm>
            <a:off x="628650" y="3698782"/>
            <a:ext cx="1626975" cy="845471"/>
          </a:xfrm>
          <a:prstGeom prst="wedgeRoundRectCallout">
            <a:avLst>
              <a:gd name="adj1" fmla="val 86488"/>
              <a:gd name="adj2" fmla="val -83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assign view to present result</a:t>
            </a:r>
            <a:endParaRPr lang="zh-TW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61380"/>
            <a:ext cx="7886700" cy="4848045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現職：</a:t>
            </a:r>
            <a:endParaRPr lang="en-US" altLang="zh-TW" sz="2400" dirty="0" smtClean="0"/>
          </a:p>
          <a:p>
            <a:pPr lvl="1"/>
            <a:r>
              <a:rPr lang="zh-TW" altLang="en-US" sz="2000" dirty="0"/>
              <a:t>奇豐</a:t>
            </a:r>
            <a:r>
              <a:rPr lang="zh-TW" altLang="en-US" sz="2000" dirty="0" smtClean="0"/>
              <a:t>資訊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zh-TW" altLang="en-US" sz="2000" dirty="0" smtClean="0"/>
              <a:t>志凱科技</a:t>
            </a:r>
            <a:r>
              <a:rPr lang="zh-TW" altLang="en-US" sz="2000" dirty="0">
                <a:latin typeface="新細明體" panose="02020500000000000000" pitchFamily="18" charset="-120"/>
              </a:rPr>
              <a:t>、</a:t>
            </a:r>
            <a:r>
              <a:rPr lang="zh-TW" altLang="en-US" sz="2000" dirty="0" smtClean="0"/>
              <a:t>保經科技技術顧問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台灣微軟資深講師</a:t>
            </a:r>
            <a:r>
              <a:rPr lang="zh-TW" altLang="en-US" sz="2000" dirty="0" smtClean="0">
                <a:latin typeface="新細明體" panose="02020500000000000000" pitchFamily="18" charset="-120"/>
              </a:rPr>
              <a:t>、</a:t>
            </a:r>
            <a:r>
              <a:rPr lang="en-US" altLang="zh-TW" sz="2000" dirty="0" smtClean="0"/>
              <a:t>MSDN </a:t>
            </a:r>
            <a:r>
              <a:rPr lang="zh-TW" altLang="en-US" sz="2000" dirty="0" smtClean="0"/>
              <a:t>講師兼客座作者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Microsoft Azure </a:t>
            </a:r>
            <a:r>
              <a:rPr lang="zh-TW" altLang="en-US" sz="2000" dirty="0" smtClean="0"/>
              <a:t>種子講師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twMVC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Skilltree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客座講師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studyazure.com </a:t>
            </a:r>
            <a:r>
              <a:rPr lang="zh-TW" altLang="en-US" sz="2000" dirty="0" smtClean="0"/>
              <a:t>雲端學堂小編</a:t>
            </a:r>
            <a:endParaRPr lang="en-US" altLang="zh-TW" sz="2000" dirty="0" smtClean="0"/>
          </a:p>
          <a:p>
            <a:r>
              <a:rPr lang="zh-TW" altLang="en-US" sz="2400" dirty="0" smtClean="0"/>
              <a:t>著作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Microsoft Azure </a:t>
            </a:r>
            <a:r>
              <a:rPr lang="zh-TW" altLang="en-US" sz="2000" dirty="0" smtClean="0"/>
              <a:t>教戰手札 </a:t>
            </a:r>
            <a:r>
              <a:rPr lang="en-US" altLang="zh-TW" sz="2000" dirty="0" smtClean="0"/>
              <a:t>3/e (ITP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DEV</a:t>
            </a:r>
            <a:r>
              <a:rPr lang="zh-TW" altLang="en-US" sz="2000" dirty="0" smtClean="0"/>
              <a:t>分版</a:t>
            </a:r>
            <a:r>
              <a:rPr lang="en-US" altLang="zh-TW" sz="2000" dirty="0" smtClean="0"/>
              <a:t>) – </a:t>
            </a:r>
            <a:r>
              <a:rPr lang="zh-TW" altLang="en-US" sz="2000" dirty="0" smtClean="0"/>
              <a:t>今年必出 </a:t>
            </a:r>
            <a:r>
              <a:rPr lang="en-US" altLang="zh-TW" sz="200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ASP.NET MVC </a:t>
            </a:r>
            <a:r>
              <a:rPr lang="zh-TW" altLang="en-US" sz="2000" dirty="0" smtClean="0">
                <a:sym typeface="Wingdings" panose="05000000000000000000" pitchFamily="2" charset="2"/>
              </a:rPr>
              <a:t>網站</a:t>
            </a:r>
            <a:r>
              <a:rPr lang="zh-TW" altLang="en-US" sz="2000" dirty="0">
                <a:sym typeface="Wingdings" panose="05000000000000000000" pitchFamily="2" charset="2"/>
              </a:rPr>
              <a:t>開發</a:t>
            </a:r>
            <a:r>
              <a:rPr lang="zh-TW" altLang="en-US" sz="2000" dirty="0" smtClean="0">
                <a:sym typeface="Wingdings" panose="05000000000000000000" pitchFamily="2" charset="2"/>
              </a:rPr>
              <a:t>美學：</a:t>
            </a:r>
            <a:r>
              <a:rPr lang="en-US" altLang="zh-TW" sz="2000" dirty="0" smtClean="0">
                <a:sym typeface="Wingdings" panose="05000000000000000000" pitchFamily="2" charset="2"/>
              </a:rPr>
              <a:t>MVC 6</a:t>
            </a:r>
            <a:r>
              <a:rPr lang="zh-TW" altLang="en-US" sz="2000" dirty="0">
                <a:sym typeface="Wingdings" panose="05000000000000000000" pitchFamily="2" charset="2"/>
              </a:rPr>
              <a:t> </a:t>
            </a:r>
            <a:r>
              <a:rPr lang="zh-TW" altLang="en-US" sz="2000" dirty="0" smtClean="0">
                <a:sym typeface="Wingdings" panose="05000000000000000000" pitchFamily="2" charset="2"/>
              </a:rPr>
              <a:t>與 </a:t>
            </a:r>
            <a:r>
              <a:rPr lang="en-US" altLang="zh-TW" sz="2000" dirty="0" err="1" smtClean="0">
                <a:sym typeface="Wingdings" panose="05000000000000000000" pitchFamily="2" charset="2"/>
              </a:rPr>
              <a:t>SignalR</a:t>
            </a:r>
            <a:r>
              <a:rPr lang="en-US" altLang="zh-TW" sz="2000" dirty="0" smtClean="0">
                <a:sym typeface="Wingdings" panose="05000000000000000000" pitchFamily="2" charset="2"/>
              </a:rPr>
              <a:t> </a:t>
            </a:r>
            <a:r>
              <a:rPr lang="zh-TW" altLang="en-US" sz="2000" dirty="0" smtClean="0">
                <a:sym typeface="Wingdings" panose="05000000000000000000" pitchFamily="2" charset="2"/>
              </a:rPr>
              <a:t>補遺篇 </a:t>
            </a:r>
            <a:r>
              <a:rPr lang="en-US" altLang="zh-TW" sz="2000" dirty="0" smtClean="0">
                <a:sym typeface="Wingdings" panose="05000000000000000000" pitchFamily="2" charset="2"/>
              </a:rPr>
              <a:t>(</a:t>
            </a:r>
            <a:r>
              <a:rPr lang="zh-TW" altLang="en-US" sz="2000" dirty="0" smtClean="0">
                <a:sym typeface="Wingdings" panose="05000000000000000000" pitchFamily="2" charset="2"/>
              </a:rPr>
              <a:t>協作，書名暫定</a:t>
            </a:r>
            <a:r>
              <a:rPr lang="en-US" altLang="zh-TW" sz="2000" dirty="0" smtClean="0">
                <a:sym typeface="Wingdings" panose="05000000000000000000" pitchFamily="2" charset="2"/>
              </a:rPr>
              <a:t>) – </a:t>
            </a:r>
            <a:r>
              <a:rPr lang="zh-TW" altLang="en-US" sz="2000" dirty="0" smtClean="0">
                <a:sym typeface="Wingdings" panose="05000000000000000000" pitchFamily="2" charset="2"/>
              </a:rPr>
              <a:t>今年必出 </a:t>
            </a:r>
            <a:r>
              <a:rPr lang="en-US" altLang="zh-TW" sz="200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Windows Azure Platform </a:t>
            </a:r>
            <a:r>
              <a:rPr lang="zh-TW" altLang="en-US" sz="2000" dirty="0" smtClean="0">
                <a:sym typeface="Wingdings" panose="05000000000000000000" pitchFamily="2" charset="2"/>
              </a:rPr>
              <a:t>應用程式開發教戰手札 </a:t>
            </a:r>
            <a:r>
              <a:rPr lang="en-US" altLang="zh-TW" sz="2000" dirty="0" smtClean="0">
                <a:sym typeface="Wingdings" panose="05000000000000000000" pitchFamily="2" charset="2"/>
              </a:rPr>
              <a:t>2/e</a:t>
            </a: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ASP.NET MVC 5 </a:t>
            </a:r>
            <a:r>
              <a:rPr lang="zh-TW" altLang="en-US" sz="2000" dirty="0" smtClean="0">
                <a:sym typeface="Wingdings" panose="05000000000000000000" pitchFamily="2" charset="2"/>
              </a:rPr>
              <a:t>網站開發美學 </a:t>
            </a:r>
            <a:r>
              <a:rPr lang="en-US" altLang="zh-TW" sz="2000" dirty="0" smtClean="0">
                <a:sym typeface="Wingdings" panose="05000000000000000000" pitchFamily="2" charset="2"/>
              </a:rPr>
              <a:t>(</a:t>
            </a:r>
            <a:r>
              <a:rPr lang="zh-TW" altLang="en-US" sz="2000" dirty="0" smtClean="0">
                <a:sym typeface="Wingdings" panose="05000000000000000000" pitchFamily="2" charset="2"/>
              </a:rPr>
              <a:t>協作</a:t>
            </a:r>
            <a:r>
              <a:rPr lang="en-US" altLang="zh-TW" sz="20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HTML5 and JavaScript </a:t>
            </a:r>
            <a:r>
              <a:rPr lang="zh-TW" altLang="en-US" sz="2000" dirty="0" smtClean="0">
                <a:sym typeface="Wingdings" panose="05000000000000000000" pitchFamily="2" charset="2"/>
              </a:rPr>
              <a:t>程式開發實戰 </a:t>
            </a:r>
            <a:r>
              <a:rPr lang="en-US" altLang="zh-TW" sz="2000" dirty="0" smtClean="0">
                <a:sym typeface="Wingdings" panose="05000000000000000000" pitchFamily="2" charset="2"/>
              </a:rPr>
              <a:t>(</a:t>
            </a:r>
            <a:r>
              <a:rPr lang="zh-TW" altLang="en-US" sz="2000" dirty="0" smtClean="0">
                <a:sym typeface="Wingdings" panose="05000000000000000000" pitchFamily="2" charset="2"/>
              </a:rPr>
              <a:t>審校</a:t>
            </a:r>
            <a:r>
              <a:rPr lang="en-US" altLang="zh-TW" sz="2000" dirty="0" smtClean="0">
                <a:sym typeface="Wingdings" panose="05000000000000000000" pitchFamily="2" charset="2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31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Types of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From Domain-Driven Design:</a:t>
            </a:r>
          </a:p>
          <a:p>
            <a:pPr lvl="1"/>
            <a:r>
              <a:rPr lang="en-US" altLang="zh-TW" dirty="0" smtClean="0"/>
              <a:t>Entities</a:t>
            </a:r>
          </a:p>
          <a:p>
            <a:pPr lvl="1"/>
            <a:r>
              <a:rPr lang="en-US" altLang="zh-TW" dirty="0" smtClean="0"/>
              <a:t>Value Objects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From Dino Esposito: </a:t>
            </a:r>
          </a:p>
          <a:p>
            <a:pPr lvl="1"/>
            <a:r>
              <a:rPr lang="en-US" altLang="zh-TW" dirty="0" smtClean="0"/>
              <a:t>Domain Model</a:t>
            </a:r>
          </a:p>
          <a:p>
            <a:pPr lvl="1"/>
            <a:r>
              <a:rPr lang="en-US" altLang="zh-TW" dirty="0" smtClean="0"/>
              <a:t>View Model</a:t>
            </a:r>
          </a:p>
          <a:p>
            <a:pPr lvl="1"/>
            <a:r>
              <a:rPr lang="en-US" altLang="zh-TW" dirty="0" smtClean="0"/>
              <a:t>Input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1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原則上一種 </a:t>
            </a:r>
            <a:r>
              <a:rPr lang="en-US" altLang="zh-TW" sz="2400" dirty="0" smtClean="0"/>
              <a:t>Model </a:t>
            </a:r>
            <a:r>
              <a:rPr lang="zh-TW" altLang="en-US" sz="2400" dirty="0" smtClean="0"/>
              <a:t>一個類別，避免混用，採用 </a:t>
            </a:r>
            <a:r>
              <a:rPr lang="en-US" altLang="zh-TW" sz="2400" dirty="0" smtClean="0"/>
              <a:t>DTO </a:t>
            </a:r>
            <a:r>
              <a:rPr lang="zh-TW" altLang="en-US" sz="2400" dirty="0" smtClean="0"/>
              <a:t>或是 </a:t>
            </a:r>
            <a:r>
              <a:rPr lang="en-US" altLang="zh-TW" sz="2400" dirty="0" smtClean="0"/>
              <a:t>POCO </a:t>
            </a:r>
            <a:r>
              <a:rPr lang="zh-TW" altLang="en-US" sz="2400" dirty="0" smtClean="0"/>
              <a:t>設計。</a:t>
            </a:r>
            <a:endParaRPr lang="en-US" altLang="zh-TW" sz="2400" dirty="0" smtClean="0"/>
          </a:p>
          <a:p>
            <a:r>
              <a:rPr lang="zh-TW" altLang="en-US" sz="2400" dirty="0" smtClean="0"/>
              <a:t>針對需永久保存的 </a:t>
            </a:r>
            <a:r>
              <a:rPr lang="en-US" altLang="zh-TW" sz="2400" dirty="0" smtClean="0"/>
              <a:t>Model (Entity, Domain Model)</a:t>
            </a:r>
            <a:r>
              <a:rPr lang="zh-TW" altLang="en-US" sz="2400" dirty="0" smtClean="0"/>
              <a:t>，其屬性與資料表綱要相同。</a:t>
            </a:r>
            <a:endParaRPr lang="en-US" altLang="zh-TW" sz="2400" dirty="0" smtClean="0"/>
          </a:p>
          <a:p>
            <a:r>
              <a:rPr lang="zh-TW" altLang="en-US" sz="2400" dirty="0" smtClean="0"/>
              <a:t>針對與皮有關的 </a:t>
            </a:r>
            <a:r>
              <a:rPr lang="en-US" altLang="zh-TW" sz="2400" dirty="0" smtClean="0"/>
              <a:t>Model (View Model)</a:t>
            </a:r>
            <a:r>
              <a:rPr lang="zh-TW" altLang="en-US" sz="2400" dirty="0" smtClean="0"/>
              <a:t>，其屬性與皮需要的資料欄位相同，不同的皮應避免共用相同的 </a:t>
            </a:r>
            <a:r>
              <a:rPr lang="en-US" altLang="zh-TW" sz="2400" dirty="0" smtClean="0"/>
              <a:t>View Model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針對應用程式內流動但不需要保存的 </a:t>
            </a:r>
            <a:r>
              <a:rPr lang="en-US" altLang="zh-TW" sz="2400" dirty="0" smtClean="0"/>
              <a:t>Model (Value Object, Input Model)</a:t>
            </a:r>
            <a:r>
              <a:rPr lang="zh-TW" altLang="en-US" sz="2400" dirty="0" smtClean="0"/>
              <a:t>，以獨立類別定義，並視情況在 </a:t>
            </a:r>
            <a:r>
              <a:rPr lang="en-US" altLang="zh-TW" sz="2400" dirty="0" smtClean="0"/>
              <a:t>Model </a:t>
            </a:r>
            <a:r>
              <a:rPr lang="zh-TW" altLang="en-US" sz="2400" dirty="0" smtClean="0"/>
              <a:t>或 </a:t>
            </a:r>
            <a:r>
              <a:rPr lang="en-US" altLang="zh-TW" sz="2400" dirty="0" smtClean="0"/>
              <a:t>View Model </a:t>
            </a:r>
            <a:r>
              <a:rPr lang="zh-TW" altLang="en-US" sz="2400" dirty="0" smtClean="0"/>
              <a:t>內列為成員，於資料填充時初始化並給值。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40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Design for Model</a:t>
            </a: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41567"/>
              </p:ext>
            </p:extLst>
          </p:nvPr>
        </p:nvGraphicFramePr>
        <p:xfrm>
          <a:off x="628650" y="2095304"/>
          <a:ext cx="8075096" cy="31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568"/>
                <a:gridCol w="1417764"/>
                <a:gridCol w="1417764"/>
              </a:tblGrid>
              <a:tr h="274320">
                <a:tc>
                  <a:txBody>
                    <a:bodyPr/>
                    <a:lstStyle/>
                    <a:p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POCO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DTO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</a:tr>
              <a:tr h="4217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contain business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logic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</a:tr>
              <a:tr h="49877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Should not reference framework implementations (ex. EF libraries)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</a:tr>
              <a:tr h="6025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Designed to transfer between layers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</a:tr>
              <a:tr h="4217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Knows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nothing of persistence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Transfers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State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16" marR="91416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1.gstatic.com/images?q=tbn:ANd9GcQyQ-djpcxiHdMYR1B1oKaQfeHV1vtQOhTVrdI0MTpPm7QA-Gj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5" y="1009290"/>
            <a:ext cx="8289180" cy="34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52423" y="4753155"/>
            <a:ext cx="716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Model Design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590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半場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Weakness Type to Strong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你還在用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 </a:t>
            </a:r>
            <a:r>
              <a:rPr lang="zh-TW" altLang="en-US" dirty="0" smtClean="0"/>
              <a:t>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你還在用 </a:t>
            </a:r>
            <a:r>
              <a:rPr lang="en-US" altLang="zh-TW" dirty="0" err="1" smtClean="0"/>
              <a:t>DataTable</a:t>
            </a:r>
            <a:r>
              <a:rPr lang="en-US" altLang="zh-TW" dirty="0"/>
              <a:t> </a:t>
            </a:r>
            <a:r>
              <a:rPr lang="zh-TW" altLang="en-US" dirty="0" smtClean="0"/>
              <a:t>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你還在用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11266" name="Picture 2" descr="http://images.plurk.com/3437613_784054b8ab4ea1964e69baecdca435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9" y="1690689"/>
            <a:ext cx="7713653" cy="42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Replacement of weakness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204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ArrayList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List&lt;T&gt;, Dictionary&lt;T&gt;, Tuples&lt;T&gt;, …</a:t>
            </a:r>
          </a:p>
          <a:p>
            <a:r>
              <a:rPr lang="en-US" altLang="zh-TW" dirty="0" err="1" smtClean="0">
                <a:sym typeface="Wingdings" panose="05000000000000000000" pitchFamily="2" charset="2"/>
              </a:rPr>
              <a:t>DataTable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Refactoring </a:t>
            </a:r>
            <a:r>
              <a:rPr lang="en-US" altLang="zh-TW" dirty="0" err="1" smtClean="0">
                <a:sym typeface="Wingdings" panose="05000000000000000000" pitchFamily="2" charset="2"/>
              </a:rPr>
              <a:t>DataTable</a:t>
            </a:r>
            <a:r>
              <a:rPr lang="en-US" altLang="zh-TW" dirty="0" smtClean="0">
                <a:sym typeface="Wingdings" panose="05000000000000000000" pitchFamily="2" charset="2"/>
              </a:rPr>
              <a:t> Columns into DTO or POCO types.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Use List&lt;T&gt; to load items, or Dictionary&lt;</a:t>
            </a:r>
            <a:r>
              <a:rPr lang="en-US" altLang="zh-TW" dirty="0" err="1" smtClean="0">
                <a:sym typeface="Wingdings" panose="05000000000000000000" pitchFamily="2" charset="2"/>
              </a:rPr>
              <a:t>TKey</a:t>
            </a:r>
            <a:r>
              <a:rPr lang="en-US" altLang="zh-TW" dirty="0" smtClean="0">
                <a:sym typeface="Wingdings" panose="05000000000000000000" pitchFamily="2" charset="2"/>
              </a:rPr>
              <a:t>, T&gt; to load items with Primary Key.</a:t>
            </a:r>
          </a:p>
          <a:p>
            <a:r>
              <a:rPr lang="en-US" altLang="zh-TW" dirty="0" err="1" smtClean="0">
                <a:sym typeface="Wingdings" panose="05000000000000000000" pitchFamily="2" charset="2"/>
              </a:rPr>
              <a:t>DataSet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Refactoring </a:t>
            </a:r>
            <a:r>
              <a:rPr lang="en-US" altLang="zh-TW" dirty="0" err="1" smtClean="0">
                <a:sym typeface="Wingdings" panose="05000000000000000000" pitchFamily="2" charset="2"/>
              </a:rPr>
              <a:t>DataTables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Use Dictionary&lt;string, </a:t>
            </a:r>
            <a:r>
              <a:rPr lang="en-US" altLang="zh-TW" dirty="0" err="1" smtClean="0">
                <a:sym typeface="Wingdings" panose="05000000000000000000" pitchFamily="2" charset="2"/>
              </a:rPr>
              <a:t>IList</a:t>
            </a:r>
            <a:r>
              <a:rPr lang="en-US" altLang="zh-TW" dirty="0" smtClean="0">
                <a:sym typeface="Wingdings" panose="05000000000000000000" pitchFamily="2" charset="2"/>
              </a:rPr>
              <a:t>&lt;T&gt;&gt; or </a:t>
            </a:r>
            <a:r>
              <a:rPr lang="en-US" altLang="zh-TW" dirty="0">
                <a:sym typeface="Wingdings" panose="05000000000000000000" pitchFamily="2" charset="2"/>
              </a:rPr>
              <a:t>Dictionary&lt;string, </a:t>
            </a:r>
            <a:r>
              <a:rPr lang="en-US" altLang="zh-TW" dirty="0" err="1" smtClean="0">
                <a:sym typeface="Wingdings" panose="05000000000000000000" pitchFamily="2" charset="2"/>
              </a:rPr>
              <a:t>IDictionary</a:t>
            </a:r>
            <a:r>
              <a:rPr lang="en-US" altLang="zh-TW" dirty="0" smtClean="0">
                <a:sym typeface="Wingdings" panose="05000000000000000000" pitchFamily="2" charset="2"/>
              </a:rPr>
              <a:t>&lt;</a:t>
            </a:r>
            <a:r>
              <a:rPr lang="en-US" altLang="zh-TW" dirty="0" err="1" smtClean="0">
                <a:sym typeface="Wingdings" panose="05000000000000000000" pitchFamily="2" charset="2"/>
              </a:rPr>
              <a:t>TKey</a:t>
            </a:r>
            <a:r>
              <a:rPr lang="en-US" altLang="zh-TW" dirty="0" smtClean="0">
                <a:sym typeface="Wingdings" panose="05000000000000000000" pitchFamily="2" charset="2"/>
              </a:rPr>
              <a:t>, T&gt;&gt; to load tables with Table Name.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DataSet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建議慢慢淡出應用程式。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1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1.gstatic.com/images?q=tbn:ANd9GcQyQ-djpcxiHdMYR1B1oKaQfeHV1vtQOhTVrdI0MTpPm7QA-Gj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5" y="1009290"/>
            <a:ext cx="8289180" cy="34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52423" y="4753155"/>
            <a:ext cx="7168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Replacement of weakness types of Model.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913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to replace weakness type to strong type?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享有 </a:t>
            </a:r>
            <a:r>
              <a:rPr lang="en-US" altLang="zh-TW" dirty="0" smtClean="0"/>
              <a:t>Visual Studio </a:t>
            </a:r>
            <a:r>
              <a:rPr lang="en-US" altLang="zh-TW" dirty="0" err="1" smtClean="0"/>
              <a:t>Intellisense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的好處。</a:t>
            </a:r>
            <a:endParaRPr lang="en-US" altLang="zh-TW" dirty="0" smtClean="0"/>
          </a:p>
          <a:p>
            <a:r>
              <a:rPr lang="zh-TW" altLang="en-US" dirty="0" smtClean="0"/>
              <a:t>享有 </a:t>
            </a:r>
            <a:r>
              <a:rPr lang="en-US" altLang="zh-TW" dirty="0" smtClean="0"/>
              <a:t>Compiler </a:t>
            </a:r>
            <a:r>
              <a:rPr lang="zh-TW" altLang="en-US" dirty="0" smtClean="0"/>
              <a:t>幫你 </a:t>
            </a:r>
            <a:r>
              <a:rPr lang="en-US" altLang="zh-TW" dirty="0" smtClean="0"/>
              <a:t>Debug </a:t>
            </a:r>
            <a:r>
              <a:rPr lang="zh-TW" altLang="en-US" dirty="0" smtClean="0"/>
              <a:t>型別的好處。</a:t>
            </a:r>
            <a:endParaRPr lang="en-US" altLang="zh-TW" dirty="0" smtClean="0"/>
          </a:p>
          <a:p>
            <a:r>
              <a:rPr lang="zh-TW" altLang="en-US" dirty="0" smtClean="0"/>
              <a:t>可大量使用 </a:t>
            </a:r>
            <a:r>
              <a:rPr lang="en-US" altLang="zh-TW" dirty="0" smtClean="0"/>
              <a:t>LINQ </a:t>
            </a:r>
            <a:r>
              <a:rPr lang="zh-TW" altLang="en-US" dirty="0" smtClean="0"/>
              <a:t>操作。</a:t>
            </a:r>
            <a:endParaRPr lang="en-US" altLang="zh-TW" dirty="0" smtClean="0"/>
          </a:p>
          <a:p>
            <a:r>
              <a:rPr lang="zh-TW" altLang="en-US" dirty="0" smtClean="0"/>
              <a:t>支援主流 </a:t>
            </a:r>
            <a:r>
              <a:rPr lang="en-US" altLang="zh-TW" dirty="0" smtClean="0"/>
              <a:t>ORM </a:t>
            </a:r>
            <a:r>
              <a:rPr lang="zh-TW" altLang="en-US" dirty="0" smtClean="0"/>
              <a:t>技術 </a:t>
            </a:r>
            <a:r>
              <a:rPr lang="en-US" altLang="zh-TW" dirty="0" smtClean="0"/>
              <a:t>(Hibernate, Entity Framework, etc.)</a:t>
            </a:r>
          </a:p>
          <a:p>
            <a:r>
              <a:rPr lang="zh-TW" altLang="en-US" dirty="0" smtClean="0"/>
              <a:t>減少不必要的 </a:t>
            </a:r>
            <a:r>
              <a:rPr lang="en-US" altLang="zh-TW" dirty="0" smtClean="0"/>
              <a:t>boxing/unboxing </a:t>
            </a:r>
            <a:r>
              <a:rPr lang="zh-TW" altLang="en-US" dirty="0" smtClean="0"/>
              <a:t>時間。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48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LINQ</a:t>
            </a:r>
            <a:endParaRPr lang="zh-TW" altLang="en-US" dirty="0"/>
          </a:p>
        </p:txBody>
      </p:sp>
      <p:pic>
        <p:nvPicPr>
          <p:cNvPr id="1026" name="Picture 2" descr="http://6.blog.xuite.net/6/9/8/7/16997768/blog_728051/txt/32496658/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95" y="1690689"/>
            <a:ext cx="6574409" cy="46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上半場 </a:t>
            </a:r>
            <a:r>
              <a:rPr lang="en-US" altLang="zh-TW" dirty="0" smtClean="0"/>
              <a:t>(19:40-20:20)</a:t>
            </a:r>
          </a:p>
          <a:p>
            <a:pPr lvl="1"/>
            <a:r>
              <a:rPr lang="en-US" altLang="zh-TW" dirty="0" smtClean="0"/>
              <a:t>Introduction to MVC and ASP.NET MVC</a:t>
            </a:r>
          </a:p>
          <a:p>
            <a:pPr lvl="1"/>
            <a:r>
              <a:rPr lang="en-US" altLang="zh-TW" dirty="0" smtClean="0"/>
              <a:t>ASP.NET Web Form vs. MVC</a:t>
            </a:r>
          </a:p>
          <a:p>
            <a:pPr lvl="1"/>
            <a:r>
              <a:rPr lang="en-US" altLang="zh-TW" dirty="0" smtClean="0"/>
              <a:t>Model and Design Issues</a:t>
            </a:r>
          </a:p>
          <a:p>
            <a:r>
              <a:rPr lang="zh-TW" altLang="en-US" dirty="0" smtClean="0"/>
              <a:t>下半場 </a:t>
            </a:r>
            <a:r>
              <a:rPr lang="en-US" altLang="zh-TW" dirty="0" smtClean="0"/>
              <a:t>(20:30-21:10)</a:t>
            </a:r>
          </a:p>
          <a:p>
            <a:pPr lvl="1"/>
            <a:r>
              <a:rPr lang="en-US" altLang="zh-TW" dirty="0" smtClean="0"/>
              <a:t>Replacement of Weakness types</a:t>
            </a:r>
          </a:p>
          <a:p>
            <a:pPr lvl="1"/>
            <a:r>
              <a:rPr lang="en-US" altLang="zh-TW" dirty="0" smtClean="0"/>
              <a:t>LINQ</a:t>
            </a:r>
          </a:p>
          <a:p>
            <a:pPr lvl="1"/>
            <a:r>
              <a:rPr lang="en-US" altLang="zh-TW" dirty="0" smtClean="0"/>
              <a:t>Entity Framework</a:t>
            </a:r>
          </a:p>
          <a:p>
            <a:pPr lvl="1"/>
            <a:r>
              <a:rPr lang="en-US" altLang="zh-TW" dirty="0"/>
              <a:t>Dapper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9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vs. LINQ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1990" y="1774757"/>
            <a:ext cx="490002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p.*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Purchase p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OUTER JOIN Customer c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Address a ON c.AddressID = a.ID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p.CustomerID = c.ID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(a.State = 'WA' || p.CustomerID IS NULL) AND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p.ID in (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PurchaseID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PurchaseItem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PurchaseID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SUM (SaleAmount) &gt; 1000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zh-TW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1990" y="4744986"/>
            <a:ext cx="564697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 in db.Purchases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p.PurchaseItems.Sum (pi =&gt; pi.SaleAmount) &gt; 1000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p.Customer == null || p.Customer.Address.State == "WA" 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7137" y="1774757"/>
            <a:ext cx="761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>
                <a:latin typeface="Segoe UI" panose="020B0502040204020203" pitchFamily="34" charset="0"/>
                <a:cs typeface="Segoe UI" panose="020B0502040204020203" pitchFamily="34" charset="0"/>
              </a:rPr>
              <a:t>SQL:</a:t>
            </a:r>
            <a:endParaRPr lang="zh-TW" alt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37" y="4698820"/>
            <a:ext cx="1004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>
                <a:latin typeface="Segoe UI" panose="020B0502040204020203" pitchFamily="34" charset="0"/>
                <a:cs typeface="Segoe UI" panose="020B0502040204020203" pitchFamily="34" charset="0"/>
              </a:rPr>
              <a:t>LINQ:</a:t>
            </a:r>
            <a:endParaRPr lang="zh-TW" alt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IEnumerable</a:t>
            </a:r>
            <a:r>
              <a:rPr lang="en-US" altLang="zh-TW" dirty="0" smtClean="0"/>
              <a:t>&lt;T&gt;</a:t>
            </a:r>
          </a:p>
          <a:p>
            <a:pPr lvl="1"/>
            <a:r>
              <a:rPr lang="en-US" altLang="zh-TW" dirty="0" smtClean="0"/>
              <a:t>A base interface to support iterative process of collection.</a:t>
            </a:r>
          </a:p>
          <a:p>
            <a:pPr lvl="1"/>
            <a:r>
              <a:rPr lang="en-US" altLang="zh-TW" dirty="0" smtClean="0"/>
              <a:t>LINQ support.</a:t>
            </a:r>
          </a:p>
          <a:p>
            <a:r>
              <a:rPr lang="en-US" altLang="zh-TW" dirty="0" err="1" smtClean="0"/>
              <a:t>IQueryable</a:t>
            </a:r>
            <a:r>
              <a:rPr lang="en-US" altLang="zh-TW" dirty="0" smtClean="0"/>
              <a:t>&lt;T&gt;</a:t>
            </a:r>
          </a:p>
          <a:p>
            <a:pPr lvl="1"/>
            <a:r>
              <a:rPr lang="en-US" altLang="zh-TW" dirty="0" smtClean="0"/>
              <a:t>A base interface for provider to implement data access operations.</a:t>
            </a:r>
          </a:p>
          <a:p>
            <a:pPr lvl="1"/>
            <a:r>
              <a:rPr lang="en-US" altLang="zh-TW" dirty="0" smtClean="0"/>
              <a:t>For LINQ providers.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6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741307" y="1738732"/>
            <a:ext cx="35493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var contacts =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    from c in customers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    where c.City == "Hove"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zh-TW">
                <a:latin typeface="Segoe UI" panose="020B0502040204020203" pitchFamily="34" charset="0"/>
                <a:cs typeface="Segoe UI" panose="020B0502040204020203" pitchFamily="34" charset="0"/>
              </a:rPr>
              <a:t>    select new { c.Name, c.Phone 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41307" y="3510382"/>
            <a:ext cx="42498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zh-TW" dirty="0" err="1"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 contacts =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    customers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    .Where(c =&gt; </a:t>
            </a:r>
            <a:r>
              <a:rPr lang="en-US" altLang="zh-TW" dirty="0" err="1">
                <a:latin typeface="Segoe UI" panose="020B0502040204020203" pitchFamily="34" charset="0"/>
                <a:cs typeface="Segoe UI" panose="020B0502040204020203" pitchFamily="34" charset="0"/>
              </a:rPr>
              <a:t>c.City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 == "Hove")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    .Select(c =&gt; new { </a:t>
            </a:r>
            <a:r>
              <a:rPr lang="en-US" altLang="zh-TW" dirty="0" err="1">
                <a:latin typeface="Segoe UI" panose="020B0502040204020203" pitchFamily="34" charset="0"/>
                <a:cs typeface="Segoe UI" panose="020B0502040204020203" pitchFamily="34" charset="0"/>
              </a:rPr>
              <a:t>c.Name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TW" dirty="0" err="1">
                <a:latin typeface="Segoe UI" panose="020B0502040204020203" pitchFamily="34" charset="0"/>
                <a:cs typeface="Segoe UI" panose="020B0502040204020203" pitchFamily="34" charset="0"/>
              </a:rPr>
              <a:t>c.Phone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 });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541157" y="4599803"/>
            <a:ext cx="1143000" cy="685800"/>
          </a:xfrm>
          <a:prstGeom prst="wedgeRoundRectCallout">
            <a:avLst>
              <a:gd name="adj1" fmla="val 74583"/>
              <a:gd name="adj2" fmla="val -67884"/>
              <a:gd name="adj3" fmla="val 16667"/>
            </a:avLst>
          </a:prstGeom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latin typeface="Segoe UI" panose="020B0502040204020203" pitchFamily="34" charset="0"/>
                <a:cs typeface="Segoe UI" panose="020B0502040204020203" pitchFamily="34" charset="0"/>
              </a:rPr>
              <a:t>Extension methods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809556" y="3067468"/>
            <a:ext cx="1257300" cy="685800"/>
          </a:xfrm>
          <a:prstGeom prst="wedgeRoundRectCallout">
            <a:avLst>
              <a:gd name="adj1" fmla="val -61648"/>
              <a:gd name="adj2" fmla="val 103995"/>
              <a:gd name="adj3" fmla="val 16667"/>
            </a:avLst>
          </a:prstGeom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Lambda expressions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827407" y="1570853"/>
            <a:ext cx="1428750" cy="685800"/>
          </a:xfrm>
          <a:prstGeom prst="wedgeRoundRectCallout">
            <a:avLst>
              <a:gd name="adj1" fmla="val -87750"/>
              <a:gd name="adj2" fmla="val 44968"/>
              <a:gd name="adj3" fmla="val 16667"/>
            </a:avLst>
          </a:prstGeom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Query expressions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266768" y="4828403"/>
            <a:ext cx="1257300" cy="685800"/>
          </a:xfrm>
          <a:prstGeom prst="wedgeRoundRectCallout">
            <a:avLst>
              <a:gd name="adj1" fmla="val -79356"/>
              <a:gd name="adj2" fmla="val -57986"/>
              <a:gd name="adj3" fmla="val 16667"/>
            </a:avLst>
          </a:prstGeom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latin typeface="Segoe UI" panose="020B0502040204020203" pitchFamily="34" charset="0"/>
                <a:cs typeface="Segoe UI" panose="020B0502040204020203" pitchFamily="34" charset="0"/>
              </a:rPr>
              <a:t>Object initializers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2798457" y="4885553"/>
            <a:ext cx="1257300" cy="685800"/>
          </a:xfrm>
          <a:prstGeom prst="wedgeRoundRectCallout">
            <a:avLst>
              <a:gd name="adj1" fmla="val 74431"/>
              <a:gd name="adj2" fmla="val -64759"/>
              <a:gd name="adj3" fmla="val 16667"/>
            </a:avLst>
          </a:prstGeom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latin typeface="Segoe UI" panose="020B0502040204020203" pitchFamily="34" charset="0"/>
                <a:cs typeface="Segoe UI" panose="020B0502040204020203" pitchFamily="34" charset="0"/>
              </a:rPr>
              <a:t>Anonymous types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1484007" y="2485253"/>
            <a:ext cx="1428750" cy="685800"/>
          </a:xfrm>
          <a:prstGeom prst="wedgeRoundRectCallout">
            <a:avLst>
              <a:gd name="adj1" fmla="val 44750"/>
              <a:gd name="adj2" fmla="val 102083"/>
              <a:gd name="adj3" fmla="val 16667"/>
            </a:avLst>
          </a:prstGeom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latin typeface="Segoe UI" panose="020B0502040204020203" pitchFamily="34" charset="0"/>
                <a:cs typeface="Segoe UI" panose="020B0502040204020203" pitchFamily="34" charset="0"/>
              </a:rPr>
              <a:t>Local variable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12897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1.gstatic.com/images?q=tbn:ANd9GcQyQ-djpcxiHdMYR1B1oKaQfeHV1vtQOhTVrdI0MTpPm7QA-Gj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5" y="1009290"/>
            <a:ext cx="8289180" cy="34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52423" y="4753155"/>
            <a:ext cx="716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LINQ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706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Entity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5895" y="1690690"/>
            <a:ext cx="8272211" cy="46143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Entity Framework is a new data access technology built on ADO.NET</a:t>
            </a:r>
          </a:p>
          <a:p>
            <a:pPr lvl="1"/>
            <a:r>
              <a:rPr lang="en-US" altLang="zh-TW" dirty="0" smtClean="0"/>
              <a:t>Object Relational Mappings (ORM)</a:t>
            </a:r>
          </a:p>
          <a:p>
            <a:pPr lvl="1"/>
            <a:r>
              <a:rPr lang="en-US" altLang="zh-TW" dirty="0" smtClean="0"/>
              <a:t>Similar to </a:t>
            </a:r>
            <a:r>
              <a:rPr lang="en-US" altLang="zh-TW" dirty="0" err="1" smtClean="0"/>
              <a:t>NHibernate</a:t>
            </a:r>
            <a:r>
              <a:rPr lang="en-US" altLang="zh-TW" dirty="0" smtClean="0"/>
              <a:t> or other ORM frameworks.</a:t>
            </a:r>
          </a:p>
          <a:p>
            <a:r>
              <a:rPr lang="en-US" altLang="zh-TW" dirty="0" smtClean="0"/>
              <a:t>Model Driven Data Access</a:t>
            </a:r>
          </a:p>
          <a:p>
            <a:pPr lvl="1"/>
            <a:r>
              <a:rPr lang="en-US" altLang="zh-TW" dirty="0" smtClean="0"/>
              <a:t>Database First Model</a:t>
            </a:r>
          </a:p>
          <a:p>
            <a:pPr lvl="1"/>
            <a:r>
              <a:rPr lang="en-US" altLang="zh-TW" dirty="0" smtClean="0"/>
              <a:t>Model First</a:t>
            </a:r>
          </a:p>
          <a:p>
            <a:pPr lvl="1"/>
            <a:r>
              <a:rPr lang="en-US" altLang="zh-TW" dirty="0" smtClean="0"/>
              <a:t>Code First Model</a:t>
            </a:r>
          </a:p>
          <a:p>
            <a:r>
              <a:rPr lang="en-US" altLang="zh-TW" dirty="0" smtClean="0"/>
              <a:t>Visual Studio Tooling Supports</a:t>
            </a:r>
          </a:p>
          <a:p>
            <a:pPr lvl="1"/>
            <a:r>
              <a:rPr lang="en-US" altLang="zh-TW" dirty="0" smtClean="0"/>
              <a:t>Entity Model Wizard</a:t>
            </a:r>
          </a:p>
          <a:p>
            <a:pPr lvl="1"/>
            <a:r>
              <a:rPr lang="en-US" altLang="zh-TW" dirty="0" smtClean="0"/>
              <a:t>EDM Generator</a:t>
            </a:r>
          </a:p>
          <a:p>
            <a:pPr lvl="1"/>
            <a:r>
              <a:rPr lang="en-US" altLang="zh-TW" dirty="0" smtClean="0"/>
              <a:t>EDM Designer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8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55784" y="2460169"/>
            <a:ext cx="1291828" cy="2162175"/>
            <a:chOff x="5029200" y="1295400"/>
            <a:chExt cx="3657600" cy="4419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5029200" y="1295400"/>
              <a:ext cx="3657600" cy="4419600"/>
            </a:xfrm>
            <a:prstGeom prst="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TW" altLang="zh-TW" sz="675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258432" y="1981704"/>
              <a:ext cx="3199136" cy="1065961"/>
            </a:xfrm>
            <a:prstGeom prst="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>
                <a:defRPr/>
              </a:pPr>
              <a:r>
                <a:rPr lang="en-US" sz="1350" dirty="0">
                  <a:solidFill>
                    <a:srgbClr val="000000"/>
                  </a:solidFill>
                  <a:latin typeface="Tahoma" pitchFamily="34" charset="0"/>
                </a:rPr>
                <a:t>Conceptual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258432" y="3200987"/>
              <a:ext cx="3199136" cy="1065961"/>
            </a:xfrm>
            <a:prstGeom prst="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>
                <a:defRPr/>
              </a:pPr>
              <a:r>
                <a:rPr lang="en-US" sz="1350" dirty="0">
                  <a:solidFill>
                    <a:srgbClr val="000000"/>
                  </a:solidFill>
                  <a:latin typeface="Tahoma" pitchFamily="34" charset="0"/>
                </a:rPr>
                <a:t>Mapping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258432" y="4420271"/>
              <a:ext cx="3199136" cy="1065961"/>
            </a:xfrm>
            <a:prstGeom prst="rect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>
                <a:defRPr/>
              </a:pPr>
              <a:r>
                <a:rPr lang="en-US" sz="1350" dirty="0">
                  <a:solidFill>
                    <a:srgbClr val="000000"/>
                  </a:solidFill>
                  <a:latin typeface="Tahoma" pitchFamily="34" charset="0"/>
                </a:rPr>
                <a:t>Storage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50582" y="1409783"/>
              <a:ext cx="2873866" cy="4482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9128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72">
                <a:defRPr/>
              </a:pPr>
              <a:r>
                <a:rPr lang="en-US" sz="825" dirty="0">
                  <a:solidFill>
                    <a:schemeClr val="bg1"/>
                  </a:solidFill>
                  <a:latin typeface="Tahoma" pitchFamily="34" charset="0"/>
                </a:rPr>
                <a:t>Entity Data Model</a:t>
              </a:r>
            </a:p>
          </p:txBody>
        </p:sp>
      </p:grpSp>
      <p:sp>
        <p:nvSpPr>
          <p:cNvPr id="3" name="Rectangle 9"/>
          <p:cNvSpPr/>
          <p:nvPr/>
        </p:nvSpPr>
        <p:spPr bwMode="auto">
          <a:xfrm>
            <a:off x="6849843" y="4725928"/>
            <a:ext cx="1129904" cy="521494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72">
              <a:defRPr/>
            </a:pPr>
            <a:r>
              <a:rPr lang="en-US" sz="1350" dirty="0">
                <a:solidFill>
                  <a:srgbClr val="000000"/>
                </a:solidFill>
                <a:latin typeface="Tahoma" pitchFamily="34" charset="0"/>
              </a:rPr>
              <a:t>Rows in </a:t>
            </a:r>
          </a:p>
          <a:p>
            <a:pPr algn="ctr" defTabSz="685772">
              <a:defRPr/>
            </a:pPr>
            <a:r>
              <a:rPr lang="en-US" sz="1350" dirty="0">
                <a:solidFill>
                  <a:srgbClr val="000000"/>
                </a:solidFill>
                <a:latin typeface="Tahoma" pitchFamily="34" charset="0"/>
              </a:rPr>
              <a:t>Tables</a:t>
            </a:r>
          </a:p>
        </p:txBody>
      </p:sp>
      <p:sp>
        <p:nvSpPr>
          <p:cNvPr id="4" name="Rectangle 10"/>
          <p:cNvSpPr/>
          <p:nvPr/>
        </p:nvSpPr>
        <p:spPr bwMode="auto">
          <a:xfrm>
            <a:off x="6842699" y="1857713"/>
            <a:ext cx="1128713" cy="522684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72">
              <a:defRPr/>
            </a:pPr>
            <a:r>
              <a:rPr lang="en-US" sz="1350" dirty="0">
                <a:solidFill>
                  <a:srgbClr val="000000"/>
                </a:solidFill>
                <a:latin typeface="Tahoma" pitchFamily="34" charset="0"/>
              </a:rPr>
              <a:t>Objects in </a:t>
            </a:r>
          </a:p>
          <a:p>
            <a:pPr algn="ctr" defTabSz="685772">
              <a:defRPr/>
            </a:pPr>
            <a:r>
              <a:rPr lang="en-US" sz="1350" dirty="0">
                <a:solidFill>
                  <a:srgbClr val="000000"/>
                </a:solidFill>
                <a:latin typeface="Tahoma" pitchFamily="34" charset="0"/>
              </a:rPr>
              <a:t>Applications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72298" y="1767672"/>
            <a:ext cx="55790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Object Services: </a:t>
            </a:r>
          </a:p>
          <a:p>
            <a:r>
              <a:rPr lang="en-US" altLang="zh-TW" sz="1350" dirty="0">
                <a:latin typeface="Segoe UI" panose="020B0502040204020203" pitchFamily="34" charset="0"/>
                <a:cs typeface="Segoe UI" panose="020B0502040204020203" pitchFamily="34" charset="0"/>
              </a:rPr>
              <a:t>Provide a collection-based view for data entities from converted data model. LINQ to Entities is based on Object Service Layer.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72298" y="2624922"/>
            <a:ext cx="55790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Conceptual Model: </a:t>
            </a:r>
          </a:p>
          <a:p>
            <a:r>
              <a:rPr lang="en-US" altLang="zh-TW" sz="1350" dirty="0">
                <a:latin typeface="Segoe UI" panose="020B0502040204020203" pitchFamily="34" charset="0"/>
                <a:cs typeface="Segoe UI" panose="020B0502040204020203" pitchFamily="34" charset="0"/>
              </a:rPr>
              <a:t>Maps Object’s property or database object’s conceptual model to database relational model (data columns and types map).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72298" y="3410800"/>
            <a:ext cx="5579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Mapping Model: </a:t>
            </a:r>
          </a:p>
          <a:p>
            <a:r>
              <a:rPr lang="en-US" altLang="zh-TW" sz="1350" dirty="0">
                <a:latin typeface="Segoe UI" panose="020B0502040204020203" pitchFamily="34" charset="0"/>
                <a:cs typeface="Segoe UI" panose="020B0502040204020203" pitchFamily="34" charset="0"/>
              </a:rPr>
              <a:t>Maps conceptual model and storage model columns and data types.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72298" y="4007304"/>
            <a:ext cx="5579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Storage Model: </a:t>
            </a:r>
          </a:p>
          <a:p>
            <a:r>
              <a:rPr lang="en-US" altLang="zh-TW" sz="1350" dirty="0">
                <a:latin typeface="Segoe UI" panose="020B0502040204020203" pitchFamily="34" charset="0"/>
                <a:cs typeface="Segoe UI" panose="020B0502040204020203" pitchFamily="34" charset="0"/>
              </a:rPr>
              <a:t>Maps DBMS model to object models. (e.g. string &lt;-&gt; </a:t>
            </a:r>
            <a:r>
              <a:rPr lang="en-US" altLang="zh-TW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nvarchar</a:t>
            </a:r>
            <a:r>
              <a:rPr lang="en-US" altLang="zh-TW" sz="13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72297" y="4725928"/>
            <a:ext cx="5579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>
                <a:latin typeface="Segoe UI" panose="020B0502040204020203" pitchFamily="34" charset="0"/>
                <a:cs typeface="Segoe UI" panose="020B0502040204020203" pitchFamily="34" charset="0"/>
              </a:rPr>
              <a:t>DBMS or Structural data storage: </a:t>
            </a:r>
          </a:p>
          <a:p>
            <a:r>
              <a:rPr lang="en-US" altLang="zh-TW" sz="1350" dirty="0">
                <a:latin typeface="Segoe UI" panose="020B0502040204020203" pitchFamily="34" charset="0"/>
                <a:cs typeface="Segoe UI" panose="020B0502040204020203" pitchFamily="34" charset="0"/>
              </a:rPr>
              <a:t>Physical data storages or DBMS.</a:t>
            </a:r>
          </a:p>
        </p:txBody>
      </p:sp>
    </p:spTree>
    <p:extLst>
      <p:ext uri="{BB962C8B-B14F-4D97-AF65-F5344CB8AC3E}">
        <p14:creationId xmlns:p14="http://schemas.microsoft.com/office/powerpoint/2010/main" val="39013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402333" y="3191522"/>
            <a:ext cx="8376406" cy="1162872"/>
            <a:chOff x="509933" y="2958624"/>
            <a:chExt cx="11168541" cy="1550496"/>
          </a:xfrm>
          <a:solidFill>
            <a:srgbClr val="00BCF2"/>
          </a:solidFill>
        </p:grpSpPr>
        <p:sp>
          <p:nvSpPr>
            <p:cNvPr id="18" name="Rounded Rectangle 6"/>
            <p:cNvSpPr/>
            <p:nvPr/>
          </p:nvSpPr>
          <p:spPr bwMode="auto">
            <a:xfrm>
              <a:off x="509933" y="2958624"/>
              <a:ext cx="11168541" cy="1550496"/>
            </a:xfrm>
            <a:prstGeom prst="roundRect">
              <a:avLst>
                <a:gd name="adj" fmla="val 0"/>
              </a:avLst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65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an 7"/>
            <p:cNvSpPr/>
            <p:nvPr/>
          </p:nvSpPr>
          <p:spPr>
            <a:xfrm>
              <a:off x="826667" y="3068126"/>
              <a:ext cx="1814660" cy="1323439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rgbClr val="505050"/>
              </a:solidFill>
              <a:prstDash val="dash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68577" tIns="34289" rIns="68577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57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50" kern="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</a:t>
              </a:r>
              <a:br>
                <a:rPr lang="en-US" sz="2250" kern="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250" kern="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402333" y="4437326"/>
            <a:ext cx="8376406" cy="1187244"/>
            <a:chOff x="509932" y="4509120"/>
            <a:chExt cx="11168541" cy="1582992"/>
          </a:xfrm>
          <a:solidFill>
            <a:srgbClr val="E34A28"/>
          </a:solidFill>
        </p:grpSpPr>
        <p:sp>
          <p:nvSpPr>
            <p:cNvPr id="16" name="Rounded Rectangle 9"/>
            <p:cNvSpPr/>
            <p:nvPr/>
          </p:nvSpPr>
          <p:spPr bwMode="auto">
            <a:xfrm>
              <a:off x="509932" y="4509120"/>
              <a:ext cx="11168541" cy="1582992"/>
            </a:xfrm>
            <a:prstGeom prst="roundRect">
              <a:avLst>
                <a:gd name="adj" fmla="val 0"/>
              </a:avLst>
            </a:prstGeom>
            <a:solidFill>
              <a:srgbClr val="DC3C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205740" tIns="34289" rIns="68577" bIns="3428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65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an 10"/>
            <p:cNvSpPr/>
            <p:nvPr/>
          </p:nvSpPr>
          <p:spPr>
            <a:xfrm>
              <a:off x="826667" y="4653267"/>
              <a:ext cx="1814660" cy="1351370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68577" tIns="34289" rIns="68577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57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50" kern="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Existing</a:t>
              </a:r>
              <a:br>
                <a:rPr lang="en-US" sz="2250" kern="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250" kern="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2238429" y="1539647"/>
            <a:ext cx="3115316" cy="4166849"/>
            <a:chOff x="1935088" y="903283"/>
            <a:chExt cx="3429000" cy="5334028"/>
          </a:xfrm>
        </p:grpSpPr>
        <p:sp>
          <p:nvSpPr>
            <p:cNvPr id="14" name="Rounded Rectangle 20"/>
            <p:cNvSpPr/>
            <p:nvPr/>
          </p:nvSpPr>
          <p:spPr bwMode="auto">
            <a:xfrm>
              <a:off x="1935088" y="971436"/>
              <a:ext cx="3429000" cy="526587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54000" tIns="54000" rIns="54000" bIns="54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chemeClr val="tx1"/>
                </a:solidFill>
                <a:latin typeface="Segoe UI" panose="020B0502040204020203" pitchFamily="34" charset="0"/>
                <a:ea typeface="ＭＳ Ｐゴシック" pitchFamily="48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TextBox 35"/>
            <p:cNvSpPr txBox="1"/>
            <p:nvPr/>
          </p:nvSpPr>
          <p:spPr>
            <a:xfrm>
              <a:off x="2424416" y="903283"/>
              <a:ext cx="2518167" cy="561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50" dirty="0">
                  <a:latin typeface="Segoe UI" panose="020B0502040204020203" pitchFamily="34" charset="0"/>
                  <a:cs typeface="Segoe UI" panose="020B0502040204020203" pitchFamily="34" charset="0"/>
                </a:rPr>
                <a:t>Designer Centric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5446648" y="1534564"/>
            <a:ext cx="3248367" cy="4171933"/>
            <a:chOff x="5436096" y="896775"/>
            <a:chExt cx="3432338" cy="5340536"/>
          </a:xfrm>
        </p:grpSpPr>
        <p:sp>
          <p:nvSpPr>
            <p:cNvPr id="12" name="Rounded Rectangle 25"/>
            <p:cNvSpPr/>
            <p:nvPr/>
          </p:nvSpPr>
          <p:spPr bwMode="auto">
            <a:xfrm>
              <a:off x="5436096" y="971436"/>
              <a:ext cx="3432338" cy="526587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54000" tIns="54000" rIns="54000" bIns="540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chemeClr val="tx1"/>
                </a:solidFill>
                <a:latin typeface="Segoe UI" panose="020B0502040204020203" pitchFamily="34" charset="0"/>
                <a:ea typeface="ＭＳ Ｐゴシック" pitchFamily="48" charset="-128"/>
                <a:cs typeface="Segoe UI" panose="020B0502040204020203" pitchFamily="34" charset="0"/>
              </a:endParaRPr>
            </a:p>
          </p:txBody>
        </p:sp>
        <p:sp>
          <p:nvSpPr>
            <p:cNvPr id="13" name="TextBox 40"/>
            <p:cNvSpPr txBox="1"/>
            <p:nvPr/>
          </p:nvSpPr>
          <p:spPr>
            <a:xfrm>
              <a:off x="6227508" y="896775"/>
              <a:ext cx="1927871" cy="561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50" dirty="0">
                  <a:latin typeface="Segoe UI" panose="020B0502040204020203" pitchFamily="34" charset="0"/>
                  <a:cs typeface="Segoe UI" panose="020B0502040204020203" pitchFamily="34" charset="0"/>
                </a:rPr>
                <a:t>Code Centric</a:t>
              </a:r>
            </a:p>
          </p:txBody>
        </p:sp>
      </p:grpSp>
      <p:sp>
        <p:nvSpPr>
          <p:cNvPr id="6" name="TextBox 29"/>
          <p:cNvSpPr txBox="1"/>
          <p:nvPr/>
        </p:nvSpPr>
        <p:spPr>
          <a:xfrm>
            <a:off x="2238429" y="4442292"/>
            <a:ext cx="2817438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50" dirty="0">
                <a:latin typeface="Segoe UI" panose="020B0502040204020203" pitchFamily="34" charset="0"/>
                <a:cs typeface="Segoe UI" panose="020B0502040204020203" pitchFamily="34" charset="0"/>
              </a:rPr>
              <a:t>Database First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Reverse engineer model in EF Designer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Classes auto-generated from model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2238429" y="3191522"/>
            <a:ext cx="2610330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First</a:t>
            </a:r>
          </a:p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model in EF Designer</a:t>
            </a:r>
          </a:p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database from model</a:t>
            </a:r>
          </a:p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auto-generated from model</a:t>
            </a:r>
          </a:p>
        </p:txBody>
      </p:sp>
      <p:sp>
        <p:nvSpPr>
          <p:cNvPr id="8" name="TextBox 31"/>
          <p:cNvSpPr txBox="1"/>
          <p:nvPr/>
        </p:nvSpPr>
        <p:spPr>
          <a:xfrm>
            <a:off x="5462610" y="4442292"/>
            <a:ext cx="2897909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50" dirty="0">
                <a:latin typeface="Segoe UI" panose="020B0502040204020203" pitchFamily="34" charset="0"/>
                <a:cs typeface="Segoe UI" panose="020B0502040204020203" pitchFamily="34" charset="0"/>
              </a:rPr>
              <a:t>Code First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Define classes and mapping in code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EF Power Tools provide reverse engineer</a:t>
            </a:r>
          </a:p>
        </p:txBody>
      </p:sp>
      <p:sp>
        <p:nvSpPr>
          <p:cNvPr id="9" name="TextBox 32"/>
          <p:cNvSpPr txBox="1"/>
          <p:nvPr/>
        </p:nvSpPr>
        <p:spPr>
          <a:xfrm>
            <a:off x="5446648" y="3186439"/>
            <a:ext cx="3236720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First</a:t>
            </a:r>
          </a:p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classes and mapping in code</a:t>
            </a:r>
          </a:p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created from code</a:t>
            </a:r>
          </a:p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Migrations apply model changes to database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74" y="1944489"/>
            <a:ext cx="1669545" cy="111303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87" y="1944489"/>
            <a:ext cx="1666494" cy="1110996"/>
          </a:xfrm>
          <a:prstGeom prst="rect">
            <a:avLst/>
          </a:prstGeom>
        </p:spPr>
      </p:pic>
      <p:sp>
        <p:nvSpPr>
          <p:cNvPr id="20" name="禁止標誌 19"/>
          <p:cNvSpPr/>
          <p:nvPr/>
        </p:nvSpPr>
        <p:spPr>
          <a:xfrm>
            <a:off x="2671346" y="1878571"/>
            <a:ext cx="2208262" cy="2285315"/>
          </a:xfrm>
          <a:prstGeom prst="noSmoking">
            <a:avLst>
              <a:gd name="adj" fmla="val 1045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禁止標誌 20"/>
          <p:cNvSpPr/>
          <p:nvPr/>
        </p:nvSpPr>
        <p:spPr>
          <a:xfrm>
            <a:off x="2722765" y="4271007"/>
            <a:ext cx="2208262" cy="2285315"/>
          </a:xfrm>
          <a:prstGeom prst="noSmoking">
            <a:avLst>
              <a:gd name="adj" fmla="val 1045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圖說文字 21"/>
          <p:cNvSpPr/>
          <p:nvPr/>
        </p:nvSpPr>
        <p:spPr>
          <a:xfrm>
            <a:off x="160432" y="769000"/>
            <a:ext cx="3209026" cy="1121434"/>
          </a:xfrm>
          <a:prstGeom prst="wedgeRoundRectCallout">
            <a:avLst>
              <a:gd name="adj1" fmla="val 43854"/>
              <a:gd name="adj2" fmla="val 878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Entity Framework 7 is not supported.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31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1.gstatic.com/images?q=tbn:ANd9GcQyQ-djpcxiHdMYR1B1oKaQfeHV1vtQOhTVrdI0MTpPm7QA-Gj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5" y="1009290"/>
            <a:ext cx="8289180" cy="34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52423" y="4753155"/>
            <a:ext cx="716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Entity Framework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210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Dapper.NET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一個輕量級的類 </a:t>
            </a:r>
            <a:r>
              <a:rPr lang="en-US" altLang="zh-TW" dirty="0" smtClean="0"/>
              <a:t>ORM </a:t>
            </a:r>
            <a:r>
              <a:rPr lang="zh-TW" altLang="en-US" dirty="0" smtClean="0"/>
              <a:t>小工具，簡化你的參數給與以及後續的物件化存取工作。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動態參數指派 </a:t>
            </a:r>
            <a:r>
              <a:rPr lang="en-US" altLang="zh-TW" dirty="0" smtClean="0"/>
              <a:t>(dynamic parameter assignment)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物件化查詢結果 </a:t>
            </a:r>
            <a:r>
              <a:rPr lang="en-US" altLang="zh-TW" dirty="0" smtClean="0"/>
              <a:t>(object-</a:t>
            </a:r>
            <a:r>
              <a:rPr lang="en-US" altLang="zh-TW" dirty="0" err="1" smtClean="0"/>
              <a:t>ize</a:t>
            </a:r>
            <a:r>
              <a:rPr lang="en-US" altLang="zh-TW" dirty="0" smtClean="0"/>
              <a:t> query results)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適用於不想要背上 </a:t>
            </a:r>
            <a:r>
              <a:rPr lang="en-US" altLang="zh-TW" dirty="0" smtClean="0"/>
              <a:t>Entity Framework </a:t>
            </a:r>
            <a:r>
              <a:rPr lang="zh-TW" altLang="en-US" dirty="0" smtClean="0"/>
              <a:t>或是其他 </a:t>
            </a:r>
            <a:r>
              <a:rPr lang="en-US" altLang="zh-TW" dirty="0" smtClean="0"/>
              <a:t>ORM Framework </a:t>
            </a:r>
            <a:r>
              <a:rPr lang="zh-TW" altLang="en-US" dirty="0" smtClean="0"/>
              <a:t>的開發人員。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1.gstatic.com/images?q=tbn:ANd9GcQyQ-djpcxiHdMYR1B1oKaQfeHV1vtQOhTVrdI0MTpPm7QA-Gj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5" y="1009290"/>
            <a:ext cx="8289180" cy="34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52423" y="4753155"/>
            <a:ext cx="716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Dapper.NET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047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上半場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5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</a:t>
            </a:r>
            <a:r>
              <a:rPr lang="zh-TW" altLang="en-US" dirty="0" smtClean="0"/>
              <a:t>半場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Introduction to MVC and ASP.NET MVC</a:t>
            </a:r>
          </a:p>
          <a:p>
            <a:pPr lvl="1"/>
            <a:r>
              <a:rPr lang="en-US" altLang="zh-TW" dirty="0" smtClean="0"/>
              <a:t>ASP.NET Web Form vs. MVC</a:t>
            </a:r>
          </a:p>
          <a:p>
            <a:pPr lvl="1"/>
            <a:r>
              <a:rPr lang="en-US" altLang="zh-TW" dirty="0" smtClean="0"/>
              <a:t>Model and Design Issues</a:t>
            </a:r>
          </a:p>
          <a:p>
            <a:r>
              <a:rPr lang="zh-TW" altLang="en-US" dirty="0" smtClean="0"/>
              <a:t>下</a:t>
            </a:r>
            <a:r>
              <a:rPr lang="zh-TW" altLang="en-US" dirty="0" smtClean="0"/>
              <a:t>半場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Replacement of Weakness types</a:t>
            </a:r>
          </a:p>
          <a:p>
            <a:pPr lvl="1"/>
            <a:r>
              <a:rPr lang="en-US" altLang="zh-TW" dirty="0" smtClean="0"/>
              <a:t>LINQ</a:t>
            </a:r>
          </a:p>
          <a:p>
            <a:pPr lvl="1"/>
            <a:r>
              <a:rPr lang="en-US" altLang="zh-TW" dirty="0" smtClean="0"/>
              <a:t>Entity Framework</a:t>
            </a:r>
          </a:p>
          <a:p>
            <a:pPr lvl="1"/>
            <a:r>
              <a:rPr lang="en-US" altLang="zh-TW" dirty="0"/>
              <a:t>Dapper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Web Form vs. MVC</a:t>
            </a:r>
          </a:p>
          <a:p>
            <a:r>
              <a:rPr lang="en-US" altLang="zh-TW" dirty="0" smtClean="0">
                <a:hlinkClick r:id="rId2"/>
              </a:rPr>
              <a:t>Comparing Web Forms and MVC</a:t>
            </a:r>
          </a:p>
          <a:p>
            <a:r>
              <a:rPr lang="en-US" altLang="zh-TW" dirty="0" smtClean="0">
                <a:hlinkClick r:id="rId2"/>
              </a:rPr>
              <a:t>Getting </a:t>
            </a:r>
            <a:r>
              <a:rPr lang="en-US" altLang="zh-TW" dirty="0">
                <a:hlinkClick r:id="rId2"/>
              </a:rPr>
              <a:t>Started with Entity Framework 6 Code First using MVC </a:t>
            </a:r>
            <a:r>
              <a:rPr lang="en-US" altLang="zh-TW" dirty="0" smtClean="0">
                <a:hlinkClick r:id="rId2"/>
              </a:rPr>
              <a:t>5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Model vs. </a:t>
            </a:r>
            <a:r>
              <a:rPr lang="en-US" altLang="zh-TW" dirty="0" err="1" smtClean="0">
                <a:hlinkClick r:id="rId3"/>
              </a:rPr>
              <a:t>ViewModel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Domain-Driven Design (DDD)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Entity Framework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Dapper.NET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6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7463"/>
          </a:xfrm>
        </p:spPr>
        <p:txBody>
          <a:bodyPr/>
          <a:lstStyle/>
          <a:p>
            <a:r>
              <a:rPr lang="zh-TW" altLang="en-US" dirty="0" smtClean="0"/>
              <a:t>學習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，你可以選擇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59229" y="1785667"/>
            <a:ext cx="4682994" cy="439129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 </a:t>
            </a:r>
            <a:r>
              <a:rPr lang="en-US" altLang="zh-TW" dirty="0" smtClean="0"/>
              <a:t>5 </a:t>
            </a:r>
            <a:r>
              <a:rPr lang="zh-TW" altLang="en-US" dirty="0" smtClean="0"/>
              <a:t>位 </a:t>
            </a:r>
            <a:r>
              <a:rPr lang="en-US" altLang="zh-TW" dirty="0" smtClean="0"/>
              <a:t>MVP </a:t>
            </a:r>
            <a:r>
              <a:rPr lang="zh-TW" altLang="en-US" dirty="0" smtClean="0"/>
              <a:t>合作執筆。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其中三位是 </a:t>
            </a:r>
            <a:r>
              <a:rPr lang="en-US" altLang="zh-TW" dirty="0" err="1" smtClean="0"/>
              <a:t>twMVC</a:t>
            </a:r>
            <a:r>
              <a:rPr lang="en-US" altLang="zh-TW" dirty="0" smtClean="0"/>
              <a:t> </a:t>
            </a:r>
            <a:r>
              <a:rPr lang="zh-TW" altLang="en-US" dirty="0" smtClean="0"/>
              <a:t>社群成員，二位創始人。</a:t>
            </a:r>
            <a:endParaRPr lang="en-US" altLang="zh-TW" dirty="0" smtClean="0"/>
          </a:p>
          <a:p>
            <a:r>
              <a:rPr lang="zh-TW" altLang="en-US" dirty="0" smtClean="0"/>
              <a:t>台灣最暢銷的 </a:t>
            </a:r>
            <a:r>
              <a:rPr lang="en-US" altLang="zh-TW" dirty="0" smtClean="0"/>
              <a:t>ASP.NET MVC </a:t>
            </a:r>
            <a:r>
              <a:rPr lang="zh-TW" altLang="en-US" dirty="0" smtClean="0"/>
              <a:t>中文書。</a:t>
            </a:r>
            <a:endParaRPr lang="en-US" altLang="zh-TW" dirty="0" smtClean="0"/>
          </a:p>
          <a:p>
            <a:r>
              <a:rPr lang="zh-TW" altLang="en-US" dirty="0" smtClean="0"/>
              <a:t>針對 </a:t>
            </a:r>
            <a:r>
              <a:rPr lang="en-US" altLang="zh-TW" dirty="0" smtClean="0"/>
              <a:t>Model, LINQ, EF, View </a:t>
            </a:r>
            <a:r>
              <a:rPr lang="zh-TW" altLang="en-US" dirty="0" smtClean="0"/>
              <a:t>等重要議題完整涉獵。</a:t>
            </a:r>
            <a:endParaRPr lang="en-US" altLang="zh-TW" dirty="0" smtClean="0"/>
          </a:p>
          <a:p>
            <a:r>
              <a:rPr lang="zh-TW" altLang="en-US" dirty="0" smtClean="0"/>
              <a:t>範例程式置於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可隨意下載取用。</a:t>
            </a:r>
            <a:endParaRPr lang="zh-TW" altLang="en-US" dirty="0"/>
          </a:p>
        </p:txBody>
      </p:sp>
      <p:pic>
        <p:nvPicPr>
          <p:cNvPr id="13314" name="Picture 2" descr="http://www.gotop.com.tw/Waweb2004/WawebImages/BookXL/ACL041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04" y="1461407"/>
            <a:ext cx="3473127" cy="470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5133" y="2573488"/>
            <a:ext cx="78867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0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MVC</a:t>
            </a:r>
            <a:endParaRPr lang="zh-TW" altLang="en-US" dirty="0"/>
          </a:p>
        </p:txBody>
      </p:sp>
      <p:pic>
        <p:nvPicPr>
          <p:cNvPr id="1028" name="Picture 4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19045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70008"/>
            <a:ext cx="7886700" cy="460695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MVC </a:t>
            </a:r>
            <a:r>
              <a:rPr lang="zh-TW" altLang="en-US" dirty="0" smtClean="0"/>
              <a:t>是個 </a:t>
            </a:r>
            <a:r>
              <a:rPr lang="en-US" altLang="zh-TW" dirty="0" smtClean="0"/>
              <a:t>Design Pattern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MVC </a:t>
            </a:r>
            <a:r>
              <a:rPr lang="zh-TW" altLang="en-US" dirty="0" smtClean="0"/>
              <a:t>告訴你應該怎麼設計應用程式，讓大腦 </a:t>
            </a:r>
            <a:r>
              <a:rPr lang="en-US" altLang="zh-TW" dirty="0" smtClean="0"/>
              <a:t>(Model)</a:t>
            </a:r>
            <a:r>
              <a:rPr lang="zh-TW" altLang="en-US" dirty="0" smtClean="0"/>
              <a:t>、骨架 </a:t>
            </a:r>
            <a:r>
              <a:rPr lang="en-US" altLang="zh-TW" dirty="0" smtClean="0"/>
              <a:t>(Controller) </a:t>
            </a:r>
            <a:r>
              <a:rPr lang="zh-TW" altLang="en-US" dirty="0" smtClean="0"/>
              <a:t>與皮 </a:t>
            </a:r>
            <a:r>
              <a:rPr lang="en-US" altLang="zh-TW" dirty="0" smtClean="0"/>
              <a:t>(View) </a:t>
            </a:r>
            <a:r>
              <a:rPr lang="zh-TW" altLang="en-US" dirty="0" smtClean="0"/>
              <a:t>分開，並依照它們應有的職責執行。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這就是傳說中的</a:t>
            </a:r>
            <a:r>
              <a:rPr lang="zh-TW" altLang="en-US" b="1" dirty="0" smtClean="0">
                <a:solidFill>
                  <a:srgbClr val="FF0000"/>
                </a:solidFill>
              </a:rPr>
              <a:t>關注點分離 </a:t>
            </a:r>
            <a:r>
              <a:rPr lang="en-US" altLang="zh-TW" b="1" dirty="0" smtClean="0">
                <a:solidFill>
                  <a:srgbClr val="FF0000"/>
                </a:solidFill>
              </a:rPr>
              <a:t>(Separation of Concerns)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MVC </a:t>
            </a:r>
            <a:r>
              <a:rPr lang="en-US" altLang="zh-TW" dirty="0"/>
              <a:t>!= ASP.NET MVC</a:t>
            </a:r>
            <a:endParaRPr lang="zh-TW" altLang="en-US" dirty="0"/>
          </a:p>
          <a:p>
            <a:pPr lvl="1"/>
            <a:r>
              <a:rPr lang="en-US" altLang="zh-TW" dirty="0" smtClean="0"/>
              <a:t>Spring MVC Framework</a:t>
            </a:r>
          </a:p>
          <a:p>
            <a:pPr lvl="1"/>
            <a:r>
              <a:rPr lang="en-US" altLang="zh-TW" dirty="0" smtClean="0"/>
              <a:t>AngularJS</a:t>
            </a:r>
          </a:p>
          <a:p>
            <a:pPr lvl="1"/>
            <a:r>
              <a:rPr lang="en-US" altLang="zh-TW" dirty="0" smtClean="0"/>
              <a:t>Ruby on Rails</a:t>
            </a:r>
          </a:p>
          <a:p>
            <a:pPr lvl="1"/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86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to use MVC?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959519" cy="668031"/>
          </a:xfrm>
          <a:prstGeom prst="rect">
            <a:avLst/>
          </a:prstGeom>
        </p:spPr>
      </p:pic>
      <p:pic>
        <p:nvPicPr>
          <p:cNvPr id="3076" name="Picture 4" descr="http://img.ltn.com.tw/Upload/liveNews/BigPic/600_phpSFmfC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40" y="2610094"/>
            <a:ext cx="5327111" cy="39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to use MVC?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6420"/>
          </a:xfrm>
        </p:spPr>
        <p:txBody>
          <a:bodyPr/>
          <a:lstStyle/>
          <a:p>
            <a:r>
              <a:rPr lang="zh-TW" altLang="en-US" dirty="0" smtClean="0"/>
              <a:t>你不累，我很累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098" name="Picture 2" descr="http://www.vquwang.com/uploads/allimg/120410/5_12041016412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41" y="2696981"/>
            <a:ext cx="5237142" cy="35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tesarek.me/img/wt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53" y="310550"/>
            <a:ext cx="7102601" cy="622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1580</Words>
  <Application>Microsoft Office PowerPoint</Application>
  <PresentationFormat>如螢幕大小 (4:3)</PresentationFormat>
  <Paragraphs>294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ＭＳ Ｐゴシック</vt:lpstr>
      <vt:lpstr>新細明體</vt:lpstr>
      <vt:lpstr>Arial</vt:lpstr>
      <vt:lpstr>Calibri</vt:lpstr>
      <vt:lpstr>Courier New</vt:lpstr>
      <vt:lpstr>Estrangelo Edessa</vt:lpstr>
      <vt:lpstr>Segoe UI</vt:lpstr>
      <vt:lpstr>Tahoma</vt:lpstr>
      <vt:lpstr>Wingdings</vt:lpstr>
      <vt:lpstr>Office 佈景主題</vt:lpstr>
      <vt:lpstr>ASP.NET MVC (1) Introduction and Model</vt:lpstr>
      <vt:lpstr>About Me</vt:lpstr>
      <vt:lpstr>Agenda</vt:lpstr>
      <vt:lpstr>上半場</vt:lpstr>
      <vt:lpstr>Introduction to MVC</vt:lpstr>
      <vt:lpstr>Introduction to MVC</vt:lpstr>
      <vt:lpstr>Why to use MVC?</vt:lpstr>
      <vt:lpstr>Why to use MVC?</vt:lpstr>
      <vt:lpstr>PowerPoint 簡報</vt:lpstr>
      <vt:lpstr>Why to use MVC?</vt:lpstr>
      <vt:lpstr>Why to use MVC?</vt:lpstr>
      <vt:lpstr>ASP.NET MVC</vt:lpstr>
      <vt:lpstr>ASP.NET Web Form vs. MVC</vt:lpstr>
      <vt:lpstr>Why to use ASP.NET MVC?</vt:lpstr>
      <vt:lpstr>Why to use ASP.NET MVC?</vt:lpstr>
      <vt:lpstr>PowerPoint 簡報</vt:lpstr>
      <vt:lpstr>PowerPoint 簡報</vt:lpstr>
      <vt:lpstr>Model</vt:lpstr>
      <vt:lpstr>Model in MVC</vt:lpstr>
      <vt:lpstr>Types of Model</vt:lpstr>
      <vt:lpstr>Design Model</vt:lpstr>
      <vt:lpstr>Class Design for Model</vt:lpstr>
      <vt:lpstr>PowerPoint 簡報</vt:lpstr>
      <vt:lpstr>下半場</vt:lpstr>
      <vt:lpstr>Weakness Type to Strong Type</vt:lpstr>
      <vt:lpstr>Replacement of weakness types</vt:lpstr>
      <vt:lpstr>PowerPoint 簡報</vt:lpstr>
      <vt:lpstr>Why to replace weakness type to strong type?</vt:lpstr>
      <vt:lpstr>LINQ</vt:lpstr>
      <vt:lpstr>SQL vs. LINQ</vt:lpstr>
      <vt:lpstr>LINQ</vt:lpstr>
      <vt:lpstr>PowerPoint 簡報</vt:lpstr>
      <vt:lpstr>PowerPoint 簡報</vt:lpstr>
      <vt:lpstr>Entity Framework Overview</vt:lpstr>
      <vt:lpstr>PowerPoint 簡報</vt:lpstr>
      <vt:lpstr>PowerPoint 簡報</vt:lpstr>
      <vt:lpstr>PowerPoint 簡報</vt:lpstr>
      <vt:lpstr>Dapper.NET</vt:lpstr>
      <vt:lpstr>PowerPoint 簡報</vt:lpstr>
      <vt:lpstr>Recaps</vt:lpstr>
      <vt:lpstr>References</vt:lpstr>
      <vt:lpstr>學習 MVC，你可以選擇…</vt:lpstr>
      <vt:lpstr>Thank you!</vt:lpstr>
    </vt:vector>
  </TitlesOfParts>
  <Company>小朱軟體技術工坊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(1) Model</dc:title>
  <dc:creator>小朱...</dc:creator>
  <cp:lastModifiedBy>小朱...</cp:lastModifiedBy>
  <cp:revision>20</cp:revision>
  <dcterms:created xsi:type="dcterms:W3CDTF">2015-03-19T01:21:37Z</dcterms:created>
  <dcterms:modified xsi:type="dcterms:W3CDTF">2015-03-19T09:04:41Z</dcterms:modified>
</cp:coreProperties>
</file>