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62" r:id="rId3"/>
    <p:sldId id="257" r:id="rId4"/>
    <p:sldId id="258" r:id="rId5"/>
    <p:sldId id="261" r:id="rId6"/>
    <p:sldId id="299" r:id="rId7"/>
    <p:sldId id="300" r:id="rId8"/>
    <p:sldId id="301" r:id="rId9"/>
    <p:sldId id="305" r:id="rId10"/>
    <p:sldId id="304" r:id="rId11"/>
    <p:sldId id="302" r:id="rId12"/>
    <p:sldId id="306" r:id="rId13"/>
    <p:sldId id="307" r:id="rId14"/>
    <p:sldId id="308" r:id="rId15"/>
    <p:sldId id="309" r:id="rId16"/>
    <p:sldId id="310" r:id="rId17"/>
    <p:sldId id="311" r:id="rId18"/>
    <p:sldId id="312" r:id="rId19"/>
    <p:sldId id="332" r:id="rId20"/>
    <p:sldId id="303" r:id="rId21"/>
    <p:sldId id="313" r:id="rId22"/>
    <p:sldId id="314" r:id="rId23"/>
    <p:sldId id="315" r:id="rId24"/>
    <p:sldId id="316" r:id="rId25"/>
    <p:sldId id="338" r:id="rId26"/>
    <p:sldId id="317" r:id="rId27"/>
    <p:sldId id="333" r:id="rId28"/>
    <p:sldId id="319" r:id="rId29"/>
    <p:sldId id="318" r:id="rId30"/>
    <p:sldId id="334" r:id="rId31"/>
    <p:sldId id="320" r:id="rId32"/>
    <p:sldId id="321" r:id="rId33"/>
    <p:sldId id="322" r:id="rId34"/>
    <p:sldId id="323" r:id="rId35"/>
    <p:sldId id="335" r:id="rId36"/>
    <p:sldId id="324" r:id="rId37"/>
    <p:sldId id="336" r:id="rId38"/>
    <p:sldId id="325" r:id="rId39"/>
    <p:sldId id="326" r:id="rId40"/>
    <p:sldId id="327" r:id="rId41"/>
    <p:sldId id="328" r:id="rId42"/>
    <p:sldId id="329" r:id="rId43"/>
    <p:sldId id="330" r:id="rId44"/>
    <p:sldId id="331" r:id="rId45"/>
    <p:sldId id="260" r:id="rId46"/>
    <p:sldId id="298" r:id="rId47"/>
    <p:sldId id="337" r:id="rId48"/>
    <p:sldId id="297" r:id="rId4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AFBFA83D-D15E-4695-BE4D-57C919ED282F}">
          <p14:sldIdLst>
            <p14:sldId id="256"/>
          </p14:sldIdLst>
        </p14:section>
        <p14:section name="未命名的章節" id="{A00C47C0-D85F-4A64-BC89-4FD8A82B2856}">
          <p14:sldIdLst>
            <p14:sldId id="262"/>
            <p14:sldId id="257"/>
            <p14:sldId id="258"/>
            <p14:sldId id="261"/>
            <p14:sldId id="299"/>
            <p14:sldId id="300"/>
            <p14:sldId id="301"/>
            <p14:sldId id="305"/>
            <p14:sldId id="304"/>
            <p14:sldId id="302"/>
            <p14:sldId id="306"/>
            <p14:sldId id="307"/>
            <p14:sldId id="308"/>
            <p14:sldId id="309"/>
            <p14:sldId id="310"/>
            <p14:sldId id="311"/>
            <p14:sldId id="312"/>
            <p14:sldId id="332"/>
            <p14:sldId id="303"/>
            <p14:sldId id="313"/>
            <p14:sldId id="314"/>
            <p14:sldId id="315"/>
            <p14:sldId id="316"/>
            <p14:sldId id="338"/>
            <p14:sldId id="317"/>
            <p14:sldId id="333"/>
            <p14:sldId id="319"/>
            <p14:sldId id="318"/>
            <p14:sldId id="334"/>
            <p14:sldId id="320"/>
            <p14:sldId id="321"/>
            <p14:sldId id="322"/>
            <p14:sldId id="323"/>
            <p14:sldId id="335"/>
            <p14:sldId id="324"/>
            <p14:sldId id="336"/>
            <p14:sldId id="325"/>
            <p14:sldId id="326"/>
            <p14:sldId id="327"/>
            <p14:sldId id="328"/>
            <p14:sldId id="329"/>
            <p14:sldId id="330"/>
            <p14:sldId id="331"/>
            <p14:sldId id="260"/>
            <p14:sldId id="298"/>
            <p14:sldId id="337"/>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p:normalViewPr>
  <p:slideViewPr>
    <p:cSldViewPr snapToGrid="0">
      <p:cViewPr varScale="1">
        <p:scale>
          <a:sx n="116" d="100"/>
          <a:sy n="116" d="100"/>
        </p:scale>
        <p:origin x="13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2345E-AF46-465B-A21E-28178CD5AF37}" type="doc">
      <dgm:prSet loTypeId="urn:microsoft.com/office/officeart/2005/8/layout/vProcess5" loCatId="process" qsTypeId="urn:microsoft.com/office/officeart/2005/8/quickstyle/simple1" qsCatId="simple" csTypeId="urn:microsoft.com/office/officeart/2005/8/colors/accent0_2" csCatId="mainScheme" phldr="1"/>
      <dgm:spPr/>
    </dgm:pt>
    <dgm:pt modelId="{1E8DC128-FFCE-4190-9364-24D40675B0D6}">
      <dgm:prSet phldrT="[Text]" custT="1"/>
      <dgm:spPr/>
      <dgm:t>
        <a:bodyPr/>
        <a:lstStyle/>
        <a:p>
          <a:r>
            <a:rPr lang="en-US" sz="1800" b="1" dirty="0" smtClean="0">
              <a:latin typeface="Segoe UI" pitchFamily="34" charset="0"/>
              <a:ea typeface="Segoe UI" pitchFamily="34" charset="0"/>
              <a:cs typeface="Segoe UI" pitchFamily="34" charset="0"/>
            </a:rPr>
            <a:t>MVCHandler</a:t>
          </a:r>
          <a:r>
            <a:rPr lang="en-US" sz="1800" dirty="0" smtClean="0">
              <a:latin typeface="Segoe UI" pitchFamily="34" charset="0"/>
              <a:ea typeface="Segoe UI" pitchFamily="34" charset="0"/>
              <a:cs typeface="Segoe UI" pitchFamily="34" charset="0"/>
            </a:rPr>
            <a:t> creates a controller factory.</a:t>
          </a:r>
          <a:endParaRPr lang="en-US" sz="1800" dirty="0">
            <a:latin typeface="Segoe UI" pitchFamily="34" charset="0"/>
            <a:ea typeface="Segoe UI" pitchFamily="34" charset="0"/>
            <a:cs typeface="Segoe UI" pitchFamily="34" charset="0"/>
          </a:endParaRPr>
        </a:p>
      </dgm:t>
    </dgm:pt>
    <dgm:pt modelId="{F515DEFF-961D-4AAA-92CF-C26208FA2F05}" type="parTrans" cxnId="{E096FB7D-5FA9-4E48-9EC8-C1F79469BE7D}">
      <dgm:prSet/>
      <dgm:spPr/>
      <dgm:t>
        <a:bodyPr/>
        <a:lstStyle/>
        <a:p>
          <a:endParaRPr lang="en-US"/>
        </a:p>
      </dgm:t>
    </dgm:pt>
    <dgm:pt modelId="{F11D6E4A-94B8-40B6-AC68-06576C8FE152}" type="sibTrans" cxnId="{E096FB7D-5FA9-4E48-9EC8-C1F79469BE7D}">
      <dgm:prSet/>
      <dgm:spPr/>
      <dgm:t>
        <a:bodyPr/>
        <a:lstStyle/>
        <a:p>
          <a:endParaRPr lang="en-US"/>
        </a:p>
      </dgm:t>
    </dgm:pt>
    <dgm:pt modelId="{DB6DAD24-97B9-4C16-ACF9-FC0FD185400D}">
      <dgm:prSet phldrT="[Text]" custT="1"/>
      <dgm:spPr/>
      <dgm:t>
        <a:bodyPr/>
        <a:lstStyle/>
        <a:p>
          <a:r>
            <a:rPr lang="en-US" sz="1800" dirty="0" smtClean="0">
              <a:latin typeface="Segoe UI" pitchFamily="34" charset="0"/>
              <a:ea typeface="Segoe UI" pitchFamily="34" charset="0"/>
              <a:cs typeface="Segoe UI" pitchFamily="34" charset="0"/>
            </a:rPr>
            <a:t>Controller factory creates a </a:t>
          </a:r>
          <a:r>
            <a:rPr lang="en-US" sz="1800" b="1" dirty="0" smtClean="0">
              <a:latin typeface="Segoe UI" pitchFamily="34" charset="0"/>
              <a:ea typeface="Segoe UI" pitchFamily="34" charset="0"/>
              <a:cs typeface="Segoe UI" pitchFamily="34" charset="0"/>
            </a:rPr>
            <a:t>Controller</a:t>
          </a:r>
          <a:r>
            <a:rPr lang="en-US" sz="1800" dirty="0" smtClean="0">
              <a:latin typeface="Segoe UI" pitchFamily="34" charset="0"/>
              <a:ea typeface="Segoe UI" pitchFamily="34" charset="0"/>
              <a:cs typeface="Segoe UI" pitchFamily="34" charset="0"/>
            </a:rPr>
            <a:t> object and </a:t>
          </a:r>
          <a:r>
            <a:rPr lang="en-US" sz="1800" b="1" dirty="0" smtClean="0">
              <a:latin typeface="Segoe UI" pitchFamily="34" charset="0"/>
              <a:ea typeface="Segoe UI" pitchFamily="34" charset="0"/>
              <a:cs typeface="Segoe UI" pitchFamily="34" charset="0"/>
            </a:rPr>
            <a:t>MVCHandler</a:t>
          </a:r>
          <a:r>
            <a:rPr lang="en-US" sz="1800" dirty="0" smtClean="0">
              <a:latin typeface="Segoe UI" pitchFamily="34" charset="0"/>
              <a:ea typeface="Segoe UI" pitchFamily="34" charset="0"/>
              <a:cs typeface="Segoe UI" pitchFamily="34" charset="0"/>
            </a:rPr>
            <a:t> calls the </a:t>
          </a:r>
          <a:r>
            <a:rPr lang="en-US" sz="1800" b="1" dirty="0" smtClean="0">
              <a:latin typeface="Segoe UI" pitchFamily="34" charset="0"/>
              <a:ea typeface="Segoe UI" pitchFamily="34" charset="0"/>
              <a:cs typeface="Segoe UI" pitchFamily="34" charset="0"/>
            </a:rPr>
            <a:t>Execute</a:t>
          </a:r>
          <a:r>
            <a:rPr lang="en-US" sz="1800" dirty="0" smtClean="0">
              <a:latin typeface="Segoe UI" pitchFamily="34" charset="0"/>
              <a:ea typeface="Segoe UI" pitchFamily="34" charset="0"/>
              <a:cs typeface="Segoe UI" pitchFamily="34" charset="0"/>
            </a:rPr>
            <a:t> method.</a:t>
          </a:r>
          <a:endParaRPr lang="en-US" sz="1800" dirty="0">
            <a:latin typeface="Segoe UI" pitchFamily="34" charset="0"/>
            <a:ea typeface="Segoe UI" pitchFamily="34" charset="0"/>
            <a:cs typeface="Segoe UI" pitchFamily="34" charset="0"/>
          </a:endParaRPr>
        </a:p>
      </dgm:t>
    </dgm:pt>
    <dgm:pt modelId="{D15DAD06-AEB0-4B78-8D74-5659133E8A17}" type="parTrans" cxnId="{8562D028-248B-410A-B96E-32A15B6C54C4}">
      <dgm:prSet/>
      <dgm:spPr/>
      <dgm:t>
        <a:bodyPr/>
        <a:lstStyle/>
        <a:p>
          <a:endParaRPr lang="en-US"/>
        </a:p>
      </dgm:t>
    </dgm:pt>
    <dgm:pt modelId="{0ABBD549-1C49-4E5A-9379-9043B1D5E1F4}" type="sibTrans" cxnId="{8562D028-248B-410A-B96E-32A15B6C54C4}">
      <dgm:prSet/>
      <dgm:spPr/>
      <dgm:t>
        <a:bodyPr/>
        <a:lstStyle/>
        <a:p>
          <a:endParaRPr lang="en-US"/>
        </a:p>
      </dgm:t>
    </dgm:pt>
    <dgm:pt modelId="{EFDFE7B8-A27A-4983-9CB0-1C0000D3CEE5}">
      <dgm:prSet phldrT="[Text]" custT="1"/>
      <dgm:spPr/>
      <dgm:t>
        <a:bodyPr/>
        <a:lstStyle/>
        <a:p>
          <a:r>
            <a:rPr lang="en-US" sz="1800" b="1" dirty="0" err="1" smtClean="0">
              <a:latin typeface="Segoe UI" pitchFamily="34" charset="0"/>
              <a:ea typeface="Segoe UI" pitchFamily="34" charset="0"/>
              <a:cs typeface="Segoe UI" pitchFamily="34" charset="0"/>
            </a:rPr>
            <a:t>ControllerActionInvoker</a:t>
          </a:r>
          <a:r>
            <a:rPr lang="en-US" sz="1800" dirty="0" smtClean="0">
              <a:latin typeface="Segoe UI" pitchFamily="34" charset="0"/>
              <a:ea typeface="Segoe UI" pitchFamily="34" charset="0"/>
              <a:cs typeface="Segoe UI" pitchFamily="34" charset="0"/>
            </a:rPr>
            <a:t>  examines </a:t>
          </a:r>
          <a:r>
            <a:rPr lang="en-US" sz="1800" b="1" dirty="0" err="1" smtClean="0">
              <a:latin typeface="Segoe UI" pitchFamily="34" charset="0"/>
              <a:ea typeface="Segoe UI" pitchFamily="34" charset="0"/>
              <a:cs typeface="Segoe UI" pitchFamily="34" charset="0"/>
            </a:rPr>
            <a:t>RequestContext</a:t>
          </a:r>
          <a:r>
            <a:rPr lang="en-US" sz="1800" b="1" dirty="0" smtClean="0">
              <a:latin typeface="Segoe UI" pitchFamily="34" charset="0"/>
              <a:ea typeface="Segoe UI" pitchFamily="34" charset="0"/>
              <a:cs typeface="Segoe UI" pitchFamily="34" charset="0"/>
            </a:rPr>
            <a:t> </a:t>
          </a:r>
          <a:r>
            <a:rPr lang="en-US" sz="1800" b="0" dirty="0" smtClean="0">
              <a:latin typeface="Segoe UI" pitchFamily="34" charset="0"/>
              <a:ea typeface="Segoe UI" pitchFamily="34" charset="0"/>
              <a:cs typeface="Segoe UI" pitchFamily="34" charset="0"/>
            </a:rPr>
            <a:t>and </a:t>
          </a:r>
          <a:r>
            <a:rPr lang="en-US" sz="1800" dirty="0" smtClean="0">
              <a:latin typeface="Segoe UI" pitchFamily="34" charset="0"/>
              <a:ea typeface="Segoe UI" pitchFamily="34" charset="0"/>
              <a:cs typeface="Segoe UI" pitchFamily="34" charset="0"/>
            </a:rPr>
            <a:t>determines the action to call.</a:t>
          </a:r>
          <a:endParaRPr lang="en-US" sz="1800" dirty="0">
            <a:latin typeface="Segoe UI" pitchFamily="34" charset="0"/>
            <a:ea typeface="Segoe UI" pitchFamily="34" charset="0"/>
            <a:cs typeface="Segoe UI" pitchFamily="34" charset="0"/>
          </a:endParaRPr>
        </a:p>
      </dgm:t>
    </dgm:pt>
    <dgm:pt modelId="{97AADA88-0420-4D66-A6EF-02F0102A76ED}" type="parTrans" cxnId="{E9CCAE76-B382-4BC4-A02A-0BB1D444E059}">
      <dgm:prSet/>
      <dgm:spPr/>
      <dgm:t>
        <a:bodyPr/>
        <a:lstStyle/>
        <a:p>
          <a:endParaRPr lang="en-US"/>
        </a:p>
      </dgm:t>
    </dgm:pt>
    <dgm:pt modelId="{D553FFB4-288B-4D7D-8711-0DEA7992E8CE}" type="sibTrans" cxnId="{E9CCAE76-B382-4BC4-A02A-0BB1D444E059}">
      <dgm:prSet/>
      <dgm:spPr/>
      <dgm:t>
        <a:bodyPr/>
        <a:lstStyle/>
        <a:p>
          <a:endParaRPr lang="en-US"/>
        </a:p>
      </dgm:t>
    </dgm:pt>
    <dgm:pt modelId="{1E758568-0C84-475E-A13B-36D63B5512F6}">
      <dgm:prSet/>
      <dgm:spPr/>
      <dgm:t>
        <a:bodyPr/>
        <a:lstStyle/>
        <a:p>
          <a:r>
            <a:rPr lang="en-US" b="1" dirty="0" smtClean="0">
              <a:latin typeface="Segoe UI" pitchFamily="34" charset="0"/>
              <a:ea typeface="Segoe UI" pitchFamily="34" charset="0"/>
              <a:cs typeface="Segoe UI" pitchFamily="34" charset="0"/>
            </a:rPr>
            <a:t>ControllerActionInvoker</a:t>
          </a:r>
          <a:r>
            <a:rPr lang="en-US" dirty="0" smtClean="0">
              <a:latin typeface="Segoe UI" pitchFamily="34" charset="0"/>
              <a:ea typeface="Segoe UI" pitchFamily="34" charset="0"/>
              <a:cs typeface="Segoe UI" pitchFamily="34" charset="0"/>
            </a:rPr>
            <a:t> determines the values to be passed to the action as parameters.</a:t>
          </a:r>
          <a:endParaRPr lang="en-US" dirty="0">
            <a:latin typeface="Segoe UI" pitchFamily="34" charset="0"/>
            <a:ea typeface="Segoe UI" pitchFamily="34" charset="0"/>
            <a:cs typeface="Segoe UI" pitchFamily="34" charset="0"/>
          </a:endParaRPr>
        </a:p>
      </dgm:t>
    </dgm:pt>
    <dgm:pt modelId="{7A8B2692-E8F1-4CCC-B880-ACDCB6226A8F}" type="parTrans" cxnId="{8585F088-521B-40DF-992E-0F8EDBCF083C}">
      <dgm:prSet/>
      <dgm:spPr/>
      <dgm:t>
        <a:bodyPr/>
        <a:lstStyle/>
        <a:p>
          <a:endParaRPr lang="en-US"/>
        </a:p>
      </dgm:t>
    </dgm:pt>
    <dgm:pt modelId="{9145DB1F-1FEE-4D39-A30D-6E550E749BDE}" type="sibTrans" cxnId="{8585F088-521B-40DF-992E-0F8EDBCF083C}">
      <dgm:prSet/>
      <dgm:spPr/>
      <dgm:t>
        <a:bodyPr/>
        <a:lstStyle/>
        <a:p>
          <a:endParaRPr lang="en-US"/>
        </a:p>
      </dgm:t>
    </dgm:pt>
    <dgm:pt modelId="{E20BA085-2971-43A7-A3A0-286DEFC58299}">
      <dgm:prSet/>
      <dgm:spPr/>
      <dgm:t>
        <a:bodyPr/>
        <a:lstStyle/>
        <a:p>
          <a:r>
            <a:rPr lang="en-US" b="1" dirty="0" smtClean="0">
              <a:latin typeface="Segoe UI" pitchFamily="34" charset="0"/>
              <a:ea typeface="Segoe UI" pitchFamily="34" charset="0"/>
              <a:cs typeface="Segoe UI" pitchFamily="34" charset="0"/>
            </a:rPr>
            <a:t>ControllerActionInvoker</a:t>
          </a:r>
          <a:r>
            <a:rPr lang="en-US" dirty="0" smtClean="0">
              <a:latin typeface="Segoe UI" pitchFamily="34" charset="0"/>
              <a:ea typeface="Segoe UI" pitchFamily="34" charset="0"/>
              <a:cs typeface="Segoe UI" pitchFamily="34" charset="0"/>
            </a:rPr>
            <a:t> runs the action.</a:t>
          </a:r>
          <a:endParaRPr lang="en-US" dirty="0">
            <a:latin typeface="Segoe UI" pitchFamily="34" charset="0"/>
            <a:ea typeface="Segoe UI" pitchFamily="34" charset="0"/>
            <a:cs typeface="Segoe UI" pitchFamily="34" charset="0"/>
          </a:endParaRPr>
        </a:p>
      </dgm:t>
    </dgm:pt>
    <dgm:pt modelId="{265ABBAA-07D3-4A49-BDD9-C4B2B118AAAA}" type="parTrans" cxnId="{096642FB-454F-4733-8044-889B502B8534}">
      <dgm:prSet/>
      <dgm:spPr/>
      <dgm:t>
        <a:bodyPr/>
        <a:lstStyle/>
        <a:p>
          <a:endParaRPr lang="en-US"/>
        </a:p>
      </dgm:t>
    </dgm:pt>
    <dgm:pt modelId="{983D63F8-5B9E-40C9-AFC3-537D5FB385F1}" type="sibTrans" cxnId="{096642FB-454F-4733-8044-889B502B8534}">
      <dgm:prSet/>
      <dgm:spPr/>
      <dgm:t>
        <a:bodyPr/>
        <a:lstStyle/>
        <a:p>
          <a:endParaRPr lang="en-US"/>
        </a:p>
      </dgm:t>
    </dgm:pt>
    <dgm:pt modelId="{8CE97108-2731-49C4-ADB3-C337D3955A14}" type="pres">
      <dgm:prSet presAssocID="{1642345E-AF46-465B-A21E-28178CD5AF37}" presName="outerComposite" presStyleCnt="0">
        <dgm:presLayoutVars>
          <dgm:chMax val="5"/>
          <dgm:dir/>
          <dgm:resizeHandles val="exact"/>
        </dgm:presLayoutVars>
      </dgm:prSet>
      <dgm:spPr/>
    </dgm:pt>
    <dgm:pt modelId="{DEA6707B-9677-428B-B53B-0F0CA665B837}" type="pres">
      <dgm:prSet presAssocID="{1642345E-AF46-465B-A21E-28178CD5AF37}" presName="dummyMaxCanvas" presStyleCnt="0">
        <dgm:presLayoutVars/>
      </dgm:prSet>
      <dgm:spPr/>
    </dgm:pt>
    <dgm:pt modelId="{8117F6CE-BC7B-4FEF-A947-99BB24F29368}" type="pres">
      <dgm:prSet presAssocID="{1642345E-AF46-465B-A21E-28178CD5AF37}" presName="FiveNodes_1" presStyleLbl="node1" presStyleIdx="0" presStyleCnt="5">
        <dgm:presLayoutVars>
          <dgm:bulletEnabled val="1"/>
        </dgm:presLayoutVars>
      </dgm:prSet>
      <dgm:spPr/>
      <dgm:t>
        <a:bodyPr/>
        <a:lstStyle/>
        <a:p>
          <a:endParaRPr lang="en-GB"/>
        </a:p>
      </dgm:t>
    </dgm:pt>
    <dgm:pt modelId="{707A4851-C6F0-4293-A6CF-5DD15666DD5A}" type="pres">
      <dgm:prSet presAssocID="{1642345E-AF46-465B-A21E-28178CD5AF37}" presName="FiveNodes_2" presStyleLbl="node1" presStyleIdx="1" presStyleCnt="5">
        <dgm:presLayoutVars>
          <dgm:bulletEnabled val="1"/>
        </dgm:presLayoutVars>
      </dgm:prSet>
      <dgm:spPr/>
      <dgm:t>
        <a:bodyPr/>
        <a:lstStyle/>
        <a:p>
          <a:endParaRPr lang="en-GB"/>
        </a:p>
      </dgm:t>
    </dgm:pt>
    <dgm:pt modelId="{2759432B-DC1A-4AC9-A8BB-3E9F954DA9B2}" type="pres">
      <dgm:prSet presAssocID="{1642345E-AF46-465B-A21E-28178CD5AF37}" presName="FiveNodes_3" presStyleLbl="node1" presStyleIdx="2" presStyleCnt="5">
        <dgm:presLayoutVars>
          <dgm:bulletEnabled val="1"/>
        </dgm:presLayoutVars>
      </dgm:prSet>
      <dgm:spPr/>
      <dgm:t>
        <a:bodyPr/>
        <a:lstStyle/>
        <a:p>
          <a:endParaRPr lang="en-GB"/>
        </a:p>
      </dgm:t>
    </dgm:pt>
    <dgm:pt modelId="{540C0C1C-4D8D-453C-8149-9CADD8E753BC}" type="pres">
      <dgm:prSet presAssocID="{1642345E-AF46-465B-A21E-28178CD5AF37}" presName="FiveNodes_4" presStyleLbl="node1" presStyleIdx="3" presStyleCnt="5">
        <dgm:presLayoutVars>
          <dgm:bulletEnabled val="1"/>
        </dgm:presLayoutVars>
      </dgm:prSet>
      <dgm:spPr/>
      <dgm:t>
        <a:bodyPr/>
        <a:lstStyle/>
        <a:p>
          <a:endParaRPr lang="en-GB"/>
        </a:p>
      </dgm:t>
    </dgm:pt>
    <dgm:pt modelId="{564B8DC3-A0C4-4A87-AFCE-964AE4FDCAC9}" type="pres">
      <dgm:prSet presAssocID="{1642345E-AF46-465B-A21E-28178CD5AF37}" presName="FiveNodes_5" presStyleLbl="node1" presStyleIdx="4" presStyleCnt="5">
        <dgm:presLayoutVars>
          <dgm:bulletEnabled val="1"/>
        </dgm:presLayoutVars>
      </dgm:prSet>
      <dgm:spPr/>
      <dgm:t>
        <a:bodyPr/>
        <a:lstStyle/>
        <a:p>
          <a:endParaRPr lang="en-GB"/>
        </a:p>
      </dgm:t>
    </dgm:pt>
    <dgm:pt modelId="{DC17D76D-F15E-4C3B-B39B-1F70FA7FCD67}" type="pres">
      <dgm:prSet presAssocID="{1642345E-AF46-465B-A21E-28178CD5AF37}" presName="FiveConn_1-2" presStyleLbl="fgAccFollowNode1" presStyleIdx="0" presStyleCnt="4">
        <dgm:presLayoutVars>
          <dgm:bulletEnabled val="1"/>
        </dgm:presLayoutVars>
      </dgm:prSet>
      <dgm:spPr/>
      <dgm:t>
        <a:bodyPr/>
        <a:lstStyle/>
        <a:p>
          <a:endParaRPr lang="en-GB"/>
        </a:p>
      </dgm:t>
    </dgm:pt>
    <dgm:pt modelId="{318F9295-09B2-43B9-ACFC-F794F8383513}" type="pres">
      <dgm:prSet presAssocID="{1642345E-AF46-465B-A21E-28178CD5AF37}" presName="FiveConn_2-3" presStyleLbl="fgAccFollowNode1" presStyleIdx="1" presStyleCnt="4">
        <dgm:presLayoutVars>
          <dgm:bulletEnabled val="1"/>
        </dgm:presLayoutVars>
      </dgm:prSet>
      <dgm:spPr/>
      <dgm:t>
        <a:bodyPr/>
        <a:lstStyle/>
        <a:p>
          <a:endParaRPr lang="en-GB"/>
        </a:p>
      </dgm:t>
    </dgm:pt>
    <dgm:pt modelId="{8F3DE278-32E3-47A2-9BC3-8E9357B5024B}" type="pres">
      <dgm:prSet presAssocID="{1642345E-AF46-465B-A21E-28178CD5AF37}" presName="FiveConn_3-4" presStyleLbl="fgAccFollowNode1" presStyleIdx="2" presStyleCnt="4">
        <dgm:presLayoutVars>
          <dgm:bulletEnabled val="1"/>
        </dgm:presLayoutVars>
      </dgm:prSet>
      <dgm:spPr/>
      <dgm:t>
        <a:bodyPr/>
        <a:lstStyle/>
        <a:p>
          <a:endParaRPr lang="en-GB"/>
        </a:p>
      </dgm:t>
    </dgm:pt>
    <dgm:pt modelId="{47E916FA-30B6-4575-BFEB-81299096F0FC}" type="pres">
      <dgm:prSet presAssocID="{1642345E-AF46-465B-A21E-28178CD5AF37}" presName="FiveConn_4-5" presStyleLbl="fgAccFollowNode1" presStyleIdx="3" presStyleCnt="4">
        <dgm:presLayoutVars>
          <dgm:bulletEnabled val="1"/>
        </dgm:presLayoutVars>
      </dgm:prSet>
      <dgm:spPr/>
      <dgm:t>
        <a:bodyPr/>
        <a:lstStyle/>
        <a:p>
          <a:endParaRPr lang="en-GB"/>
        </a:p>
      </dgm:t>
    </dgm:pt>
    <dgm:pt modelId="{619D467B-41DC-4ACA-B5B5-1AB19E5D00BE}" type="pres">
      <dgm:prSet presAssocID="{1642345E-AF46-465B-A21E-28178CD5AF37}" presName="FiveNodes_1_text" presStyleLbl="node1" presStyleIdx="4" presStyleCnt="5">
        <dgm:presLayoutVars>
          <dgm:bulletEnabled val="1"/>
        </dgm:presLayoutVars>
      </dgm:prSet>
      <dgm:spPr/>
      <dgm:t>
        <a:bodyPr/>
        <a:lstStyle/>
        <a:p>
          <a:endParaRPr lang="en-GB"/>
        </a:p>
      </dgm:t>
    </dgm:pt>
    <dgm:pt modelId="{A391AB30-E102-4BDD-A9C1-69C2F88F7358}" type="pres">
      <dgm:prSet presAssocID="{1642345E-AF46-465B-A21E-28178CD5AF37}" presName="FiveNodes_2_text" presStyleLbl="node1" presStyleIdx="4" presStyleCnt="5">
        <dgm:presLayoutVars>
          <dgm:bulletEnabled val="1"/>
        </dgm:presLayoutVars>
      </dgm:prSet>
      <dgm:spPr/>
      <dgm:t>
        <a:bodyPr/>
        <a:lstStyle/>
        <a:p>
          <a:endParaRPr lang="en-GB"/>
        </a:p>
      </dgm:t>
    </dgm:pt>
    <dgm:pt modelId="{18D0F72D-E8EB-4EEF-919B-45D12E98E186}" type="pres">
      <dgm:prSet presAssocID="{1642345E-AF46-465B-A21E-28178CD5AF37}" presName="FiveNodes_3_text" presStyleLbl="node1" presStyleIdx="4" presStyleCnt="5">
        <dgm:presLayoutVars>
          <dgm:bulletEnabled val="1"/>
        </dgm:presLayoutVars>
      </dgm:prSet>
      <dgm:spPr/>
      <dgm:t>
        <a:bodyPr/>
        <a:lstStyle/>
        <a:p>
          <a:endParaRPr lang="en-GB"/>
        </a:p>
      </dgm:t>
    </dgm:pt>
    <dgm:pt modelId="{D73F1476-5723-4E66-9C32-9DD4DE59AE46}" type="pres">
      <dgm:prSet presAssocID="{1642345E-AF46-465B-A21E-28178CD5AF37}" presName="FiveNodes_4_text" presStyleLbl="node1" presStyleIdx="4" presStyleCnt="5">
        <dgm:presLayoutVars>
          <dgm:bulletEnabled val="1"/>
        </dgm:presLayoutVars>
      </dgm:prSet>
      <dgm:spPr/>
      <dgm:t>
        <a:bodyPr/>
        <a:lstStyle/>
        <a:p>
          <a:endParaRPr lang="en-GB"/>
        </a:p>
      </dgm:t>
    </dgm:pt>
    <dgm:pt modelId="{0E8F3CFA-8A48-4265-BD02-B809787CE336}" type="pres">
      <dgm:prSet presAssocID="{1642345E-AF46-465B-A21E-28178CD5AF37}" presName="FiveNodes_5_text" presStyleLbl="node1" presStyleIdx="4" presStyleCnt="5">
        <dgm:presLayoutVars>
          <dgm:bulletEnabled val="1"/>
        </dgm:presLayoutVars>
      </dgm:prSet>
      <dgm:spPr/>
      <dgm:t>
        <a:bodyPr/>
        <a:lstStyle/>
        <a:p>
          <a:endParaRPr lang="en-GB"/>
        </a:p>
      </dgm:t>
    </dgm:pt>
  </dgm:ptLst>
  <dgm:cxnLst>
    <dgm:cxn modelId="{9264661A-92AF-4E23-98FB-38706A3B2A03}" type="presOf" srcId="{DB6DAD24-97B9-4C16-ACF9-FC0FD185400D}" destId="{707A4851-C6F0-4293-A6CF-5DD15666DD5A}" srcOrd="0" destOrd="0" presId="urn:microsoft.com/office/officeart/2005/8/layout/vProcess5"/>
    <dgm:cxn modelId="{841F2A1B-2055-4376-81BD-3AECD394B771}" type="presOf" srcId="{0ABBD549-1C49-4E5A-9379-9043B1D5E1F4}" destId="{318F9295-09B2-43B9-ACFC-F794F8383513}" srcOrd="0" destOrd="0" presId="urn:microsoft.com/office/officeart/2005/8/layout/vProcess5"/>
    <dgm:cxn modelId="{2C33D5BF-7006-47D2-B105-E1BCEC680316}" type="presOf" srcId="{F11D6E4A-94B8-40B6-AC68-06576C8FE152}" destId="{DC17D76D-F15E-4C3B-B39B-1F70FA7FCD67}" srcOrd="0" destOrd="0" presId="urn:microsoft.com/office/officeart/2005/8/layout/vProcess5"/>
    <dgm:cxn modelId="{A49BFB53-43F0-4FC8-BA65-42558485F80B}" type="presOf" srcId="{DB6DAD24-97B9-4C16-ACF9-FC0FD185400D}" destId="{A391AB30-E102-4BDD-A9C1-69C2F88F7358}" srcOrd="1" destOrd="0" presId="urn:microsoft.com/office/officeart/2005/8/layout/vProcess5"/>
    <dgm:cxn modelId="{E9CCAE76-B382-4BC4-A02A-0BB1D444E059}" srcId="{1642345E-AF46-465B-A21E-28178CD5AF37}" destId="{EFDFE7B8-A27A-4983-9CB0-1C0000D3CEE5}" srcOrd="2" destOrd="0" parTransId="{97AADA88-0420-4D66-A6EF-02F0102A76ED}" sibTransId="{D553FFB4-288B-4D7D-8711-0DEA7992E8CE}"/>
    <dgm:cxn modelId="{E9DCE2D0-5F4E-4213-82E4-226A5B8289B5}" type="presOf" srcId="{1E8DC128-FFCE-4190-9364-24D40675B0D6}" destId="{619D467B-41DC-4ACA-B5B5-1AB19E5D00BE}" srcOrd="1" destOrd="0" presId="urn:microsoft.com/office/officeart/2005/8/layout/vProcess5"/>
    <dgm:cxn modelId="{7C5DFD71-1ABB-4951-9F4F-2C71984B3965}" type="presOf" srcId="{1E8DC128-FFCE-4190-9364-24D40675B0D6}" destId="{8117F6CE-BC7B-4FEF-A947-99BB24F29368}" srcOrd="0" destOrd="0" presId="urn:microsoft.com/office/officeart/2005/8/layout/vProcess5"/>
    <dgm:cxn modelId="{87F28912-EEAA-484F-B295-DE9EAF62A639}" type="presOf" srcId="{D553FFB4-288B-4D7D-8711-0DEA7992E8CE}" destId="{8F3DE278-32E3-47A2-9BC3-8E9357B5024B}" srcOrd="0" destOrd="0" presId="urn:microsoft.com/office/officeart/2005/8/layout/vProcess5"/>
    <dgm:cxn modelId="{E096FB7D-5FA9-4E48-9EC8-C1F79469BE7D}" srcId="{1642345E-AF46-465B-A21E-28178CD5AF37}" destId="{1E8DC128-FFCE-4190-9364-24D40675B0D6}" srcOrd="0" destOrd="0" parTransId="{F515DEFF-961D-4AAA-92CF-C26208FA2F05}" sibTransId="{F11D6E4A-94B8-40B6-AC68-06576C8FE152}"/>
    <dgm:cxn modelId="{E2BC0590-9D80-463A-A215-4B9715D13269}" type="presOf" srcId="{EFDFE7B8-A27A-4983-9CB0-1C0000D3CEE5}" destId="{18D0F72D-E8EB-4EEF-919B-45D12E98E186}" srcOrd="1" destOrd="0" presId="urn:microsoft.com/office/officeart/2005/8/layout/vProcess5"/>
    <dgm:cxn modelId="{096642FB-454F-4733-8044-889B502B8534}" srcId="{1642345E-AF46-465B-A21E-28178CD5AF37}" destId="{E20BA085-2971-43A7-A3A0-286DEFC58299}" srcOrd="4" destOrd="0" parTransId="{265ABBAA-07D3-4A49-BDD9-C4B2B118AAAA}" sibTransId="{983D63F8-5B9E-40C9-AFC3-537D5FB385F1}"/>
    <dgm:cxn modelId="{853A4A10-A841-4409-B668-EFB8823FB3D5}" type="presOf" srcId="{1E758568-0C84-475E-A13B-36D63B5512F6}" destId="{540C0C1C-4D8D-453C-8149-9CADD8E753BC}" srcOrd="0" destOrd="0" presId="urn:microsoft.com/office/officeart/2005/8/layout/vProcess5"/>
    <dgm:cxn modelId="{8585F088-521B-40DF-992E-0F8EDBCF083C}" srcId="{1642345E-AF46-465B-A21E-28178CD5AF37}" destId="{1E758568-0C84-475E-A13B-36D63B5512F6}" srcOrd="3" destOrd="0" parTransId="{7A8B2692-E8F1-4CCC-B880-ACDCB6226A8F}" sibTransId="{9145DB1F-1FEE-4D39-A30D-6E550E749BDE}"/>
    <dgm:cxn modelId="{8562D028-248B-410A-B96E-32A15B6C54C4}" srcId="{1642345E-AF46-465B-A21E-28178CD5AF37}" destId="{DB6DAD24-97B9-4C16-ACF9-FC0FD185400D}" srcOrd="1" destOrd="0" parTransId="{D15DAD06-AEB0-4B78-8D74-5659133E8A17}" sibTransId="{0ABBD549-1C49-4E5A-9379-9043B1D5E1F4}"/>
    <dgm:cxn modelId="{51C401C6-19B2-4D14-9111-BACFDC713373}" type="presOf" srcId="{E20BA085-2971-43A7-A3A0-286DEFC58299}" destId="{564B8DC3-A0C4-4A87-AFCE-964AE4FDCAC9}" srcOrd="0" destOrd="0" presId="urn:microsoft.com/office/officeart/2005/8/layout/vProcess5"/>
    <dgm:cxn modelId="{A35B61E0-F649-49C9-A09A-6ED51C923C69}" type="presOf" srcId="{E20BA085-2971-43A7-A3A0-286DEFC58299}" destId="{0E8F3CFA-8A48-4265-BD02-B809787CE336}" srcOrd="1" destOrd="0" presId="urn:microsoft.com/office/officeart/2005/8/layout/vProcess5"/>
    <dgm:cxn modelId="{5EE922E2-0EC0-458E-B7FF-55569130A88B}" type="presOf" srcId="{EFDFE7B8-A27A-4983-9CB0-1C0000D3CEE5}" destId="{2759432B-DC1A-4AC9-A8BB-3E9F954DA9B2}" srcOrd="0" destOrd="0" presId="urn:microsoft.com/office/officeart/2005/8/layout/vProcess5"/>
    <dgm:cxn modelId="{E0C73E7D-8D6D-465A-B1C9-EB1208F9485A}" type="presOf" srcId="{1642345E-AF46-465B-A21E-28178CD5AF37}" destId="{8CE97108-2731-49C4-ADB3-C337D3955A14}" srcOrd="0" destOrd="0" presId="urn:microsoft.com/office/officeart/2005/8/layout/vProcess5"/>
    <dgm:cxn modelId="{D0D1CAF0-53FA-424F-B6C6-45E862EC865D}" type="presOf" srcId="{1E758568-0C84-475E-A13B-36D63B5512F6}" destId="{D73F1476-5723-4E66-9C32-9DD4DE59AE46}" srcOrd="1" destOrd="0" presId="urn:microsoft.com/office/officeart/2005/8/layout/vProcess5"/>
    <dgm:cxn modelId="{1CE7B605-FBC7-43A2-BECF-900903A72D43}" type="presOf" srcId="{9145DB1F-1FEE-4D39-A30D-6E550E749BDE}" destId="{47E916FA-30B6-4575-BFEB-81299096F0FC}" srcOrd="0" destOrd="0" presId="urn:microsoft.com/office/officeart/2005/8/layout/vProcess5"/>
    <dgm:cxn modelId="{39415AF8-FA94-4329-A70A-4306ECEE4A00}" type="presParOf" srcId="{8CE97108-2731-49C4-ADB3-C337D3955A14}" destId="{DEA6707B-9677-428B-B53B-0F0CA665B837}" srcOrd="0" destOrd="0" presId="urn:microsoft.com/office/officeart/2005/8/layout/vProcess5"/>
    <dgm:cxn modelId="{38D7BE4F-FC49-48FE-8FD6-A5349F826B11}" type="presParOf" srcId="{8CE97108-2731-49C4-ADB3-C337D3955A14}" destId="{8117F6CE-BC7B-4FEF-A947-99BB24F29368}" srcOrd="1" destOrd="0" presId="urn:microsoft.com/office/officeart/2005/8/layout/vProcess5"/>
    <dgm:cxn modelId="{DFBA1D43-0495-45D7-8A9D-B2FD4C659CED}" type="presParOf" srcId="{8CE97108-2731-49C4-ADB3-C337D3955A14}" destId="{707A4851-C6F0-4293-A6CF-5DD15666DD5A}" srcOrd="2" destOrd="0" presId="urn:microsoft.com/office/officeart/2005/8/layout/vProcess5"/>
    <dgm:cxn modelId="{888927C7-764E-4E6F-8059-CBF8EE58555B}" type="presParOf" srcId="{8CE97108-2731-49C4-ADB3-C337D3955A14}" destId="{2759432B-DC1A-4AC9-A8BB-3E9F954DA9B2}" srcOrd="3" destOrd="0" presId="urn:microsoft.com/office/officeart/2005/8/layout/vProcess5"/>
    <dgm:cxn modelId="{D8F2071D-7BA2-4A53-AA78-58544204768B}" type="presParOf" srcId="{8CE97108-2731-49C4-ADB3-C337D3955A14}" destId="{540C0C1C-4D8D-453C-8149-9CADD8E753BC}" srcOrd="4" destOrd="0" presId="urn:microsoft.com/office/officeart/2005/8/layout/vProcess5"/>
    <dgm:cxn modelId="{2C97EE21-2DD8-4025-8EAB-C6A078DCF6E3}" type="presParOf" srcId="{8CE97108-2731-49C4-ADB3-C337D3955A14}" destId="{564B8DC3-A0C4-4A87-AFCE-964AE4FDCAC9}" srcOrd="5" destOrd="0" presId="urn:microsoft.com/office/officeart/2005/8/layout/vProcess5"/>
    <dgm:cxn modelId="{720BEEB1-0B30-4809-85EE-3B8CF3BED767}" type="presParOf" srcId="{8CE97108-2731-49C4-ADB3-C337D3955A14}" destId="{DC17D76D-F15E-4C3B-B39B-1F70FA7FCD67}" srcOrd="6" destOrd="0" presId="urn:microsoft.com/office/officeart/2005/8/layout/vProcess5"/>
    <dgm:cxn modelId="{E5485E28-4ECD-49C0-8DCE-47AE53ABD928}" type="presParOf" srcId="{8CE97108-2731-49C4-ADB3-C337D3955A14}" destId="{318F9295-09B2-43B9-ACFC-F794F8383513}" srcOrd="7" destOrd="0" presId="urn:microsoft.com/office/officeart/2005/8/layout/vProcess5"/>
    <dgm:cxn modelId="{B0FD3638-C714-4679-89A7-9F01BC6B1D63}" type="presParOf" srcId="{8CE97108-2731-49C4-ADB3-C337D3955A14}" destId="{8F3DE278-32E3-47A2-9BC3-8E9357B5024B}" srcOrd="8" destOrd="0" presId="urn:microsoft.com/office/officeart/2005/8/layout/vProcess5"/>
    <dgm:cxn modelId="{2629724D-ECEC-4FE8-B66B-110208786EC2}" type="presParOf" srcId="{8CE97108-2731-49C4-ADB3-C337D3955A14}" destId="{47E916FA-30B6-4575-BFEB-81299096F0FC}" srcOrd="9" destOrd="0" presId="urn:microsoft.com/office/officeart/2005/8/layout/vProcess5"/>
    <dgm:cxn modelId="{E64164E4-56AA-4B9F-AEBF-4F380C369AE3}" type="presParOf" srcId="{8CE97108-2731-49C4-ADB3-C337D3955A14}" destId="{619D467B-41DC-4ACA-B5B5-1AB19E5D00BE}" srcOrd="10" destOrd="0" presId="urn:microsoft.com/office/officeart/2005/8/layout/vProcess5"/>
    <dgm:cxn modelId="{073BE950-C060-44F2-8C04-E069F5E4A29A}" type="presParOf" srcId="{8CE97108-2731-49C4-ADB3-C337D3955A14}" destId="{A391AB30-E102-4BDD-A9C1-69C2F88F7358}" srcOrd="11" destOrd="0" presId="urn:microsoft.com/office/officeart/2005/8/layout/vProcess5"/>
    <dgm:cxn modelId="{8884E234-F197-4F06-955B-4EFB9732C988}" type="presParOf" srcId="{8CE97108-2731-49C4-ADB3-C337D3955A14}" destId="{18D0F72D-E8EB-4EEF-919B-45D12E98E186}" srcOrd="12" destOrd="0" presId="urn:microsoft.com/office/officeart/2005/8/layout/vProcess5"/>
    <dgm:cxn modelId="{6DDE16F0-0A37-473E-BFC5-AD72A2B5E6DE}" type="presParOf" srcId="{8CE97108-2731-49C4-ADB3-C337D3955A14}" destId="{D73F1476-5723-4E66-9C32-9DD4DE59AE46}" srcOrd="13" destOrd="0" presId="urn:microsoft.com/office/officeart/2005/8/layout/vProcess5"/>
    <dgm:cxn modelId="{D34F13CA-9E4F-4292-BCA4-680D8666995C}" type="presParOf" srcId="{8CE97108-2731-49C4-ADB3-C337D3955A14}" destId="{0E8F3CFA-8A48-4265-BD02-B809787CE336}"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054487-9A95-4349-9F2E-F051AF7518DF}" type="datetimeFigureOut">
              <a:rPr lang="zh-TW" altLang="en-US" smtClean="0"/>
              <a:t>2015/4/16</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41853-53E2-4E0C-96A2-7FD4D17D8E33}" type="slidenum">
              <a:rPr lang="zh-TW" altLang="en-US" smtClean="0"/>
              <a:t>‹#›</a:t>
            </a:fld>
            <a:endParaRPr lang="zh-TW" altLang="en-US"/>
          </a:p>
        </p:txBody>
      </p:sp>
    </p:spTree>
    <p:extLst>
      <p:ext uri="{BB962C8B-B14F-4D97-AF65-F5344CB8AC3E}">
        <p14:creationId xmlns:p14="http://schemas.microsoft.com/office/powerpoint/2010/main" val="307560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default route is described in this topic verbally so the students understand how the route functions. In the next topic, the code for the default route is introduced.</a:t>
            </a:r>
          </a:p>
          <a:p>
            <a:pPr>
              <a:lnSpc>
                <a:spcPct val="115000"/>
              </a:lnSpc>
              <a:spcAft>
                <a:spcPts val="1000"/>
              </a:spcAft>
            </a:pPr>
            <a:r>
              <a:rPr lang="en-US" sz="1000">
                <a:latin typeface="Arial"/>
                <a:ea typeface="Calibri"/>
                <a:cs typeface="Times New Roman"/>
              </a:rPr>
              <a:t>The logic described under Controller Factories and Routes has already been covered in Module 4 in the topic “Responding to User Actions”. However that discussion omitted any mention of routes for simplicity because students had not yet heard about the routing engine. In this topic, the same logic is described, but the importance of routes is emphasized. You must inform the students that they have already seen this logic but this time, routing decisions are included.</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A user wants to edit a comment that she created in your MVC application. You have not created any custom routes. What URL do you think she must request to see the edit view with the right comment?</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correct URL would be http://servername/comment/edit/id, where servername is the name of the web server and domain and id</a:t>
            </a:r>
            <a:r>
              <a:rPr lang="en-US" sz="1000" b="1" i="1">
                <a:latin typeface="Arial"/>
                <a:ea typeface="Calibri"/>
                <a:cs typeface="Times New Roman"/>
              </a:rPr>
              <a:t> </a:t>
            </a:r>
            <a:r>
              <a:rPr lang="en-US" sz="1000">
                <a:latin typeface="Arial"/>
                <a:ea typeface="Calibri"/>
                <a:cs typeface="Times New Roman"/>
              </a:rPr>
              <a:t>is the ID number of the comment. This assumes that comments are handled by a controller called </a:t>
            </a:r>
            <a:r>
              <a:rPr lang="en-US" sz="1000" b="1">
                <a:latin typeface="Arial"/>
                <a:ea typeface="Calibri"/>
                <a:cs typeface="Times New Roman"/>
              </a:rPr>
              <a:t>CommentController</a:t>
            </a:r>
            <a:r>
              <a:rPr lang="en-US" sz="1000">
                <a:latin typeface="Arial"/>
                <a:ea typeface="Calibri"/>
                <a:cs typeface="Times New Roman"/>
              </a:rPr>
              <a:t> and edit operations are handled by an action called </a:t>
            </a:r>
            <a:r>
              <a:rPr lang="en-US" sz="1000" b="1">
                <a:latin typeface="Arial"/>
                <a:ea typeface="Calibri"/>
                <a:cs typeface="Times New Roman"/>
              </a:rPr>
              <a:t>Edit</a:t>
            </a:r>
            <a:r>
              <a:rPr lang="en-US" sz="100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E1BECAE0-88CF-4BD0-8053-09CCA4ACCF5C}"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94425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smtClean="0">
                <a:latin typeface="Arial"/>
                <a:ea typeface="Times New Roman"/>
                <a:cs typeface="Times New Roman"/>
              </a:rPr>
              <a:t>Question:</a:t>
            </a:r>
            <a:r>
              <a:rPr lang="en-US" sz="1000" smtClean="0">
                <a:latin typeface="Arial"/>
                <a:ea typeface="Times New Roman"/>
                <a:cs typeface="Times New Roman"/>
              </a:rPr>
              <a:t> A developer has removed all code from the </a:t>
            </a:r>
            <a:r>
              <a:rPr lang="en-US" sz="1000" b="1" smtClean="0">
                <a:latin typeface="Arial"/>
                <a:ea typeface="Times New Roman"/>
                <a:cs typeface="Times New Roman"/>
              </a:rPr>
              <a:t>Application_Start()</a:t>
            </a:r>
            <a:r>
              <a:rPr lang="en-US" sz="1000" smtClean="0">
                <a:latin typeface="Arial"/>
                <a:ea typeface="Times New Roman"/>
                <a:cs typeface="Times New Roman"/>
              </a:rPr>
              <a:t> method in </a:t>
            </a:r>
            <a:r>
              <a:rPr lang="en-US" sz="1000" b="1" smtClean="0">
                <a:latin typeface="Arial"/>
                <a:ea typeface="Times New Roman"/>
                <a:cs typeface="Times New Roman"/>
              </a:rPr>
              <a:t>Global.asax.cs</a:t>
            </a:r>
            <a:r>
              <a:rPr lang="en-US" sz="1000" smtClean="0">
                <a:latin typeface="Arial"/>
                <a:ea typeface="Times New Roman"/>
                <a:cs typeface="Times New Roman"/>
              </a:rPr>
              <a:t>. When he runs the application, he receives 404 errors for any request, regardless of the relative URL. Why does this occur?</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Because the developer removed the call to </a:t>
            </a:r>
            <a:r>
              <a:rPr lang="en-US" sz="1000" b="1">
                <a:latin typeface="Arial"/>
                <a:ea typeface="Calibri"/>
                <a:cs typeface="Times New Roman"/>
              </a:rPr>
              <a:t>RouteConfig.RegisterRoutes()</a:t>
            </a:r>
            <a:r>
              <a:rPr lang="en-US" sz="1000">
                <a:latin typeface="Arial"/>
                <a:ea typeface="Calibri"/>
                <a:cs typeface="Times New Roman"/>
              </a:rPr>
              <a:t>, no code in </a:t>
            </a:r>
            <a:r>
              <a:rPr lang="en-US" sz="1000" b="1">
                <a:latin typeface="Arial"/>
                <a:ea typeface="Calibri"/>
                <a:cs typeface="Times New Roman"/>
              </a:rPr>
              <a:t>RouteConfig.cs</a:t>
            </a:r>
            <a:r>
              <a:rPr lang="en-US" sz="1000">
                <a:latin typeface="Arial"/>
                <a:ea typeface="Calibri"/>
                <a:cs typeface="Times New Roman"/>
              </a:rPr>
              <a:t> is run when the application starts. This means that no routes are added to the routing table; therefore, MVC cannot locate the right controller or action to handle any request.</a:t>
            </a:r>
          </a:p>
        </p:txBody>
      </p:sp>
      <p:sp>
        <p:nvSpPr>
          <p:cNvPr id="4" name="Slide Number Placeholder 3"/>
          <p:cNvSpPr>
            <a:spLocks noGrp="1"/>
          </p:cNvSpPr>
          <p:nvPr>
            <p:ph type="sldNum" sz="quarter" idx="10"/>
          </p:nvPr>
        </p:nvSpPr>
        <p:spPr/>
        <p:txBody>
          <a:bodyPr/>
          <a:lstStyle/>
          <a:p>
            <a:fld id="{E1BECAE0-88CF-4BD0-8053-09CCA4ACCF5C}"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34945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A developer has replaced the default model binder with a custom model binder. Now, several action methods are throwing exceptions on lines that use action parameters. How can you fix this bug?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 </a:t>
            </a:r>
            <a:r>
              <a:rPr lang="en-US" sz="1000">
                <a:latin typeface="Arial"/>
                <a:ea typeface="Calibri"/>
                <a:cs typeface="Segoe UI"/>
              </a:rPr>
              <a:t>This problem has probably arisen because you were relying on the default model binder matching route segment variables to action parameters. The custom model binder does not pass route values to action parameters in the same manner as default model binder. Therefore, parameters are null when you use them. You can either return to using the default model binder or use </a:t>
            </a:r>
            <a:r>
              <a:rPr lang="en-US" sz="1000" b="1">
                <a:latin typeface="Arial"/>
                <a:ea typeface="Calibri"/>
                <a:cs typeface="Times New Roman"/>
              </a:rPr>
              <a:t>RouteData.Values</a:t>
            </a:r>
            <a:r>
              <a:rPr lang="en-US" sz="1000">
                <a:latin typeface="Arial"/>
                <a:ea typeface="Calibri"/>
                <a:cs typeface="Segoe UI"/>
              </a:rPr>
              <a:t> to access segment variable values.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E1BECAE0-88CF-4BD0-8053-09CCA4ACCF5C}"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07: Structuring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2717979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E410D89-6B62-4193-A92D-D63A65E645D9}" type="datetimeFigureOut">
              <a:rPr lang="zh-TW" altLang="en-US" smtClean="0"/>
              <a:t>2015/4/16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B76C804-7FC0-4ADC-8905-C8D5F8993CBF}" type="slidenum">
              <a:rPr lang="zh-TW" altLang="en-US" smtClean="0"/>
              <a:t>‹#›</a:t>
            </a:fld>
            <a:endParaRPr lang="zh-TW" altLang="en-US"/>
          </a:p>
        </p:txBody>
      </p:sp>
    </p:spTree>
    <p:extLst>
      <p:ext uri="{BB962C8B-B14F-4D97-AF65-F5344CB8AC3E}">
        <p14:creationId xmlns:p14="http://schemas.microsoft.com/office/powerpoint/2010/main" val="29919755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E410D89-6B62-4193-A92D-D63A65E645D9}" type="datetimeFigureOut">
              <a:rPr lang="zh-TW" altLang="en-US" smtClean="0"/>
              <a:t>2015/4/16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B76C804-7FC0-4ADC-8905-C8D5F8993CBF}" type="slidenum">
              <a:rPr lang="zh-TW" altLang="en-US" smtClean="0"/>
              <a:t>‹#›</a:t>
            </a:fld>
            <a:endParaRPr lang="zh-TW" altLang="en-US"/>
          </a:p>
        </p:txBody>
      </p:sp>
    </p:spTree>
    <p:extLst>
      <p:ext uri="{BB962C8B-B14F-4D97-AF65-F5344CB8AC3E}">
        <p14:creationId xmlns:p14="http://schemas.microsoft.com/office/powerpoint/2010/main" val="169797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E410D89-6B62-4193-A92D-D63A65E645D9}" type="datetimeFigureOut">
              <a:rPr lang="zh-TW" altLang="en-US" smtClean="0"/>
              <a:t>2015/4/16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B76C804-7FC0-4ADC-8905-C8D5F8993CBF}" type="slidenum">
              <a:rPr lang="zh-TW" altLang="en-US" smtClean="0"/>
              <a:t>‹#›</a:t>
            </a:fld>
            <a:endParaRPr lang="zh-TW" altLang="en-US"/>
          </a:p>
        </p:txBody>
      </p:sp>
    </p:spTree>
    <p:extLst>
      <p:ext uri="{BB962C8B-B14F-4D97-AF65-F5344CB8AC3E}">
        <p14:creationId xmlns:p14="http://schemas.microsoft.com/office/powerpoint/2010/main" val="59970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E410D89-6B62-4193-A92D-D63A65E645D9}" type="datetimeFigureOut">
              <a:rPr lang="zh-TW" altLang="en-US" smtClean="0"/>
              <a:t>2015/4/16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B76C804-7FC0-4ADC-8905-C8D5F8993CBF}" type="slidenum">
              <a:rPr lang="zh-TW" altLang="en-US" smtClean="0"/>
              <a:t>‹#›</a:t>
            </a:fld>
            <a:endParaRPr lang="zh-TW" altLang="en-US"/>
          </a:p>
        </p:txBody>
      </p:sp>
    </p:spTree>
    <p:extLst>
      <p:ext uri="{BB962C8B-B14F-4D97-AF65-F5344CB8AC3E}">
        <p14:creationId xmlns:p14="http://schemas.microsoft.com/office/powerpoint/2010/main" val="428590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AE410D89-6B62-4193-A92D-D63A65E645D9}" type="datetimeFigureOut">
              <a:rPr lang="zh-TW" altLang="en-US" smtClean="0"/>
              <a:t>2015/4/16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B76C804-7FC0-4ADC-8905-C8D5F8993CBF}" type="slidenum">
              <a:rPr lang="zh-TW" altLang="en-US" smtClean="0"/>
              <a:t>‹#›</a:t>
            </a:fld>
            <a:endParaRPr lang="zh-TW" altLang="en-US"/>
          </a:p>
        </p:txBody>
      </p:sp>
    </p:spTree>
    <p:extLst>
      <p:ext uri="{BB962C8B-B14F-4D97-AF65-F5344CB8AC3E}">
        <p14:creationId xmlns:p14="http://schemas.microsoft.com/office/powerpoint/2010/main" val="126145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E410D89-6B62-4193-A92D-D63A65E645D9}" type="datetimeFigureOut">
              <a:rPr lang="zh-TW" altLang="en-US" smtClean="0"/>
              <a:t>2015/4/16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B76C804-7FC0-4ADC-8905-C8D5F8993CBF}" type="slidenum">
              <a:rPr lang="zh-TW" altLang="en-US" smtClean="0"/>
              <a:t>‹#›</a:t>
            </a:fld>
            <a:endParaRPr lang="zh-TW" altLang="en-US"/>
          </a:p>
        </p:txBody>
      </p:sp>
    </p:spTree>
    <p:extLst>
      <p:ext uri="{BB962C8B-B14F-4D97-AF65-F5344CB8AC3E}">
        <p14:creationId xmlns:p14="http://schemas.microsoft.com/office/powerpoint/2010/main" val="3534073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E410D89-6B62-4193-A92D-D63A65E645D9}" type="datetimeFigureOut">
              <a:rPr lang="zh-TW" altLang="en-US" smtClean="0"/>
              <a:t>2015/4/16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B76C804-7FC0-4ADC-8905-C8D5F8993CBF}" type="slidenum">
              <a:rPr lang="zh-TW" altLang="en-US" smtClean="0"/>
              <a:t>‹#›</a:t>
            </a:fld>
            <a:endParaRPr lang="zh-TW" altLang="en-US"/>
          </a:p>
        </p:txBody>
      </p:sp>
    </p:spTree>
    <p:extLst>
      <p:ext uri="{BB962C8B-B14F-4D97-AF65-F5344CB8AC3E}">
        <p14:creationId xmlns:p14="http://schemas.microsoft.com/office/powerpoint/2010/main" val="1075017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E410D89-6B62-4193-A92D-D63A65E645D9}" type="datetimeFigureOut">
              <a:rPr lang="zh-TW" altLang="en-US" smtClean="0"/>
              <a:t>2015/4/16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B76C804-7FC0-4ADC-8905-C8D5F8993CBF}" type="slidenum">
              <a:rPr lang="zh-TW" altLang="en-US" smtClean="0"/>
              <a:t>‹#›</a:t>
            </a:fld>
            <a:endParaRPr lang="zh-TW" altLang="en-US"/>
          </a:p>
        </p:txBody>
      </p:sp>
    </p:spTree>
    <p:extLst>
      <p:ext uri="{BB962C8B-B14F-4D97-AF65-F5344CB8AC3E}">
        <p14:creationId xmlns:p14="http://schemas.microsoft.com/office/powerpoint/2010/main" val="299082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410D89-6B62-4193-A92D-D63A65E645D9}" type="datetimeFigureOut">
              <a:rPr lang="zh-TW" altLang="en-US" smtClean="0"/>
              <a:t>2015/4/16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B76C804-7FC0-4ADC-8905-C8D5F8993CBF}" type="slidenum">
              <a:rPr lang="zh-TW" altLang="en-US" smtClean="0"/>
              <a:t>‹#›</a:t>
            </a:fld>
            <a:endParaRPr lang="zh-TW" altLang="en-US"/>
          </a:p>
        </p:txBody>
      </p:sp>
    </p:spTree>
    <p:extLst>
      <p:ext uri="{BB962C8B-B14F-4D97-AF65-F5344CB8AC3E}">
        <p14:creationId xmlns:p14="http://schemas.microsoft.com/office/powerpoint/2010/main" val="261309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AE410D89-6B62-4193-A92D-D63A65E645D9}" type="datetimeFigureOut">
              <a:rPr lang="zh-TW" altLang="en-US" smtClean="0"/>
              <a:t>2015/4/16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B76C804-7FC0-4ADC-8905-C8D5F8993CBF}" type="slidenum">
              <a:rPr lang="zh-TW" altLang="en-US" smtClean="0"/>
              <a:t>‹#›</a:t>
            </a:fld>
            <a:endParaRPr lang="zh-TW" altLang="en-US"/>
          </a:p>
        </p:txBody>
      </p:sp>
    </p:spTree>
    <p:extLst>
      <p:ext uri="{BB962C8B-B14F-4D97-AF65-F5344CB8AC3E}">
        <p14:creationId xmlns:p14="http://schemas.microsoft.com/office/powerpoint/2010/main" val="3042124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AE410D89-6B62-4193-A92D-D63A65E645D9}" type="datetimeFigureOut">
              <a:rPr lang="zh-TW" altLang="en-US" smtClean="0"/>
              <a:t>2015/4/16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B76C804-7FC0-4ADC-8905-C8D5F8993CBF}" type="slidenum">
              <a:rPr lang="zh-TW" altLang="en-US" smtClean="0"/>
              <a:t>‹#›</a:t>
            </a:fld>
            <a:endParaRPr lang="zh-TW" altLang="en-US"/>
          </a:p>
        </p:txBody>
      </p:sp>
    </p:spTree>
    <p:extLst>
      <p:ext uri="{BB962C8B-B14F-4D97-AF65-F5344CB8AC3E}">
        <p14:creationId xmlns:p14="http://schemas.microsoft.com/office/powerpoint/2010/main" val="84348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Estrangelo Edessa" panose="03080600000000000000" pitchFamily="66" charset="0"/>
                <a:cs typeface="Estrangelo Edessa" panose="03080600000000000000" pitchFamily="66" charset="0"/>
              </a:defRPr>
            </a:lvl1pPr>
          </a:lstStyle>
          <a:p>
            <a:fld id="{AE410D89-6B62-4193-A92D-D63A65E645D9}" type="datetimeFigureOut">
              <a:rPr lang="zh-TW" altLang="en-US" smtClean="0"/>
              <a:pPr/>
              <a:t>2015/4/16</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Estrangelo Edessa" panose="03080600000000000000" pitchFamily="66" charset="0"/>
                <a:cs typeface="Estrangelo Edessa" panose="03080600000000000000" pitchFamily="66" charset="0"/>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Estrangelo Edessa" panose="03080600000000000000" pitchFamily="66" charset="0"/>
                <a:cs typeface="Estrangelo Edessa" panose="03080600000000000000" pitchFamily="66" charset="0"/>
              </a:defRPr>
            </a:lvl1pPr>
          </a:lstStyle>
          <a:p>
            <a:fld id="{AB76C804-7FC0-4ADC-8905-C8D5F8993CBF}" type="slidenum">
              <a:rPr lang="zh-TW" altLang="en-US" smtClean="0"/>
              <a:pPr/>
              <a:t>‹#›</a:t>
            </a:fld>
            <a:endParaRPr lang="zh-TW" altLang="en-US"/>
          </a:p>
        </p:txBody>
      </p:sp>
    </p:spTree>
    <p:extLst>
      <p:ext uri="{BB962C8B-B14F-4D97-AF65-F5344CB8AC3E}">
        <p14:creationId xmlns:p14="http://schemas.microsoft.com/office/powerpoint/2010/main" val="3873476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Estrangelo Edessa" panose="03080600000000000000" pitchFamily="66" charset="0"/>
          <a:ea typeface="+mj-ea"/>
          <a:cs typeface="Estrangelo Edessa" panose="03080600000000000000" pitchFamily="66"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Estrangelo Edessa" panose="03080600000000000000" pitchFamily="66" charset="0"/>
          <a:ea typeface="+mn-ea"/>
          <a:cs typeface="Estrangelo Edessa" panose="03080600000000000000" pitchFamily="66"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Estrangelo Edessa" panose="03080600000000000000" pitchFamily="66" charset="0"/>
          <a:ea typeface="+mn-ea"/>
          <a:cs typeface="Estrangelo Edessa" panose="03080600000000000000" pitchFamily="66"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Estrangelo Edessa" panose="03080600000000000000" pitchFamily="66" charset="0"/>
          <a:ea typeface="+mn-ea"/>
          <a:cs typeface="Estrangelo Edessa" panose="03080600000000000000" pitchFamily="66"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Estrangelo Edessa" panose="03080600000000000000" pitchFamily="66" charset="0"/>
          <a:ea typeface="+mn-ea"/>
          <a:cs typeface="Estrangelo Edessa" panose="03080600000000000000" pitchFamily="66"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Estrangelo Edessa" panose="03080600000000000000" pitchFamily="66" charset="0"/>
          <a:ea typeface="+mn-ea"/>
          <a:cs typeface="Estrangelo Edessa" panose="03080600000000000000" pitchFamily="66"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my.org/product.aspx?s=book&amp;t=my&amp;o=date" TargetMode="External"/><Relationship Id="rId2" Type="http://schemas.openxmlformats.org/officeDocument/2006/relationships/hyperlink" Target="http://my.org/product.aspx?id=123456" TargetMode="External"/><Relationship Id="rId1" Type="http://schemas.openxmlformats.org/officeDocument/2006/relationships/slideLayout" Target="../slideLayouts/slideLayout2.xml"/><Relationship Id="rId5" Type="http://schemas.openxmlformats.org/officeDocument/2006/relationships/hyperlink" Target="http://my.org/product/book/my?o=date" TargetMode="External"/><Relationship Id="rId4" Type="http://schemas.openxmlformats.org/officeDocument/2006/relationships/hyperlink" Target="http://my.org/product/123456.aspx"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hackwebwith.net/asp-net-mvc-5-action-filter-types-overview/" TargetMode="External"/><Relationship Id="rId3" Type="http://schemas.openxmlformats.org/officeDocument/2006/relationships/hyperlink" Target="https://msdn.microsoft.com/en-us/library/cc668201.aspx" TargetMode="External"/><Relationship Id="rId7" Type="http://schemas.openxmlformats.org/officeDocument/2006/relationships/hyperlink" Target="https://msdn.microsoft.com/en-us/library/ee256141(v=vs.100).aspx" TargetMode="External"/><Relationship Id="rId2" Type="http://schemas.openxmlformats.org/officeDocument/2006/relationships/hyperlink" Target="https://msdn.microsoft.com/en-us/library/dd410269(v=vs.100).aspx" TargetMode="External"/><Relationship Id="rId1" Type="http://schemas.openxmlformats.org/officeDocument/2006/relationships/slideLayout" Target="../slideLayouts/slideLayout2.xml"/><Relationship Id="rId6" Type="http://schemas.openxmlformats.org/officeDocument/2006/relationships/hyperlink" Target="https://msdn.microsoft.com/en-us/magazine/hh781022.aspx" TargetMode="External"/><Relationship Id="rId5" Type="http://schemas.openxmlformats.org/officeDocument/2006/relationships/hyperlink" Target="http://www.dotnet-tricks.com/Tutorial/mvc/9KHW190712-ViewData-vs-ViewBag-vs-TempData-vs-Session.html" TargetMode="External"/><Relationship Id="rId4" Type="http://schemas.openxmlformats.org/officeDocument/2006/relationships/hyperlink" Target="http://www.codeproject.com/Articles/595024/Controllers-and-Actions-in-ASP-NET-MVC"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on.fb.me/1b4UPZ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122363"/>
            <a:ext cx="7772400" cy="1689848"/>
          </a:xfrm>
        </p:spPr>
        <p:txBody>
          <a:bodyPr>
            <a:normAutofit/>
          </a:bodyPr>
          <a:lstStyle/>
          <a:p>
            <a:r>
              <a:rPr lang="en-US" altLang="zh-TW" sz="4800" dirty="0" smtClean="0">
                <a:latin typeface="Estrangelo Edessa" panose="03080600000000000000" pitchFamily="66" charset="0"/>
                <a:cs typeface="Estrangelo Edessa" panose="03080600000000000000" pitchFamily="66" charset="0"/>
              </a:rPr>
              <a:t>ASP.NET MVC (2)</a:t>
            </a:r>
            <a:r>
              <a:rPr lang="en-US" altLang="zh-TW" sz="4800" dirty="0"/>
              <a:t/>
            </a:r>
            <a:br>
              <a:rPr lang="en-US" altLang="zh-TW" sz="4800" dirty="0"/>
            </a:br>
            <a:r>
              <a:rPr lang="en-US" altLang="zh-TW" sz="4800" dirty="0" smtClean="0"/>
              <a:t>Controller</a:t>
            </a:r>
            <a:endParaRPr lang="en-US" altLang="zh-TW" sz="4800" dirty="0" smtClean="0">
              <a:latin typeface="Estrangelo Edessa" panose="03080600000000000000" pitchFamily="66" charset="0"/>
              <a:cs typeface="Estrangelo Edessa" panose="03080600000000000000" pitchFamily="66" charset="0"/>
            </a:endParaRPr>
          </a:p>
        </p:txBody>
      </p:sp>
      <p:sp>
        <p:nvSpPr>
          <p:cNvPr id="3" name="副標題 2"/>
          <p:cNvSpPr>
            <a:spLocks noGrp="1"/>
          </p:cNvSpPr>
          <p:nvPr>
            <p:ph type="subTitle" idx="1"/>
          </p:nvPr>
        </p:nvSpPr>
        <p:spPr/>
        <p:txBody>
          <a:bodyPr/>
          <a:lstStyle/>
          <a:p>
            <a:r>
              <a:rPr lang="zh-TW" altLang="en-US" dirty="0" smtClean="0"/>
              <a:t>小朱 </a:t>
            </a:r>
            <a:r>
              <a:rPr lang="en-US" altLang="zh-TW" dirty="0" smtClean="0"/>
              <a:t>(Azure MVP)</a:t>
            </a:r>
          </a:p>
          <a:p>
            <a:r>
              <a:rPr lang="zh-TW" altLang="en-US" dirty="0" smtClean="0"/>
              <a:t>微軟開發技術</a:t>
            </a:r>
            <a:r>
              <a:rPr lang="zh-TW" altLang="en-US" dirty="0" smtClean="0"/>
              <a:t>玩家</a:t>
            </a:r>
            <a:endParaRPr lang="en-US" altLang="zh-TW" dirty="0" smtClean="0"/>
          </a:p>
          <a:p>
            <a:r>
              <a:rPr lang="zh-TW" altLang="en-US" dirty="0" smtClean="0"/>
              <a:t>高雄在地 </a:t>
            </a:r>
            <a:r>
              <a:rPr lang="en-US" altLang="zh-TW" dirty="0" smtClean="0"/>
              <a:t>.NET </a:t>
            </a:r>
            <a:r>
              <a:rPr lang="zh-TW" altLang="en-US" dirty="0" smtClean="0"/>
              <a:t>社群義工</a:t>
            </a:r>
            <a:endParaRPr lang="en-US" altLang="zh-TW" dirty="0" smtClean="0"/>
          </a:p>
        </p:txBody>
      </p:sp>
      <p:pic>
        <p:nvPicPr>
          <p:cNvPr id="4" name="Picture 2" descr="twMVC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466" y="5530310"/>
            <a:ext cx="19050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tudyAzure.com 雲端學堂"/>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115" y="5135023"/>
            <a:ext cx="147637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073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dotnet-tricks.com/Content/images/mvc/ASP.NETMVC5Pipe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849" y="126582"/>
            <a:ext cx="5099221" cy="6650234"/>
          </a:xfrm>
          <a:prstGeom prst="rect">
            <a:avLst/>
          </a:prstGeom>
          <a:noFill/>
          <a:extLst>
            <a:ext uri="{909E8E84-426E-40DD-AFC4-6F175D3DCCD1}">
              <a14:hiddenFill xmlns:a14="http://schemas.microsoft.com/office/drawing/2010/main">
                <a:solidFill>
                  <a:srgbClr val="FFFFFF"/>
                </a:solidFill>
              </a14:hiddenFill>
            </a:ext>
          </a:extLst>
        </p:spPr>
      </p:pic>
      <p:sp>
        <p:nvSpPr>
          <p:cNvPr id="3" name="標題 2"/>
          <p:cNvSpPr>
            <a:spLocks noGrp="1"/>
          </p:cNvSpPr>
          <p:nvPr>
            <p:ph type="title"/>
          </p:nvPr>
        </p:nvSpPr>
        <p:spPr>
          <a:xfrm>
            <a:off x="628650" y="365126"/>
            <a:ext cx="2896202" cy="1325563"/>
          </a:xfrm>
        </p:spPr>
        <p:txBody>
          <a:bodyPr>
            <a:normAutofit fontScale="90000"/>
          </a:bodyPr>
          <a:lstStyle/>
          <a:p>
            <a:r>
              <a:rPr lang="en-US" altLang="zh-TW" dirty="0" smtClean="0"/>
              <a:t>MVC Controller Lifecycle</a:t>
            </a:r>
            <a:endParaRPr lang="zh-TW" altLang="en-US" dirty="0"/>
          </a:p>
        </p:txBody>
      </p:sp>
    </p:spTree>
    <p:extLst>
      <p:ext uri="{BB962C8B-B14F-4D97-AF65-F5344CB8AC3E}">
        <p14:creationId xmlns:p14="http://schemas.microsoft.com/office/powerpoint/2010/main" val="2464340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Controller</a:t>
            </a:r>
            <a:endParaRPr lang="zh-TW" altLang="en-US" dirty="0"/>
          </a:p>
        </p:txBody>
      </p:sp>
      <p:graphicFrame>
        <p:nvGraphicFramePr>
          <p:cNvPr id="3" name="Diagram 4"/>
          <p:cNvGraphicFramePr/>
          <p:nvPr>
            <p:extLst/>
          </p:nvPr>
        </p:nvGraphicFramePr>
        <p:xfrm>
          <a:off x="782138" y="1690689"/>
          <a:ext cx="7733212" cy="4746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6543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What’s ASP.NET routing?</a:t>
            </a:r>
            <a:endParaRPr lang="zh-TW" altLang="en-US" sz="4000" dirty="0"/>
          </a:p>
        </p:txBody>
      </p:sp>
      <p:sp>
        <p:nvSpPr>
          <p:cNvPr id="3" name="內容版面配置區 2"/>
          <p:cNvSpPr>
            <a:spLocks noGrp="1"/>
          </p:cNvSpPr>
          <p:nvPr>
            <p:ph idx="1"/>
          </p:nvPr>
        </p:nvSpPr>
        <p:spPr/>
        <p:txBody>
          <a:bodyPr>
            <a:normAutofit/>
          </a:bodyPr>
          <a:lstStyle/>
          <a:p>
            <a:r>
              <a:rPr lang="en-US" altLang="zh-TW" sz="2800" dirty="0" smtClean="0"/>
              <a:t>A URL rewriting solution for ASP.NET</a:t>
            </a:r>
          </a:p>
          <a:p>
            <a:pPr lvl="1"/>
            <a:r>
              <a:rPr lang="en-US" altLang="zh-TW" sz="2500" dirty="0" smtClean="0"/>
              <a:t>Better search engine optimization.</a:t>
            </a:r>
          </a:p>
          <a:p>
            <a:pPr lvl="1"/>
            <a:r>
              <a:rPr lang="en-US" altLang="zh-TW" sz="2500" dirty="0" err="1" smtClean="0"/>
              <a:t>RESTful</a:t>
            </a:r>
            <a:r>
              <a:rPr lang="en-US" altLang="zh-TW" sz="2500" dirty="0" smtClean="0"/>
              <a:t> style URL format.</a:t>
            </a:r>
          </a:p>
          <a:p>
            <a:pPr lvl="1"/>
            <a:r>
              <a:rPr lang="en-US" altLang="zh-TW" sz="2500" dirty="0" smtClean="0"/>
              <a:t>Customize your URL</a:t>
            </a:r>
            <a:r>
              <a:rPr lang="zh-TW" altLang="en-US" sz="2500" dirty="0"/>
              <a:t> </a:t>
            </a:r>
            <a:r>
              <a:rPr lang="en-US" altLang="zh-TW" sz="2500" dirty="0" smtClean="0"/>
              <a:t>style.</a:t>
            </a:r>
          </a:p>
          <a:p>
            <a:r>
              <a:rPr lang="en-US" altLang="zh-TW" sz="2800" dirty="0" smtClean="0"/>
              <a:t>Map action to URL</a:t>
            </a:r>
          </a:p>
          <a:p>
            <a:pPr lvl="1"/>
            <a:r>
              <a:rPr lang="en-US" altLang="zh-TW" sz="2400" dirty="0" smtClean="0"/>
              <a:t>Web Form: Routing Parameter as Routed Value.</a:t>
            </a:r>
          </a:p>
          <a:p>
            <a:pPr lvl="1"/>
            <a:r>
              <a:rPr lang="en-US" altLang="zh-TW" sz="2400" dirty="0" smtClean="0"/>
              <a:t>MVC: Routing Parameter as action’s parameter.</a:t>
            </a:r>
            <a:endParaRPr lang="zh-TW" altLang="en-US" sz="2400" dirty="0"/>
          </a:p>
        </p:txBody>
      </p:sp>
    </p:spTree>
    <p:extLst>
      <p:ext uri="{BB962C8B-B14F-4D97-AF65-F5344CB8AC3E}">
        <p14:creationId xmlns:p14="http://schemas.microsoft.com/office/powerpoint/2010/main" val="3513723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URL Rewriting</a:t>
            </a:r>
            <a:endParaRPr lang="zh-TW" altLang="en-US" sz="4000" dirty="0"/>
          </a:p>
        </p:txBody>
      </p:sp>
      <p:sp>
        <p:nvSpPr>
          <p:cNvPr id="3" name="內容版面配置區 2"/>
          <p:cNvSpPr>
            <a:spLocks noGrp="1"/>
          </p:cNvSpPr>
          <p:nvPr>
            <p:ph idx="1"/>
          </p:nvPr>
        </p:nvSpPr>
        <p:spPr/>
        <p:txBody>
          <a:bodyPr>
            <a:normAutofit/>
          </a:bodyPr>
          <a:lstStyle/>
          <a:p>
            <a:r>
              <a:rPr lang="en-US" altLang="zh-TW" sz="2800" dirty="0" smtClean="0"/>
              <a:t>Handle URL style before HTTP processor to handle requests.</a:t>
            </a:r>
          </a:p>
          <a:p>
            <a:pPr lvl="1"/>
            <a:r>
              <a:rPr lang="en-US" altLang="zh-TW" sz="2500" dirty="0" smtClean="0">
                <a:hlinkClick r:id="rId2"/>
              </a:rPr>
              <a:t>http://my.org/product.aspx?id=123456</a:t>
            </a:r>
            <a:endParaRPr lang="en-US" altLang="zh-TW" sz="2500" dirty="0" smtClean="0"/>
          </a:p>
          <a:p>
            <a:pPr lvl="1"/>
            <a:r>
              <a:rPr lang="en-US" altLang="zh-TW" sz="2500" dirty="0" smtClean="0">
                <a:hlinkClick r:id="rId3"/>
              </a:rPr>
              <a:t>http://my.org/product.aspx?s=book&amp;t=my&amp;o=date</a:t>
            </a:r>
            <a:endParaRPr lang="en-US" altLang="zh-TW" sz="2500" dirty="0" smtClean="0"/>
          </a:p>
          <a:p>
            <a:r>
              <a:rPr lang="en-US" altLang="zh-TW" sz="2800" dirty="0" smtClean="0"/>
              <a:t>Shorter, friendly URL style.</a:t>
            </a:r>
          </a:p>
          <a:p>
            <a:pPr lvl="1"/>
            <a:r>
              <a:rPr lang="en-US" altLang="zh-TW" sz="2500" dirty="0" smtClean="0">
                <a:hlinkClick r:id="rId4"/>
              </a:rPr>
              <a:t>http://my.org/product/123456.aspx</a:t>
            </a:r>
            <a:endParaRPr lang="en-US" altLang="zh-TW" sz="2500" dirty="0" smtClean="0"/>
          </a:p>
          <a:p>
            <a:pPr lvl="1"/>
            <a:r>
              <a:rPr lang="en-US" altLang="zh-TW" sz="2500" dirty="0" smtClean="0">
                <a:hlinkClick r:id="rId5"/>
              </a:rPr>
              <a:t>http://my.org/product/book/my?o=date</a:t>
            </a:r>
            <a:r>
              <a:rPr lang="en-US" altLang="zh-TW" sz="2500" dirty="0" smtClean="0"/>
              <a:t> </a:t>
            </a:r>
            <a:endParaRPr lang="zh-TW" altLang="en-US" sz="2500" dirty="0"/>
          </a:p>
        </p:txBody>
      </p:sp>
    </p:spTree>
    <p:extLst>
      <p:ext uri="{BB962C8B-B14F-4D97-AF65-F5344CB8AC3E}">
        <p14:creationId xmlns:p14="http://schemas.microsoft.com/office/powerpoint/2010/main" val="1265428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ASP.NET Routing Engine</a:t>
            </a:r>
            <a:endParaRPr lang="en-US" sz="4000" dirty="0"/>
          </a:p>
        </p:txBody>
      </p:sp>
      <p:sp>
        <p:nvSpPr>
          <p:cNvPr id="4" name="Content Placeholder 2"/>
          <p:cNvSpPr>
            <a:spLocks noGrp="1"/>
          </p:cNvSpPr>
          <p:nvPr/>
        </p:nvSpPr>
        <p:spPr bwMode="auto">
          <a:xfrm>
            <a:off x="528457" y="146535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default route:</a:t>
            </a:r>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Custom routes:</a:t>
            </a:r>
          </a:p>
          <a:p>
            <a:pPr lvl="1"/>
            <a:r>
              <a:rPr lang="en-US" dirty="0" smtClean="0"/>
              <a:t>To make URLs easier for site visitors to understand.</a:t>
            </a:r>
          </a:p>
          <a:p>
            <a:pPr lvl="1"/>
            <a:r>
              <a:rPr lang="en-US" dirty="0" smtClean="0"/>
              <a:t>To improve search engine rankings.</a:t>
            </a:r>
          </a:p>
          <a:p>
            <a:r>
              <a:rPr lang="en-US" dirty="0"/>
              <a:t>C</a:t>
            </a:r>
            <a:r>
              <a:rPr lang="en-US" dirty="0" smtClean="0"/>
              <a:t>ontroller factories and routes.</a:t>
            </a:r>
            <a:endParaRPr lang="en-US" dirty="0"/>
          </a:p>
        </p:txBody>
      </p:sp>
      <p:sp>
        <p:nvSpPr>
          <p:cNvPr id="5" name="TextBox 4"/>
          <p:cNvSpPr txBox="1"/>
          <p:nvPr/>
        </p:nvSpPr>
        <p:spPr>
          <a:xfrm>
            <a:off x="528457" y="2346510"/>
            <a:ext cx="507536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GB" b="0" dirty="0" smtClean="0"/>
              <a:t>http://www.adworks.com/photo/display/1</a:t>
            </a:r>
            <a:endParaRPr lang="en-GB" b="0" dirty="0"/>
          </a:p>
        </p:txBody>
      </p:sp>
      <p:sp>
        <p:nvSpPr>
          <p:cNvPr id="6" name="TextBox 5"/>
          <p:cNvSpPr txBox="1"/>
          <p:nvPr/>
        </p:nvSpPr>
        <p:spPr>
          <a:xfrm>
            <a:off x="1397523" y="3912551"/>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Controller</a:t>
            </a:r>
            <a:endParaRPr lang="en-GB" b="0" dirty="0"/>
          </a:p>
        </p:txBody>
      </p:sp>
      <p:sp>
        <p:nvSpPr>
          <p:cNvPr id="7" name="TextBox 6"/>
          <p:cNvSpPr txBox="1"/>
          <p:nvPr/>
        </p:nvSpPr>
        <p:spPr>
          <a:xfrm>
            <a:off x="4121640" y="3912551"/>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Action</a:t>
            </a:r>
            <a:endParaRPr lang="en-GB" b="0" dirty="0"/>
          </a:p>
        </p:txBody>
      </p:sp>
      <p:sp>
        <p:nvSpPr>
          <p:cNvPr id="8" name="TextBox 7"/>
          <p:cNvSpPr txBox="1"/>
          <p:nvPr/>
        </p:nvSpPr>
        <p:spPr>
          <a:xfrm>
            <a:off x="6845757" y="3912550"/>
            <a:ext cx="1872000"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r>
              <a:rPr lang="en-GB" b="0" dirty="0" smtClean="0"/>
              <a:t>ID</a:t>
            </a:r>
            <a:endParaRPr lang="en-GB" b="0" dirty="0"/>
          </a:p>
        </p:txBody>
      </p:sp>
      <p:cxnSp>
        <p:nvCxnSpPr>
          <p:cNvPr id="9" name="Straight Arrow Connector 8"/>
          <p:cNvCxnSpPr/>
          <p:nvPr/>
        </p:nvCxnSpPr>
        <p:spPr bwMode="auto">
          <a:xfrm flipH="1">
            <a:off x="2333523" y="2738020"/>
            <a:ext cx="1425277"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834279" y="2738020"/>
            <a:ext cx="223361" cy="1090448"/>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5414369" y="2740753"/>
            <a:ext cx="2367388" cy="108771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p:spPr>
      </p:cxnSp>
      <p:sp>
        <p:nvSpPr>
          <p:cNvPr id="12" name="TextBox 11"/>
          <p:cNvSpPr txBox="1"/>
          <p:nvPr/>
        </p:nvSpPr>
        <p:spPr>
          <a:xfrm>
            <a:off x="2166717" y="3129530"/>
            <a:ext cx="561504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b="0" dirty="0" smtClean="0"/>
              <a:t>Default Route</a:t>
            </a:r>
            <a:endParaRPr lang="en-GB" b="0" dirty="0"/>
          </a:p>
        </p:txBody>
      </p:sp>
    </p:spTree>
    <p:extLst>
      <p:ext uri="{BB962C8B-B14F-4D97-AF65-F5344CB8AC3E}">
        <p14:creationId xmlns:p14="http://schemas.microsoft.com/office/powerpoint/2010/main" val="698062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50685"/>
          </a:xfrm>
        </p:spPr>
        <p:txBody>
          <a:bodyPr>
            <a:normAutofit/>
          </a:bodyPr>
          <a:lstStyle/>
          <a:p>
            <a:r>
              <a:rPr lang="en-US" sz="4000" dirty="0" smtClean="0"/>
              <a:t>Adding and Configuring Routes</a:t>
            </a:r>
            <a:endParaRPr lang="en-US" sz="4000" dirty="0"/>
          </a:p>
        </p:txBody>
      </p:sp>
      <p:sp>
        <p:nvSpPr>
          <p:cNvPr id="4" name="Content Placeholder 2"/>
          <p:cNvSpPr>
            <a:spLocks noGrp="1"/>
          </p:cNvSpPr>
          <p:nvPr/>
        </p:nvSpPr>
        <p:spPr bwMode="auto">
          <a:xfrm>
            <a:off x="512422" y="113434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Understand the properties of a route: </a:t>
            </a:r>
          </a:p>
          <a:p>
            <a:pPr lvl="1"/>
            <a:r>
              <a:rPr lang="en-US" sz="1800" dirty="0" smtClean="0"/>
              <a:t>Include Name, URL, Constraints </a:t>
            </a:r>
          </a:p>
          <a:p>
            <a:pPr lvl="1">
              <a:buNone/>
            </a:pPr>
            <a:r>
              <a:rPr lang="en-US" sz="1800" dirty="0" smtClean="0"/>
              <a:t>   and Defaults.</a:t>
            </a:r>
          </a:p>
          <a:p>
            <a:r>
              <a:rPr lang="en-US" sz="2400" dirty="0" smtClean="0"/>
              <a:t>Analyze the default route </a:t>
            </a:r>
          </a:p>
          <a:p>
            <a:pPr>
              <a:buNone/>
            </a:pPr>
            <a:r>
              <a:rPr lang="en-US" sz="2400" dirty="0" smtClean="0"/>
              <a:t>  code:</a:t>
            </a:r>
          </a:p>
          <a:p>
            <a:pPr lvl="1"/>
            <a:r>
              <a:rPr lang="en-US" sz="1800" dirty="0" smtClean="0"/>
              <a:t>Specifies </a:t>
            </a:r>
            <a:r>
              <a:rPr lang="en-US" sz="1800" b="1" dirty="0" smtClean="0"/>
              <a:t>Name</a:t>
            </a:r>
            <a:r>
              <a:rPr lang="en-US" sz="1800" dirty="0" smtClean="0"/>
              <a:t>, </a:t>
            </a:r>
            <a:r>
              <a:rPr lang="en-US" sz="1800" b="1" dirty="0" smtClean="0"/>
              <a:t>URL</a:t>
            </a:r>
            <a:r>
              <a:rPr lang="en-US" sz="1800" dirty="0" smtClean="0"/>
              <a:t> ,and </a:t>
            </a:r>
            <a:r>
              <a:rPr lang="en-US" sz="1800" b="1" dirty="0" smtClean="0"/>
              <a:t>Defaults </a:t>
            </a:r>
          </a:p>
          <a:p>
            <a:pPr lvl="1">
              <a:buNone/>
            </a:pPr>
            <a:r>
              <a:rPr lang="en-US" sz="1800" dirty="0" smtClean="0"/>
              <a:t>   properties.</a:t>
            </a:r>
            <a:endParaRPr lang="en-US" dirty="0" smtClean="0"/>
          </a:p>
          <a:p>
            <a:r>
              <a:rPr lang="en-US" sz="2400" dirty="0" smtClean="0"/>
              <a:t>Create Custom Routes:</a:t>
            </a:r>
          </a:p>
          <a:p>
            <a:pPr lvl="1"/>
            <a:r>
              <a:rPr lang="en-US" sz="1800" dirty="0" smtClean="0"/>
              <a:t>Involves calling the</a:t>
            </a:r>
          </a:p>
          <a:p>
            <a:pPr lvl="1">
              <a:buNone/>
            </a:pPr>
            <a:r>
              <a:rPr lang="en-US" sz="1800" dirty="0" smtClean="0"/>
              <a:t>   </a:t>
            </a:r>
            <a:r>
              <a:rPr lang="en-US" sz="1800" b="1" dirty="0" err="1" smtClean="0"/>
              <a:t>routes.MapHttpRoute</a:t>
            </a:r>
            <a:r>
              <a:rPr lang="en-US" sz="1800" b="1" dirty="0" smtClean="0"/>
              <a:t>()</a:t>
            </a:r>
            <a:r>
              <a:rPr lang="en-US" sz="1800" dirty="0" smtClean="0"/>
              <a:t> method.</a:t>
            </a:r>
            <a:endParaRPr lang="en-US" dirty="0" smtClean="0"/>
          </a:p>
          <a:p>
            <a:r>
              <a:rPr lang="en-US" sz="2400" dirty="0" smtClean="0"/>
              <a:t>Understand the precedence </a:t>
            </a:r>
          </a:p>
          <a:p>
            <a:pPr>
              <a:buNone/>
            </a:pPr>
            <a:r>
              <a:rPr lang="en-US" sz="2400" dirty="0" smtClean="0"/>
              <a:t>  of routes:</a:t>
            </a:r>
          </a:p>
          <a:p>
            <a:pPr lvl="1"/>
            <a:r>
              <a:rPr lang="en-US" sz="1800" dirty="0" smtClean="0"/>
              <a:t>Add routes to the </a:t>
            </a:r>
            <a:r>
              <a:rPr lang="en-US" sz="1800" b="1" dirty="0" err="1" smtClean="0"/>
              <a:t>RouteTable.Routes</a:t>
            </a:r>
            <a:r>
              <a:rPr lang="en-US" sz="1800" dirty="0" smtClean="0"/>
              <a:t> </a:t>
            </a:r>
          </a:p>
          <a:p>
            <a:pPr lvl="1">
              <a:buNone/>
            </a:pPr>
            <a:r>
              <a:rPr lang="en-US" sz="1800" dirty="0" smtClean="0"/>
              <a:t>   collection in the appropriate order</a:t>
            </a:r>
          </a:p>
          <a:p>
            <a:pPr>
              <a:buNone/>
            </a:pPr>
            <a:endParaRPr lang="en-US" sz="2400" dirty="0" smtClean="0"/>
          </a:p>
        </p:txBody>
      </p:sp>
      <p:sp>
        <p:nvSpPr>
          <p:cNvPr id="5" name="TextBox 4"/>
          <p:cNvSpPr txBox="1"/>
          <p:nvPr/>
        </p:nvSpPr>
        <p:spPr>
          <a:xfrm>
            <a:off x="5055007" y="1520299"/>
            <a:ext cx="3836443" cy="2554545"/>
          </a:xfrm>
          <a:prstGeom prst="rect">
            <a:avLst/>
          </a:prstGeom>
          <a:solidFill>
            <a:schemeClr val="accent2">
              <a:lumMod val="20000"/>
              <a:lumOff val="80000"/>
            </a:schemeClr>
          </a:solidFill>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1600" b="0" dirty="0" err="1">
                <a:latin typeface="Consolas" panose="020B0609020204030204" pitchFamily="49" charset="0"/>
                <a:cs typeface="Consolas" panose="020B0609020204030204" pitchFamily="49" charset="0"/>
              </a:rPr>
              <a:t>routes.MapRoute</a:t>
            </a:r>
            <a:r>
              <a:rPr lang="en-US" sz="1600" b="0" dirty="0">
                <a:latin typeface="Consolas" panose="020B0609020204030204" pitchFamily="49" charset="0"/>
                <a:cs typeface="Consolas" panose="020B0609020204030204" pitchFamily="49" charset="0"/>
              </a:rPr>
              <a:t>(</a:t>
            </a:r>
            <a:endParaRPr lang="en-GB" sz="1600" b="0" dirty="0">
              <a:latin typeface="Consolas" panose="020B0609020204030204" pitchFamily="49" charset="0"/>
              <a:cs typeface="Consolas" panose="020B0609020204030204" pitchFamily="49" charset="0"/>
            </a:endParaRPr>
          </a:p>
          <a:p>
            <a:r>
              <a:rPr lang="en-US" sz="1600" b="0" dirty="0">
                <a:latin typeface="Consolas" panose="020B0609020204030204" pitchFamily="49" charset="0"/>
                <a:cs typeface="Consolas" panose="020B0609020204030204" pitchFamily="49" charset="0"/>
              </a:rPr>
              <a:t>   name: "Default",</a:t>
            </a:r>
            <a:endParaRPr lang="en-GB" sz="1600" b="0" dirty="0">
              <a:latin typeface="Consolas" panose="020B0609020204030204" pitchFamily="49" charset="0"/>
              <a:cs typeface="Consolas" panose="020B0609020204030204" pitchFamily="49" charset="0"/>
            </a:endParaRPr>
          </a:p>
          <a:p>
            <a:r>
              <a:rPr lang="en-US" sz="1600" b="0" dirty="0">
                <a:latin typeface="Consolas" panose="020B0609020204030204" pitchFamily="49" charset="0"/>
                <a:cs typeface="Consolas" panose="020B0609020204030204" pitchFamily="49" charset="0"/>
              </a:rPr>
              <a:t>   url: "{controller}/{action}/{id}",</a:t>
            </a:r>
            <a:endParaRPr lang="en-GB" sz="1600" b="0" dirty="0">
              <a:latin typeface="Consolas" panose="020B0609020204030204" pitchFamily="49" charset="0"/>
              <a:cs typeface="Consolas" panose="020B0609020204030204" pitchFamily="49" charset="0"/>
            </a:endParaRPr>
          </a:p>
          <a:p>
            <a:r>
              <a:rPr lang="en-US" sz="1600" b="0" dirty="0">
                <a:latin typeface="Consolas" panose="020B0609020204030204" pitchFamily="49" charset="0"/>
                <a:cs typeface="Consolas" panose="020B0609020204030204" pitchFamily="49" charset="0"/>
              </a:rPr>
              <a:t>   defaults: new { </a:t>
            </a:r>
            <a:endParaRPr lang="en-US" sz="1600" b="0" dirty="0" smtClean="0">
              <a:latin typeface="Consolas" panose="020B0609020204030204" pitchFamily="49" charset="0"/>
              <a:cs typeface="Consolas" panose="020B0609020204030204" pitchFamily="49" charset="0"/>
            </a:endParaRPr>
          </a:p>
          <a:p>
            <a:r>
              <a:rPr lang="en-US" sz="1600" b="0" dirty="0">
                <a:latin typeface="Consolas" panose="020B0609020204030204" pitchFamily="49" charset="0"/>
                <a:cs typeface="Consolas" panose="020B0609020204030204" pitchFamily="49" charset="0"/>
              </a:rPr>
              <a:t> </a:t>
            </a:r>
            <a:r>
              <a:rPr lang="en-US" sz="1600" b="0" dirty="0" smtClean="0">
                <a:latin typeface="Consolas" panose="020B0609020204030204" pitchFamily="49" charset="0"/>
                <a:cs typeface="Consolas" panose="020B0609020204030204" pitchFamily="49" charset="0"/>
              </a:rPr>
              <a:t>     controller </a:t>
            </a:r>
            <a:r>
              <a:rPr lang="en-US" sz="1600" b="0" dirty="0">
                <a:latin typeface="Consolas" panose="020B0609020204030204" pitchFamily="49" charset="0"/>
                <a:cs typeface="Consolas" panose="020B0609020204030204" pitchFamily="49" charset="0"/>
              </a:rPr>
              <a:t>= "Home", </a:t>
            </a:r>
            <a:endParaRPr lang="en-US" sz="1600" b="0" dirty="0" smtClean="0">
              <a:latin typeface="Consolas" panose="020B0609020204030204" pitchFamily="49" charset="0"/>
              <a:cs typeface="Consolas" panose="020B0609020204030204" pitchFamily="49" charset="0"/>
            </a:endParaRPr>
          </a:p>
          <a:p>
            <a:r>
              <a:rPr lang="en-US" sz="1600" b="0" dirty="0">
                <a:latin typeface="Consolas" panose="020B0609020204030204" pitchFamily="49" charset="0"/>
                <a:cs typeface="Consolas" panose="020B0609020204030204" pitchFamily="49" charset="0"/>
              </a:rPr>
              <a:t> </a:t>
            </a:r>
            <a:r>
              <a:rPr lang="en-US" sz="1600" b="0" dirty="0" smtClean="0">
                <a:latin typeface="Consolas" panose="020B0609020204030204" pitchFamily="49" charset="0"/>
                <a:cs typeface="Consolas" panose="020B0609020204030204" pitchFamily="49" charset="0"/>
              </a:rPr>
              <a:t>     action </a:t>
            </a:r>
            <a:r>
              <a:rPr lang="en-US" sz="1600" b="0" dirty="0">
                <a:latin typeface="Consolas" panose="020B0609020204030204" pitchFamily="49" charset="0"/>
                <a:cs typeface="Consolas" panose="020B0609020204030204" pitchFamily="49" charset="0"/>
              </a:rPr>
              <a:t>= "Index", </a:t>
            </a:r>
            <a:endParaRPr lang="en-US" sz="1600" b="0" dirty="0" smtClean="0">
              <a:latin typeface="Consolas" panose="020B0609020204030204" pitchFamily="49" charset="0"/>
              <a:cs typeface="Consolas" panose="020B0609020204030204" pitchFamily="49" charset="0"/>
            </a:endParaRPr>
          </a:p>
          <a:p>
            <a:r>
              <a:rPr lang="en-US" sz="1600" b="0" dirty="0">
                <a:latin typeface="Consolas" panose="020B0609020204030204" pitchFamily="49" charset="0"/>
                <a:cs typeface="Consolas" panose="020B0609020204030204" pitchFamily="49" charset="0"/>
              </a:rPr>
              <a:t> </a:t>
            </a:r>
            <a:r>
              <a:rPr lang="en-US" sz="1600" b="0" dirty="0" smtClean="0">
                <a:latin typeface="Consolas" panose="020B0609020204030204" pitchFamily="49" charset="0"/>
                <a:cs typeface="Consolas" panose="020B0609020204030204" pitchFamily="49" charset="0"/>
              </a:rPr>
              <a:t>     id </a:t>
            </a:r>
            <a:r>
              <a:rPr lang="en-US" sz="1600" b="0" dirty="0">
                <a:latin typeface="Consolas" panose="020B0609020204030204" pitchFamily="49" charset="0"/>
                <a:cs typeface="Consolas" panose="020B0609020204030204" pitchFamily="49" charset="0"/>
              </a:rPr>
              <a:t>= </a:t>
            </a:r>
            <a:r>
              <a:rPr lang="en-US" sz="1600" b="0" dirty="0" err="1">
                <a:latin typeface="Consolas" panose="020B0609020204030204" pitchFamily="49" charset="0"/>
                <a:cs typeface="Consolas" panose="020B0609020204030204" pitchFamily="49" charset="0"/>
              </a:rPr>
              <a:t>UrlParameter.Optional</a:t>
            </a:r>
            <a:r>
              <a:rPr lang="en-US" sz="1600" b="0" dirty="0">
                <a:latin typeface="Consolas" panose="020B0609020204030204" pitchFamily="49" charset="0"/>
                <a:cs typeface="Consolas" panose="020B0609020204030204" pitchFamily="49" charset="0"/>
              </a:rPr>
              <a:t> }</a:t>
            </a:r>
            <a:endParaRPr lang="en-GB" sz="1600" b="0" dirty="0">
              <a:latin typeface="Consolas" panose="020B0609020204030204" pitchFamily="49" charset="0"/>
              <a:cs typeface="Consolas" panose="020B0609020204030204" pitchFamily="49" charset="0"/>
            </a:endParaRPr>
          </a:p>
          <a:p>
            <a:r>
              <a:rPr lang="en-US" sz="1600" b="0" dirty="0">
                <a:latin typeface="Consolas" panose="020B0609020204030204" pitchFamily="49" charset="0"/>
                <a:cs typeface="Consolas" panose="020B0609020204030204" pitchFamily="49" charset="0"/>
              </a:rPr>
              <a:t>);</a:t>
            </a:r>
            <a:endParaRPr lang="en-GB" sz="1600" b="0" dirty="0">
              <a:latin typeface="Consolas" panose="020B0609020204030204" pitchFamily="49" charset="0"/>
              <a:cs typeface="Consolas" panose="020B0609020204030204" pitchFamily="49" charset="0"/>
            </a:endParaRPr>
          </a:p>
        </p:txBody>
      </p:sp>
      <p:sp>
        <p:nvSpPr>
          <p:cNvPr id="6" name="Rectangle 5"/>
          <p:cNvSpPr/>
          <p:nvPr/>
        </p:nvSpPr>
        <p:spPr>
          <a:xfrm>
            <a:off x="5055008" y="4074844"/>
            <a:ext cx="3836442" cy="2603790"/>
          </a:xfrm>
          <a:prstGeom prst="rect">
            <a:avLst/>
          </a:prstGeom>
          <a:solidFill>
            <a:schemeClr val="accent2">
              <a:lumMod val="20000"/>
              <a:lumOff val="80000"/>
            </a:schemeClr>
          </a:solidFill>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nSpc>
                <a:spcPct val="115000"/>
              </a:lnSpc>
              <a:spcAft>
                <a:spcPts val="0"/>
              </a:spcAft>
            </a:pPr>
            <a:r>
              <a:rPr lang="en-US" sz="1600" b="0" dirty="0" err="1">
                <a:latin typeface="Consolas" panose="020B0609020204030204" pitchFamily="49" charset="0"/>
                <a:ea typeface="Times New Roman" panose="02020603050405020304" pitchFamily="18" charset="0"/>
                <a:cs typeface="Consolas" panose="020B0609020204030204" pitchFamily="49" charset="0"/>
              </a:rPr>
              <a:t>routes.MapRoute</a:t>
            </a:r>
            <a:r>
              <a:rPr lang="en-US" sz="1600" b="0" dirty="0">
                <a:latin typeface="Consolas" panose="020B0609020204030204" pitchFamily="49" charset="0"/>
                <a:ea typeface="Times New Roman" panose="02020603050405020304" pitchFamily="18" charset="0"/>
                <a:cs typeface="Consolas" panose="020B0609020204030204" pitchFamily="49" charset="0"/>
              </a:rPr>
              <a:t>(</a:t>
            </a:r>
            <a:endParaRPr lang="en-GB" sz="1600" b="0" dirty="0">
              <a:latin typeface="Consolas" panose="020B0609020204030204" pitchFamily="49" charset="0"/>
              <a:ea typeface="Times New Roman" panose="02020603050405020304" pitchFamily="18" charset="0"/>
              <a:cs typeface="Consolas" panose="020B0609020204030204" pitchFamily="49" charset="0"/>
            </a:endParaRPr>
          </a:p>
          <a:p>
            <a:pPr>
              <a:lnSpc>
                <a:spcPct val="115000"/>
              </a:lnSpc>
              <a:spcAft>
                <a:spcPts val="0"/>
              </a:spcAft>
            </a:pPr>
            <a:r>
              <a:rPr lang="en-US" sz="1600" b="0" dirty="0">
                <a:latin typeface="Consolas" panose="020B0609020204030204" pitchFamily="49" charset="0"/>
                <a:ea typeface="Times New Roman" panose="02020603050405020304" pitchFamily="18" charset="0"/>
                <a:cs typeface="Consolas" panose="020B0609020204030204" pitchFamily="49" charset="0"/>
              </a:rPr>
              <a:t>   name: "</a:t>
            </a:r>
            <a:r>
              <a:rPr lang="en-US" sz="1600" b="0" dirty="0" err="1">
                <a:latin typeface="Consolas" panose="020B0609020204030204" pitchFamily="49" charset="0"/>
                <a:ea typeface="Times New Roman" panose="02020603050405020304" pitchFamily="18" charset="0"/>
                <a:cs typeface="Consolas" panose="020B0609020204030204" pitchFamily="49" charset="0"/>
              </a:rPr>
              <a:t>PhotoRoute</a:t>
            </a:r>
            <a:r>
              <a:rPr lang="en-US" sz="1600" b="0" dirty="0">
                <a:latin typeface="Consolas" panose="020B0609020204030204" pitchFamily="49" charset="0"/>
                <a:ea typeface="Times New Roman" panose="02020603050405020304" pitchFamily="18" charset="0"/>
                <a:cs typeface="Consolas" panose="020B0609020204030204" pitchFamily="49" charset="0"/>
              </a:rPr>
              <a:t>",</a:t>
            </a:r>
            <a:endParaRPr lang="en-GB" sz="1600" b="0" dirty="0">
              <a:latin typeface="Consolas" panose="020B0609020204030204" pitchFamily="49" charset="0"/>
              <a:ea typeface="Times New Roman" panose="02020603050405020304" pitchFamily="18" charset="0"/>
              <a:cs typeface="Consolas" panose="020B0609020204030204" pitchFamily="49" charset="0"/>
            </a:endParaRPr>
          </a:p>
          <a:p>
            <a:pPr>
              <a:lnSpc>
                <a:spcPct val="115000"/>
              </a:lnSpc>
              <a:spcAft>
                <a:spcPts val="0"/>
              </a:spcAft>
            </a:pPr>
            <a:r>
              <a:rPr lang="en-US" sz="1600" b="0" dirty="0">
                <a:latin typeface="Consolas" panose="020B0609020204030204" pitchFamily="49" charset="0"/>
                <a:ea typeface="Times New Roman" panose="02020603050405020304" pitchFamily="18" charset="0"/>
                <a:cs typeface="Consolas" panose="020B0609020204030204" pitchFamily="49" charset="0"/>
              </a:rPr>
              <a:t>   url: "photo/{id}",</a:t>
            </a:r>
            <a:endParaRPr lang="en-GB" sz="1600" b="0" dirty="0">
              <a:latin typeface="Consolas" panose="020B0609020204030204" pitchFamily="49" charset="0"/>
              <a:ea typeface="Times New Roman" panose="02020603050405020304" pitchFamily="18" charset="0"/>
              <a:cs typeface="Consolas" panose="020B0609020204030204" pitchFamily="49" charset="0"/>
            </a:endParaRPr>
          </a:p>
          <a:p>
            <a:pPr>
              <a:lnSpc>
                <a:spcPct val="115000"/>
              </a:lnSpc>
              <a:spcAft>
                <a:spcPts val="0"/>
              </a:spcAft>
            </a:pPr>
            <a:r>
              <a:rPr lang="en-US" sz="1600" b="0" dirty="0">
                <a:latin typeface="Consolas" panose="020B0609020204030204" pitchFamily="49" charset="0"/>
                <a:ea typeface="Times New Roman" panose="02020603050405020304" pitchFamily="18" charset="0"/>
                <a:cs typeface="Consolas" panose="020B0609020204030204" pitchFamily="49" charset="0"/>
              </a:rPr>
              <a:t>   defaults: new { </a:t>
            </a:r>
            <a:endParaRPr lang="en-US" sz="1600" b="0" dirty="0" smtClean="0">
              <a:latin typeface="Consolas" panose="020B0609020204030204" pitchFamily="49" charset="0"/>
              <a:ea typeface="Times New Roman" panose="02020603050405020304" pitchFamily="18" charset="0"/>
              <a:cs typeface="Consolas" panose="020B0609020204030204" pitchFamily="49" charset="0"/>
            </a:endParaRPr>
          </a:p>
          <a:p>
            <a:pPr>
              <a:lnSpc>
                <a:spcPct val="115000"/>
              </a:lnSpc>
              <a:spcAft>
                <a:spcPts val="0"/>
              </a:spcAft>
            </a:pPr>
            <a:r>
              <a:rPr lang="en-US" sz="1600" b="0" dirty="0">
                <a:latin typeface="Consolas" panose="020B0609020204030204" pitchFamily="49" charset="0"/>
                <a:ea typeface="Times New Roman" panose="02020603050405020304" pitchFamily="18" charset="0"/>
                <a:cs typeface="Consolas" panose="020B0609020204030204" pitchFamily="49" charset="0"/>
              </a:rPr>
              <a:t> </a:t>
            </a:r>
            <a:r>
              <a:rPr lang="en-US" sz="1600" b="0" dirty="0" smtClean="0">
                <a:latin typeface="Consolas" panose="020B0609020204030204" pitchFamily="49" charset="0"/>
                <a:ea typeface="Times New Roman" panose="02020603050405020304" pitchFamily="18" charset="0"/>
                <a:cs typeface="Consolas" panose="020B0609020204030204" pitchFamily="49" charset="0"/>
              </a:rPr>
              <a:t>     controller </a:t>
            </a:r>
            <a:r>
              <a:rPr lang="en-US" sz="1600" b="0" dirty="0">
                <a:latin typeface="Consolas" panose="020B0609020204030204" pitchFamily="49" charset="0"/>
                <a:ea typeface="Times New Roman" panose="02020603050405020304" pitchFamily="18" charset="0"/>
                <a:cs typeface="Consolas" panose="020B0609020204030204" pitchFamily="49" charset="0"/>
              </a:rPr>
              <a:t>= "Photo", </a:t>
            </a:r>
            <a:endParaRPr lang="en-US" sz="1600" b="0" dirty="0" smtClean="0">
              <a:latin typeface="Consolas" panose="020B0609020204030204" pitchFamily="49" charset="0"/>
              <a:ea typeface="Times New Roman" panose="02020603050405020304" pitchFamily="18" charset="0"/>
              <a:cs typeface="Consolas" panose="020B0609020204030204" pitchFamily="49" charset="0"/>
            </a:endParaRPr>
          </a:p>
          <a:p>
            <a:pPr>
              <a:lnSpc>
                <a:spcPct val="115000"/>
              </a:lnSpc>
              <a:spcAft>
                <a:spcPts val="0"/>
              </a:spcAft>
            </a:pPr>
            <a:r>
              <a:rPr lang="en-US" sz="1600" b="0" dirty="0">
                <a:latin typeface="Consolas" panose="020B0609020204030204" pitchFamily="49" charset="0"/>
                <a:ea typeface="Times New Roman" panose="02020603050405020304" pitchFamily="18" charset="0"/>
                <a:cs typeface="Consolas" panose="020B0609020204030204" pitchFamily="49" charset="0"/>
              </a:rPr>
              <a:t> </a:t>
            </a:r>
            <a:r>
              <a:rPr lang="en-US" sz="1600" b="0" dirty="0" smtClean="0">
                <a:latin typeface="Consolas" panose="020B0609020204030204" pitchFamily="49" charset="0"/>
                <a:ea typeface="Times New Roman" panose="02020603050405020304" pitchFamily="18" charset="0"/>
                <a:cs typeface="Consolas" panose="020B0609020204030204" pitchFamily="49" charset="0"/>
              </a:rPr>
              <a:t>     action </a:t>
            </a:r>
            <a:r>
              <a:rPr lang="en-US" sz="1600" b="0" dirty="0">
                <a:latin typeface="Consolas" panose="020B0609020204030204" pitchFamily="49" charset="0"/>
                <a:ea typeface="Times New Roman" panose="02020603050405020304" pitchFamily="18" charset="0"/>
                <a:cs typeface="Consolas" panose="020B0609020204030204" pitchFamily="49" charset="0"/>
              </a:rPr>
              <a:t>= "Details" },</a:t>
            </a:r>
            <a:endParaRPr lang="en-GB" sz="1600" b="0" dirty="0">
              <a:latin typeface="Consolas" panose="020B0609020204030204" pitchFamily="49" charset="0"/>
              <a:ea typeface="Times New Roman" panose="02020603050405020304" pitchFamily="18" charset="0"/>
              <a:cs typeface="Consolas" panose="020B0609020204030204" pitchFamily="49" charset="0"/>
            </a:endParaRPr>
          </a:p>
          <a:p>
            <a:pPr>
              <a:lnSpc>
                <a:spcPct val="115000"/>
              </a:lnSpc>
              <a:spcAft>
                <a:spcPts val="0"/>
              </a:spcAft>
            </a:pPr>
            <a:r>
              <a:rPr lang="en-US" sz="1600" b="0" dirty="0">
                <a:latin typeface="Consolas" panose="020B0609020204030204" pitchFamily="49" charset="0"/>
                <a:ea typeface="Times New Roman" panose="02020603050405020304" pitchFamily="18" charset="0"/>
                <a:cs typeface="Consolas" panose="020B0609020204030204" pitchFamily="49" charset="0"/>
              </a:rPr>
              <a:t>   constraints: new { </a:t>
            </a:r>
            <a:endParaRPr lang="en-US" sz="1600" b="0" dirty="0" smtClean="0">
              <a:latin typeface="Consolas" panose="020B0609020204030204" pitchFamily="49" charset="0"/>
              <a:ea typeface="Times New Roman" panose="02020603050405020304" pitchFamily="18" charset="0"/>
              <a:cs typeface="Consolas" panose="020B0609020204030204" pitchFamily="49" charset="0"/>
            </a:endParaRPr>
          </a:p>
          <a:p>
            <a:pPr>
              <a:lnSpc>
                <a:spcPct val="115000"/>
              </a:lnSpc>
              <a:spcAft>
                <a:spcPts val="0"/>
              </a:spcAft>
            </a:pPr>
            <a:r>
              <a:rPr lang="en-US" sz="1600" b="0" dirty="0">
                <a:latin typeface="Consolas" panose="020B0609020204030204" pitchFamily="49" charset="0"/>
                <a:ea typeface="Times New Roman" panose="02020603050405020304" pitchFamily="18" charset="0"/>
                <a:cs typeface="Consolas" panose="020B0609020204030204" pitchFamily="49" charset="0"/>
              </a:rPr>
              <a:t> </a:t>
            </a:r>
            <a:r>
              <a:rPr lang="en-US" sz="1600" b="0" dirty="0" smtClean="0">
                <a:latin typeface="Consolas" panose="020B0609020204030204" pitchFamily="49" charset="0"/>
                <a:ea typeface="Times New Roman" panose="02020603050405020304" pitchFamily="18" charset="0"/>
                <a:cs typeface="Consolas" panose="020B0609020204030204" pitchFamily="49" charset="0"/>
              </a:rPr>
              <a:t>     id </a:t>
            </a:r>
            <a:r>
              <a:rPr lang="en-US" sz="1600" b="0" dirty="0">
                <a:latin typeface="Consolas" panose="020B0609020204030204" pitchFamily="49" charset="0"/>
                <a:ea typeface="Times New Roman" panose="02020603050405020304" pitchFamily="18" charset="0"/>
                <a:cs typeface="Consolas" panose="020B0609020204030204" pitchFamily="49" charset="0"/>
              </a:rPr>
              <a:t>= "[0-9]+" }</a:t>
            </a:r>
            <a:endParaRPr lang="en-GB" sz="1600" b="0" dirty="0">
              <a:latin typeface="Consolas" panose="020B0609020204030204" pitchFamily="49" charset="0"/>
              <a:ea typeface="Times New Roman" panose="02020603050405020304" pitchFamily="18" charset="0"/>
              <a:cs typeface="Consolas" panose="020B0609020204030204" pitchFamily="49" charset="0"/>
            </a:endParaRPr>
          </a:p>
          <a:p>
            <a:r>
              <a:rPr lang="en-US" sz="1600" b="0" dirty="0">
                <a:latin typeface="Consolas" panose="020B0609020204030204" pitchFamily="49" charset="0"/>
                <a:ea typeface="Times New Roman" panose="02020603050405020304" pitchFamily="18" charset="0"/>
                <a:cs typeface="Consolas" panose="020B0609020204030204" pitchFamily="49" charset="0"/>
              </a:rPr>
              <a:t>);</a:t>
            </a:r>
            <a:endParaRPr lang="en-GB" sz="16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0975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Routes to Pass Parameters</a:t>
            </a:r>
            <a:endParaRPr lang="en-US" sz="4000" dirty="0"/>
          </a:p>
        </p:txBody>
      </p:sp>
      <p:sp>
        <p:nvSpPr>
          <p:cNvPr id="4" name="Content Placeholder 2"/>
          <p:cNvSpPr>
            <a:spLocks noGrp="1"/>
          </p:cNvSpPr>
          <p:nvPr/>
        </p:nvSpPr>
        <p:spPr bwMode="auto">
          <a:xfrm>
            <a:off x="628650" y="1785257"/>
            <a:ext cx="7949294" cy="43833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You can access the values of these variables by</a:t>
            </a:r>
          </a:p>
          <a:p>
            <a:pPr lvl="1"/>
            <a:r>
              <a:rPr lang="en-US" dirty="0" smtClean="0"/>
              <a:t>Using the </a:t>
            </a:r>
            <a:r>
              <a:rPr lang="en-US" b="1" dirty="0" err="1" smtClean="0"/>
              <a:t>RouteData.Values</a:t>
            </a:r>
            <a:r>
              <a:rPr lang="en-US" b="1" dirty="0" smtClean="0"/>
              <a:t> </a:t>
            </a:r>
            <a:r>
              <a:rPr lang="en-US" dirty="0" smtClean="0"/>
              <a:t>collection.</a:t>
            </a:r>
          </a:p>
          <a:p>
            <a:pPr lvl="1"/>
            <a:r>
              <a:rPr lang="en-US" dirty="0" smtClean="0"/>
              <a:t>Using the model binding to pass appropriate parameters to actions.</a:t>
            </a:r>
          </a:p>
          <a:p>
            <a:endParaRPr lang="en-US" dirty="0" smtClean="0"/>
          </a:p>
          <a:p>
            <a:r>
              <a:rPr lang="en-US" dirty="0" smtClean="0"/>
              <a:t>You can use optional parameters to match a route, irrespective of whether parameter values are supplied.</a:t>
            </a:r>
          </a:p>
          <a:p>
            <a:endParaRPr lang="en-US" dirty="0"/>
          </a:p>
        </p:txBody>
      </p:sp>
    </p:spTree>
    <p:extLst>
      <p:ext uri="{BB962C8B-B14F-4D97-AF65-F5344CB8AC3E}">
        <p14:creationId xmlns:p14="http://schemas.microsoft.com/office/powerpoint/2010/main" val="11486637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Routing Defaults</a:t>
            </a:r>
            <a:endParaRPr lang="zh-TW" altLang="en-US" sz="4000" dirty="0"/>
          </a:p>
        </p:txBody>
      </p:sp>
      <p:sp>
        <p:nvSpPr>
          <p:cNvPr id="3" name="內容版面配置區 2"/>
          <p:cNvSpPr>
            <a:spLocks noGrp="1"/>
          </p:cNvSpPr>
          <p:nvPr>
            <p:ph idx="1"/>
          </p:nvPr>
        </p:nvSpPr>
        <p:spPr/>
        <p:txBody>
          <a:bodyPr>
            <a:normAutofit/>
          </a:bodyPr>
          <a:lstStyle/>
          <a:p>
            <a:r>
              <a:rPr lang="en-US" altLang="zh-TW" sz="2800" dirty="0" smtClean="0"/>
              <a:t>Routing applies defaults when URL section is not found.</a:t>
            </a:r>
            <a:endParaRPr lang="en-US" altLang="zh-TW" sz="2500" dirty="0" smtClean="0"/>
          </a:p>
          <a:p>
            <a:endParaRPr lang="zh-TW" altLang="en-US" sz="2800" dirty="0"/>
          </a:p>
        </p:txBody>
      </p:sp>
      <p:pic>
        <p:nvPicPr>
          <p:cNvPr id="5" name="圖片 4"/>
          <p:cNvPicPr>
            <a:picLocks noChangeAspect="1"/>
          </p:cNvPicPr>
          <p:nvPr/>
        </p:nvPicPr>
        <p:blipFill>
          <a:blip r:embed="rId2"/>
          <a:stretch>
            <a:fillRect/>
          </a:stretch>
        </p:blipFill>
        <p:spPr>
          <a:xfrm>
            <a:off x="766838" y="2955177"/>
            <a:ext cx="7748512" cy="2905692"/>
          </a:xfrm>
          <a:prstGeom prst="rect">
            <a:avLst/>
          </a:prstGeom>
        </p:spPr>
      </p:pic>
    </p:spTree>
    <p:extLst>
      <p:ext uri="{BB962C8B-B14F-4D97-AF65-F5344CB8AC3E}">
        <p14:creationId xmlns:p14="http://schemas.microsoft.com/office/powerpoint/2010/main" val="21088796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Variable URL section</a:t>
            </a:r>
            <a:endParaRPr lang="zh-TW" altLang="en-US" sz="4000" dirty="0"/>
          </a:p>
        </p:txBody>
      </p:sp>
      <p:sp>
        <p:nvSpPr>
          <p:cNvPr id="3" name="內容版面配置區 2"/>
          <p:cNvSpPr>
            <a:spLocks noGrp="1"/>
          </p:cNvSpPr>
          <p:nvPr>
            <p:ph idx="1"/>
          </p:nvPr>
        </p:nvSpPr>
        <p:spPr/>
        <p:txBody>
          <a:bodyPr>
            <a:normAutofit/>
          </a:bodyPr>
          <a:lstStyle/>
          <a:p>
            <a:r>
              <a:rPr lang="en-US" altLang="zh-TW" sz="2800" dirty="0" smtClean="0"/>
              <a:t>Handle URL with a variable section.</a:t>
            </a:r>
          </a:p>
          <a:p>
            <a:pPr lvl="1"/>
            <a:r>
              <a:rPr lang="en-US" altLang="zh-TW" sz="2500" dirty="0" smtClean="0"/>
              <a:t>query</a:t>
            </a:r>
            <a:r>
              <a:rPr lang="en-US" altLang="zh-TW" sz="2500" dirty="0"/>
              <a:t>/{</a:t>
            </a:r>
            <a:r>
              <a:rPr lang="en-US" altLang="zh-TW" sz="2500" dirty="0" err="1"/>
              <a:t>queryname</a:t>
            </a:r>
            <a:r>
              <a:rPr lang="en-US" altLang="zh-TW" sz="2500" dirty="0"/>
              <a:t>}/{</a:t>
            </a:r>
            <a:r>
              <a:rPr lang="en-US" altLang="zh-TW" sz="2500" b="1" dirty="0">
                <a:solidFill>
                  <a:srgbClr val="FF0000"/>
                </a:solidFill>
              </a:rPr>
              <a:t>*</a:t>
            </a:r>
            <a:r>
              <a:rPr lang="en-US" altLang="zh-TW" sz="2500" dirty="0" err="1"/>
              <a:t>queryvalues</a:t>
            </a:r>
            <a:r>
              <a:rPr lang="en-US" altLang="zh-TW" sz="2500" dirty="0" smtClean="0"/>
              <a:t>}</a:t>
            </a:r>
          </a:p>
          <a:p>
            <a:endParaRPr lang="zh-TW" altLang="en-US" sz="2800" dirty="0"/>
          </a:p>
        </p:txBody>
      </p:sp>
      <p:pic>
        <p:nvPicPr>
          <p:cNvPr id="4" name="圖片 3"/>
          <p:cNvPicPr>
            <a:picLocks noChangeAspect="1"/>
          </p:cNvPicPr>
          <p:nvPr/>
        </p:nvPicPr>
        <p:blipFill>
          <a:blip r:embed="rId2"/>
          <a:stretch>
            <a:fillRect/>
          </a:stretch>
        </p:blipFill>
        <p:spPr>
          <a:xfrm>
            <a:off x="888273" y="2994773"/>
            <a:ext cx="7328507" cy="2735467"/>
          </a:xfrm>
          <a:prstGeom prst="rect">
            <a:avLst/>
          </a:prstGeom>
        </p:spPr>
      </p:pic>
    </p:spTree>
    <p:extLst>
      <p:ext uri="{BB962C8B-B14F-4D97-AF65-F5344CB8AC3E}">
        <p14:creationId xmlns:p14="http://schemas.microsoft.com/office/powerpoint/2010/main" val="2388901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830997"/>
          </a:xfrm>
          <a:prstGeom prst="rect">
            <a:avLst/>
          </a:prstGeom>
          <a:noFill/>
        </p:spPr>
        <p:txBody>
          <a:bodyPr wrap="square" rtlCol="0">
            <a:spAutoFit/>
          </a:bodyPr>
          <a:lstStyle/>
          <a:p>
            <a:r>
              <a:rPr lang="en-US" altLang="zh-TW" sz="4800" dirty="0" smtClean="0"/>
              <a:t>ASP.NET Routing</a:t>
            </a:r>
            <a:endParaRPr lang="zh-TW" altLang="en-US" sz="4800" dirty="0"/>
          </a:p>
        </p:txBody>
      </p:sp>
    </p:spTree>
    <p:extLst>
      <p:ext uri="{BB962C8B-B14F-4D97-AF65-F5344CB8AC3E}">
        <p14:creationId xmlns:p14="http://schemas.microsoft.com/office/powerpoint/2010/main" val="3498637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About Me</a:t>
            </a:r>
            <a:endParaRPr lang="zh-TW" altLang="en-US" dirty="0"/>
          </a:p>
        </p:txBody>
      </p:sp>
      <p:sp>
        <p:nvSpPr>
          <p:cNvPr id="3" name="內容版面配置區 2"/>
          <p:cNvSpPr>
            <a:spLocks noGrp="1"/>
          </p:cNvSpPr>
          <p:nvPr>
            <p:ph idx="1"/>
          </p:nvPr>
        </p:nvSpPr>
        <p:spPr>
          <a:xfrm>
            <a:off x="628650" y="1561380"/>
            <a:ext cx="7886700" cy="4848045"/>
          </a:xfrm>
        </p:spPr>
        <p:txBody>
          <a:bodyPr>
            <a:normAutofit/>
          </a:bodyPr>
          <a:lstStyle/>
          <a:p>
            <a:r>
              <a:rPr lang="zh-TW" altLang="en-US" sz="2400" dirty="0" smtClean="0"/>
              <a:t>現職：</a:t>
            </a:r>
            <a:endParaRPr lang="en-US" altLang="zh-TW" sz="2400" dirty="0" smtClean="0"/>
          </a:p>
          <a:p>
            <a:pPr lvl="1"/>
            <a:r>
              <a:rPr lang="zh-TW" altLang="en-US" sz="2000" dirty="0"/>
              <a:t>奇豐</a:t>
            </a:r>
            <a:r>
              <a:rPr lang="zh-TW" altLang="en-US" sz="2000" dirty="0" smtClean="0"/>
              <a:t>資訊</a:t>
            </a:r>
            <a:r>
              <a:rPr lang="zh-TW" altLang="en-US" sz="2000" dirty="0" smtClean="0">
                <a:latin typeface="新細明體" panose="02020500000000000000" pitchFamily="18" charset="-120"/>
                <a:ea typeface="新細明體" panose="02020500000000000000" pitchFamily="18" charset="-120"/>
              </a:rPr>
              <a:t>、</a:t>
            </a:r>
            <a:r>
              <a:rPr lang="zh-TW" altLang="en-US" sz="2000" dirty="0" smtClean="0"/>
              <a:t>志凱科技</a:t>
            </a:r>
            <a:r>
              <a:rPr lang="zh-TW" altLang="en-US" sz="2000" dirty="0">
                <a:latin typeface="新細明體" panose="02020500000000000000" pitchFamily="18" charset="-120"/>
              </a:rPr>
              <a:t>、</a:t>
            </a:r>
            <a:r>
              <a:rPr lang="zh-TW" altLang="en-US" sz="2000" dirty="0" smtClean="0"/>
              <a:t>保經科技技術顧問</a:t>
            </a:r>
            <a:endParaRPr lang="en-US" altLang="zh-TW" sz="2000" dirty="0" smtClean="0"/>
          </a:p>
          <a:p>
            <a:pPr lvl="1"/>
            <a:r>
              <a:rPr lang="zh-TW" altLang="en-US" sz="2000" dirty="0" smtClean="0"/>
              <a:t>台灣微軟資深講師</a:t>
            </a:r>
            <a:r>
              <a:rPr lang="zh-TW" altLang="en-US" sz="2000" dirty="0" smtClean="0">
                <a:latin typeface="新細明體" panose="02020500000000000000" pitchFamily="18" charset="-120"/>
              </a:rPr>
              <a:t>、</a:t>
            </a:r>
            <a:r>
              <a:rPr lang="en-US" altLang="zh-TW" sz="2000" dirty="0" smtClean="0"/>
              <a:t>MSDN </a:t>
            </a:r>
            <a:r>
              <a:rPr lang="zh-TW" altLang="en-US" sz="2000" dirty="0" smtClean="0"/>
              <a:t>講師兼客座作者</a:t>
            </a:r>
            <a:endParaRPr lang="en-US" altLang="zh-TW" sz="2000" dirty="0" smtClean="0"/>
          </a:p>
          <a:p>
            <a:pPr lvl="1"/>
            <a:r>
              <a:rPr lang="en-US" altLang="zh-TW" sz="2000" dirty="0" smtClean="0"/>
              <a:t>Microsoft Azure </a:t>
            </a:r>
            <a:r>
              <a:rPr lang="zh-TW" altLang="en-US" sz="2000" dirty="0" smtClean="0"/>
              <a:t>種子講師</a:t>
            </a:r>
            <a:endParaRPr lang="en-US" altLang="zh-TW" sz="2000" dirty="0" smtClean="0"/>
          </a:p>
          <a:p>
            <a:pPr lvl="1"/>
            <a:r>
              <a:rPr lang="en-US" altLang="zh-TW" sz="2000" dirty="0" err="1" smtClean="0"/>
              <a:t>twMVC</a:t>
            </a:r>
            <a:r>
              <a:rPr lang="en-US" altLang="zh-TW" sz="2000" dirty="0" smtClean="0"/>
              <a:t>/</a:t>
            </a:r>
            <a:r>
              <a:rPr lang="en-US" altLang="zh-TW" sz="2000" dirty="0" err="1" smtClean="0"/>
              <a:t>Skilltree</a:t>
            </a:r>
            <a:r>
              <a:rPr lang="en-US" altLang="zh-TW" sz="2000" dirty="0" smtClean="0"/>
              <a:t> </a:t>
            </a:r>
            <a:r>
              <a:rPr lang="zh-TW" altLang="en-US" sz="2000" dirty="0" smtClean="0"/>
              <a:t>客座講師</a:t>
            </a:r>
            <a:endParaRPr lang="en-US" altLang="zh-TW" sz="2000" dirty="0" smtClean="0"/>
          </a:p>
          <a:p>
            <a:pPr lvl="1"/>
            <a:r>
              <a:rPr lang="en-US" altLang="zh-TW" sz="2000" dirty="0" smtClean="0"/>
              <a:t>studyazure.com </a:t>
            </a:r>
            <a:r>
              <a:rPr lang="zh-TW" altLang="en-US" sz="2000" dirty="0" smtClean="0"/>
              <a:t>雲端學堂小編</a:t>
            </a:r>
            <a:endParaRPr lang="en-US" altLang="zh-TW" sz="2000" dirty="0" smtClean="0"/>
          </a:p>
          <a:p>
            <a:r>
              <a:rPr lang="zh-TW" altLang="en-US" sz="2400" dirty="0" smtClean="0"/>
              <a:t>著作</a:t>
            </a:r>
            <a:endParaRPr lang="en-US" altLang="zh-TW" sz="2400" dirty="0" smtClean="0"/>
          </a:p>
          <a:p>
            <a:pPr lvl="1"/>
            <a:r>
              <a:rPr lang="en-US" altLang="zh-TW" sz="2000" dirty="0" smtClean="0"/>
              <a:t>Microsoft Azure </a:t>
            </a:r>
            <a:r>
              <a:rPr lang="zh-TW" altLang="en-US" sz="2000" dirty="0" smtClean="0"/>
              <a:t>教戰手札 </a:t>
            </a:r>
            <a:r>
              <a:rPr lang="en-US" altLang="zh-TW" sz="2000" dirty="0" smtClean="0"/>
              <a:t>3/e (ITP</a:t>
            </a:r>
            <a:r>
              <a:rPr lang="zh-TW" altLang="en-US" sz="2000" dirty="0" smtClean="0"/>
              <a:t>與</a:t>
            </a:r>
            <a:r>
              <a:rPr lang="en-US" altLang="zh-TW" sz="2000" dirty="0" smtClean="0"/>
              <a:t>DEV</a:t>
            </a:r>
            <a:r>
              <a:rPr lang="zh-TW" altLang="en-US" sz="2000" dirty="0" smtClean="0"/>
              <a:t>分版</a:t>
            </a:r>
            <a:r>
              <a:rPr lang="en-US" altLang="zh-TW" sz="2000" dirty="0" smtClean="0"/>
              <a:t>) – </a:t>
            </a:r>
            <a:r>
              <a:rPr lang="zh-TW" altLang="en-US" sz="2000" dirty="0" smtClean="0"/>
              <a:t>今年必出 </a:t>
            </a:r>
            <a:r>
              <a:rPr lang="en-US" altLang="zh-TW" sz="2000" dirty="0" smtClean="0">
                <a:sym typeface="Wingdings" panose="05000000000000000000" pitchFamily="2" charset="2"/>
              </a:rPr>
              <a:t></a:t>
            </a:r>
          </a:p>
          <a:p>
            <a:pPr lvl="1"/>
            <a:r>
              <a:rPr lang="en-US" altLang="zh-TW" sz="2000" dirty="0">
                <a:sym typeface="Wingdings" panose="05000000000000000000" pitchFamily="2" charset="2"/>
              </a:rPr>
              <a:t>ASP.NET MVC </a:t>
            </a:r>
            <a:r>
              <a:rPr lang="zh-TW" altLang="en-US" sz="2000" dirty="0" smtClean="0">
                <a:sym typeface="Wingdings" panose="05000000000000000000" pitchFamily="2" charset="2"/>
              </a:rPr>
              <a:t>網站</a:t>
            </a:r>
            <a:r>
              <a:rPr lang="zh-TW" altLang="en-US" sz="2000" dirty="0">
                <a:sym typeface="Wingdings" panose="05000000000000000000" pitchFamily="2" charset="2"/>
              </a:rPr>
              <a:t>開發</a:t>
            </a:r>
            <a:r>
              <a:rPr lang="zh-TW" altLang="en-US" sz="2000" dirty="0" smtClean="0">
                <a:sym typeface="Wingdings" panose="05000000000000000000" pitchFamily="2" charset="2"/>
              </a:rPr>
              <a:t>美學：</a:t>
            </a:r>
            <a:r>
              <a:rPr lang="en-US" altLang="zh-TW" sz="2000" dirty="0" smtClean="0">
                <a:sym typeface="Wingdings" panose="05000000000000000000" pitchFamily="2" charset="2"/>
              </a:rPr>
              <a:t>MVC 6</a:t>
            </a:r>
            <a:r>
              <a:rPr lang="zh-TW" altLang="en-US" sz="2000" dirty="0">
                <a:sym typeface="Wingdings" panose="05000000000000000000" pitchFamily="2" charset="2"/>
              </a:rPr>
              <a:t> </a:t>
            </a:r>
            <a:r>
              <a:rPr lang="zh-TW" altLang="en-US" sz="2000" dirty="0" smtClean="0">
                <a:sym typeface="Wingdings" panose="05000000000000000000" pitchFamily="2" charset="2"/>
              </a:rPr>
              <a:t>與 </a:t>
            </a:r>
            <a:r>
              <a:rPr lang="en-US" altLang="zh-TW" sz="2000" dirty="0" err="1" smtClean="0">
                <a:sym typeface="Wingdings" panose="05000000000000000000" pitchFamily="2" charset="2"/>
              </a:rPr>
              <a:t>SignalR</a:t>
            </a:r>
            <a:r>
              <a:rPr lang="en-US" altLang="zh-TW" sz="2000" dirty="0" smtClean="0">
                <a:sym typeface="Wingdings" panose="05000000000000000000" pitchFamily="2" charset="2"/>
              </a:rPr>
              <a:t> </a:t>
            </a:r>
            <a:r>
              <a:rPr lang="zh-TW" altLang="en-US" sz="2000" dirty="0" smtClean="0">
                <a:sym typeface="Wingdings" panose="05000000000000000000" pitchFamily="2" charset="2"/>
              </a:rPr>
              <a:t>補遺篇 </a:t>
            </a:r>
            <a:r>
              <a:rPr lang="en-US" altLang="zh-TW" sz="2000" dirty="0" smtClean="0">
                <a:sym typeface="Wingdings" panose="05000000000000000000" pitchFamily="2" charset="2"/>
              </a:rPr>
              <a:t>(</a:t>
            </a:r>
            <a:r>
              <a:rPr lang="zh-TW" altLang="en-US" sz="2000" dirty="0" smtClean="0">
                <a:sym typeface="Wingdings" panose="05000000000000000000" pitchFamily="2" charset="2"/>
              </a:rPr>
              <a:t>協作，書名暫定</a:t>
            </a:r>
            <a:r>
              <a:rPr lang="en-US" altLang="zh-TW" sz="2000" dirty="0" smtClean="0">
                <a:sym typeface="Wingdings" panose="05000000000000000000" pitchFamily="2" charset="2"/>
              </a:rPr>
              <a:t>) – </a:t>
            </a:r>
            <a:r>
              <a:rPr lang="zh-TW" altLang="en-US" sz="2000" dirty="0" smtClean="0">
                <a:sym typeface="Wingdings" panose="05000000000000000000" pitchFamily="2" charset="2"/>
              </a:rPr>
              <a:t>今年必出 </a:t>
            </a:r>
            <a:r>
              <a:rPr lang="en-US" altLang="zh-TW" sz="2000" dirty="0" smtClean="0">
                <a:sym typeface="Wingdings" panose="05000000000000000000" pitchFamily="2" charset="2"/>
              </a:rPr>
              <a:t></a:t>
            </a:r>
          </a:p>
          <a:p>
            <a:pPr lvl="1"/>
            <a:r>
              <a:rPr lang="en-US" altLang="zh-TW" sz="2000" dirty="0" smtClean="0">
                <a:sym typeface="Wingdings" panose="05000000000000000000" pitchFamily="2" charset="2"/>
              </a:rPr>
              <a:t>Windows Azure Platform </a:t>
            </a:r>
            <a:r>
              <a:rPr lang="zh-TW" altLang="en-US" sz="2000" dirty="0" smtClean="0">
                <a:sym typeface="Wingdings" panose="05000000000000000000" pitchFamily="2" charset="2"/>
              </a:rPr>
              <a:t>應用程式開發教戰手札 </a:t>
            </a:r>
            <a:r>
              <a:rPr lang="en-US" altLang="zh-TW" sz="2000" dirty="0" smtClean="0">
                <a:sym typeface="Wingdings" panose="05000000000000000000" pitchFamily="2" charset="2"/>
              </a:rPr>
              <a:t>2/e</a:t>
            </a:r>
          </a:p>
          <a:p>
            <a:pPr lvl="1"/>
            <a:r>
              <a:rPr lang="en-US" altLang="zh-TW" sz="2000" dirty="0" smtClean="0">
                <a:sym typeface="Wingdings" panose="05000000000000000000" pitchFamily="2" charset="2"/>
              </a:rPr>
              <a:t>ASP.NET MVC 5 </a:t>
            </a:r>
            <a:r>
              <a:rPr lang="zh-TW" altLang="en-US" sz="2000" dirty="0" smtClean="0">
                <a:sym typeface="Wingdings" panose="05000000000000000000" pitchFamily="2" charset="2"/>
              </a:rPr>
              <a:t>網站開發美學 </a:t>
            </a:r>
            <a:r>
              <a:rPr lang="en-US" altLang="zh-TW" sz="2000" dirty="0" smtClean="0">
                <a:sym typeface="Wingdings" panose="05000000000000000000" pitchFamily="2" charset="2"/>
              </a:rPr>
              <a:t>(</a:t>
            </a:r>
            <a:r>
              <a:rPr lang="zh-TW" altLang="en-US" sz="2000" dirty="0" smtClean="0">
                <a:sym typeface="Wingdings" panose="05000000000000000000" pitchFamily="2" charset="2"/>
              </a:rPr>
              <a:t>協作</a:t>
            </a:r>
            <a:r>
              <a:rPr lang="en-US" altLang="zh-TW" sz="2000" dirty="0" smtClean="0">
                <a:sym typeface="Wingdings" panose="05000000000000000000" pitchFamily="2" charset="2"/>
              </a:rPr>
              <a:t>)</a:t>
            </a:r>
          </a:p>
          <a:p>
            <a:pPr lvl="1"/>
            <a:r>
              <a:rPr lang="en-US" altLang="zh-TW" sz="2000" dirty="0" smtClean="0">
                <a:sym typeface="Wingdings" panose="05000000000000000000" pitchFamily="2" charset="2"/>
              </a:rPr>
              <a:t>HTML5 and JavaScript </a:t>
            </a:r>
            <a:r>
              <a:rPr lang="zh-TW" altLang="en-US" sz="2000" dirty="0" smtClean="0">
                <a:sym typeface="Wingdings" panose="05000000000000000000" pitchFamily="2" charset="2"/>
              </a:rPr>
              <a:t>程式開發實戰 </a:t>
            </a:r>
            <a:r>
              <a:rPr lang="en-US" altLang="zh-TW" sz="2000" dirty="0" smtClean="0">
                <a:sym typeface="Wingdings" panose="05000000000000000000" pitchFamily="2" charset="2"/>
              </a:rPr>
              <a:t>(</a:t>
            </a:r>
            <a:r>
              <a:rPr lang="zh-TW" altLang="en-US" sz="2000" dirty="0" smtClean="0">
                <a:sym typeface="Wingdings" panose="05000000000000000000" pitchFamily="2" charset="2"/>
              </a:rPr>
              <a:t>審校</a:t>
            </a:r>
            <a:r>
              <a:rPr lang="en-US" altLang="zh-TW" sz="2000" dirty="0" smtClean="0">
                <a:sym typeface="Wingdings" panose="05000000000000000000" pitchFamily="2" charset="2"/>
              </a:rPr>
              <a:t>)</a:t>
            </a:r>
            <a:endParaRPr lang="zh-TW" altLang="en-US" sz="2000" dirty="0"/>
          </a:p>
        </p:txBody>
      </p:sp>
    </p:spTree>
    <p:extLst>
      <p:ext uri="{BB962C8B-B14F-4D97-AF65-F5344CB8AC3E}">
        <p14:creationId xmlns:p14="http://schemas.microsoft.com/office/powerpoint/2010/main" val="1263123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Declare a controller</a:t>
            </a:r>
            <a:endParaRPr lang="zh-TW" altLang="en-US" dirty="0"/>
          </a:p>
        </p:txBody>
      </p:sp>
      <p:sp>
        <p:nvSpPr>
          <p:cNvPr id="3" name="內容版面配置區 2"/>
          <p:cNvSpPr>
            <a:spLocks noGrp="1"/>
          </p:cNvSpPr>
          <p:nvPr>
            <p:ph idx="1"/>
          </p:nvPr>
        </p:nvSpPr>
        <p:spPr/>
        <p:txBody>
          <a:bodyPr/>
          <a:lstStyle/>
          <a:p>
            <a:r>
              <a:rPr lang="en-US" altLang="zh-TW" dirty="0" smtClean="0"/>
              <a:t>Controller class</a:t>
            </a:r>
          </a:p>
          <a:p>
            <a:pPr lvl="1"/>
            <a:r>
              <a:rPr lang="en-US" altLang="zh-TW" dirty="0" smtClean="0"/>
              <a:t>The base of all MVC controllers.</a:t>
            </a:r>
          </a:p>
          <a:p>
            <a:pPr lvl="1"/>
            <a:r>
              <a:rPr lang="en-US" altLang="zh-TW" dirty="0" smtClean="0"/>
              <a:t>An implementation of HTTP handling infrastructure.</a:t>
            </a:r>
          </a:p>
          <a:p>
            <a:pPr lvl="1"/>
            <a:r>
              <a:rPr lang="en-US" altLang="zh-TW" dirty="0" smtClean="0"/>
              <a:t>Helpers.</a:t>
            </a:r>
          </a:p>
          <a:p>
            <a:pPr lvl="1"/>
            <a:r>
              <a:rPr lang="en-US" altLang="zh-TW" dirty="0" smtClean="0"/>
              <a:t>Filters.</a:t>
            </a:r>
          </a:p>
          <a:p>
            <a:r>
              <a:rPr lang="en-US" altLang="zh-TW" dirty="0" smtClean="0"/>
              <a:t>Implement a simple controller</a:t>
            </a:r>
          </a:p>
          <a:p>
            <a:pPr lvl="1"/>
            <a:r>
              <a:rPr lang="en-US" altLang="zh-TW" dirty="0" smtClean="0"/>
              <a:t>Place controller class in “Controller” folder.</a:t>
            </a:r>
          </a:p>
          <a:p>
            <a:pPr lvl="1"/>
            <a:r>
              <a:rPr lang="en-US" altLang="zh-TW" dirty="0" smtClean="0"/>
              <a:t>Add a controller with postfix “Controller”</a:t>
            </a:r>
          </a:p>
          <a:p>
            <a:pPr lvl="1"/>
            <a:r>
              <a:rPr lang="en-US" altLang="zh-TW" dirty="0" smtClean="0"/>
              <a:t>Inherit from Controller class.</a:t>
            </a:r>
          </a:p>
          <a:p>
            <a:pPr lvl="1"/>
            <a:r>
              <a:rPr lang="en-US" altLang="zh-TW" dirty="0" smtClean="0"/>
              <a:t>Add a action method.</a:t>
            </a:r>
            <a:endParaRPr lang="zh-TW" altLang="en-US" dirty="0"/>
          </a:p>
        </p:txBody>
      </p:sp>
    </p:spTree>
    <p:extLst>
      <p:ext uri="{BB962C8B-B14F-4D97-AF65-F5344CB8AC3E}">
        <p14:creationId xmlns:p14="http://schemas.microsoft.com/office/powerpoint/2010/main" val="858113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Declare a action</a:t>
            </a:r>
            <a:endParaRPr lang="zh-TW" altLang="en-US" dirty="0"/>
          </a:p>
        </p:txBody>
      </p:sp>
      <p:sp>
        <p:nvSpPr>
          <p:cNvPr id="3" name="內容版面配置區 2"/>
          <p:cNvSpPr>
            <a:spLocks noGrp="1"/>
          </p:cNvSpPr>
          <p:nvPr>
            <p:ph idx="1"/>
          </p:nvPr>
        </p:nvSpPr>
        <p:spPr/>
        <p:txBody>
          <a:bodyPr/>
          <a:lstStyle/>
          <a:p>
            <a:r>
              <a:rPr lang="en-US" altLang="zh-TW" dirty="0" smtClean="0"/>
              <a:t>Action in controller is a method.</a:t>
            </a:r>
          </a:p>
          <a:p>
            <a:pPr lvl="1"/>
            <a:r>
              <a:rPr lang="en-US" altLang="zh-TW" dirty="0" smtClean="0"/>
              <a:t>Return </a:t>
            </a:r>
            <a:r>
              <a:rPr lang="en-US" altLang="zh-TW" dirty="0" err="1" smtClean="0"/>
              <a:t>ActionResult</a:t>
            </a:r>
            <a:r>
              <a:rPr lang="en-US" altLang="zh-TW" dirty="0" smtClean="0"/>
              <a:t> type.</a:t>
            </a:r>
          </a:p>
          <a:p>
            <a:pPr lvl="1"/>
            <a:r>
              <a:rPr lang="en-US" altLang="zh-TW" dirty="0" smtClean="0"/>
              <a:t>Indicate HTTP method of action to handle.</a:t>
            </a:r>
          </a:p>
          <a:p>
            <a:pPr lvl="1"/>
            <a:r>
              <a:rPr lang="en-US" altLang="zh-TW" dirty="0" smtClean="0"/>
              <a:t>Binding parameter with Model Binder.</a:t>
            </a:r>
          </a:p>
          <a:p>
            <a:pPr lvl="1"/>
            <a:r>
              <a:rPr lang="en-US" altLang="zh-TW" dirty="0" smtClean="0"/>
              <a:t>Interact model.</a:t>
            </a:r>
          </a:p>
          <a:p>
            <a:pPr lvl="1"/>
            <a:r>
              <a:rPr lang="en-US" altLang="zh-TW" dirty="0" smtClean="0"/>
              <a:t>Response with </a:t>
            </a:r>
            <a:r>
              <a:rPr lang="en-US" altLang="zh-TW" dirty="0" err="1" smtClean="0"/>
              <a:t>ActionResult</a:t>
            </a:r>
            <a:r>
              <a:rPr lang="en-US" altLang="zh-TW" dirty="0" smtClean="0"/>
              <a:t> object.</a:t>
            </a:r>
          </a:p>
          <a:p>
            <a:endParaRPr lang="zh-TW" altLang="en-US" dirty="0"/>
          </a:p>
        </p:txBody>
      </p:sp>
    </p:spTree>
    <p:extLst>
      <p:ext uri="{BB962C8B-B14F-4D97-AF65-F5344CB8AC3E}">
        <p14:creationId xmlns:p14="http://schemas.microsoft.com/office/powerpoint/2010/main" val="3168239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ActionResult</a:t>
            </a:r>
            <a:endParaRPr lang="zh-TW" altLang="en-US" dirty="0"/>
          </a:p>
        </p:txBody>
      </p:sp>
      <p:pic>
        <p:nvPicPr>
          <p:cNvPr id="4" name="圖片 3"/>
          <p:cNvPicPr>
            <a:picLocks noChangeAspect="1"/>
          </p:cNvPicPr>
          <p:nvPr/>
        </p:nvPicPr>
        <p:blipFill>
          <a:blip r:embed="rId2"/>
          <a:stretch>
            <a:fillRect/>
          </a:stretch>
        </p:blipFill>
        <p:spPr>
          <a:xfrm>
            <a:off x="829900" y="1498825"/>
            <a:ext cx="7484200" cy="5037872"/>
          </a:xfrm>
          <a:prstGeom prst="rect">
            <a:avLst/>
          </a:prstGeom>
        </p:spPr>
      </p:pic>
    </p:spTree>
    <p:extLst>
      <p:ext uri="{BB962C8B-B14F-4D97-AF65-F5344CB8AC3E}">
        <p14:creationId xmlns:p14="http://schemas.microsoft.com/office/powerpoint/2010/main" val="799715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Customize </a:t>
            </a:r>
            <a:r>
              <a:rPr lang="en-US" altLang="zh-TW" dirty="0" err="1" smtClean="0"/>
              <a:t>ActionResult</a:t>
            </a:r>
            <a:endParaRPr lang="zh-TW" altLang="en-US" dirty="0"/>
          </a:p>
        </p:txBody>
      </p:sp>
      <p:sp>
        <p:nvSpPr>
          <p:cNvPr id="3" name="內容版面配置區 2"/>
          <p:cNvSpPr>
            <a:spLocks noGrp="1"/>
          </p:cNvSpPr>
          <p:nvPr>
            <p:ph idx="1"/>
          </p:nvPr>
        </p:nvSpPr>
        <p:spPr/>
        <p:txBody>
          <a:bodyPr/>
          <a:lstStyle/>
          <a:p>
            <a:r>
              <a:rPr lang="en-US" altLang="zh-TW" dirty="0" smtClean="0"/>
              <a:t>Inherit from </a:t>
            </a:r>
            <a:r>
              <a:rPr lang="en-US" altLang="zh-TW" dirty="0" err="1" smtClean="0"/>
              <a:t>ActionResult</a:t>
            </a:r>
            <a:r>
              <a:rPr lang="en-US" altLang="zh-TW" dirty="0" smtClean="0"/>
              <a:t> base type.</a:t>
            </a:r>
          </a:p>
          <a:p>
            <a:r>
              <a:rPr lang="en-US" altLang="zh-TW" dirty="0" smtClean="0"/>
              <a:t>Overwrite </a:t>
            </a:r>
            <a:r>
              <a:rPr lang="en-US" altLang="zh-TW" dirty="0" err="1" smtClean="0"/>
              <a:t>ExecuteResult</a:t>
            </a:r>
            <a:r>
              <a:rPr lang="en-US" altLang="zh-TW" dirty="0" smtClean="0"/>
              <a:t>() method.</a:t>
            </a:r>
          </a:p>
          <a:p>
            <a:pPr lvl="1"/>
            <a:r>
              <a:rPr lang="en-US" altLang="zh-TW" dirty="0" smtClean="0"/>
              <a:t>Decide response content type.</a:t>
            </a:r>
          </a:p>
          <a:p>
            <a:pPr lvl="1"/>
            <a:r>
              <a:rPr lang="en-US" altLang="zh-TW" dirty="0" smtClean="0"/>
              <a:t>Decide response encoding.</a:t>
            </a:r>
          </a:p>
          <a:p>
            <a:pPr lvl="1"/>
            <a:r>
              <a:rPr lang="en-US" altLang="zh-TW" dirty="0" smtClean="0"/>
              <a:t>Decide response content.</a:t>
            </a:r>
            <a:endParaRPr lang="zh-TW" altLang="en-US" dirty="0"/>
          </a:p>
        </p:txBody>
      </p:sp>
    </p:spTree>
    <p:extLst>
      <p:ext uri="{BB962C8B-B14F-4D97-AF65-F5344CB8AC3E}">
        <p14:creationId xmlns:p14="http://schemas.microsoft.com/office/powerpoint/2010/main" val="4278436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830997"/>
          </a:xfrm>
          <a:prstGeom prst="rect">
            <a:avLst/>
          </a:prstGeom>
          <a:noFill/>
        </p:spPr>
        <p:txBody>
          <a:bodyPr wrap="square" rtlCol="0">
            <a:spAutoFit/>
          </a:bodyPr>
          <a:lstStyle/>
          <a:p>
            <a:r>
              <a:rPr lang="en-US" altLang="zh-TW" sz="4800" dirty="0" smtClean="0"/>
              <a:t>Action Results</a:t>
            </a:r>
            <a:endParaRPr lang="zh-TW" altLang="en-US" sz="4800" dirty="0"/>
          </a:p>
        </p:txBody>
      </p:sp>
    </p:spTree>
    <p:extLst>
      <p:ext uri="{BB962C8B-B14F-4D97-AF65-F5344CB8AC3E}">
        <p14:creationId xmlns:p14="http://schemas.microsoft.com/office/powerpoint/2010/main" val="3151639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下</a:t>
            </a:r>
            <a:r>
              <a:rPr lang="zh-TW" altLang="en-US" dirty="0" smtClean="0"/>
              <a:t>半場</a:t>
            </a:r>
            <a:endParaRPr lang="zh-TW" altLang="en-US" dirty="0"/>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4545890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Model interactions</a:t>
            </a:r>
            <a:endParaRPr lang="zh-TW" altLang="en-US" dirty="0"/>
          </a:p>
        </p:txBody>
      </p:sp>
      <p:sp>
        <p:nvSpPr>
          <p:cNvPr id="3" name="內容版面配置區 2"/>
          <p:cNvSpPr>
            <a:spLocks noGrp="1"/>
          </p:cNvSpPr>
          <p:nvPr>
            <p:ph idx="1"/>
          </p:nvPr>
        </p:nvSpPr>
        <p:spPr/>
        <p:txBody>
          <a:bodyPr>
            <a:normAutofit/>
          </a:bodyPr>
          <a:lstStyle/>
          <a:p>
            <a:r>
              <a:rPr lang="en-US" altLang="zh-TW" dirty="0" smtClean="0"/>
              <a:t>Consume data source from Model</a:t>
            </a:r>
          </a:p>
          <a:p>
            <a:pPr lvl="1"/>
            <a:r>
              <a:rPr lang="en-US" altLang="zh-TW" dirty="0" smtClean="0"/>
              <a:t>LINQ to Entities</a:t>
            </a:r>
          </a:p>
          <a:p>
            <a:pPr lvl="1"/>
            <a:r>
              <a:rPr lang="en-US" altLang="zh-TW" dirty="0" smtClean="0"/>
              <a:t>Call Web API or Web Services</a:t>
            </a:r>
          </a:p>
          <a:p>
            <a:r>
              <a:rPr lang="en-US" altLang="zh-TW" dirty="0" smtClean="0"/>
              <a:t>Store result temporary</a:t>
            </a:r>
          </a:p>
          <a:p>
            <a:pPr lvl="1"/>
            <a:r>
              <a:rPr lang="en-US" altLang="zh-TW" dirty="0" smtClean="0"/>
              <a:t>Model argument to view.</a:t>
            </a:r>
          </a:p>
          <a:p>
            <a:pPr lvl="1"/>
            <a:r>
              <a:rPr lang="en-US" altLang="zh-TW" dirty="0" err="1" smtClean="0"/>
              <a:t>ViewDataDictionary</a:t>
            </a:r>
            <a:r>
              <a:rPr lang="en-US" altLang="zh-TW" dirty="0"/>
              <a:t>: </a:t>
            </a:r>
            <a:r>
              <a:rPr lang="en-US" altLang="zh-TW" dirty="0" err="1"/>
              <a:t>ViewData</a:t>
            </a:r>
            <a:r>
              <a:rPr lang="en-US" altLang="zh-TW" dirty="0"/>
              <a:t> is a dictionary object that you put data </a:t>
            </a:r>
            <a:r>
              <a:rPr lang="en-US" altLang="zh-TW" dirty="0" smtClean="0"/>
              <a:t>into (key/value syntax).</a:t>
            </a:r>
          </a:p>
          <a:p>
            <a:pPr lvl="1"/>
            <a:r>
              <a:rPr lang="en-US" altLang="zh-TW" dirty="0" err="1" smtClean="0"/>
              <a:t>ViewBag</a:t>
            </a:r>
            <a:r>
              <a:rPr lang="en-US" altLang="zh-TW" dirty="0"/>
              <a:t>: The </a:t>
            </a:r>
            <a:r>
              <a:rPr lang="en-US" altLang="zh-TW" dirty="0" err="1"/>
              <a:t>ViewBag</a:t>
            </a:r>
            <a:r>
              <a:rPr lang="en-US" altLang="zh-TW" dirty="0"/>
              <a:t> object is a wrapper around the </a:t>
            </a:r>
            <a:r>
              <a:rPr lang="en-US" altLang="zh-TW" dirty="0" err="1"/>
              <a:t>ViewData</a:t>
            </a:r>
            <a:r>
              <a:rPr lang="en-US" altLang="zh-TW" dirty="0"/>
              <a:t> object that allows you to create dynamic properties for the </a:t>
            </a:r>
            <a:r>
              <a:rPr lang="en-US" altLang="zh-TW" dirty="0" err="1" smtClean="0"/>
              <a:t>ViewBag</a:t>
            </a:r>
            <a:r>
              <a:rPr lang="en-US" altLang="zh-TW" dirty="0" smtClean="0"/>
              <a:t>.</a:t>
            </a:r>
          </a:p>
          <a:p>
            <a:pPr lvl="1"/>
            <a:r>
              <a:rPr lang="en-US" altLang="zh-TW" dirty="0" err="1" smtClean="0"/>
              <a:t>TempData</a:t>
            </a:r>
            <a:r>
              <a:rPr lang="en-US" altLang="zh-TW" dirty="0" smtClean="0"/>
              <a:t>: A very short instance storage. (Session)</a:t>
            </a:r>
            <a:endParaRPr lang="zh-TW" altLang="en-US" dirty="0"/>
          </a:p>
        </p:txBody>
      </p:sp>
    </p:spTree>
    <p:extLst>
      <p:ext uri="{BB962C8B-B14F-4D97-AF65-F5344CB8AC3E}">
        <p14:creationId xmlns:p14="http://schemas.microsoft.com/office/powerpoint/2010/main" val="306074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646331"/>
          </a:xfrm>
          <a:prstGeom prst="rect">
            <a:avLst/>
          </a:prstGeom>
          <a:noFill/>
        </p:spPr>
        <p:txBody>
          <a:bodyPr wrap="square" rtlCol="0">
            <a:spAutoFit/>
          </a:bodyPr>
          <a:lstStyle/>
          <a:p>
            <a:r>
              <a:rPr lang="en-US" altLang="zh-TW" sz="3600" dirty="0" err="1" smtClean="0"/>
              <a:t>ViewData</a:t>
            </a:r>
            <a:r>
              <a:rPr lang="en-US" altLang="zh-TW" sz="3600" dirty="0" smtClean="0"/>
              <a:t>, </a:t>
            </a:r>
            <a:r>
              <a:rPr lang="en-US" altLang="zh-TW" sz="3600" dirty="0" err="1" smtClean="0"/>
              <a:t>ViewBag</a:t>
            </a:r>
            <a:r>
              <a:rPr lang="en-US" altLang="zh-TW" sz="3600" dirty="0" smtClean="0"/>
              <a:t> and </a:t>
            </a:r>
            <a:r>
              <a:rPr lang="en-US" altLang="zh-TW" sz="3600" dirty="0" err="1" smtClean="0"/>
              <a:t>TempData</a:t>
            </a:r>
            <a:endParaRPr lang="zh-TW" altLang="en-US" sz="3600" dirty="0"/>
          </a:p>
        </p:txBody>
      </p:sp>
    </p:spTree>
    <p:extLst>
      <p:ext uri="{BB962C8B-B14F-4D97-AF65-F5344CB8AC3E}">
        <p14:creationId xmlns:p14="http://schemas.microsoft.com/office/powerpoint/2010/main" val="594728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Model Binder</a:t>
            </a:r>
            <a:endParaRPr lang="zh-TW" altLang="en-US" dirty="0"/>
          </a:p>
        </p:txBody>
      </p:sp>
      <p:sp>
        <p:nvSpPr>
          <p:cNvPr id="3" name="內容版面配置區 2"/>
          <p:cNvSpPr>
            <a:spLocks noGrp="1"/>
          </p:cNvSpPr>
          <p:nvPr>
            <p:ph idx="1"/>
          </p:nvPr>
        </p:nvSpPr>
        <p:spPr/>
        <p:txBody>
          <a:bodyPr/>
          <a:lstStyle/>
          <a:p>
            <a:r>
              <a:rPr lang="en-US" altLang="zh-TW" dirty="0" smtClean="0"/>
              <a:t>Use model as action parameter.</a:t>
            </a:r>
          </a:p>
          <a:p>
            <a:pPr lvl="1"/>
            <a:r>
              <a:rPr lang="en-US" altLang="zh-TW" dirty="0" smtClean="0"/>
              <a:t>MVC Controller will apply parameter’s value from HTTP</a:t>
            </a:r>
            <a:r>
              <a:rPr lang="zh-TW" altLang="en-US" dirty="0" smtClean="0"/>
              <a:t> </a:t>
            </a:r>
            <a:r>
              <a:rPr lang="en-US" altLang="zh-TW" dirty="0" smtClean="0"/>
              <a:t>request body.</a:t>
            </a:r>
          </a:p>
          <a:p>
            <a:r>
              <a:rPr lang="en-US" altLang="zh-TW" dirty="0" err="1" smtClean="0"/>
              <a:t>DefaultModelBinder</a:t>
            </a:r>
            <a:r>
              <a:rPr lang="en-US" altLang="zh-TW" dirty="0" smtClean="0"/>
              <a:t> class</a:t>
            </a:r>
          </a:p>
          <a:p>
            <a:pPr lvl="1"/>
            <a:r>
              <a:rPr lang="en-US" altLang="zh-TW" dirty="0" smtClean="0"/>
              <a:t>Support simple model’s binding process.</a:t>
            </a:r>
          </a:p>
          <a:p>
            <a:r>
              <a:rPr lang="en-US" altLang="zh-TW" dirty="0" smtClean="0"/>
              <a:t>Custom model binder</a:t>
            </a:r>
          </a:p>
          <a:p>
            <a:pPr lvl="1"/>
            <a:r>
              <a:rPr lang="en-US" altLang="zh-TW" dirty="0" smtClean="0"/>
              <a:t>Complex or specific model source.</a:t>
            </a:r>
          </a:p>
          <a:p>
            <a:pPr lvl="1"/>
            <a:r>
              <a:rPr lang="en-US" altLang="zh-TW" dirty="0" smtClean="0"/>
              <a:t>Implement </a:t>
            </a:r>
            <a:r>
              <a:rPr lang="en-US" altLang="zh-TW" dirty="0" err="1" smtClean="0"/>
              <a:t>IModelBinder</a:t>
            </a:r>
            <a:r>
              <a:rPr lang="en-US" altLang="zh-TW" dirty="0" smtClean="0"/>
              <a:t> interface (</a:t>
            </a:r>
            <a:r>
              <a:rPr lang="en-US" altLang="zh-TW" dirty="0" err="1" smtClean="0"/>
              <a:t>BindModel</a:t>
            </a:r>
            <a:r>
              <a:rPr lang="en-US" altLang="zh-TW" dirty="0" smtClean="0"/>
              <a:t> method)</a:t>
            </a:r>
          </a:p>
          <a:p>
            <a:pPr lvl="1"/>
            <a:r>
              <a:rPr lang="en-US" altLang="zh-TW" dirty="0" smtClean="0"/>
              <a:t>Override the </a:t>
            </a:r>
            <a:r>
              <a:rPr lang="en-US" altLang="zh-TW" dirty="0" err="1" smtClean="0"/>
              <a:t>DefaultModelBinder’s</a:t>
            </a:r>
            <a:r>
              <a:rPr lang="en-US" altLang="zh-TW" dirty="0" smtClean="0"/>
              <a:t> methods.</a:t>
            </a:r>
          </a:p>
          <a:p>
            <a:pPr lvl="1"/>
            <a:r>
              <a:rPr lang="en-US" altLang="zh-TW" dirty="0" smtClean="0"/>
              <a:t>Register model binder in </a:t>
            </a:r>
            <a:r>
              <a:rPr lang="en-US" altLang="zh-TW" dirty="0" err="1" smtClean="0"/>
              <a:t>Global.asax</a:t>
            </a:r>
            <a:r>
              <a:rPr lang="en-US" altLang="zh-TW" dirty="0" smtClean="0"/>
              <a:t> if global use.</a:t>
            </a:r>
            <a:endParaRPr lang="zh-TW" altLang="en-US" dirty="0"/>
          </a:p>
        </p:txBody>
      </p:sp>
    </p:spTree>
    <p:extLst>
      <p:ext uri="{BB962C8B-B14F-4D97-AF65-F5344CB8AC3E}">
        <p14:creationId xmlns:p14="http://schemas.microsoft.com/office/powerpoint/2010/main" val="641561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615915"/>
          </a:xfrm>
        </p:spPr>
        <p:txBody>
          <a:bodyPr>
            <a:normAutofit fontScale="90000"/>
          </a:bodyPr>
          <a:lstStyle/>
          <a:p>
            <a:r>
              <a:rPr lang="en-US" altLang="zh-TW" dirty="0" smtClean="0"/>
              <a:t>Model Binder</a:t>
            </a:r>
            <a:endParaRPr lang="zh-TW" altLang="en-US" dirty="0"/>
          </a:p>
        </p:txBody>
      </p:sp>
      <p:sp>
        <p:nvSpPr>
          <p:cNvPr id="4" name="Rectangle 3"/>
          <p:cNvSpPr/>
          <p:nvPr/>
        </p:nvSpPr>
        <p:spPr>
          <a:xfrm>
            <a:off x="919208" y="3592056"/>
            <a:ext cx="7828533" cy="305006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public </a:t>
            </a:r>
            <a:r>
              <a:rPr lang="en-US" b="0" dirty="0" err="1">
                <a:latin typeface="Courier New" panose="02070309020205020404" pitchFamily="49" charset="0"/>
                <a:ea typeface="Times New Roman" panose="02020603050405020304" pitchFamily="18" charset="0"/>
                <a:cs typeface="Courier New" panose="02070309020205020404" pitchFamily="49" charset="0"/>
              </a:rPr>
              <a:t>ActionResult</a:t>
            </a:r>
            <a:r>
              <a:rPr lang="en-US" b="0" dirty="0">
                <a:latin typeface="Courier New" panose="02070309020205020404" pitchFamily="49" charset="0"/>
                <a:ea typeface="Times New Roman" panose="02020603050405020304" pitchFamily="18" charset="0"/>
                <a:cs typeface="Courier New" panose="02070309020205020404" pitchFamily="49" charset="0"/>
              </a:rPr>
              <a:t> </a:t>
            </a:r>
            <a:r>
              <a:rPr lang="en-US" b="0" dirty="0" err="1">
                <a:latin typeface="Courier New" panose="02070309020205020404" pitchFamily="49" charset="0"/>
                <a:ea typeface="Times New Roman" panose="02020603050405020304" pitchFamily="18" charset="0"/>
                <a:cs typeface="Courier New" panose="02070309020205020404" pitchFamily="49" charset="0"/>
              </a:rPr>
              <a:t>GetPhotoByTitle</a:t>
            </a:r>
            <a:r>
              <a:rPr lang="en-US" b="0" dirty="0">
                <a:latin typeface="Courier New" panose="02070309020205020404" pitchFamily="49" charset="0"/>
                <a:ea typeface="Times New Roman" panose="02020603050405020304" pitchFamily="18" charset="0"/>
                <a:cs typeface="Courier New" panose="02070309020205020404" pitchFamily="49" charset="0"/>
              </a:rPr>
              <a:t> (string title</a:t>
            </a:r>
            <a:r>
              <a:rPr lang="en-US" b="0" dirty="0" smtClean="0">
                <a:latin typeface="Courier New" panose="02070309020205020404" pitchFamily="49" charset="0"/>
                <a:ea typeface="Times New Roman" panose="02020603050405020304" pitchFamily="18" charset="0"/>
                <a:cs typeface="Courier New" panose="02070309020205020404" pitchFamily="49" charset="0"/>
              </a:rPr>
              <a:t>){</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   </a:t>
            </a:r>
            <a:r>
              <a:rPr lang="en-US" b="0" dirty="0" err="1">
                <a:latin typeface="Courier New" panose="02070309020205020404" pitchFamily="49" charset="0"/>
                <a:ea typeface="Times New Roman" panose="02020603050405020304" pitchFamily="18" charset="0"/>
                <a:cs typeface="Courier New" panose="02070309020205020404" pitchFamily="49" charset="0"/>
              </a:rPr>
              <a:t>var</a:t>
            </a:r>
            <a:r>
              <a:rPr lang="en-US" b="0" dirty="0">
                <a:latin typeface="Courier New" panose="02070309020205020404" pitchFamily="49" charset="0"/>
                <a:ea typeface="Times New Roman" panose="02020603050405020304" pitchFamily="18" charset="0"/>
                <a:cs typeface="Courier New" panose="02070309020205020404" pitchFamily="49" charset="0"/>
              </a:rPr>
              <a:t> query = from p in </a:t>
            </a:r>
            <a:r>
              <a:rPr lang="en-US" b="0" dirty="0" err="1">
                <a:latin typeface="Courier New" panose="02070309020205020404" pitchFamily="49" charset="0"/>
                <a:ea typeface="Times New Roman" panose="02020603050405020304" pitchFamily="18" charset="0"/>
                <a:cs typeface="Courier New" panose="02070309020205020404" pitchFamily="49" charset="0"/>
              </a:rPr>
              <a:t>context.Photos</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        where </a:t>
            </a:r>
            <a:r>
              <a:rPr lang="en-US" b="0" dirty="0" err="1">
                <a:latin typeface="Courier New" panose="02070309020205020404" pitchFamily="49" charset="0"/>
                <a:ea typeface="Times New Roman" panose="02020603050405020304" pitchFamily="18" charset="0"/>
                <a:cs typeface="Courier New" panose="02070309020205020404" pitchFamily="49" charset="0"/>
              </a:rPr>
              <a:t>p.Title</a:t>
            </a:r>
            <a:r>
              <a:rPr lang="en-US" b="0" dirty="0">
                <a:latin typeface="Courier New" panose="02070309020205020404" pitchFamily="49" charset="0"/>
                <a:ea typeface="Times New Roman" panose="02020603050405020304" pitchFamily="18" charset="0"/>
                <a:cs typeface="Courier New" panose="02070309020205020404" pitchFamily="49" charset="0"/>
              </a:rPr>
              <a:t> == title</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        select </a:t>
            </a:r>
            <a:r>
              <a:rPr lang="en-US" b="0" dirty="0" smtClean="0">
                <a:latin typeface="Courier New" panose="02070309020205020404" pitchFamily="49" charset="0"/>
                <a:ea typeface="Times New Roman" panose="02020603050405020304" pitchFamily="18" charset="0"/>
                <a:cs typeface="Courier New" panose="02070309020205020404" pitchFamily="49" charset="0"/>
              </a:rPr>
              <a:t>p</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a:latin typeface="Courier New" panose="02070309020205020404" pitchFamily="49" charset="0"/>
                <a:ea typeface="Times New Roman" panose="02020603050405020304" pitchFamily="18" charset="0"/>
                <a:cs typeface="Courier New" panose="02070309020205020404" pitchFamily="49" charset="0"/>
              </a:rPr>
              <a:t>   Photo </a:t>
            </a:r>
            <a:r>
              <a:rPr lang="en-US" b="0" dirty="0" err="1">
                <a:latin typeface="Courier New" panose="02070309020205020404" pitchFamily="49" charset="0"/>
                <a:ea typeface="Times New Roman" panose="02020603050405020304" pitchFamily="18" charset="0"/>
                <a:cs typeface="Courier New" panose="02070309020205020404" pitchFamily="49" charset="0"/>
              </a:rPr>
              <a:t>requestedPhoto</a:t>
            </a:r>
            <a:r>
              <a:rPr lang="en-US" b="0" dirty="0">
                <a:latin typeface="Courier New" panose="02070309020205020404" pitchFamily="49" charset="0"/>
                <a:ea typeface="Times New Roman" panose="02020603050405020304" pitchFamily="18" charset="0"/>
                <a:cs typeface="Courier New" panose="02070309020205020404" pitchFamily="49" charset="0"/>
              </a:rPr>
              <a:t> = (Photo)</a:t>
            </a:r>
            <a:r>
              <a:rPr lang="en-US" b="0" dirty="0" err="1">
                <a:latin typeface="Courier New" panose="02070309020205020404" pitchFamily="49" charset="0"/>
                <a:ea typeface="Times New Roman" panose="02020603050405020304" pitchFamily="18" charset="0"/>
                <a:cs typeface="Courier New" panose="02070309020205020404" pitchFamily="49" charset="0"/>
              </a:rPr>
              <a:t>query.FirstOrDefault</a:t>
            </a:r>
            <a:r>
              <a:rPr lang="en-US" b="0" dirty="0" smtClean="0">
                <a:latin typeface="Courier New" panose="02070309020205020404" pitchFamily="49" charset="0"/>
                <a:ea typeface="Times New Roman" panose="02020603050405020304" pitchFamily="18" charset="0"/>
                <a:cs typeface="Courier New" panose="02070309020205020404" pitchFamily="49" charset="0"/>
              </a:rPr>
              <a:t>();</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pPr>
              <a:lnSpc>
                <a:spcPct val="115000"/>
              </a:lnSpc>
              <a:spcAft>
                <a:spcPts val="1000"/>
              </a:spcAft>
            </a:pPr>
            <a:r>
              <a:rPr lang="en-US" b="0" dirty="0" smtClean="0">
                <a:latin typeface="Courier New" panose="02070309020205020404" pitchFamily="49" charset="0"/>
                <a:ea typeface="Times New Roman" panose="02020603050405020304" pitchFamily="18" charset="0"/>
                <a:cs typeface="Courier New" panose="02070309020205020404" pitchFamily="49" charset="0"/>
              </a:rPr>
              <a:t>   return </a:t>
            </a:r>
            <a:r>
              <a:rPr lang="en-US" b="0" dirty="0">
                <a:latin typeface="Courier New" panose="02070309020205020404" pitchFamily="49" charset="0"/>
                <a:ea typeface="Times New Roman" panose="02020603050405020304" pitchFamily="18" charset="0"/>
                <a:cs typeface="Courier New" panose="02070309020205020404" pitchFamily="49" charset="0"/>
              </a:rPr>
              <a:t>View("Details", </a:t>
            </a:r>
            <a:r>
              <a:rPr lang="en-US" b="0" dirty="0" err="1">
                <a:latin typeface="Courier New" panose="02070309020205020404" pitchFamily="49" charset="0"/>
                <a:ea typeface="Times New Roman" panose="02020603050405020304" pitchFamily="18" charset="0"/>
                <a:cs typeface="Courier New" panose="02070309020205020404" pitchFamily="49" charset="0"/>
              </a:rPr>
              <a:t>requestedPhoto</a:t>
            </a:r>
            <a:r>
              <a:rPr lang="en-US" b="0" dirty="0">
                <a:latin typeface="Courier New" panose="02070309020205020404" pitchFamily="49" charset="0"/>
                <a:ea typeface="Times New Roman" panose="02020603050405020304" pitchFamily="18" charset="0"/>
                <a:cs typeface="Courier New" panose="02070309020205020404" pitchFamily="49" charset="0"/>
              </a:rPr>
              <a:t>);</a:t>
            </a:r>
            <a:endParaRPr lang="en-GB" b="0" dirty="0">
              <a:latin typeface="Courier New" panose="02070309020205020404" pitchFamily="49" charset="0"/>
              <a:ea typeface="Times New Roman" panose="02020603050405020304" pitchFamily="18" charset="0"/>
              <a:cs typeface="Courier New" panose="02070309020205020404" pitchFamily="49" charset="0"/>
            </a:endParaRPr>
          </a:p>
          <a:p>
            <a:r>
              <a:rPr lang="en-US" b="0" dirty="0" smtClean="0">
                <a:latin typeface="Courier New" panose="02070309020205020404" pitchFamily="49" charset="0"/>
                <a:ea typeface="Times New Roman" panose="02020603050405020304" pitchFamily="18" charset="0"/>
                <a:cs typeface="Courier New" panose="02070309020205020404" pitchFamily="49" charset="0"/>
              </a:rPr>
              <a:t>}</a:t>
            </a:r>
            <a:endParaRPr lang="en-GB" b="0" dirty="0">
              <a:latin typeface="Courier New" panose="02070309020205020404" pitchFamily="49" charset="0"/>
              <a:cs typeface="Courier New" panose="02070309020205020404" pitchFamily="49" charset="0"/>
            </a:endParaRPr>
          </a:p>
        </p:txBody>
      </p:sp>
      <p:sp>
        <p:nvSpPr>
          <p:cNvPr id="5" name="TextBox 4"/>
          <p:cNvSpPr txBox="1"/>
          <p:nvPr/>
        </p:nvSpPr>
        <p:spPr>
          <a:xfrm>
            <a:off x="505097" y="1851222"/>
            <a:ext cx="8174926"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latin typeface="Segoe UI" pitchFamily="34" charset="0"/>
                <a:ea typeface="Segoe UI" pitchFamily="34" charset="0"/>
                <a:cs typeface="Segoe UI" pitchFamily="34" charset="0"/>
              </a:rPr>
              <a:t>http://my.org/photo/getphotobytitle?title=myfirstphoto</a:t>
            </a:r>
            <a:endParaRPr lang="en-GB" b="0" dirty="0">
              <a:latin typeface="Segoe UI" pitchFamily="34" charset="0"/>
              <a:ea typeface="Segoe UI" pitchFamily="34" charset="0"/>
              <a:cs typeface="Segoe UI" pitchFamily="34" charset="0"/>
            </a:endParaRPr>
          </a:p>
        </p:txBody>
      </p:sp>
      <p:sp>
        <p:nvSpPr>
          <p:cNvPr id="6" name="Rounded Rectangle 5"/>
          <p:cNvSpPr/>
          <p:nvPr/>
        </p:nvSpPr>
        <p:spPr bwMode="auto">
          <a:xfrm>
            <a:off x="3481887" y="2413986"/>
            <a:ext cx="3035300" cy="774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err="1" smtClean="0">
                <a:ln>
                  <a:noFill/>
                </a:ln>
                <a:solidFill>
                  <a:schemeClr val="tx1"/>
                </a:solidFill>
                <a:effectLst/>
                <a:latin typeface="Verdana" pitchFamily="34" charset="0"/>
              </a:rPr>
              <a:t>DefaultModelBinder</a:t>
            </a:r>
            <a:endParaRPr kumimoji="0" lang="en-GB" sz="1800" b="1" i="0" u="none" strike="noStrike" cap="none" normalizeH="0" baseline="0" dirty="0" smtClean="0">
              <a:ln>
                <a:noFill/>
              </a:ln>
              <a:solidFill>
                <a:schemeClr val="tx1"/>
              </a:solidFill>
              <a:effectLst/>
              <a:latin typeface="Verdana" pitchFamily="34" charset="0"/>
            </a:endParaRPr>
          </a:p>
        </p:txBody>
      </p:sp>
      <p:sp>
        <p:nvSpPr>
          <p:cNvPr id="7" name="Right Brace 6"/>
          <p:cNvSpPr/>
          <p:nvPr/>
        </p:nvSpPr>
        <p:spPr bwMode="auto">
          <a:xfrm rot="5400000">
            <a:off x="5170824" y="1375598"/>
            <a:ext cx="242685" cy="1834092"/>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
        <p:nvSpPr>
          <p:cNvPr id="8" name="Rectangle 7"/>
          <p:cNvSpPr/>
          <p:nvPr/>
        </p:nvSpPr>
        <p:spPr>
          <a:xfrm>
            <a:off x="505097" y="906726"/>
            <a:ext cx="8175176"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The </a:t>
            </a:r>
            <a:r>
              <a:rPr lang="en-US" dirty="0" err="1" smtClean="0">
                <a:latin typeface="Segoe UI" pitchFamily="34" charset="0"/>
                <a:ea typeface="Segoe UI" pitchFamily="34" charset="0"/>
                <a:cs typeface="Segoe UI" pitchFamily="34" charset="0"/>
              </a:rPr>
              <a:t>DefaultModelBinder</a:t>
            </a:r>
            <a:r>
              <a:rPr lang="en-US" b="0" dirty="0" smtClean="0">
                <a:latin typeface="Segoe UI" pitchFamily="34" charset="0"/>
                <a:ea typeface="Segoe UI" pitchFamily="34" charset="0"/>
                <a:cs typeface="Segoe UI" pitchFamily="34" charset="0"/>
              </a:rPr>
              <a:t> obtains the </a:t>
            </a:r>
            <a:r>
              <a:rPr lang="en-US" dirty="0" smtClean="0">
                <a:latin typeface="Segoe UI" pitchFamily="34" charset="0"/>
                <a:ea typeface="Segoe UI" pitchFamily="34" charset="0"/>
                <a:cs typeface="Segoe UI" pitchFamily="34" charset="0"/>
              </a:rPr>
              <a:t>Title</a:t>
            </a:r>
            <a:r>
              <a:rPr lang="en-US" b="0" dirty="0" smtClean="0">
                <a:latin typeface="Segoe UI" pitchFamily="34" charset="0"/>
                <a:ea typeface="Segoe UI" pitchFamily="34" charset="0"/>
                <a:cs typeface="Segoe UI" pitchFamily="34" charset="0"/>
              </a:rPr>
              <a:t> parameter from the query string and passes it to the title parameter of the </a:t>
            </a:r>
            <a:r>
              <a:rPr lang="en-US" dirty="0" err="1" smtClean="0">
                <a:latin typeface="Segoe UI" pitchFamily="34" charset="0"/>
                <a:ea typeface="Segoe UI" pitchFamily="34" charset="0"/>
                <a:cs typeface="Segoe UI" pitchFamily="34" charset="0"/>
              </a:rPr>
              <a:t>GetPhotoByTitle</a:t>
            </a:r>
            <a:r>
              <a:rPr lang="en-US" b="0" dirty="0" smtClean="0">
                <a:latin typeface="Segoe UI" pitchFamily="34" charset="0"/>
                <a:ea typeface="Segoe UI" pitchFamily="34" charset="0"/>
                <a:cs typeface="Segoe UI" pitchFamily="34" charset="0"/>
              </a:rPr>
              <a:t> method, because the names match.</a:t>
            </a:r>
            <a:endParaRPr lang="en-US" b="0" dirty="0">
              <a:latin typeface="Segoe UI" pitchFamily="34" charset="0"/>
              <a:ea typeface="Segoe UI" pitchFamily="34" charset="0"/>
              <a:cs typeface="Segoe UI" pitchFamily="34" charset="0"/>
            </a:endParaRPr>
          </a:p>
        </p:txBody>
      </p:sp>
      <p:cxnSp>
        <p:nvCxnSpPr>
          <p:cNvPr id="9" name="Straight Arrow Connector 8"/>
          <p:cNvCxnSpPr/>
          <p:nvPr/>
        </p:nvCxnSpPr>
        <p:spPr bwMode="auto">
          <a:xfrm>
            <a:off x="5992315" y="3188686"/>
            <a:ext cx="721993" cy="40337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0525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lstStyle/>
          <a:p>
            <a:r>
              <a:rPr lang="zh-TW" altLang="en-US" dirty="0" smtClean="0"/>
              <a:t>上半場 </a:t>
            </a:r>
            <a:r>
              <a:rPr lang="en-US" altLang="zh-TW" dirty="0" smtClean="0"/>
              <a:t>(19:40-20:20)</a:t>
            </a:r>
          </a:p>
          <a:p>
            <a:pPr lvl="1"/>
            <a:r>
              <a:rPr lang="en-US" altLang="zh-TW" dirty="0" smtClean="0"/>
              <a:t>Controller Concepts</a:t>
            </a:r>
          </a:p>
          <a:p>
            <a:pPr lvl="1"/>
            <a:r>
              <a:rPr lang="en-US" altLang="zh-TW" dirty="0" smtClean="0"/>
              <a:t>Understanding ASP.NET Routing</a:t>
            </a:r>
          </a:p>
          <a:p>
            <a:pPr lvl="1"/>
            <a:r>
              <a:rPr lang="en-US" altLang="zh-TW" dirty="0" smtClean="0"/>
              <a:t>Understanding Action Result</a:t>
            </a:r>
          </a:p>
          <a:p>
            <a:r>
              <a:rPr lang="zh-TW" altLang="en-US" dirty="0" smtClean="0"/>
              <a:t>下半場 </a:t>
            </a:r>
            <a:r>
              <a:rPr lang="en-US" altLang="zh-TW" dirty="0" smtClean="0"/>
              <a:t>(20:30-21:10)</a:t>
            </a:r>
          </a:p>
          <a:p>
            <a:pPr lvl="1"/>
            <a:r>
              <a:rPr lang="en-US" altLang="zh-TW" dirty="0" smtClean="0"/>
              <a:t>View Data, View Bag and Temp Data</a:t>
            </a:r>
          </a:p>
          <a:p>
            <a:pPr lvl="1"/>
            <a:r>
              <a:rPr lang="en-US" altLang="zh-TW" dirty="0" smtClean="0"/>
              <a:t>Model Binding and Validation</a:t>
            </a:r>
          </a:p>
          <a:p>
            <a:pPr lvl="1"/>
            <a:r>
              <a:rPr lang="en-US" altLang="zh-TW" dirty="0" smtClean="0"/>
              <a:t>Filters</a:t>
            </a:r>
          </a:p>
          <a:p>
            <a:pPr lvl="1"/>
            <a:endParaRPr lang="zh-TW" altLang="en-US" dirty="0"/>
          </a:p>
        </p:txBody>
      </p:sp>
    </p:spTree>
    <p:extLst>
      <p:ext uri="{BB962C8B-B14F-4D97-AF65-F5344CB8AC3E}">
        <p14:creationId xmlns:p14="http://schemas.microsoft.com/office/powerpoint/2010/main" val="11029599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646331"/>
          </a:xfrm>
          <a:prstGeom prst="rect">
            <a:avLst/>
          </a:prstGeom>
          <a:noFill/>
        </p:spPr>
        <p:txBody>
          <a:bodyPr wrap="square" rtlCol="0">
            <a:spAutoFit/>
          </a:bodyPr>
          <a:lstStyle/>
          <a:p>
            <a:r>
              <a:rPr lang="en-US" altLang="zh-TW" sz="3600" dirty="0" smtClean="0"/>
              <a:t>Model Binding</a:t>
            </a:r>
            <a:endParaRPr lang="zh-TW" altLang="en-US" sz="3600" dirty="0"/>
          </a:p>
        </p:txBody>
      </p:sp>
    </p:spTree>
    <p:extLst>
      <p:ext uri="{BB962C8B-B14F-4D97-AF65-F5344CB8AC3E}">
        <p14:creationId xmlns:p14="http://schemas.microsoft.com/office/powerpoint/2010/main" val="2178630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Model Binder</a:t>
            </a:r>
            <a:endParaRPr lang="zh-TW" altLang="en-US" dirty="0"/>
          </a:p>
        </p:txBody>
      </p:sp>
      <p:sp>
        <p:nvSpPr>
          <p:cNvPr id="3" name="內容版面配置區 2"/>
          <p:cNvSpPr>
            <a:spLocks noGrp="1"/>
          </p:cNvSpPr>
          <p:nvPr>
            <p:ph idx="1"/>
          </p:nvPr>
        </p:nvSpPr>
        <p:spPr/>
        <p:txBody>
          <a:bodyPr/>
          <a:lstStyle/>
          <a:p>
            <a:r>
              <a:rPr lang="en-US" altLang="zh-TW" dirty="0" smtClean="0"/>
              <a:t>Binding Error</a:t>
            </a:r>
          </a:p>
          <a:p>
            <a:pPr lvl="1"/>
            <a:r>
              <a:rPr lang="en-US" altLang="zh-TW" dirty="0" err="1" smtClean="0"/>
              <a:t>ModelState.IsValid</a:t>
            </a:r>
            <a:r>
              <a:rPr lang="en-US" altLang="zh-TW" dirty="0" smtClean="0"/>
              <a:t> (check any errors)</a:t>
            </a:r>
          </a:p>
          <a:p>
            <a:pPr lvl="2"/>
            <a:r>
              <a:rPr lang="en-US" altLang="zh-TW" dirty="0" smtClean="0"/>
              <a:t>True if all model’s </a:t>
            </a:r>
            <a:r>
              <a:rPr lang="en-US" altLang="zh-TW" dirty="0" err="1" smtClean="0"/>
              <a:t>ModelState.Errors.Count</a:t>
            </a:r>
            <a:r>
              <a:rPr lang="en-US" altLang="zh-TW" dirty="0" smtClean="0"/>
              <a:t> = 0.</a:t>
            </a:r>
          </a:p>
          <a:p>
            <a:pPr lvl="2"/>
            <a:r>
              <a:rPr lang="en-US" altLang="zh-TW" dirty="0" smtClean="0"/>
              <a:t>If any </a:t>
            </a:r>
            <a:r>
              <a:rPr lang="en-US" altLang="zh-TW" dirty="0" err="1" smtClean="0"/>
              <a:t>ModelState.Error.Count</a:t>
            </a:r>
            <a:r>
              <a:rPr lang="en-US" altLang="zh-TW" dirty="0" smtClean="0"/>
              <a:t> &gt; 0, return false.</a:t>
            </a:r>
          </a:p>
          <a:p>
            <a:pPr lvl="1"/>
            <a:r>
              <a:rPr lang="en-US" altLang="zh-TW" dirty="0" err="1" smtClean="0"/>
              <a:t>ModelState.AddModelError</a:t>
            </a:r>
            <a:r>
              <a:rPr lang="en-US" altLang="zh-TW" dirty="0" smtClean="0"/>
              <a:t>(): add model error in server-side code.</a:t>
            </a:r>
          </a:p>
          <a:p>
            <a:pPr lvl="2"/>
            <a:r>
              <a:rPr lang="en-US" altLang="zh-TW" dirty="0" smtClean="0"/>
              <a:t>Indicate model’s error property.</a:t>
            </a:r>
          </a:p>
          <a:p>
            <a:pPr lvl="2"/>
            <a:r>
              <a:rPr lang="en-US" altLang="zh-TW" dirty="0" smtClean="0"/>
              <a:t>Indicate model’s error message for property.</a:t>
            </a:r>
          </a:p>
          <a:p>
            <a:pPr lvl="1"/>
            <a:endParaRPr lang="zh-TW" altLang="en-US" dirty="0"/>
          </a:p>
        </p:txBody>
      </p:sp>
    </p:spTree>
    <p:extLst>
      <p:ext uri="{BB962C8B-B14F-4D97-AF65-F5344CB8AC3E}">
        <p14:creationId xmlns:p14="http://schemas.microsoft.com/office/powerpoint/2010/main" val="7993738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Model Validation</a:t>
            </a:r>
            <a:endParaRPr lang="zh-TW" altLang="en-US" dirty="0"/>
          </a:p>
        </p:txBody>
      </p:sp>
      <p:sp>
        <p:nvSpPr>
          <p:cNvPr id="3" name="內容版面配置區 2"/>
          <p:cNvSpPr>
            <a:spLocks noGrp="1"/>
          </p:cNvSpPr>
          <p:nvPr>
            <p:ph idx="1"/>
          </p:nvPr>
        </p:nvSpPr>
        <p:spPr/>
        <p:txBody>
          <a:bodyPr/>
          <a:lstStyle/>
          <a:p>
            <a:r>
              <a:rPr lang="en-US" altLang="zh-TW" dirty="0" smtClean="0"/>
              <a:t>Data Annotation.</a:t>
            </a:r>
          </a:p>
          <a:p>
            <a:pPr lvl="1"/>
            <a:r>
              <a:rPr lang="en-US" altLang="zh-TW" dirty="0" err="1" smtClean="0"/>
              <a:t>System.ComponentModel.DataAnnotation</a:t>
            </a:r>
            <a:r>
              <a:rPr lang="en-US" altLang="zh-TW" dirty="0" smtClean="0"/>
              <a:t> namespace.</a:t>
            </a:r>
          </a:p>
          <a:p>
            <a:r>
              <a:rPr lang="en-US" altLang="zh-TW" dirty="0" smtClean="0"/>
              <a:t>Add validation rules with Attributes</a:t>
            </a:r>
          </a:p>
          <a:p>
            <a:pPr lvl="1"/>
            <a:r>
              <a:rPr lang="en-US" altLang="zh-TW" dirty="0" smtClean="0"/>
              <a:t>Required</a:t>
            </a:r>
          </a:p>
          <a:p>
            <a:pPr lvl="1"/>
            <a:r>
              <a:rPr lang="en-US" altLang="zh-TW" dirty="0" err="1" smtClean="0"/>
              <a:t>DisplayName</a:t>
            </a:r>
            <a:endParaRPr lang="en-US" altLang="zh-TW" dirty="0" smtClean="0"/>
          </a:p>
          <a:p>
            <a:pPr lvl="1"/>
            <a:r>
              <a:rPr lang="en-US" altLang="zh-TW" dirty="0" err="1" smtClean="0"/>
              <a:t>MaxLength</a:t>
            </a:r>
            <a:endParaRPr lang="en-US" altLang="zh-TW" dirty="0" smtClean="0"/>
          </a:p>
          <a:p>
            <a:pPr lvl="1"/>
            <a:r>
              <a:rPr lang="en-US" altLang="zh-TW" dirty="0" smtClean="0"/>
              <a:t>Range</a:t>
            </a:r>
          </a:p>
          <a:p>
            <a:pPr lvl="1"/>
            <a:r>
              <a:rPr lang="en-US" altLang="zh-TW" dirty="0" err="1" smtClean="0"/>
              <a:t>DataType</a:t>
            </a:r>
            <a:endParaRPr lang="en-US" altLang="zh-TW" dirty="0" smtClean="0"/>
          </a:p>
          <a:p>
            <a:pPr lvl="1"/>
            <a:r>
              <a:rPr lang="en-US" altLang="zh-TW" dirty="0" err="1" smtClean="0"/>
              <a:t>StringLength</a:t>
            </a:r>
            <a:endParaRPr lang="en-US" altLang="zh-TW" dirty="0" smtClean="0"/>
          </a:p>
          <a:p>
            <a:pPr lvl="1"/>
            <a:r>
              <a:rPr lang="en-US" altLang="zh-TW" dirty="0" smtClean="0"/>
              <a:t>…</a:t>
            </a:r>
          </a:p>
          <a:p>
            <a:pPr lvl="1"/>
            <a:endParaRPr lang="zh-TW" altLang="en-US" dirty="0"/>
          </a:p>
        </p:txBody>
      </p:sp>
    </p:spTree>
    <p:extLst>
      <p:ext uri="{BB962C8B-B14F-4D97-AF65-F5344CB8AC3E}">
        <p14:creationId xmlns:p14="http://schemas.microsoft.com/office/powerpoint/2010/main" val="2047788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Model Validation</a:t>
            </a:r>
            <a:endParaRPr lang="zh-TW" altLang="en-US" dirty="0"/>
          </a:p>
        </p:txBody>
      </p:sp>
      <p:sp>
        <p:nvSpPr>
          <p:cNvPr id="3" name="內容版面配置區 2"/>
          <p:cNvSpPr>
            <a:spLocks noGrp="1"/>
          </p:cNvSpPr>
          <p:nvPr>
            <p:ph idx="1"/>
          </p:nvPr>
        </p:nvSpPr>
        <p:spPr/>
        <p:txBody>
          <a:bodyPr/>
          <a:lstStyle/>
          <a:p>
            <a:r>
              <a:rPr lang="en-US" altLang="zh-TW" dirty="0" smtClean="0"/>
              <a:t>Declare model validation in POCO</a:t>
            </a:r>
          </a:p>
          <a:p>
            <a:r>
              <a:rPr lang="en-US" altLang="zh-TW" dirty="0" smtClean="0"/>
              <a:t>Implement a metadata validation in LINQ to SQL, Entity Framework or other model cannot apply model validation attribute.</a:t>
            </a:r>
          </a:p>
          <a:p>
            <a:pPr lvl="1"/>
            <a:r>
              <a:rPr lang="en-US" altLang="zh-TW" dirty="0" smtClean="0"/>
              <a:t>Declare model class as partial class.</a:t>
            </a:r>
          </a:p>
          <a:p>
            <a:pPr lvl="1"/>
            <a:r>
              <a:rPr lang="en-US" altLang="zh-TW" dirty="0" smtClean="0"/>
              <a:t>Declare “</a:t>
            </a:r>
            <a:r>
              <a:rPr lang="en-US" altLang="zh-TW" dirty="0" err="1" smtClean="0"/>
              <a:t>MetadataType</a:t>
            </a:r>
            <a:r>
              <a:rPr lang="en-US" altLang="zh-TW" dirty="0" smtClean="0"/>
              <a:t>” in model class definition.</a:t>
            </a:r>
          </a:p>
          <a:p>
            <a:pPr lvl="1"/>
            <a:r>
              <a:rPr lang="en-US" altLang="zh-TW" dirty="0" smtClean="0"/>
              <a:t>Implement metadata validation in other class.</a:t>
            </a:r>
          </a:p>
          <a:p>
            <a:pPr lvl="2"/>
            <a:endParaRPr lang="zh-TW" altLang="en-US" dirty="0"/>
          </a:p>
        </p:txBody>
      </p:sp>
    </p:spTree>
    <p:extLst>
      <p:ext uri="{BB962C8B-B14F-4D97-AF65-F5344CB8AC3E}">
        <p14:creationId xmlns:p14="http://schemas.microsoft.com/office/powerpoint/2010/main" val="4031361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Model Validation</a:t>
            </a:r>
            <a:endParaRPr lang="zh-TW" altLang="en-US" dirty="0"/>
          </a:p>
        </p:txBody>
      </p:sp>
      <p:sp>
        <p:nvSpPr>
          <p:cNvPr id="3" name="內容版面配置區 2"/>
          <p:cNvSpPr>
            <a:spLocks noGrp="1"/>
          </p:cNvSpPr>
          <p:nvPr>
            <p:ph idx="1"/>
          </p:nvPr>
        </p:nvSpPr>
        <p:spPr>
          <a:xfrm>
            <a:off x="628649" y="1825625"/>
            <a:ext cx="8149591" cy="4351338"/>
          </a:xfrm>
        </p:spPr>
        <p:txBody>
          <a:bodyPr>
            <a:normAutofit/>
          </a:bodyPr>
          <a:lstStyle/>
          <a:p>
            <a:r>
              <a:rPr lang="en-US" altLang="zh-TW" dirty="0" smtClean="0"/>
              <a:t>Implement custom model validation element.</a:t>
            </a:r>
          </a:p>
          <a:p>
            <a:pPr lvl="1"/>
            <a:r>
              <a:rPr lang="en-US" altLang="zh-TW" dirty="0" smtClean="0"/>
              <a:t>Create a attribute class and inherit from </a:t>
            </a:r>
            <a:r>
              <a:rPr lang="en-US" altLang="zh-TW" dirty="0" err="1" smtClean="0"/>
              <a:t>ValidationAttribute</a:t>
            </a:r>
            <a:r>
              <a:rPr lang="en-US" altLang="zh-TW" dirty="0" smtClean="0"/>
              <a:t> class.</a:t>
            </a:r>
          </a:p>
          <a:p>
            <a:pPr lvl="2"/>
            <a:r>
              <a:rPr lang="en-US" altLang="zh-TW" dirty="0" smtClean="0"/>
              <a:t>Override “</a:t>
            </a:r>
            <a:r>
              <a:rPr lang="en-US" altLang="zh-TW" dirty="0" err="1" smtClean="0"/>
              <a:t>IsValid</a:t>
            </a:r>
            <a:r>
              <a:rPr lang="en-US" altLang="zh-TW" dirty="0" smtClean="0"/>
              <a:t>” and/or “</a:t>
            </a:r>
            <a:r>
              <a:rPr lang="en-US" altLang="zh-TW" dirty="0" err="1" smtClean="0"/>
              <a:t>FormatErrorMessage</a:t>
            </a:r>
            <a:r>
              <a:rPr lang="en-US" altLang="zh-TW" dirty="0" smtClean="0"/>
              <a:t>” methods.</a:t>
            </a:r>
          </a:p>
          <a:p>
            <a:pPr lvl="1"/>
            <a:r>
              <a:rPr lang="en-US" altLang="zh-TW" dirty="0" smtClean="0"/>
              <a:t>Create a validation class and inherit from </a:t>
            </a:r>
            <a:r>
              <a:rPr lang="en-US" altLang="zh-TW" dirty="0" err="1" smtClean="0"/>
              <a:t>DataAnnotationsModelValidator</a:t>
            </a:r>
            <a:r>
              <a:rPr lang="en-US" altLang="zh-TW" dirty="0" smtClean="0"/>
              <a:t> class</a:t>
            </a:r>
          </a:p>
          <a:p>
            <a:pPr lvl="2"/>
            <a:r>
              <a:rPr lang="en-US" altLang="zh-TW" dirty="0" smtClean="0"/>
              <a:t>Override “Validate” method to implement custom validation logics.</a:t>
            </a:r>
          </a:p>
          <a:p>
            <a:r>
              <a:rPr lang="en-US" altLang="zh-TW" dirty="0" smtClean="0"/>
              <a:t>Register validation attribute and validator class in </a:t>
            </a:r>
            <a:r>
              <a:rPr lang="en-US" altLang="zh-TW" dirty="0" err="1" smtClean="0"/>
              <a:t>Global.asax</a:t>
            </a:r>
            <a:endParaRPr lang="en-US" altLang="zh-TW" dirty="0" smtClean="0"/>
          </a:p>
          <a:p>
            <a:pPr lvl="1"/>
            <a:r>
              <a:rPr lang="en-US" altLang="zh-TW" dirty="0" err="1" smtClean="0"/>
              <a:t>DataAnnotationsModelValidatorProvider.RegisterAdapter</a:t>
            </a:r>
            <a:r>
              <a:rPr lang="en-US" altLang="zh-TW" dirty="0" smtClean="0"/>
              <a:t>()</a:t>
            </a:r>
            <a:endParaRPr lang="zh-TW" altLang="en-US" dirty="0"/>
          </a:p>
        </p:txBody>
      </p:sp>
    </p:spTree>
    <p:extLst>
      <p:ext uri="{BB962C8B-B14F-4D97-AF65-F5344CB8AC3E}">
        <p14:creationId xmlns:p14="http://schemas.microsoft.com/office/powerpoint/2010/main" val="2966872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646331"/>
          </a:xfrm>
          <a:prstGeom prst="rect">
            <a:avLst/>
          </a:prstGeom>
          <a:noFill/>
        </p:spPr>
        <p:txBody>
          <a:bodyPr wrap="square" rtlCol="0">
            <a:spAutoFit/>
          </a:bodyPr>
          <a:lstStyle/>
          <a:p>
            <a:r>
              <a:rPr lang="en-US" altLang="zh-TW" sz="3600" dirty="0" smtClean="0"/>
              <a:t>Model Validation</a:t>
            </a:r>
            <a:endParaRPr lang="zh-TW" altLang="en-US" sz="3600" dirty="0"/>
          </a:p>
        </p:txBody>
      </p:sp>
    </p:spTree>
    <p:extLst>
      <p:ext uri="{BB962C8B-B14F-4D97-AF65-F5344CB8AC3E}">
        <p14:creationId xmlns:p14="http://schemas.microsoft.com/office/powerpoint/2010/main" val="20735375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Accept File Upload.</a:t>
            </a:r>
            <a:endParaRPr lang="zh-TW" altLang="en-US" dirty="0"/>
          </a:p>
        </p:txBody>
      </p:sp>
      <p:sp>
        <p:nvSpPr>
          <p:cNvPr id="3" name="內容版面配置區 2"/>
          <p:cNvSpPr>
            <a:spLocks noGrp="1"/>
          </p:cNvSpPr>
          <p:nvPr>
            <p:ph idx="1"/>
          </p:nvPr>
        </p:nvSpPr>
        <p:spPr/>
        <p:txBody>
          <a:bodyPr/>
          <a:lstStyle/>
          <a:p>
            <a:r>
              <a:rPr lang="en-US" altLang="zh-TW" dirty="0" smtClean="0"/>
              <a:t>Accept file upload.</a:t>
            </a:r>
          </a:p>
          <a:p>
            <a:pPr lvl="1"/>
            <a:r>
              <a:rPr lang="en-US" altLang="zh-TW" dirty="0" smtClean="0"/>
              <a:t>Single: </a:t>
            </a:r>
            <a:r>
              <a:rPr lang="en-US" altLang="zh-TW" dirty="0" err="1" smtClean="0"/>
              <a:t>HttpPostedFileBase</a:t>
            </a:r>
            <a:r>
              <a:rPr lang="en-US" altLang="zh-TW" dirty="0" smtClean="0"/>
              <a:t>.</a:t>
            </a:r>
          </a:p>
          <a:p>
            <a:pPr lvl="1"/>
            <a:r>
              <a:rPr lang="en-US" altLang="zh-TW" dirty="0" smtClean="0"/>
              <a:t>Multiple: </a:t>
            </a:r>
            <a:r>
              <a:rPr lang="en-US" altLang="zh-TW" dirty="0" err="1" smtClean="0"/>
              <a:t>IEnumerable</a:t>
            </a:r>
            <a:r>
              <a:rPr lang="en-US" altLang="zh-TW" dirty="0" smtClean="0"/>
              <a:t>&lt;</a:t>
            </a:r>
            <a:r>
              <a:rPr lang="en-US" altLang="zh-TW" dirty="0" err="1" smtClean="0"/>
              <a:t>HttpPostedFileBase</a:t>
            </a:r>
            <a:r>
              <a:rPr lang="en-US" altLang="zh-TW" dirty="0" smtClean="0"/>
              <a:t>&gt;</a:t>
            </a:r>
          </a:p>
          <a:p>
            <a:pPr lvl="1"/>
            <a:r>
              <a:rPr lang="en-US" altLang="zh-TW" dirty="0" smtClean="0"/>
              <a:t>Implement file required in model.</a:t>
            </a:r>
          </a:p>
          <a:p>
            <a:pPr lvl="1"/>
            <a:r>
              <a:rPr lang="en-US" altLang="zh-TW" dirty="0" smtClean="0"/>
              <a:t>Action must markup as accept HTTP POST OR PUT.</a:t>
            </a:r>
          </a:p>
          <a:p>
            <a:r>
              <a:rPr lang="en-US" altLang="zh-TW" dirty="0" smtClean="0"/>
              <a:t>Download file</a:t>
            </a:r>
          </a:p>
          <a:p>
            <a:pPr lvl="1"/>
            <a:r>
              <a:rPr lang="en-US" altLang="zh-TW" dirty="0" err="1" smtClean="0"/>
              <a:t>FileContentResult</a:t>
            </a:r>
            <a:endParaRPr lang="en-US" altLang="zh-TW" dirty="0" smtClean="0"/>
          </a:p>
          <a:p>
            <a:pPr lvl="1"/>
            <a:r>
              <a:rPr lang="en-US" altLang="zh-TW" dirty="0" err="1" smtClean="0"/>
              <a:t>FileStreamResult</a:t>
            </a:r>
            <a:endParaRPr lang="en-US" altLang="zh-TW" dirty="0" smtClean="0"/>
          </a:p>
        </p:txBody>
      </p:sp>
    </p:spTree>
    <p:extLst>
      <p:ext uri="{BB962C8B-B14F-4D97-AF65-F5344CB8AC3E}">
        <p14:creationId xmlns:p14="http://schemas.microsoft.com/office/powerpoint/2010/main" val="17127766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encrypted-tbn1.gstatic.com/images?q=tbn:ANd9GcQyQ-djpcxiHdMYR1B1oKaQfeHV1vtQOhTVrdI0MTpPm7QA-GjS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55" y="1009290"/>
            <a:ext cx="8289180" cy="344865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935769" y="5175850"/>
            <a:ext cx="7168551" cy="646331"/>
          </a:xfrm>
          <a:prstGeom prst="rect">
            <a:avLst/>
          </a:prstGeom>
          <a:noFill/>
        </p:spPr>
        <p:txBody>
          <a:bodyPr wrap="square" rtlCol="0">
            <a:spAutoFit/>
          </a:bodyPr>
          <a:lstStyle/>
          <a:p>
            <a:r>
              <a:rPr lang="en-US" altLang="zh-TW" sz="3600" dirty="0" smtClean="0"/>
              <a:t>Files</a:t>
            </a:r>
            <a:endParaRPr lang="zh-TW" altLang="en-US" sz="3600" dirty="0"/>
          </a:p>
        </p:txBody>
      </p:sp>
    </p:spTree>
    <p:extLst>
      <p:ext uri="{BB962C8B-B14F-4D97-AF65-F5344CB8AC3E}">
        <p14:creationId xmlns:p14="http://schemas.microsoft.com/office/powerpoint/2010/main" val="1587158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Handling HTML content</a:t>
            </a:r>
            <a:endParaRPr lang="zh-TW" altLang="en-US" dirty="0"/>
          </a:p>
        </p:txBody>
      </p:sp>
      <p:sp>
        <p:nvSpPr>
          <p:cNvPr id="3" name="內容版面配置區 2"/>
          <p:cNvSpPr>
            <a:spLocks noGrp="1"/>
          </p:cNvSpPr>
          <p:nvPr>
            <p:ph idx="1"/>
          </p:nvPr>
        </p:nvSpPr>
        <p:spPr>
          <a:xfrm>
            <a:off x="628650" y="1825625"/>
            <a:ext cx="7886700" cy="4627426"/>
          </a:xfrm>
        </p:spPr>
        <p:txBody>
          <a:bodyPr>
            <a:normAutofit lnSpcReduction="10000"/>
          </a:bodyPr>
          <a:lstStyle/>
          <a:p>
            <a:r>
              <a:rPr lang="en-US" altLang="zh-TW" dirty="0" smtClean="0"/>
              <a:t>XSS attacks, CSRF attacks.</a:t>
            </a:r>
          </a:p>
          <a:p>
            <a:r>
              <a:rPr lang="en-US" altLang="zh-TW" dirty="0" smtClean="0"/>
              <a:t>Avoid XSS attacks.</a:t>
            </a:r>
          </a:p>
          <a:p>
            <a:pPr lvl="1"/>
            <a:r>
              <a:rPr lang="en-US" altLang="zh-TW" dirty="0" smtClean="0"/>
              <a:t>[</a:t>
            </a:r>
            <a:r>
              <a:rPr lang="en-US" altLang="zh-TW" dirty="0" err="1" smtClean="0"/>
              <a:t>ValidateInput</a:t>
            </a:r>
            <a:r>
              <a:rPr lang="en-US" altLang="zh-TW" dirty="0" smtClean="0"/>
              <a:t>(true)] for enable request validation, include HTML content (potential risk content).</a:t>
            </a:r>
          </a:p>
          <a:p>
            <a:pPr lvl="1"/>
            <a:r>
              <a:rPr lang="en-US" altLang="zh-TW" dirty="0" smtClean="0"/>
              <a:t>Allow HTML inputs: [</a:t>
            </a:r>
            <a:r>
              <a:rPr lang="en-US" altLang="zh-TW" dirty="0" err="1" smtClean="0"/>
              <a:t>ValidateInput</a:t>
            </a:r>
            <a:r>
              <a:rPr lang="en-US" altLang="zh-TW" dirty="0" smtClean="0"/>
              <a:t>(false)], but you must force HTML content validation yourself (e.g. use </a:t>
            </a:r>
            <a:r>
              <a:rPr lang="en-US" altLang="zh-TW" dirty="0" err="1" smtClean="0"/>
              <a:t>AntiXSS</a:t>
            </a:r>
            <a:r>
              <a:rPr lang="en-US" altLang="zh-TW" dirty="0" smtClean="0"/>
              <a:t> library).</a:t>
            </a:r>
          </a:p>
          <a:p>
            <a:r>
              <a:rPr lang="en-US" altLang="zh-TW" dirty="0" smtClean="0"/>
              <a:t>Avoid CSRF attacks.</a:t>
            </a:r>
          </a:p>
          <a:p>
            <a:pPr lvl="1"/>
            <a:r>
              <a:rPr lang="en-US" altLang="zh-TW" dirty="0" smtClean="0"/>
              <a:t>[</a:t>
            </a:r>
            <a:r>
              <a:rPr lang="en-US" altLang="zh-TW" dirty="0" err="1" smtClean="0"/>
              <a:t>ValidateAntiForgeryToken</a:t>
            </a:r>
            <a:r>
              <a:rPr lang="en-US" altLang="zh-TW" dirty="0" smtClean="0"/>
              <a:t>] for enable server-side token validation.</a:t>
            </a:r>
          </a:p>
          <a:p>
            <a:pPr lvl="1"/>
            <a:r>
              <a:rPr lang="en-US" altLang="zh-TW" dirty="0" smtClean="0"/>
              <a:t>Must generate token by using @</a:t>
            </a:r>
            <a:r>
              <a:rPr lang="en-US" altLang="zh-TW" dirty="0" err="1" smtClean="0"/>
              <a:t>Html.AntiForgeryToken</a:t>
            </a:r>
            <a:r>
              <a:rPr lang="en-US" altLang="zh-TW" dirty="0" smtClean="0"/>
              <a:t>() at view.</a:t>
            </a:r>
            <a:endParaRPr lang="zh-TW" altLang="en-US" dirty="0"/>
          </a:p>
        </p:txBody>
      </p:sp>
    </p:spTree>
    <p:extLst>
      <p:ext uri="{BB962C8B-B14F-4D97-AF65-F5344CB8AC3E}">
        <p14:creationId xmlns:p14="http://schemas.microsoft.com/office/powerpoint/2010/main" val="22458692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Handling Error</a:t>
            </a:r>
            <a:endParaRPr lang="zh-TW" altLang="en-US" dirty="0"/>
          </a:p>
        </p:txBody>
      </p:sp>
      <p:sp>
        <p:nvSpPr>
          <p:cNvPr id="3" name="內容版面配置區 2"/>
          <p:cNvSpPr>
            <a:spLocks noGrp="1"/>
          </p:cNvSpPr>
          <p:nvPr>
            <p:ph idx="1"/>
          </p:nvPr>
        </p:nvSpPr>
        <p:spPr/>
        <p:txBody>
          <a:bodyPr/>
          <a:lstStyle/>
          <a:p>
            <a:r>
              <a:rPr lang="en-US" altLang="zh-TW" dirty="0" smtClean="0"/>
              <a:t>Handle error in action.</a:t>
            </a:r>
          </a:p>
          <a:p>
            <a:pPr lvl="1"/>
            <a:r>
              <a:rPr lang="en-US" altLang="zh-TW" dirty="0" smtClean="0"/>
              <a:t>General error view.</a:t>
            </a:r>
          </a:p>
          <a:p>
            <a:pPr lvl="1"/>
            <a:r>
              <a:rPr lang="en-US" altLang="zh-TW" dirty="0" smtClean="0"/>
              <a:t>Specific error (exception) view.</a:t>
            </a:r>
          </a:p>
          <a:p>
            <a:r>
              <a:rPr lang="en-US" altLang="zh-TW" dirty="0" smtClean="0"/>
              <a:t>[</a:t>
            </a:r>
            <a:r>
              <a:rPr lang="en-US" altLang="zh-TW" dirty="0" err="1" smtClean="0"/>
              <a:t>HandleError</a:t>
            </a:r>
            <a:r>
              <a:rPr lang="en-US" altLang="zh-TW" dirty="0" smtClean="0"/>
              <a:t>]</a:t>
            </a:r>
          </a:p>
          <a:p>
            <a:pPr lvl="1"/>
            <a:r>
              <a:rPr lang="en-US" altLang="zh-TW" dirty="0" smtClean="0"/>
              <a:t>General attribute declaration.</a:t>
            </a:r>
          </a:p>
          <a:p>
            <a:pPr lvl="1"/>
            <a:r>
              <a:rPr lang="en-US" altLang="zh-TW" dirty="0" smtClean="0"/>
              <a:t>Apply with specified exception.</a:t>
            </a:r>
          </a:p>
          <a:p>
            <a:pPr lvl="2"/>
            <a:r>
              <a:rPr lang="en-US" altLang="zh-TW" dirty="0" smtClean="0"/>
              <a:t>[</a:t>
            </a:r>
            <a:r>
              <a:rPr lang="en-US" altLang="zh-TW" dirty="0" err="1" smtClean="0"/>
              <a:t>HandleError</a:t>
            </a:r>
            <a:r>
              <a:rPr lang="en-US" altLang="zh-TW" dirty="0" smtClean="0"/>
              <a:t>(</a:t>
            </a:r>
            <a:r>
              <a:rPr lang="en-US" altLang="zh-TW" dirty="0" err="1" smtClean="0"/>
              <a:t>ExceptionType</a:t>
            </a:r>
            <a:r>
              <a:rPr lang="en-US" altLang="zh-TW" dirty="0" smtClean="0"/>
              <a:t> = </a:t>
            </a:r>
            <a:r>
              <a:rPr lang="en-US" altLang="zh-TW" dirty="0" err="1" smtClean="0"/>
              <a:t>typeof</a:t>
            </a:r>
            <a:r>
              <a:rPr lang="en-US" altLang="zh-TW" dirty="0" smtClean="0"/>
              <a:t>(Exception), View = “</a:t>
            </a:r>
            <a:r>
              <a:rPr lang="en-US" altLang="zh-TW" dirty="0" err="1" smtClean="0"/>
              <a:t>errorView</a:t>
            </a:r>
            <a:r>
              <a:rPr lang="en-US" altLang="zh-TW" dirty="0" smtClean="0"/>
              <a:t>”)]</a:t>
            </a:r>
          </a:p>
          <a:p>
            <a:pPr lvl="2"/>
            <a:r>
              <a:rPr lang="en-US" altLang="zh-TW" dirty="0" smtClean="0"/>
              <a:t>You can apply multiple attributes in one action.</a:t>
            </a:r>
            <a:endParaRPr lang="zh-TW" altLang="en-US" dirty="0"/>
          </a:p>
        </p:txBody>
      </p:sp>
    </p:spTree>
    <p:extLst>
      <p:ext uri="{BB962C8B-B14F-4D97-AF65-F5344CB8AC3E}">
        <p14:creationId xmlns:p14="http://schemas.microsoft.com/office/powerpoint/2010/main" val="19387430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上半場</a:t>
            </a:r>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894516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Filters</a:t>
            </a:r>
            <a:endParaRPr lang="zh-TW" altLang="en-US" dirty="0"/>
          </a:p>
        </p:txBody>
      </p:sp>
      <p:sp>
        <p:nvSpPr>
          <p:cNvPr id="3" name="內容版面配置區 2"/>
          <p:cNvSpPr>
            <a:spLocks noGrp="1"/>
          </p:cNvSpPr>
          <p:nvPr>
            <p:ph idx="1"/>
          </p:nvPr>
        </p:nvSpPr>
        <p:spPr/>
        <p:txBody>
          <a:bodyPr/>
          <a:lstStyle/>
          <a:p>
            <a:r>
              <a:rPr lang="en-US" altLang="zh-TW" dirty="0" smtClean="0"/>
              <a:t>Filter is a pipeline-styled processor for action is invoking for specific requirements.</a:t>
            </a:r>
          </a:p>
          <a:p>
            <a:r>
              <a:rPr lang="en-US" altLang="zh-TW" dirty="0" smtClean="0"/>
              <a:t>Aspect-Oriented Programming (AOP) </a:t>
            </a:r>
          </a:p>
          <a:p>
            <a:r>
              <a:rPr lang="en-US" altLang="zh-TW" dirty="0" smtClean="0"/>
              <a:t>ASP.NET MVC built-in filters:</a:t>
            </a:r>
          </a:p>
          <a:p>
            <a:pPr lvl="1"/>
            <a:r>
              <a:rPr lang="en-US" altLang="zh-TW" dirty="0" err="1" smtClean="0"/>
              <a:t>HandleErrorAttribute</a:t>
            </a:r>
            <a:endParaRPr lang="en-US" altLang="zh-TW" dirty="0" smtClean="0"/>
          </a:p>
          <a:p>
            <a:pPr lvl="1"/>
            <a:r>
              <a:rPr lang="en-US" altLang="zh-TW" dirty="0" err="1" smtClean="0"/>
              <a:t>OutputCacheAttribute</a:t>
            </a:r>
            <a:endParaRPr lang="en-US" altLang="zh-TW" dirty="0" smtClean="0"/>
          </a:p>
          <a:p>
            <a:pPr lvl="1"/>
            <a:r>
              <a:rPr lang="en-US" altLang="zh-TW" dirty="0" err="1" smtClean="0"/>
              <a:t>AuthorizationAttribute</a:t>
            </a:r>
            <a:endParaRPr lang="en-US" altLang="zh-TW" dirty="0" smtClean="0"/>
          </a:p>
          <a:p>
            <a:pPr lvl="1"/>
            <a:r>
              <a:rPr lang="en-US" altLang="zh-TW" dirty="0" err="1" smtClean="0"/>
              <a:t>RequiredHttpsAttribute</a:t>
            </a:r>
            <a:endParaRPr lang="en-US" altLang="zh-TW" dirty="0" smtClean="0"/>
          </a:p>
        </p:txBody>
      </p:sp>
    </p:spTree>
    <p:extLst>
      <p:ext uri="{BB962C8B-B14F-4D97-AF65-F5344CB8AC3E}">
        <p14:creationId xmlns:p14="http://schemas.microsoft.com/office/powerpoint/2010/main" val="35579989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Filters</a:t>
            </a:r>
            <a:endParaRPr lang="zh-TW" altLang="en-US" dirty="0"/>
          </a:p>
        </p:txBody>
      </p:sp>
      <p:sp>
        <p:nvSpPr>
          <p:cNvPr id="3" name="內容版面配置區 2"/>
          <p:cNvSpPr>
            <a:spLocks noGrp="1"/>
          </p:cNvSpPr>
          <p:nvPr>
            <p:ph idx="1"/>
          </p:nvPr>
        </p:nvSpPr>
        <p:spPr>
          <a:xfrm>
            <a:off x="628650" y="1584960"/>
            <a:ext cx="7886700" cy="4998719"/>
          </a:xfrm>
        </p:spPr>
        <p:txBody>
          <a:bodyPr>
            <a:normAutofit/>
          </a:bodyPr>
          <a:lstStyle/>
          <a:p>
            <a:r>
              <a:rPr lang="en-US" altLang="zh-TW" dirty="0"/>
              <a:t>Authorization filters</a:t>
            </a:r>
            <a:r>
              <a:rPr lang="en-US" altLang="zh-TW" dirty="0" smtClean="0"/>
              <a:t>.</a:t>
            </a:r>
          </a:p>
          <a:p>
            <a:pPr lvl="1"/>
            <a:r>
              <a:rPr lang="en-US" altLang="zh-TW" dirty="0" smtClean="0"/>
              <a:t>[Authorize], [</a:t>
            </a:r>
            <a:r>
              <a:rPr lang="en-US" altLang="zh-TW" dirty="0" err="1" smtClean="0"/>
              <a:t>RequireHttps</a:t>
            </a:r>
            <a:r>
              <a:rPr lang="en-US" altLang="zh-TW" dirty="0" smtClean="0"/>
              <a:t>]</a:t>
            </a:r>
            <a:endParaRPr lang="en-US" altLang="zh-TW" dirty="0"/>
          </a:p>
          <a:p>
            <a:r>
              <a:rPr lang="en-US" altLang="zh-TW" dirty="0"/>
              <a:t>Action filters</a:t>
            </a:r>
            <a:r>
              <a:rPr lang="en-US" altLang="zh-TW" dirty="0" smtClean="0"/>
              <a:t>.</a:t>
            </a:r>
            <a:endParaRPr lang="en-US" altLang="zh-TW" dirty="0"/>
          </a:p>
          <a:p>
            <a:r>
              <a:rPr lang="en-US" altLang="zh-TW" dirty="0"/>
              <a:t>Result </a:t>
            </a:r>
            <a:r>
              <a:rPr lang="en-US" altLang="zh-TW" dirty="0" smtClean="0"/>
              <a:t>filters.</a:t>
            </a:r>
          </a:p>
          <a:p>
            <a:pPr lvl="1"/>
            <a:r>
              <a:rPr lang="en-US" altLang="zh-TW" dirty="0" smtClean="0"/>
              <a:t>[</a:t>
            </a:r>
            <a:r>
              <a:rPr lang="en-US" altLang="zh-TW" dirty="0" err="1" smtClean="0"/>
              <a:t>OutputCache</a:t>
            </a:r>
            <a:r>
              <a:rPr lang="en-US" altLang="zh-TW" dirty="0" smtClean="0"/>
              <a:t>]</a:t>
            </a:r>
            <a:endParaRPr lang="en-US" altLang="zh-TW" dirty="0"/>
          </a:p>
          <a:p>
            <a:r>
              <a:rPr lang="en-US" altLang="zh-TW" dirty="0"/>
              <a:t>Exception filters</a:t>
            </a:r>
            <a:r>
              <a:rPr lang="en-US" altLang="zh-TW" dirty="0" smtClean="0"/>
              <a:t>.</a:t>
            </a:r>
          </a:p>
          <a:p>
            <a:pPr lvl="1"/>
            <a:r>
              <a:rPr lang="en-US" altLang="zh-TW" dirty="0" smtClean="0"/>
              <a:t>[</a:t>
            </a:r>
            <a:r>
              <a:rPr lang="en-US" altLang="zh-TW" dirty="0" err="1" smtClean="0"/>
              <a:t>HandleError</a:t>
            </a:r>
            <a:r>
              <a:rPr lang="en-US" altLang="zh-TW" dirty="0" smtClean="0"/>
              <a:t>]</a:t>
            </a:r>
            <a:endParaRPr lang="zh-TW" altLang="en-US" dirty="0"/>
          </a:p>
        </p:txBody>
      </p:sp>
    </p:spTree>
    <p:extLst>
      <p:ext uri="{BB962C8B-B14F-4D97-AF65-F5344CB8AC3E}">
        <p14:creationId xmlns:p14="http://schemas.microsoft.com/office/powerpoint/2010/main" val="17835274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Filters</a:t>
            </a:r>
            <a:endParaRPr lang="zh-TW" altLang="en-US" dirty="0"/>
          </a:p>
        </p:txBody>
      </p:sp>
      <p:sp>
        <p:nvSpPr>
          <p:cNvPr id="3" name="內容版面配置區 2"/>
          <p:cNvSpPr>
            <a:spLocks noGrp="1"/>
          </p:cNvSpPr>
          <p:nvPr>
            <p:ph idx="1"/>
          </p:nvPr>
        </p:nvSpPr>
        <p:spPr/>
        <p:txBody>
          <a:bodyPr/>
          <a:lstStyle/>
          <a:p>
            <a:r>
              <a:rPr lang="en-US" altLang="zh-TW" dirty="0" smtClean="0"/>
              <a:t>Authorization Filter</a:t>
            </a:r>
          </a:p>
          <a:p>
            <a:pPr lvl="1"/>
            <a:r>
              <a:rPr lang="en-US" altLang="zh-TW" dirty="0" smtClean="0"/>
              <a:t>Restrict action cannot access by unauthorized users or roles.</a:t>
            </a:r>
          </a:p>
          <a:p>
            <a:pPr lvl="1"/>
            <a:r>
              <a:rPr lang="en-US" altLang="zh-TW" dirty="0" smtClean="0"/>
              <a:t>[Authorize] for authorize to authenticated users.</a:t>
            </a:r>
          </a:p>
          <a:p>
            <a:pPr lvl="1"/>
            <a:r>
              <a:rPr lang="en-US" altLang="zh-TW" dirty="0" smtClean="0"/>
              <a:t>[Authorize(Role = “role1, role2”)] for authorize to authenticated users with role1 and role2.</a:t>
            </a:r>
          </a:p>
          <a:p>
            <a:pPr lvl="1"/>
            <a:r>
              <a:rPr lang="en-US" altLang="zh-TW" dirty="0" smtClean="0"/>
              <a:t>[Authorize(User = “user1, user2”)] </a:t>
            </a:r>
            <a:r>
              <a:rPr lang="en-US" altLang="zh-TW" dirty="0"/>
              <a:t>for authorize to authenticated </a:t>
            </a:r>
            <a:r>
              <a:rPr lang="en-US" altLang="zh-TW" dirty="0" smtClean="0"/>
              <a:t>user1 and user2.</a:t>
            </a:r>
          </a:p>
          <a:p>
            <a:r>
              <a:rPr lang="en-US" altLang="zh-TW" dirty="0" smtClean="0"/>
              <a:t>Return HTTP 401 for unauthorized users.</a:t>
            </a:r>
            <a:endParaRPr lang="zh-TW" altLang="en-US" dirty="0"/>
          </a:p>
        </p:txBody>
      </p:sp>
    </p:spTree>
    <p:extLst>
      <p:ext uri="{BB962C8B-B14F-4D97-AF65-F5344CB8AC3E}">
        <p14:creationId xmlns:p14="http://schemas.microsoft.com/office/powerpoint/2010/main" val="18262020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Filters</a:t>
            </a:r>
            <a:endParaRPr lang="zh-TW" altLang="en-US" dirty="0"/>
          </a:p>
        </p:txBody>
      </p:sp>
      <p:sp>
        <p:nvSpPr>
          <p:cNvPr id="3" name="內容版面配置區 2"/>
          <p:cNvSpPr>
            <a:spLocks noGrp="1"/>
          </p:cNvSpPr>
          <p:nvPr>
            <p:ph idx="1"/>
          </p:nvPr>
        </p:nvSpPr>
        <p:spPr/>
        <p:txBody>
          <a:bodyPr/>
          <a:lstStyle/>
          <a:p>
            <a:r>
              <a:rPr lang="en-US" altLang="zh-TW" dirty="0" smtClean="0"/>
              <a:t>HTTPS restriction</a:t>
            </a:r>
          </a:p>
          <a:p>
            <a:pPr lvl="1"/>
            <a:r>
              <a:rPr lang="en-US" altLang="zh-TW" dirty="0" smtClean="0"/>
              <a:t>Apply [</a:t>
            </a:r>
            <a:r>
              <a:rPr lang="en-US" altLang="zh-TW" dirty="0" err="1" smtClean="0"/>
              <a:t>RequireHttps</a:t>
            </a:r>
            <a:r>
              <a:rPr lang="en-US" altLang="zh-TW" dirty="0" smtClean="0"/>
              <a:t>] to actions (or configure as Global filter) to ensure client connected by HTTPS (SSL/TLS).</a:t>
            </a:r>
          </a:p>
          <a:p>
            <a:pPr lvl="1"/>
            <a:r>
              <a:rPr lang="en-US" altLang="zh-TW" dirty="0" smtClean="0"/>
              <a:t>Configure IIS to use server certificate and enable SSL connection.</a:t>
            </a:r>
          </a:p>
          <a:p>
            <a:pPr lvl="1"/>
            <a:r>
              <a:rPr lang="en-US" altLang="zh-TW" dirty="0" smtClean="0"/>
              <a:t>Configure firewall to open TCP port 443 for HTTPS connection.</a:t>
            </a:r>
            <a:endParaRPr lang="zh-TW" altLang="en-US" dirty="0"/>
          </a:p>
        </p:txBody>
      </p:sp>
    </p:spTree>
    <p:extLst>
      <p:ext uri="{BB962C8B-B14F-4D97-AF65-F5344CB8AC3E}">
        <p14:creationId xmlns:p14="http://schemas.microsoft.com/office/powerpoint/2010/main" val="9834957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Filters</a:t>
            </a:r>
            <a:endParaRPr lang="zh-TW" altLang="en-US" dirty="0"/>
          </a:p>
        </p:txBody>
      </p:sp>
      <p:sp>
        <p:nvSpPr>
          <p:cNvPr id="3" name="內容版面配置區 2"/>
          <p:cNvSpPr>
            <a:spLocks noGrp="1"/>
          </p:cNvSpPr>
          <p:nvPr>
            <p:ph idx="1"/>
          </p:nvPr>
        </p:nvSpPr>
        <p:spPr/>
        <p:txBody>
          <a:bodyPr/>
          <a:lstStyle/>
          <a:p>
            <a:r>
              <a:rPr lang="en-US" altLang="zh-TW" dirty="0" smtClean="0"/>
              <a:t>Implement custom filter</a:t>
            </a:r>
          </a:p>
          <a:p>
            <a:pPr lvl="1"/>
            <a:r>
              <a:rPr lang="en-US" altLang="zh-TW" dirty="0" err="1" smtClean="0"/>
              <a:t>IAuthorizationFilter</a:t>
            </a:r>
            <a:endParaRPr lang="en-US" altLang="zh-TW" dirty="0" smtClean="0"/>
          </a:p>
          <a:p>
            <a:pPr lvl="2"/>
            <a:r>
              <a:rPr lang="en-US" altLang="zh-TW" dirty="0" err="1" smtClean="0"/>
              <a:t>OnAuthorization</a:t>
            </a:r>
            <a:endParaRPr lang="en-US" altLang="zh-TW" dirty="0" smtClean="0"/>
          </a:p>
          <a:p>
            <a:pPr lvl="1"/>
            <a:r>
              <a:rPr lang="en-US" altLang="zh-TW" dirty="0" err="1" smtClean="0"/>
              <a:t>IExceptionFilter</a:t>
            </a:r>
            <a:endParaRPr lang="en-US" altLang="zh-TW" dirty="0" smtClean="0"/>
          </a:p>
          <a:p>
            <a:pPr lvl="2"/>
            <a:r>
              <a:rPr lang="en-US" altLang="zh-TW" dirty="0" err="1" smtClean="0"/>
              <a:t>OnException</a:t>
            </a:r>
            <a:endParaRPr lang="en-US" altLang="zh-TW" dirty="0" smtClean="0"/>
          </a:p>
          <a:p>
            <a:pPr lvl="1"/>
            <a:r>
              <a:rPr lang="en-US" altLang="zh-TW" dirty="0" err="1" smtClean="0"/>
              <a:t>IActionFilter</a:t>
            </a:r>
            <a:endParaRPr lang="en-US" altLang="zh-TW" dirty="0" smtClean="0"/>
          </a:p>
          <a:p>
            <a:pPr lvl="2"/>
            <a:r>
              <a:rPr lang="en-US" altLang="zh-TW" dirty="0" err="1" smtClean="0"/>
              <a:t>OnActionExecuting</a:t>
            </a:r>
            <a:endParaRPr lang="en-US" altLang="zh-TW" dirty="0" smtClean="0"/>
          </a:p>
          <a:p>
            <a:pPr lvl="2"/>
            <a:r>
              <a:rPr lang="en-US" altLang="zh-TW" dirty="0" err="1" smtClean="0"/>
              <a:t>OnActionExecuted</a:t>
            </a:r>
            <a:endParaRPr lang="en-US" altLang="zh-TW" dirty="0" smtClean="0"/>
          </a:p>
          <a:p>
            <a:pPr lvl="1"/>
            <a:r>
              <a:rPr lang="en-US" altLang="zh-TW" dirty="0" err="1" smtClean="0"/>
              <a:t>IResultFilter</a:t>
            </a:r>
            <a:endParaRPr lang="en-US" altLang="zh-TW" dirty="0" smtClean="0"/>
          </a:p>
          <a:p>
            <a:pPr lvl="2"/>
            <a:r>
              <a:rPr lang="en-US" altLang="zh-TW" dirty="0" err="1" smtClean="0"/>
              <a:t>OnResultExecuting</a:t>
            </a:r>
            <a:endParaRPr lang="en-US" altLang="zh-TW" dirty="0" smtClean="0"/>
          </a:p>
          <a:p>
            <a:pPr lvl="2"/>
            <a:r>
              <a:rPr lang="en-US" altLang="zh-TW" dirty="0" err="1" smtClean="0"/>
              <a:t>OnResultExecuted</a:t>
            </a:r>
            <a:endParaRPr lang="zh-TW" altLang="en-US" dirty="0"/>
          </a:p>
        </p:txBody>
      </p:sp>
    </p:spTree>
    <p:extLst>
      <p:ext uri="{BB962C8B-B14F-4D97-AF65-F5344CB8AC3E}">
        <p14:creationId xmlns:p14="http://schemas.microsoft.com/office/powerpoint/2010/main" val="13963988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zh-TW" altLang="en-US" dirty="0"/>
          </a:p>
        </p:txBody>
      </p:sp>
      <p:sp>
        <p:nvSpPr>
          <p:cNvPr id="3" name="內容版面配置區 2"/>
          <p:cNvSpPr>
            <a:spLocks noGrp="1"/>
          </p:cNvSpPr>
          <p:nvPr>
            <p:ph idx="1"/>
          </p:nvPr>
        </p:nvSpPr>
        <p:spPr/>
        <p:txBody>
          <a:bodyPr/>
          <a:lstStyle/>
          <a:p>
            <a:r>
              <a:rPr lang="en-US" altLang="zh-TW" dirty="0">
                <a:hlinkClick r:id="rId2"/>
              </a:rPr>
              <a:t>Controllers and Action Methods in ASP.NET MVC </a:t>
            </a:r>
            <a:r>
              <a:rPr lang="en-US" altLang="zh-TW" dirty="0" smtClean="0">
                <a:hlinkClick r:id="rId2"/>
              </a:rPr>
              <a:t>Applications</a:t>
            </a:r>
            <a:endParaRPr lang="en-US" altLang="zh-TW" dirty="0" smtClean="0"/>
          </a:p>
          <a:p>
            <a:r>
              <a:rPr lang="en-US" altLang="zh-TW" dirty="0" smtClean="0">
                <a:hlinkClick r:id="rId3"/>
              </a:rPr>
              <a:t>ASP.NET Routing</a:t>
            </a:r>
            <a:endParaRPr lang="en-US" altLang="zh-TW" dirty="0" smtClean="0"/>
          </a:p>
          <a:p>
            <a:r>
              <a:rPr lang="en-US" altLang="zh-TW" dirty="0" smtClean="0">
                <a:hlinkClick r:id="rId4"/>
              </a:rPr>
              <a:t>Controller Action Result</a:t>
            </a:r>
            <a:endParaRPr lang="en-US" altLang="zh-TW" dirty="0" smtClean="0"/>
          </a:p>
          <a:p>
            <a:r>
              <a:rPr lang="en-US" altLang="zh-TW" dirty="0" err="1" smtClean="0">
                <a:hlinkClick r:id="rId5"/>
              </a:rPr>
              <a:t>ViewData</a:t>
            </a:r>
            <a:r>
              <a:rPr lang="en-US" altLang="zh-TW" dirty="0" smtClean="0">
                <a:hlinkClick r:id="rId5"/>
              </a:rPr>
              <a:t>, </a:t>
            </a:r>
            <a:r>
              <a:rPr lang="en-US" altLang="zh-TW" dirty="0" err="1" smtClean="0">
                <a:hlinkClick r:id="rId5"/>
              </a:rPr>
              <a:t>ViewBag</a:t>
            </a:r>
            <a:r>
              <a:rPr lang="en-US" altLang="zh-TW" dirty="0" smtClean="0">
                <a:hlinkClick r:id="rId5"/>
              </a:rPr>
              <a:t>, </a:t>
            </a:r>
            <a:r>
              <a:rPr lang="en-US" altLang="zh-TW" dirty="0" err="1" smtClean="0">
                <a:hlinkClick r:id="rId5"/>
              </a:rPr>
              <a:t>TempData</a:t>
            </a:r>
            <a:r>
              <a:rPr lang="en-US" altLang="zh-TW" dirty="0" smtClean="0">
                <a:hlinkClick r:id="rId5"/>
              </a:rPr>
              <a:t> and Session</a:t>
            </a:r>
            <a:endParaRPr lang="en-US" altLang="zh-TW" dirty="0" smtClean="0"/>
          </a:p>
          <a:p>
            <a:r>
              <a:rPr lang="en-US" altLang="zh-TW" dirty="0" smtClean="0">
                <a:hlinkClick r:id="rId6"/>
              </a:rPr>
              <a:t>Model Binding</a:t>
            </a:r>
            <a:endParaRPr lang="en-US" altLang="zh-TW" dirty="0" smtClean="0"/>
          </a:p>
          <a:p>
            <a:r>
              <a:rPr lang="en-US" altLang="zh-TW" dirty="0" smtClean="0">
                <a:hlinkClick r:id="rId7"/>
              </a:rPr>
              <a:t>Model Validation</a:t>
            </a:r>
            <a:endParaRPr lang="en-US" altLang="zh-TW" dirty="0" smtClean="0"/>
          </a:p>
          <a:p>
            <a:r>
              <a:rPr lang="en-US" altLang="zh-TW" dirty="0" smtClean="0">
                <a:hlinkClick r:id="rId8"/>
              </a:rPr>
              <a:t>Filters</a:t>
            </a:r>
            <a:endParaRPr lang="zh-TW" altLang="en-US" dirty="0"/>
          </a:p>
        </p:txBody>
      </p:sp>
    </p:spTree>
    <p:extLst>
      <p:ext uri="{BB962C8B-B14F-4D97-AF65-F5344CB8AC3E}">
        <p14:creationId xmlns:p14="http://schemas.microsoft.com/office/powerpoint/2010/main" val="38756902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937463"/>
          </a:xfrm>
        </p:spPr>
        <p:txBody>
          <a:bodyPr/>
          <a:lstStyle/>
          <a:p>
            <a:r>
              <a:rPr lang="zh-TW" altLang="en-US" dirty="0" smtClean="0"/>
              <a:t>學習 </a:t>
            </a:r>
            <a:r>
              <a:rPr lang="en-US" altLang="zh-TW" dirty="0" smtClean="0"/>
              <a:t>MVC</a:t>
            </a:r>
            <a:r>
              <a:rPr lang="zh-TW" altLang="en-US" dirty="0" smtClean="0"/>
              <a:t>，你可以選擇</a:t>
            </a:r>
            <a:r>
              <a:rPr lang="en-US" altLang="zh-TW" dirty="0" smtClean="0"/>
              <a:t>…</a:t>
            </a:r>
            <a:endParaRPr lang="zh-TW" altLang="en-US" dirty="0"/>
          </a:p>
        </p:txBody>
      </p:sp>
      <p:sp>
        <p:nvSpPr>
          <p:cNvPr id="4" name="內容版面配置區 3"/>
          <p:cNvSpPr>
            <a:spLocks noGrp="1"/>
          </p:cNvSpPr>
          <p:nvPr>
            <p:ph idx="1"/>
          </p:nvPr>
        </p:nvSpPr>
        <p:spPr>
          <a:xfrm>
            <a:off x="359229" y="1785667"/>
            <a:ext cx="4682994" cy="4391295"/>
          </a:xfrm>
        </p:spPr>
        <p:txBody>
          <a:bodyPr>
            <a:normAutofit/>
          </a:bodyPr>
          <a:lstStyle/>
          <a:p>
            <a:r>
              <a:rPr lang="zh-TW" altLang="en-US" dirty="0" smtClean="0"/>
              <a:t>由 </a:t>
            </a:r>
            <a:r>
              <a:rPr lang="en-US" altLang="zh-TW" dirty="0" smtClean="0"/>
              <a:t>5 </a:t>
            </a:r>
            <a:r>
              <a:rPr lang="zh-TW" altLang="en-US" dirty="0" smtClean="0"/>
              <a:t>位 </a:t>
            </a:r>
            <a:r>
              <a:rPr lang="en-US" altLang="zh-TW" dirty="0" smtClean="0"/>
              <a:t>MVP </a:t>
            </a:r>
            <a:r>
              <a:rPr lang="zh-TW" altLang="en-US" dirty="0" smtClean="0"/>
              <a:t>合作執筆。</a:t>
            </a:r>
            <a:endParaRPr lang="en-US" altLang="zh-TW" dirty="0" smtClean="0"/>
          </a:p>
          <a:p>
            <a:pPr lvl="1"/>
            <a:r>
              <a:rPr lang="zh-TW" altLang="en-US" dirty="0" smtClean="0"/>
              <a:t>其中三位是 </a:t>
            </a:r>
            <a:r>
              <a:rPr lang="en-US" altLang="zh-TW" dirty="0" err="1" smtClean="0"/>
              <a:t>twMVC</a:t>
            </a:r>
            <a:r>
              <a:rPr lang="en-US" altLang="zh-TW" dirty="0" smtClean="0"/>
              <a:t> </a:t>
            </a:r>
            <a:r>
              <a:rPr lang="zh-TW" altLang="en-US" dirty="0" smtClean="0"/>
              <a:t>社群成員，二位創始人。</a:t>
            </a:r>
            <a:endParaRPr lang="en-US" altLang="zh-TW" dirty="0" smtClean="0"/>
          </a:p>
          <a:p>
            <a:r>
              <a:rPr lang="zh-TW" altLang="en-US" dirty="0" smtClean="0"/>
              <a:t>台灣最暢銷的 </a:t>
            </a:r>
            <a:r>
              <a:rPr lang="en-US" altLang="zh-TW" dirty="0" smtClean="0"/>
              <a:t>ASP.NET MVC </a:t>
            </a:r>
            <a:r>
              <a:rPr lang="zh-TW" altLang="en-US" dirty="0" smtClean="0"/>
              <a:t>中文書。</a:t>
            </a:r>
            <a:endParaRPr lang="en-US" altLang="zh-TW" dirty="0" smtClean="0"/>
          </a:p>
          <a:p>
            <a:r>
              <a:rPr lang="zh-TW" altLang="en-US" dirty="0" smtClean="0"/>
              <a:t>針對 </a:t>
            </a:r>
            <a:r>
              <a:rPr lang="en-US" altLang="zh-TW" dirty="0" smtClean="0"/>
              <a:t>Model, LINQ, EF, View </a:t>
            </a:r>
            <a:r>
              <a:rPr lang="zh-TW" altLang="en-US" dirty="0" smtClean="0"/>
              <a:t>等重要議題完整涉獵。</a:t>
            </a:r>
            <a:endParaRPr lang="en-US" altLang="zh-TW" dirty="0" smtClean="0"/>
          </a:p>
          <a:p>
            <a:r>
              <a:rPr lang="zh-TW" altLang="en-US" dirty="0" smtClean="0"/>
              <a:t>範例程式置於 </a:t>
            </a:r>
            <a:r>
              <a:rPr lang="en-US" altLang="zh-TW" dirty="0" err="1" smtClean="0"/>
              <a:t>Github</a:t>
            </a:r>
            <a:r>
              <a:rPr lang="en-US" altLang="zh-TW" dirty="0" smtClean="0"/>
              <a:t> </a:t>
            </a:r>
            <a:r>
              <a:rPr lang="zh-TW" altLang="en-US" dirty="0" smtClean="0"/>
              <a:t>可隨意下載取用。</a:t>
            </a:r>
            <a:endParaRPr lang="zh-TW" altLang="en-US" dirty="0"/>
          </a:p>
        </p:txBody>
      </p:sp>
      <p:pic>
        <p:nvPicPr>
          <p:cNvPr id="13314" name="Picture 2" descr="http://www.gotop.com.tw/Waweb2004/WawebImages/BookXL/ACL0413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2004" y="1461407"/>
            <a:ext cx="3473127" cy="470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7175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65126"/>
            <a:ext cx="7886700" cy="937463"/>
          </a:xfrm>
        </p:spPr>
        <p:txBody>
          <a:bodyPr/>
          <a:lstStyle/>
          <a:p>
            <a:r>
              <a:rPr lang="zh-TW" altLang="en-US" dirty="0" smtClean="0"/>
              <a:t>高雄在地的 </a:t>
            </a:r>
            <a:r>
              <a:rPr lang="en-US" altLang="zh-TW" dirty="0" smtClean="0"/>
              <a:t>.NET </a:t>
            </a:r>
            <a:r>
              <a:rPr lang="zh-TW" altLang="en-US" dirty="0" smtClean="0"/>
              <a:t>社群</a:t>
            </a:r>
            <a:endParaRPr lang="zh-TW" altLang="en-US" dirty="0"/>
          </a:p>
        </p:txBody>
      </p:sp>
      <p:sp>
        <p:nvSpPr>
          <p:cNvPr id="4" name="內容版面配置區 3"/>
          <p:cNvSpPr>
            <a:spLocks noGrp="1"/>
          </p:cNvSpPr>
          <p:nvPr>
            <p:ph idx="1"/>
          </p:nvPr>
        </p:nvSpPr>
        <p:spPr>
          <a:xfrm>
            <a:off x="359228" y="1785667"/>
            <a:ext cx="8381117" cy="4391295"/>
          </a:xfrm>
        </p:spPr>
        <p:txBody>
          <a:bodyPr>
            <a:normAutofit/>
          </a:bodyPr>
          <a:lstStyle/>
          <a:p>
            <a:r>
              <a:rPr lang="zh-TW" altLang="en-US" dirty="0" smtClean="0"/>
              <a:t>才剛成立 </a:t>
            </a:r>
            <a:r>
              <a:rPr lang="en-US" altLang="zh-TW" dirty="0" smtClean="0">
                <a:sym typeface="Wingdings" panose="05000000000000000000" pitchFamily="2" charset="2"/>
              </a:rPr>
              <a:t></a:t>
            </a:r>
          </a:p>
          <a:p>
            <a:r>
              <a:rPr lang="zh-TW" altLang="en-US" dirty="0" smtClean="0">
                <a:sym typeface="Wingdings" panose="05000000000000000000" pitchFamily="2" charset="2"/>
              </a:rPr>
              <a:t>每週三聚會和讀書會</a:t>
            </a:r>
            <a:endParaRPr lang="en-US" altLang="zh-TW" dirty="0" smtClean="0">
              <a:sym typeface="Wingdings" panose="05000000000000000000" pitchFamily="2" charset="2"/>
            </a:endParaRPr>
          </a:p>
          <a:p>
            <a:pPr lvl="1"/>
            <a:r>
              <a:rPr lang="zh-TW" altLang="en-US" dirty="0" smtClean="0">
                <a:sym typeface="Wingdings" panose="05000000000000000000" pitchFamily="2" charset="2"/>
              </a:rPr>
              <a:t>星巴克裕誠店 </a:t>
            </a:r>
            <a:r>
              <a:rPr lang="en-US" altLang="zh-TW" dirty="0" smtClean="0">
                <a:sym typeface="Wingdings" panose="05000000000000000000" pitchFamily="2" charset="2"/>
              </a:rPr>
              <a:t>(</a:t>
            </a:r>
            <a:r>
              <a:rPr lang="zh-TW" altLang="en-US" dirty="0">
                <a:sym typeface="Wingdings" panose="05000000000000000000" pitchFamily="2" charset="2"/>
              </a:rPr>
              <a:t>近</a:t>
            </a:r>
            <a:r>
              <a:rPr lang="zh-TW" altLang="en-US" dirty="0" smtClean="0">
                <a:sym typeface="Wingdings" panose="05000000000000000000" pitchFamily="2" charset="2"/>
              </a:rPr>
              <a:t>捷運巨蛋站</a:t>
            </a:r>
            <a:r>
              <a:rPr lang="en-US" altLang="zh-TW" dirty="0" smtClean="0">
                <a:sym typeface="Wingdings" panose="05000000000000000000" pitchFamily="2" charset="2"/>
              </a:rPr>
              <a:t>)</a:t>
            </a:r>
          </a:p>
          <a:p>
            <a:pPr lvl="1"/>
            <a:r>
              <a:rPr lang="en-US" altLang="zh-TW" dirty="0" smtClean="0">
                <a:sym typeface="Wingdings" panose="05000000000000000000" pitchFamily="2" charset="2"/>
              </a:rPr>
              <a:t>Clean Coder </a:t>
            </a:r>
            <a:r>
              <a:rPr lang="zh-TW" altLang="en-US" dirty="0" smtClean="0">
                <a:sym typeface="Wingdings" panose="05000000000000000000" pitchFamily="2" charset="2"/>
              </a:rPr>
              <a:t>讀書會進行中。</a:t>
            </a:r>
            <a:endParaRPr lang="en-US" altLang="zh-TW" dirty="0" smtClean="0">
              <a:sym typeface="Wingdings" panose="05000000000000000000" pitchFamily="2" charset="2"/>
            </a:endParaRPr>
          </a:p>
          <a:p>
            <a:pPr lvl="1"/>
            <a:r>
              <a:rPr lang="zh-TW" altLang="en-US" dirty="0" smtClean="0">
                <a:sym typeface="Wingdings" panose="05000000000000000000" pitchFamily="2" charset="2"/>
              </a:rPr>
              <a:t>想請教，想閒聊都行 </a:t>
            </a:r>
            <a:r>
              <a:rPr lang="en-US" altLang="zh-TW" dirty="0" smtClean="0">
                <a:sym typeface="Wingdings" panose="05000000000000000000" pitchFamily="2" charset="2"/>
              </a:rPr>
              <a:t></a:t>
            </a:r>
            <a:endParaRPr lang="en-US" altLang="zh-TW" dirty="0" smtClean="0">
              <a:sym typeface="Wingdings" panose="05000000000000000000" pitchFamily="2" charset="2"/>
            </a:endParaRPr>
          </a:p>
          <a:p>
            <a:r>
              <a:rPr lang="zh-TW" altLang="en-US" dirty="0" smtClean="0"/>
              <a:t>下一季視進度，會有實體研討會。</a:t>
            </a:r>
            <a:endParaRPr lang="en-US" altLang="zh-TW" dirty="0" smtClean="0"/>
          </a:p>
          <a:p>
            <a:pPr lvl="1"/>
            <a:r>
              <a:rPr lang="en-US" altLang="zh-TW" dirty="0" smtClean="0"/>
              <a:t>MVC</a:t>
            </a:r>
          </a:p>
          <a:p>
            <a:pPr lvl="1"/>
            <a:r>
              <a:rPr lang="en-US" altLang="zh-TW" dirty="0" smtClean="0"/>
              <a:t>HTML5/Cordova</a:t>
            </a:r>
          </a:p>
          <a:p>
            <a:pPr lvl="1"/>
            <a:r>
              <a:rPr lang="en-US" altLang="zh-TW" dirty="0" err="1" smtClean="0"/>
              <a:t>IoT</a:t>
            </a:r>
            <a:endParaRPr lang="en-US" altLang="zh-TW" dirty="0" smtClean="0"/>
          </a:p>
          <a:p>
            <a:r>
              <a:rPr lang="en-US" altLang="zh-TW" dirty="0" smtClean="0"/>
              <a:t>Welcome to join </a:t>
            </a:r>
            <a:r>
              <a:rPr lang="en-US" altLang="zh-TW" dirty="0"/>
              <a:t>us! </a:t>
            </a:r>
            <a:r>
              <a:rPr lang="en-US" altLang="zh-TW" dirty="0">
                <a:hlinkClick r:id="rId2"/>
              </a:rPr>
              <a:t>http://</a:t>
            </a:r>
            <a:r>
              <a:rPr lang="en-US" altLang="zh-TW" dirty="0" smtClean="0">
                <a:hlinkClick r:id="rId2"/>
              </a:rPr>
              <a:t>on.fb.me/1b4UPZS</a:t>
            </a:r>
            <a:r>
              <a:rPr lang="en-US" altLang="zh-TW" dirty="0" smtClean="0"/>
              <a:t> </a:t>
            </a:r>
            <a:endParaRPr lang="zh-TW" altLang="en-US" dirty="0"/>
          </a:p>
        </p:txBody>
      </p:sp>
    </p:spTree>
    <p:extLst>
      <p:ext uri="{BB962C8B-B14F-4D97-AF65-F5344CB8AC3E}">
        <p14:creationId xmlns:p14="http://schemas.microsoft.com/office/powerpoint/2010/main" val="327248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25133" y="2573488"/>
            <a:ext cx="7886700" cy="1325563"/>
          </a:xfrm>
        </p:spPr>
        <p:txBody>
          <a:bodyPr/>
          <a:lstStyle/>
          <a:p>
            <a:pPr algn="ctr"/>
            <a:r>
              <a:rPr lang="en-US" altLang="zh-TW" dirty="0" smtClean="0"/>
              <a:t>Thank you!</a:t>
            </a:r>
            <a:endParaRPr lang="zh-TW" altLang="en-US" dirty="0"/>
          </a:p>
        </p:txBody>
      </p:sp>
    </p:spTree>
    <p:extLst>
      <p:ext uri="{BB962C8B-B14F-4D97-AF65-F5344CB8AC3E}">
        <p14:creationId xmlns:p14="http://schemas.microsoft.com/office/powerpoint/2010/main" val="3823064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MVC Pattern Architecture</a:t>
            </a:r>
            <a:endParaRPr lang="zh-TW" altLang="en-US" dirty="0"/>
          </a:p>
        </p:txBody>
      </p:sp>
      <p:pic>
        <p:nvPicPr>
          <p:cNvPr id="1028" name="Picture 4" descr="https://upload.wikimedia.org/wikipedia/commons/thumb/a/a0/MVC-Process.svg/500px-MVC-Proces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19045"/>
            <a:ext cx="47625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50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Recaps</a:t>
            </a:r>
            <a:endParaRPr lang="zh-TW" altLang="en-US" dirty="0"/>
          </a:p>
        </p:txBody>
      </p:sp>
      <p:sp>
        <p:nvSpPr>
          <p:cNvPr id="3" name="內容版面配置區 2"/>
          <p:cNvSpPr>
            <a:spLocks noGrp="1"/>
          </p:cNvSpPr>
          <p:nvPr>
            <p:ph idx="1"/>
          </p:nvPr>
        </p:nvSpPr>
        <p:spPr/>
        <p:txBody>
          <a:bodyPr/>
          <a:lstStyle/>
          <a:p>
            <a:r>
              <a:rPr lang="zh-TW" altLang="en-US" dirty="0" smtClean="0"/>
              <a:t>上半場</a:t>
            </a:r>
            <a:endParaRPr lang="en-US" altLang="zh-TW" dirty="0" smtClean="0"/>
          </a:p>
          <a:p>
            <a:pPr lvl="1"/>
            <a:r>
              <a:rPr lang="en-US" altLang="zh-TW" dirty="0"/>
              <a:t>Controller Concepts</a:t>
            </a:r>
          </a:p>
          <a:p>
            <a:pPr lvl="1"/>
            <a:r>
              <a:rPr lang="en-US" altLang="zh-TW" dirty="0"/>
              <a:t>Understanding ASP.NET Routing</a:t>
            </a:r>
          </a:p>
          <a:p>
            <a:pPr lvl="1"/>
            <a:r>
              <a:rPr lang="en-US" altLang="zh-TW" dirty="0"/>
              <a:t>Understanding Action Result</a:t>
            </a:r>
          </a:p>
          <a:p>
            <a:r>
              <a:rPr lang="zh-TW" altLang="en-US" dirty="0" smtClean="0"/>
              <a:t>下半場</a:t>
            </a:r>
            <a:endParaRPr lang="en-US" altLang="zh-TW" dirty="0" smtClean="0"/>
          </a:p>
          <a:p>
            <a:pPr lvl="1"/>
            <a:r>
              <a:rPr lang="en-US" altLang="zh-TW" dirty="0"/>
              <a:t>View Data, View Bag and Temp Data</a:t>
            </a:r>
          </a:p>
          <a:p>
            <a:pPr lvl="1"/>
            <a:r>
              <a:rPr lang="en-US" altLang="zh-TW" dirty="0"/>
              <a:t>Model Binding and Validation</a:t>
            </a:r>
          </a:p>
          <a:p>
            <a:pPr lvl="1"/>
            <a:r>
              <a:rPr lang="en-US" altLang="zh-TW" dirty="0"/>
              <a:t>Filters</a:t>
            </a:r>
          </a:p>
          <a:p>
            <a:pPr lvl="1"/>
            <a:endParaRPr lang="zh-TW" altLang="en-US" dirty="0"/>
          </a:p>
        </p:txBody>
      </p:sp>
    </p:spTree>
    <p:extLst>
      <p:ext uri="{BB962C8B-B14F-4D97-AF65-F5344CB8AC3E}">
        <p14:creationId xmlns:p14="http://schemas.microsoft.com/office/powerpoint/2010/main" val="290146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Controller</a:t>
            </a:r>
            <a:endParaRPr lang="zh-TW" altLang="en-US" dirty="0"/>
          </a:p>
        </p:txBody>
      </p:sp>
      <p:sp>
        <p:nvSpPr>
          <p:cNvPr id="3" name="內容版面配置區 2"/>
          <p:cNvSpPr>
            <a:spLocks noGrp="1"/>
          </p:cNvSpPr>
          <p:nvPr>
            <p:ph idx="1"/>
          </p:nvPr>
        </p:nvSpPr>
        <p:spPr/>
        <p:txBody>
          <a:bodyPr/>
          <a:lstStyle/>
          <a:p>
            <a:r>
              <a:rPr lang="en-US" altLang="zh-TW" dirty="0" smtClean="0"/>
              <a:t>Handling requests.</a:t>
            </a:r>
          </a:p>
          <a:p>
            <a:pPr lvl="1"/>
            <a:r>
              <a:rPr lang="en-US" altLang="zh-TW" dirty="0" smtClean="0"/>
              <a:t>Manipulate data from Model.</a:t>
            </a:r>
          </a:p>
          <a:p>
            <a:pPr lvl="1"/>
            <a:r>
              <a:rPr lang="en-US" altLang="zh-TW" dirty="0" smtClean="0"/>
              <a:t>Binding View and Model results.</a:t>
            </a:r>
          </a:p>
          <a:p>
            <a:r>
              <a:rPr lang="en-US" altLang="zh-TW" dirty="0" smtClean="0"/>
              <a:t>Controller and Action</a:t>
            </a:r>
          </a:p>
          <a:p>
            <a:pPr lvl="1"/>
            <a:r>
              <a:rPr lang="en-US" altLang="zh-TW" dirty="0"/>
              <a:t>Controllers process incoming requests, handle user input and interactions, and execute appropriate application logic. </a:t>
            </a:r>
            <a:endParaRPr lang="en-US" altLang="zh-TW" dirty="0" smtClean="0"/>
          </a:p>
          <a:p>
            <a:pPr lvl="1"/>
            <a:r>
              <a:rPr lang="en-US" altLang="zh-TW" dirty="0"/>
              <a:t>Action methods typically have a one-to-one mapping with user interactions.</a:t>
            </a:r>
            <a:endParaRPr lang="en-US" altLang="zh-TW" dirty="0" smtClean="0"/>
          </a:p>
        </p:txBody>
      </p:sp>
    </p:spTree>
    <p:extLst>
      <p:ext uri="{BB962C8B-B14F-4D97-AF65-F5344CB8AC3E}">
        <p14:creationId xmlns:p14="http://schemas.microsoft.com/office/powerpoint/2010/main" val="28149109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000" dirty="0" smtClean="0"/>
              <a:t>MVC Controller vs. Web Form Page</a:t>
            </a:r>
            <a:endParaRPr lang="zh-TW" altLang="en-US" sz="4000" dirty="0"/>
          </a:p>
        </p:txBody>
      </p:sp>
      <p:sp>
        <p:nvSpPr>
          <p:cNvPr id="3" name="文字版面配置區 2"/>
          <p:cNvSpPr>
            <a:spLocks noGrp="1"/>
          </p:cNvSpPr>
          <p:nvPr>
            <p:ph type="body" idx="1"/>
          </p:nvPr>
        </p:nvSpPr>
        <p:spPr/>
        <p:txBody>
          <a:bodyPr/>
          <a:lstStyle/>
          <a:p>
            <a:r>
              <a:rPr lang="en-US" altLang="zh-TW" dirty="0" smtClean="0"/>
              <a:t>MVC Controller</a:t>
            </a:r>
            <a:endParaRPr lang="zh-TW" altLang="en-US" dirty="0"/>
          </a:p>
        </p:txBody>
      </p:sp>
      <p:sp>
        <p:nvSpPr>
          <p:cNvPr id="4" name="內容版面配置區 3"/>
          <p:cNvSpPr>
            <a:spLocks noGrp="1"/>
          </p:cNvSpPr>
          <p:nvPr>
            <p:ph sz="half" idx="2"/>
          </p:nvPr>
        </p:nvSpPr>
        <p:spPr/>
        <p:txBody>
          <a:bodyPr/>
          <a:lstStyle/>
          <a:p>
            <a:r>
              <a:rPr lang="zh-TW" altLang="en-US" sz="2000" dirty="0" smtClean="0"/>
              <a:t>標準的 </a:t>
            </a:r>
            <a:r>
              <a:rPr lang="en-US" altLang="zh-TW" sz="2000" dirty="0" smtClean="0"/>
              <a:t>HTTP </a:t>
            </a:r>
            <a:r>
              <a:rPr lang="zh-TW" altLang="en-US" sz="2000" dirty="0" smtClean="0"/>
              <a:t>動作。</a:t>
            </a:r>
            <a:endParaRPr lang="en-US" altLang="zh-TW" sz="2000" dirty="0" smtClean="0"/>
          </a:p>
          <a:p>
            <a:r>
              <a:rPr lang="zh-TW" altLang="en-US" sz="2000" dirty="0" smtClean="0"/>
              <a:t>由 </a:t>
            </a:r>
            <a:r>
              <a:rPr lang="en-US" altLang="zh-TW" sz="2000" dirty="0" smtClean="0"/>
              <a:t>ASP.NET Routing </a:t>
            </a:r>
            <a:r>
              <a:rPr lang="zh-TW" altLang="en-US" sz="2000" dirty="0" smtClean="0"/>
              <a:t>依 </a:t>
            </a:r>
            <a:r>
              <a:rPr lang="en-US" altLang="zh-TW" sz="2000" dirty="0" smtClean="0"/>
              <a:t>URL </a:t>
            </a:r>
            <a:r>
              <a:rPr lang="zh-TW" altLang="en-US" sz="2000" dirty="0" smtClean="0"/>
              <a:t>自動搜尋並呼叫 </a:t>
            </a:r>
            <a:r>
              <a:rPr lang="en-US" altLang="zh-TW" sz="2000" dirty="0" smtClean="0"/>
              <a:t>(</a:t>
            </a:r>
            <a:r>
              <a:rPr lang="en-US" altLang="zh-TW" sz="2000" dirty="0" err="1" smtClean="0"/>
              <a:t>MapRoute</a:t>
            </a:r>
            <a:r>
              <a:rPr lang="en-US" altLang="zh-TW" sz="2000" dirty="0" smtClean="0"/>
              <a:t>())</a:t>
            </a:r>
            <a:r>
              <a:rPr lang="zh-TW" altLang="en-US" sz="2000" dirty="0" smtClean="0"/>
              <a:t>。</a:t>
            </a:r>
            <a:endParaRPr lang="en-US" altLang="zh-TW" sz="2000" dirty="0" smtClean="0"/>
          </a:p>
          <a:p>
            <a:r>
              <a:rPr lang="zh-TW" altLang="en-US" sz="2000" dirty="0" smtClean="0"/>
              <a:t>由 </a:t>
            </a:r>
            <a:r>
              <a:rPr lang="en-US" altLang="zh-TW" sz="2000" dirty="0" smtClean="0"/>
              <a:t>Action </a:t>
            </a:r>
            <a:r>
              <a:rPr lang="zh-TW" altLang="en-US" sz="2000" dirty="0" smtClean="0"/>
              <a:t>來處理與回應要求。</a:t>
            </a:r>
            <a:endParaRPr lang="en-US" altLang="zh-TW" sz="2000" dirty="0" smtClean="0"/>
          </a:p>
          <a:p>
            <a:r>
              <a:rPr lang="zh-TW" altLang="en-US" sz="2000" dirty="0" smtClean="0"/>
              <a:t>無須特別處理 </a:t>
            </a:r>
            <a:r>
              <a:rPr lang="en-US" altLang="zh-TW" sz="2000" dirty="0" smtClean="0"/>
              <a:t>View </a:t>
            </a:r>
            <a:r>
              <a:rPr lang="zh-TW" altLang="en-US" sz="2000" dirty="0" smtClean="0"/>
              <a:t>的部份。</a:t>
            </a:r>
            <a:endParaRPr lang="zh-TW" altLang="en-US" sz="2000" dirty="0"/>
          </a:p>
        </p:txBody>
      </p:sp>
      <p:sp>
        <p:nvSpPr>
          <p:cNvPr id="5" name="文字版面配置區 4"/>
          <p:cNvSpPr>
            <a:spLocks noGrp="1"/>
          </p:cNvSpPr>
          <p:nvPr>
            <p:ph type="body" sz="quarter" idx="3"/>
          </p:nvPr>
        </p:nvSpPr>
        <p:spPr/>
        <p:txBody>
          <a:bodyPr/>
          <a:lstStyle/>
          <a:p>
            <a:r>
              <a:rPr lang="en-US" altLang="zh-TW" dirty="0" smtClean="0"/>
              <a:t>Web Form Page</a:t>
            </a:r>
            <a:endParaRPr lang="zh-TW" altLang="en-US" dirty="0"/>
          </a:p>
        </p:txBody>
      </p:sp>
      <p:sp>
        <p:nvSpPr>
          <p:cNvPr id="6" name="內容版面配置區 5"/>
          <p:cNvSpPr>
            <a:spLocks noGrp="1"/>
          </p:cNvSpPr>
          <p:nvPr>
            <p:ph sz="quarter" idx="4"/>
          </p:nvPr>
        </p:nvSpPr>
        <p:spPr/>
        <p:txBody>
          <a:bodyPr>
            <a:normAutofit/>
          </a:bodyPr>
          <a:lstStyle/>
          <a:p>
            <a:r>
              <a:rPr lang="zh-TW" altLang="en-US" sz="2000" dirty="0" smtClean="0"/>
              <a:t>標準的 </a:t>
            </a:r>
            <a:r>
              <a:rPr lang="en-US" altLang="zh-TW" sz="2000" dirty="0" smtClean="0"/>
              <a:t>HTTP </a:t>
            </a:r>
            <a:r>
              <a:rPr lang="zh-TW" altLang="en-US" sz="2000" dirty="0" smtClean="0"/>
              <a:t>動作，但使用 </a:t>
            </a:r>
            <a:r>
              <a:rPr lang="en-US" altLang="zh-TW" sz="2000" dirty="0" err="1" smtClean="0"/>
              <a:t>ViewState</a:t>
            </a:r>
            <a:r>
              <a:rPr lang="en-US" altLang="zh-TW" sz="2000" dirty="0" smtClean="0"/>
              <a:t> </a:t>
            </a:r>
            <a:r>
              <a:rPr lang="zh-TW" altLang="en-US" sz="2000" dirty="0" smtClean="0"/>
              <a:t>等機制模擬出 </a:t>
            </a:r>
            <a:r>
              <a:rPr lang="en-US" altLang="zh-TW" sz="2000" dirty="0" smtClean="0"/>
              <a:t>Event-Driven Programming </a:t>
            </a:r>
            <a:r>
              <a:rPr lang="zh-TW" altLang="en-US" sz="2000" dirty="0" smtClean="0"/>
              <a:t>的架構。</a:t>
            </a:r>
            <a:endParaRPr lang="en-US" altLang="zh-TW" sz="2000" dirty="0" smtClean="0"/>
          </a:p>
          <a:p>
            <a:r>
              <a:rPr lang="en-US" altLang="zh-TW" sz="2000" dirty="0" smtClean="0"/>
              <a:t>ASP.NET 4.5 </a:t>
            </a:r>
            <a:r>
              <a:rPr lang="zh-TW" altLang="en-US" sz="2000" dirty="0" smtClean="0"/>
              <a:t>起支援 </a:t>
            </a:r>
            <a:r>
              <a:rPr lang="en-US" altLang="zh-TW" sz="2000" dirty="0" smtClean="0"/>
              <a:t>ASP.NET Routing (</a:t>
            </a:r>
            <a:r>
              <a:rPr lang="en-US" altLang="zh-TW" sz="2000" dirty="0" err="1" smtClean="0"/>
              <a:t>MapPageRoute</a:t>
            </a:r>
            <a:r>
              <a:rPr lang="en-US" altLang="zh-TW" sz="2000" dirty="0" smtClean="0"/>
              <a:t>())</a:t>
            </a:r>
          </a:p>
          <a:p>
            <a:r>
              <a:rPr lang="zh-TW" altLang="en-US" sz="2000" dirty="0" smtClean="0"/>
              <a:t>由事件處理常式來回應要求。</a:t>
            </a:r>
            <a:endParaRPr lang="en-US" altLang="zh-TW" sz="2000" dirty="0" smtClean="0"/>
          </a:p>
          <a:p>
            <a:r>
              <a:rPr lang="zh-TW" altLang="en-US" sz="2000" dirty="0" smtClean="0"/>
              <a:t>須特別處理 </a:t>
            </a:r>
            <a:r>
              <a:rPr lang="en-US" altLang="zh-TW" sz="2000" dirty="0" smtClean="0"/>
              <a:t>View (</a:t>
            </a:r>
            <a:r>
              <a:rPr lang="zh-TW" altLang="en-US" sz="2000" dirty="0" smtClean="0"/>
              <a:t>因為控制項的關係</a:t>
            </a:r>
            <a:r>
              <a:rPr lang="en-US" altLang="zh-TW" sz="2000" dirty="0" smtClean="0"/>
              <a:t>)</a:t>
            </a:r>
            <a:r>
              <a:rPr lang="zh-TW" altLang="en-US" sz="2000" dirty="0" smtClean="0"/>
              <a:t>。</a:t>
            </a:r>
            <a:endParaRPr lang="zh-TW" altLang="en-US" sz="2000" dirty="0"/>
          </a:p>
        </p:txBody>
      </p:sp>
    </p:spTree>
    <p:extLst>
      <p:ext uri="{BB962C8B-B14F-4D97-AF65-F5344CB8AC3E}">
        <p14:creationId xmlns:p14="http://schemas.microsoft.com/office/powerpoint/2010/main" val="3513510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30942" y="365126"/>
            <a:ext cx="3127804" cy="1325563"/>
          </a:xfrm>
        </p:spPr>
        <p:txBody>
          <a:bodyPr>
            <a:normAutofit fontScale="90000"/>
          </a:bodyPr>
          <a:lstStyle/>
          <a:p>
            <a:r>
              <a:rPr lang="en-US" altLang="zh-TW" dirty="0" smtClean="0"/>
              <a:t>Web Form Page Lifecycle</a:t>
            </a:r>
            <a:endParaRPr lang="zh-TW" altLang="en-US" dirty="0"/>
          </a:p>
        </p:txBody>
      </p:sp>
      <p:pic>
        <p:nvPicPr>
          <p:cNvPr id="2050" name="Picture 2" descr="http://i.msdn.microsoft.com/dynimg/IC38647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746" y="206976"/>
            <a:ext cx="5260974" cy="6534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782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TotalTime>
  <Words>2181</Words>
  <Application>Microsoft Office PowerPoint</Application>
  <PresentationFormat>如螢幕大小 (4:3)</PresentationFormat>
  <Paragraphs>341</Paragraphs>
  <Slides>48</Slides>
  <Notes>3</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48</vt:i4>
      </vt:variant>
    </vt:vector>
  </HeadingPairs>
  <TitlesOfParts>
    <vt:vector size="59" baseType="lpstr">
      <vt:lpstr>新細明體</vt:lpstr>
      <vt:lpstr>Arial</vt:lpstr>
      <vt:lpstr>Calibri</vt:lpstr>
      <vt:lpstr>Consolas</vt:lpstr>
      <vt:lpstr>Courier New</vt:lpstr>
      <vt:lpstr>Estrangelo Edessa</vt:lpstr>
      <vt:lpstr>Segoe UI</vt:lpstr>
      <vt:lpstr>Times New Roman</vt:lpstr>
      <vt:lpstr>Verdana</vt:lpstr>
      <vt:lpstr>Wingdings</vt:lpstr>
      <vt:lpstr>Office 佈景主題</vt:lpstr>
      <vt:lpstr>ASP.NET MVC (2) Controller</vt:lpstr>
      <vt:lpstr>About Me</vt:lpstr>
      <vt:lpstr>Agenda</vt:lpstr>
      <vt:lpstr>上半場</vt:lpstr>
      <vt:lpstr>MVC Pattern Architecture</vt:lpstr>
      <vt:lpstr>Recaps</vt:lpstr>
      <vt:lpstr>Controller</vt:lpstr>
      <vt:lpstr>MVC Controller vs. Web Form Page</vt:lpstr>
      <vt:lpstr>Web Form Page Lifecycle</vt:lpstr>
      <vt:lpstr>MVC Controller Lifecycle</vt:lpstr>
      <vt:lpstr>Controller</vt:lpstr>
      <vt:lpstr>What’s ASP.NET routing?</vt:lpstr>
      <vt:lpstr>URL Rewriting</vt:lpstr>
      <vt:lpstr>The ASP.NET Routing Engine</vt:lpstr>
      <vt:lpstr>Adding and Configuring Routes</vt:lpstr>
      <vt:lpstr>Using Routes to Pass Parameters</vt:lpstr>
      <vt:lpstr>Routing Defaults</vt:lpstr>
      <vt:lpstr>Variable URL section</vt:lpstr>
      <vt:lpstr>PowerPoint 簡報</vt:lpstr>
      <vt:lpstr>Declare a controller</vt:lpstr>
      <vt:lpstr>Declare a action</vt:lpstr>
      <vt:lpstr>ActionResult</vt:lpstr>
      <vt:lpstr>Customize ActionResult</vt:lpstr>
      <vt:lpstr>PowerPoint 簡報</vt:lpstr>
      <vt:lpstr>下半場</vt:lpstr>
      <vt:lpstr>Model interactions</vt:lpstr>
      <vt:lpstr>PowerPoint 簡報</vt:lpstr>
      <vt:lpstr>Model Binder</vt:lpstr>
      <vt:lpstr>Model Binder</vt:lpstr>
      <vt:lpstr>PowerPoint 簡報</vt:lpstr>
      <vt:lpstr>Model Binder</vt:lpstr>
      <vt:lpstr>Model Validation</vt:lpstr>
      <vt:lpstr>Model Validation</vt:lpstr>
      <vt:lpstr>Model Validation</vt:lpstr>
      <vt:lpstr>PowerPoint 簡報</vt:lpstr>
      <vt:lpstr>Accept File Upload.</vt:lpstr>
      <vt:lpstr>PowerPoint 簡報</vt:lpstr>
      <vt:lpstr>Handling HTML content</vt:lpstr>
      <vt:lpstr>Handling Error</vt:lpstr>
      <vt:lpstr>Filters</vt:lpstr>
      <vt:lpstr>Filters</vt:lpstr>
      <vt:lpstr>Filters</vt:lpstr>
      <vt:lpstr>Filters</vt:lpstr>
      <vt:lpstr>Filters</vt:lpstr>
      <vt:lpstr>References</vt:lpstr>
      <vt:lpstr>學習 MVC，你可以選擇…</vt:lpstr>
      <vt:lpstr>高雄在地的 .NET 社群</vt:lpstr>
      <vt:lpstr>Thank you!</vt:lpstr>
    </vt:vector>
  </TitlesOfParts>
  <Company>小朱軟體技術工坊</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(1) Model</dc:title>
  <dc:creator>小朱...</dc:creator>
  <cp:lastModifiedBy>小朱</cp:lastModifiedBy>
  <cp:revision>27</cp:revision>
  <dcterms:created xsi:type="dcterms:W3CDTF">2015-03-19T01:21:37Z</dcterms:created>
  <dcterms:modified xsi:type="dcterms:W3CDTF">2015-04-16T03:57:36Z</dcterms:modified>
</cp:coreProperties>
</file>