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94" r:id="rId3"/>
    <p:sldId id="257" r:id="rId4"/>
    <p:sldId id="299" r:id="rId5"/>
    <p:sldId id="301" r:id="rId6"/>
    <p:sldId id="300" r:id="rId7"/>
    <p:sldId id="295" r:id="rId8"/>
    <p:sldId id="296" r:id="rId9"/>
    <p:sldId id="297" r:id="rId10"/>
    <p:sldId id="298" r:id="rId11"/>
    <p:sldId id="310" r:id="rId12"/>
    <p:sldId id="318" r:id="rId13"/>
    <p:sldId id="311" r:id="rId14"/>
    <p:sldId id="312" r:id="rId15"/>
    <p:sldId id="313" r:id="rId16"/>
    <p:sldId id="314" r:id="rId17"/>
    <p:sldId id="315" r:id="rId18"/>
    <p:sldId id="316" r:id="rId19"/>
    <p:sldId id="317" r:id="rId20"/>
    <p:sldId id="326" r:id="rId21"/>
    <p:sldId id="302" r:id="rId22"/>
    <p:sldId id="303" r:id="rId23"/>
    <p:sldId id="304" r:id="rId24"/>
    <p:sldId id="305" r:id="rId25"/>
    <p:sldId id="306" r:id="rId26"/>
    <p:sldId id="307" r:id="rId27"/>
    <p:sldId id="309" r:id="rId28"/>
    <p:sldId id="320" r:id="rId29"/>
    <p:sldId id="327" r:id="rId30"/>
    <p:sldId id="262" r:id="rId31"/>
    <p:sldId id="330" r:id="rId32"/>
    <p:sldId id="331" r:id="rId33"/>
    <p:sldId id="332" r:id="rId34"/>
    <p:sldId id="333" r:id="rId35"/>
    <p:sldId id="334" r:id="rId36"/>
    <p:sldId id="288" r:id="rId37"/>
    <p:sldId id="289" r:id="rId38"/>
    <p:sldId id="321" r:id="rId39"/>
    <p:sldId id="322" r:id="rId40"/>
    <p:sldId id="323" r:id="rId41"/>
    <p:sldId id="324" r:id="rId42"/>
    <p:sldId id="325" r:id="rId43"/>
    <p:sldId id="328" r:id="rId44"/>
    <p:sldId id="290" r:id="rId45"/>
    <p:sldId id="291" r:id="rId46"/>
    <p:sldId id="292" r:id="rId47"/>
    <p:sldId id="293" r:id="rId48"/>
    <p:sldId id="329" r:id="rId49"/>
    <p:sldId id="335" r:id="rId50"/>
    <p:sldId id="336" r:id="rId51"/>
    <p:sldId id="337" r:id="rId52"/>
    <p:sldId id="338" r:id="rId53"/>
    <p:sldId id="339" r:id="rId54"/>
    <p:sldId id="341" r:id="rId55"/>
    <p:sldId id="340" r:id="rId5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B5FC8-6452-44A8-A0D2-C45268FFDCEF}" type="datetimeFigureOut">
              <a:rPr lang="zh-TW" altLang="en-US" smtClean="0"/>
              <a:t>2015/5/21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1B06E-B288-41C1-BD83-FE89C3412185}" type="slidenum">
              <a:rPr lang="zh-TW" altLang="en-US" smtClean="0"/>
              <a:t>‹#›</a:t>
            </a:fld>
            <a:endParaRPr lang="zh-TW" altLang="en-US"/>
          </a:p>
        </p:txBody>
      </p:sp>
    </p:spTree>
    <p:extLst>
      <p:ext uri="{BB962C8B-B14F-4D97-AF65-F5344CB8AC3E}">
        <p14:creationId xmlns:p14="http://schemas.microsoft.com/office/powerpoint/2010/main" val="450845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asp.net/mvc/tutorials/using-the-tagbuilder-class-to-build-html-helpers-cs"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Also consider that, to create a custom view engine requires the developer to write sophisticated string-parsing code. For these reasons, this topic only introduces custom view engines and the reasons why developers occasionally create them.</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Is there any HTML markup that the Razor view engine cannot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No. Razor can render any HTML markup that you need, to display content to the user. However, for the reasons described in this topic, you may prefer another view engine.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52293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http://msdn.microsoft.com/en-us/library/system.web.mvc.htmlhelper.aspx</a:t>
            </a:r>
          </a:p>
          <a:p>
            <a:endParaRPr lang="en-US" dirty="0"/>
          </a:p>
        </p:txBody>
      </p:sp>
      <p:sp>
        <p:nvSpPr>
          <p:cNvPr id="4" name="Slide Number Placeholder 3"/>
          <p:cNvSpPr>
            <a:spLocks noGrp="1"/>
          </p:cNvSpPr>
          <p:nvPr>
            <p:ph type="sldNum" sz="quarter" idx="10"/>
          </p:nvPr>
        </p:nvSpPr>
        <p:spPr/>
        <p:txBody>
          <a:bodyPr/>
          <a:lstStyle/>
          <a:p>
            <a:pPr>
              <a:defRPr/>
            </a:pPr>
            <a:fld id="{E1E59FE2-92C6-4D5B-BA62-46B47204A5FE}" type="slidenum">
              <a:rPr lang="en-US" smtClean="0"/>
              <a:pPr>
                <a:defRPr/>
              </a:pPr>
              <a:t>36</a:t>
            </a:fld>
            <a:endParaRPr lang="en-US"/>
          </a:p>
        </p:txBody>
      </p:sp>
    </p:spTree>
    <p:extLst>
      <p:ext uri="{BB962C8B-B14F-4D97-AF65-F5344CB8AC3E}">
        <p14:creationId xmlns:p14="http://schemas.microsoft.com/office/powerpoint/2010/main" val="142473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http://msdn.microsoft.com/en-us/library/dd410596%28v=vs.98%29.aspx</a:t>
            </a:r>
            <a:endParaRPr lang="en-US" dirty="0"/>
          </a:p>
        </p:txBody>
      </p:sp>
      <p:sp>
        <p:nvSpPr>
          <p:cNvPr id="4" name="Slide Number Placeholder 3"/>
          <p:cNvSpPr>
            <a:spLocks noGrp="1"/>
          </p:cNvSpPr>
          <p:nvPr>
            <p:ph type="sldNum" sz="quarter" idx="10"/>
          </p:nvPr>
        </p:nvSpPr>
        <p:spPr/>
        <p:txBody>
          <a:bodyPr/>
          <a:lstStyle/>
          <a:p>
            <a:pPr>
              <a:defRPr/>
            </a:pPr>
            <a:fld id="{E1E59FE2-92C6-4D5B-BA62-46B47204A5FE}" type="slidenum">
              <a:rPr lang="en-US" smtClean="0"/>
              <a:pPr>
                <a:defRPr/>
              </a:pPr>
              <a:t>37</a:t>
            </a:fld>
            <a:endParaRPr lang="en-US"/>
          </a:p>
        </p:txBody>
      </p:sp>
    </p:spTree>
    <p:extLst>
      <p:ext uri="{BB962C8B-B14F-4D97-AF65-F5344CB8AC3E}">
        <p14:creationId xmlns:p14="http://schemas.microsoft.com/office/powerpoint/2010/main" val="1363374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30A63372-EC95-466A-A185-BFDB32169D16}" type="slidenum">
              <a:rPr lang="en-US" smtClean="0"/>
              <a:pPr/>
              <a:t>38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164241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r>
              <a:rPr lang="en-US" sz="1000" smtClean="0">
                <a:latin typeface="Arial"/>
                <a:ea typeface="Calibri"/>
                <a:cs typeface="Times New Roman"/>
              </a:rPr>
              <a:t>@Html.DisplayNameFor(model =&gt; model.ModifiedDate)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39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052477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40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448892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have a property in the </a:t>
            </a:r>
            <a:r>
              <a:rPr lang="en-US" sz="1000" b="1">
                <a:latin typeface="Arial"/>
                <a:ea typeface="Calibri"/>
                <a:cs typeface="Times New Roman"/>
              </a:rPr>
              <a:t>Product</a:t>
            </a:r>
            <a:r>
              <a:rPr lang="en-US" sz="1000">
                <a:latin typeface="Arial"/>
                <a:ea typeface="Calibri"/>
                <a:cs typeface="Times New Roman"/>
              </a:rPr>
              <a:t> model class named </a:t>
            </a:r>
            <a:r>
              <a:rPr lang="en-US" sz="1000" b="1">
                <a:latin typeface="Arial"/>
                <a:ea typeface="Calibri"/>
                <a:cs typeface="Times New Roman"/>
              </a:rPr>
              <a:t>ProductID</a:t>
            </a:r>
            <a:r>
              <a:rPr lang="en-US" sz="1000">
                <a:latin typeface="Arial"/>
                <a:ea typeface="Calibri"/>
                <a:cs typeface="Times New Roman"/>
              </a:rPr>
              <a:t>. You want to include this in the HTML page so that client-side script can use the </a:t>
            </a:r>
            <a:r>
              <a:rPr lang="en-US" sz="1000" b="1">
                <a:latin typeface="Arial"/>
                <a:ea typeface="Calibri"/>
                <a:cs typeface="Times New Roman"/>
              </a:rPr>
              <a:t>ProductID</a:t>
            </a:r>
            <a:r>
              <a:rPr lang="en-US" sz="1000">
                <a:latin typeface="Arial"/>
                <a:ea typeface="Calibri"/>
                <a:cs typeface="Times New Roman"/>
              </a:rPr>
              <a:t> value. However, you do not want the value to be displayed to users. In the model class, you have annotated the </a:t>
            </a:r>
            <a:r>
              <a:rPr lang="en-US" sz="1000" b="1">
                <a:latin typeface="Arial"/>
                <a:ea typeface="Calibri"/>
                <a:cs typeface="Times New Roman"/>
              </a:rPr>
              <a:t>ProductID</a:t>
            </a:r>
            <a:r>
              <a:rPr lang="en-US" sz="1000">
                <a:latin typeface="Arial"/>
                <a:ea typeface="Calibri"/>
                <a:cs typeface="Times New Roman"/>
              </a:rPr>
              <a:t> property with the </a:t>
            </a:r>
            <a:r>
              <a:rPr lang="en-US" sz="1000" b="1">
                <a:latin typeface="Arial"/>
                <a:ea typeface="Calibri"/>
                <a:cs typeface="Times New Roman"/>
              </a:rPr>
              <a:t>[HiddenInput(DisplayValue=false)]</a:t>
            </a:r>
            <a:r>
              <a:rPr lang="en-US" sz="1000">
                <a:latin typeface="Arial"/>
                <a:ea typeface="Calibri"/>
                <a:cs typeface="Times New Roman"/>
              </a:rPr>
              <a:t> attribute. How will the </a:t>
            </a:r>
            <a:r>
              <a:rPr lang="en-US" sz="1000" b="1">
                <a:latin typeface="Arial"/>
                <a:ea typeface="Calibri"/>
                <a:cs typeface="Times New Roman"/>
              </a:rPr>
              <a:t>Html.EditorFor()</a:t>
            </a:r>
            <a:r>
              <a:rPr lang="en-US" sz="1000">
                <a:latin typeface="Arial"/>
                <a:ea typeface="Calibri"/>
                <a:cs typeface="Times New Roman"/>
              </a:rPr>
              <a:t> helper render this property?</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The </a:t>
            </a:r>
            <a:r>
              <a:rPr lang="en-US" sz="1000" b="1">
                <a:latin typeface="Arial"/>
                <a:ea typeface="Calibri"/>
                <a:cs typeface="Times New Roman"/>
              </a:rPr>
              <a:t>Html.EditorFor()</a:t>
            </a:r>
            <a:r>
              <a:rPr lang="en-US" sz="1000">
                <a:latin typeface="Arial"/>
                <a:ea typeface="Calibri"/>
                <a:cs typeface="Times New Roman"/>
              </a:rPr>
              <a:t> helper renders the following HTML: </a:t>
            </a:r>
          </a:p>
          <a:p>
            <a:pPr>
              <a:lnSpc>
                <a:spcPct val="115000"/>
              </a:lnSpc>
              <a:spcAft>
                <a:spcPts val="1000"/>
              </a:spcAft>
            </a:pPr>
            <a:r>
              <a:rPr lang="en-US" sz="1000" b="1">
                <a:latin typeface="Arial"/>
                <a:ea typeface="Calibri"/>
                <a:cs typeface="Times New Roman"/>
              </a:rPr>
              <a:t>&lt;input name="ProductID" type="hidden" value="</a:t>
            </a:r>
            <a:r>
              <a:rPr lang="en-US" sz="1000" b="1" i="1">
                <a:latin typeface="Arial"/>
                <a:ea typeface="Calibri"/>
                <a:cs typeface="Times New Roman"/>
              </a:rPr>
              <a:t>id</a:t>
            </a:r>
            <a:r>
              <a:rPr lang="en-US" sz="1000" b="1">
                <a:latin typeface="Arial"/>
                <a:ea typeface="Calibri"/>
                <a:cs typeface="Times New Roman"/>
              </a:rPr>
              <a:t>"&gt;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41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405670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42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67505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smtClean="0"/>
              <a:t>://msdn.microsoft.com/en-us/library/system.web.mvc.tagbuilder.aspx</a:t>
            </a:r>
          </a:p>
          <a:p>
            <a:r>
              <a:rPr lang="en-US" smtClean="0">
                <a:hlinkClick r:id="rId3"/>
              </a:rPr>
              <a:t>http</a:t>
            </a:r>
            <a:r>
              <a:rPr lang="en-US" dirty="0" smtClean="0">
                <a:hlinkClick r:id="rId3"/>
              </a:rPr>
              <a:t>://www.asp.net/mvc/tutorials/using-the-tagbuilder-class-to-build-html-helpers-cs</a:t>
            </a:r>
            <a:endParaRPr lang="en-US" dirty="0"/>
          </a:p>
        </p:txBody>
      </p:sp>
      <p:sp>
        <p:nvSpPr>
          <p:cNvPr id="4" name="Slide Number Placeholder 3"/>
          <p:cNvSpPr>
            <a:spLocks noGrp="1"/>
          </p:cNvSpPr>
          <p:nvPr>
            <p:ph type="sldNum" sz="quarter" idx="10"/>
          </p:nvPr>
        </p:nvSpPr>
        <p:spPr/>
        <p:txBody>
          <a:bodyPr/>
          <a:lstStyle/>
          <a:p>
            <a:pPr>
              <a:defRPr/>
            </a:pPr>
            <a:fld id="{E1E59FE2-92C6-4D5B-BA62-46B47204A5FE}" type="slidenum">
              <a:rPr lang="en-US" smtClean="0"/>
              <a:pPr>
                <a:defRPr/>
              </a:pPr>
              <a:t>47</a:t>
            </a:fld>
            <a:endParaRPr lang="en-US"/>
          </a:p>
        </p:txBody>
      </p:sp>
    </p:spTree>
    <p:extLst>
      <p:ext uri="{BB962C8B-B14F-4D97-AF65-F5344CB8AC3E}">
        <p14:creationId xmlns:p14="http://schemas.microsoft.com/office/powerpoint/2010/main" val="2285298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Inform the students that they will learn more about layouts and master pages in Module 8 - Applying Styles to ASP.NET MVC 4 Web Applications. </a:t>
            </a:r>
          </a:p>
          <a:p>
            <a:pPr>
              <a:lnSpc>
                <a:spcPct val="115000"/>
              </a:lnSpc>
              <a:spcAft>
                <a:spcPts val="1000"/>
              </a:spcAft>
            </a:pPr>
            <a:r>
              <a:rPr lang="en-US" sz="1000" b="1">
                <a:latin typeface="Arial"/>
                <a:ea typeface="Calibri"/>
                <a:cs typeface="Times New Roman"/>
              </a:rPr>
              <a:t>Question: </a:t>
            </a:r>
            <a:r>
              <a:rPr lang="en-US" sz="1000">
                <a:solidFill>
                  <a:srgbClr val="000000"/>
                </a:solidFill>
                <a:latin typeface="Arial"/>
                <a:ea typeface="Calibri"/>
                <a:cs typeface="Times New Roman"/>
              </a:rPr>
              <a:t>You are using the Razor view engine and Visual Basic to create views. You right-click the </a:t>
            </a:r>
            <a:r>
              <a:rPr lang="en-US" sz="1000" b="1">
                <a:latin typeface="Arial"/>
                <a:ea typeface="Calibri"/>
                <a:cs typeface="Times New Roman"/>
              </a:rPr>
              <a:t>Delete</a:t>
            </a:r>
            <a:r>
              <a:rPr lang="en-US" sz="1000">
                <a:solidFill>
                  <a:srgbClr val="000000"/>
                </a:solidFill>
                <a:latin typeface="Arial"/>
                <a:ea typeface="Calibri"/>
                <a:cs typeface="Times New Roman"/>
              </a:rPr>
              <a:t> action in the </a:t>
            </a:r>
            <a:r>
              <a:rPr lang="en-US" sz="1000" b="1">
                <a:latin typeface="Arial"/>
                <a:ea typeface="Calibri"/>
                <a:cs typeface="Times New Roman"/>
              </a:rPr>
              <a:t>CustomerController.vb</a:t>
            </a:r>
            <a:r>
              <a:rPr lang="en-US" sz="1000">
                <a:solidFill>
                  <a:srgbClr val="000000"/>
                </a:solidFill>
                <a:latin typeface="Arial"/>
                <a:ea typeface="Calibri"/>
                <a:cs typeface="Times New Roman"/>
              </a:rPr>
              <a:t> file. What is the name of the view file that Visual Studio will create by default?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The file name will be </a:t>
            </a:r>
            <a:r>
              <a:rPr lang="en-US" sz="1000" b="1">
                <a:latin typeface="Arial"/>
                <a:ea typeface="Calibri"/>
                <a:cs typeface="Times New Roman"/>
              </a:rPr>
              <a:t>Delete.vbhtml</a:t>
            </a:r>
            <a:r>
              <a:rPr lang="en-US" sz="1000">
                <a:solidFill>
                  <a:srgbClr val="000000"/>
                </a:solidFill>
                <a:latin typeface="Arial"/>
                <a:ea typeface="Calibri"/>
                <a:cs typeface="Times New Roman"/>
              </a:rPr>
              <a:t> unless you specify another name. It will be created in the </a:t>
            </a:r>
            <a:r>
              <a:rPr lang="en-US" sz="1000" b="1">
                <a:latin typeface="Arial"/>
                <a:ea typeface="Calibri"/>
                <a:cs typeface="Times New Roman"/>
              </a:rPr>
              <a:t>Views/Customer</a:t>
            </a:r>
            <a:r>
              <a:rPr lang="en-US" sz="1000">
                <a:solidFill>
                  <a:srgbClr val="000000"/>
                </a:solidFill>
                <a:latin typeface="Arial"/>
                <a:ea typeface="Calibri"/>
                <a:cs typeface="Times New Roman"/>
              </a:rPr>
              <a:t> folder.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257553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405687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Point out to the students that Razor easily differentiates content from code. For example, even within a Razor code block, when you add an HTML element such as </a:t>
            </a:r>
            <a:r>
              <a:rPr lang="en-US" sz="1000" b="1">
                <a:latin typeface="Arial"/>
                <a:ea typeface="Calibri"/>
                <a:cs typeface="Times New Roman"/>
              </a:rPr>
              <a:t>&lt;div&gt;</a:t>
            </a:r>
            <a:r>
              <a:rPr lang="en-US" sz="1000">
                <a:latin typeface="Arial"/>
                <a:ea typeface="Calibri"/>
                <a:cs typeface="Segoe UI"/>
              </a:rPr>
              <a:t>, Razor interprets the text as content. You do not usually need to use the </a:t>
            </a:r>
            <a:r>
              <a:rPr lang="en-US" sz="1000" b="1">
                <a:latin typeface="Arial"/>
                <a:ea typeface="Calibri"/>
                <a:cs typeface="Times New Roman"/>
              </a:rPr>
              <a:t>@:</a:t>
            </a:r>
            <a:r>
              <a:rPr lang="en-US" sz="1000">
                <a:latin typeface="Arial"/>
                <a:ea typeface="Calibri"/>
                <a:cs typeface="Segoe UI"/>
              </a:rPr>
              <a:t> delimiter to make this explicit.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the example code on the slide. Ensure that students understand the HTML that Razor will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Declare the description as a Razor comment by enclosing it in </a:t>
            </a:r>
            <a:r>
              <a:rPr lang="en-US" sz="1000" b="1">
                <a:latin typeface="Arial"/>
                <a:ea typeface="Calibri"/>
                <a:cs typeface="Times New Roman"/>
              </a:rPr>
              <a:t>@* *@ </a:t>
            </a:r>
            <a:r>
              <a:rPr lang="en-US" sz="100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81877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write a view that displays ten objects of the </a:t>
            </a:r>
            <a:r>
              <a:rPr lang="en-US" sz="1000" b="1">
                <a:latin typeface="Arial"/>
                <a:ea typeface="Calibri"/>
                <a:cs typeface="Times New Roman"/>
              </a:rPr>
              <a:t>Photo</a:t>
            </a:r>
            <a:r>
              <a:rPr lang="en-US" sz="1000">
                <a:latin typeface="Arial"/>
                <a:ea typeface="Calibri"/>
                <a:cs typeface="Times New Roman"/>
              </a:rPr>
              <a:t> model class. What model declaration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Use a declaration in the following form: </a:t>
            </a:r>
            <a:r>
              <a:rPr lang="en-US" sz="1000" b="1">
                <a:latin typeface="Arial"/>
                <a:ea typeface="Calibri"/>
                <a:cs typeface="Times New Roman"/>
              </a:rPr>
              <a:t>@model IEnumerable&lt;</a:t>
            </a:r>
            <a:r>
              <a:rPr lang="en-US" sz="1000" b="1" i="1">
                <a:latin typeface="Arial"/>
                <a:ea typeface="Calibri"/>
                <a:cs typeface="Times New Roman"/>
              </a:rPr>
              <a:t>projectname</a:t>
            </a:r>
            <a:r>
              <a:rPr lang="en-US" sz="1000" b="1">
                <a:latin typeface="Arial"/>
                <a:ea typeface="Calibri"/>
                <a:cs typeface="Times New Roman"/>
              </a:rPr>
              <a:t>/Models/Photo&gt;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161446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http://blogs.msdn.com/b/marcinon/archive/2010/12/08/optional-razor-sections-with-default-content.aspx</a:t>
            </a:r>
          </a:p>
          <a:p>
            <a:endParaRPr lang="en-US" dirty="0" smtClean="0"/>
          </a:p>
          <a:p>
            <a:r>
              <a:rPr lang="en-US" dirty="0" smtClean="0"/>
              <a:t>Just remember that you need to use the @</a:t>
            </a:r>
            <a:r>
              <a:rPr lang="en-US" dirty="0" err="1" smtClean="0"/>
              <a:t>RenderSection</a:t>
            </a:r>
            <a:r>
              <a:rPr lang="en-US" dirty="0" smtClean="0"/>
              <a:t>() syntax (you need the </a:t>
            </a:r>
            <a:r>
              <a:rPr lang="en-US" i="1" dirty="0" smtClean="0"/>
              <a:t>@</a:t>
            </a:r>
            <a:r>
              <a:rPr lang="en-US" dirty="0" smtClean="0"/>
              <a:t> character) so that the contents of the section is actually printed to the output. Without that character you will get an exception with the following message: </a:t>
            </a:r>
          </a:p>
          <a:p>
            <a:endParaRPr lang="en-US" dirty="0" smtClean="0"/>
          </a:p>
          <a:p>
            <a:r>
              <a:rPr lang="en-US" i="1" dirty="0" smtClean="0"/>
              <a:t>The following sections have been defined but have not been rendered for the layout page "~/Views/Shared/_</a:t>
            </a:r>
            <a:r>
              <a:rPr lang="en-US" i="1" dirty="0" err="1" smtClean="0"/>
              <a:t>Layout.cshtml</a:t>
            </a:r>
            <a:r>
              <a:rPr lang="en-US" i="1" dirty="0" smtClean="0"/>
              <a:t>": "</a:t>
            </a:r>
            <a:r>
              <a:rPr lang="en-US" i="1" dirty="0" err="1" smtClean="0"/>
              <a:t>OptionalContent</a:t>
            </a:r>
            <a:r>
              <a:rPr lang="en-US" i="1" dirty="0" smtClean="0"/>
              <a:t>"</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E1E59FE2-92C6-4D5B-BA62-46B47204A5FE}" type="slidenum">
              <a:rPr lang="en-US" smtClean="0"/>
              <a:pPr>
                <a:defRPr/>
              </a:pPr>
              <a:t>26</a:t>
            </a:fld>
            <a:endParaRPr lang="en-US"/>
          </a:p>
        </p:txBody>
      </p:sp>
    </p:spTree>
    <p:extLst>
      <p:ext uri="{BB962C8B-B14F-4D97-AF65-F5344CB8AC3E}">
        <p14:creationId xmlns:p14="http://schemas.microsoft.com/office/powerpoint/2010/main" val="885763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want to present your company logo at the top of the page. The logo is a .gif file that includes the name of the company in an unusual font. How can you ensure that the logo is accessible?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Text readers will not be able to read company name from inside the logo file. Because the font is unusual, you cannot render it by styling text markup. However, you can add an </a:t>
            </a:r>
            <a:r>
              <a:rPr lang="en-US" sz="1000" b="1">
                <a:latin typeface="Arial"/>
                <a:ea typeface="Calibri"/>
                <a:cs typeface="Times New Roman"/>
              </a:rPr>
              <a:t>alt</a:t>
            </a:r>
            <a:r>
              <a:rPr lang="en-US" sz="1000">
                <a:latin typeface="Arial"/>
                <a:ea typeface="Calibri"/>
                <a:cs typeface="Segoe UI"/>
              </a:rPr>
              <a:t> attribute to the </a:t>
            </a:r>
            <a:r>
              <a:rPr lang="en-US" sz="1000" b="1">
                <a:latin typeface="Arial"/>
                <a:ea typeface="Calibri"/>
                <a:cs typeface="Times New Roman"/>
              </a:rPr>
              <a:t>&lt;img&gt; </a:t>
            </a:r>
            <a:r>
              <a:rPr lang="en-US" sz="1000">
                <a:latin typeface="Arial"/>
                <a:ea typeface="Calibri"/>
                <a:cs typeface="Segoe UI"/>
              </a:rPr>
              <a:t>tag and use it to describe the logo to the blind or to users with low vision. Users with clear sight can see the text in the image.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30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141328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 this topic, the contents of partial views, which do not render complete webpages, are contrasted with the contents of other views, which include </a:t>
            </a:r>
            <a:r>
              <a:rPr lang="en-US" sz="1000" b="1">
                <a:latin typeface="Arial"/>
                <a:ea typeface="Calibri"/>
                <a:cs typeface="Times New Roman"/>
              </a:rPr>
              <a:t>&lt;body&gt;</a:t>
            </a:r>
            <a:r>
              <a:rPr lang="en-US" sz="1000">
                <a:latin typeface="Arial"/>
                <a:ea typeface="Calibri"/>
                <a:cs typeface="Times New Roman"/>
              </a:rPr>
              <a:t> and</a:t>
            </a:r>
            <a:r>
              <a:rPr lang="en-US" sz="1000" b="1">
                <a:latin typeface="Arial"/>
                <a:ea typeface="Calibri"/>
                <a:cs typeface="Times New Roman"/>
              </a:rPr>
              <a:t> &lt;head&gt;</a:t>
            </a:r>
            <a:r>
              <a:rPr lang="en-US" sz="1000">
                <a:latin typeface="Arial"/>
                <a:ea typeface="Calibri"/>
                <a:cs typeface="Times New Roman"/>
              </a:rPr>
              <a:t> tags for a complete webpage. If you use template views, </a:t>
            </a:r>
            <a:r>
              <a:rPr lang="en-US" sz="1000" b="1">
                <a:latin typeface="Arial"/>
                <a:ea typeface="Calibri"/>
                <a:cs typeface="Times New Roman"/>
              </a:rPr>
              <a:t>&lt;body&gt;</a:t>
            </a:r>
            <a:r>
              <a:rPr lang="en-US" sz="1000">
                <a:latin typeface="Arial"/>
                <a:ea typeface="Calibri"/>
                <a:cs typeface="Times New Roman"/>
              </a:rPr>
              <a:t> and </a:t>
            </a:r>
            <a:r>
              <a:rPr lang="en-US" sz="1000" b="1">
                <a:latin typeface="Arial"/>
                <a:ea typeface="Calibri"/>
                <a:cs typeface="Times New Roman"/>
              </a:rPr>
              <a:t>&lt;head&gt;</a:t>
            </a:r>
            <a:r>
              <a:rPr lang="en-US" sz="1000">
                <a:latin typeface="Arial"/>
                <a:ea typeface="Calibri"/>
                <a:cs typeface="Times New Roman"/>
              </a:rPr>
              <a:t> tags appear in the template, and not in the view file. In such web applications the content of views and partial views can appear similar. However, students do not learn about template views until Module 8- Applying Styles to ASP.NET MVC 4 Web Applications. Do not introduce template views in this module because this might confuse students.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create a partial view that displays a list of comments. The comments partial view will be called by actions in the </a:t>
            </a:r>
            <a:r>
              <a:rPr lang="en-US" sz="1000" b="1">
                <a:latin typeface="Arial"/>
                <a:ea typeface="Calibri"/>
                <a:cs typeface="Times New Roman"/>
              </a:rPr>
              <a:t>PhotoController</a:t>
            </a:r>
            <a:r>
              <a:rPr lang="en-US" sz="1000">
                <a:latin typeface="Arial"/>
                <a:ea typeface="Calibri"/>
                <a:cs typeface="Times New Roman"/>
              </a:rPr>
              <a:t> and the </a:t>
            </a:r>
            <a:r>
              <a:rPr lang="en-US" sz="1000" b="1">
                <a:latin typeface="Arial"/>
                <a:ea typeface="Calibri"/>
                <a:cs typeface="Times New Roman"/>
              </a:rPr>
              <a:t>HomeController</a:t>
            </a:r>
            <a:r>
              <a:rPr lang="en-US" sz="1000">
                <a:latin typeface="Arial"/>
                <a:ea typeface="Calibri"/>
                <a:cs typeface="Times New Roman"/>
              </a:rPr>
              <a:t>. In which folder should you create the partial view file?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should create the partial view in the </a:t>
            </a:r>
            <a:r>
              <a:rPr lang="en-US" sz="1000" b="1">
                <a:latin typeface="Arial"/>
                <a:ea typeface="Calibri"/>
                <a:cs typeface="Times New Roman"/>
              </a:rPr>
              <a:t>/Views/Shared</a:t>
            </a:r>
            <a:r>
              <a:rPr lang="en-US" sz="1000">
                <a:latin typeface="Arial"/>
                <a:ea typeface="Calibri"/>
                <a:cs typeface="Times New Roman"/>
              </a:rPr>
              <a:t> folder so that multiple controllers can access it.</a:t>
            </a:r>
          </a:p>
        </p:txBody>
      </p:sp>
      <p:sp>
        <p:nvSpPr>
          <p:cNvPr id="4" name="Slide Number Placeholder 3"/>
          <p:cNvSpPr>
            <a:spLocks noGrp="1"/>
          </p:cNvSpPr>
          <p:nvPr>
            <p:ph type="sldNum" sz="quarter" idx="10"/>
          </p:nvPr>
        </p:nvSpPr>
        <p:spPr/>
        <p:txBody>
          <a:bodyPr/>
          <a:lstStyle/>
          <a:p>
            <a:fld id="{30A63372-EC95-466A-A185-BFDB32169D16}" type="slidenum">
              <a:rPr lang="en-US" smtClean="0"/>
              <a:pPr/>
              <a:t>31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806007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solidFill>
                  <a:srgbClr val="000000"/>
                </a:solidFill>
                <a:latin typeface="Arial"/>
                <a:ea typeface="Calibri"/>
                <a:cs typeface="Times New Roman"/>
              </a:rPr>
              <a:t> You want to display user reviews of a product to each product page. You have created a </a:t>
            </a:r>
            <a:r>
              <a:rPr lang="en-US" sz="1000" b="1">
                <a:latin typeface="Arial"/>
                <a:ea typeface="Calibri"/>
                <a:cs typeface="Times New Roman"/>
              </a:rPr>
              <a:t>_ReviewsForProduct </a:t>
            </a:r>
            <a:r>
              <a:rPr lang="en-US" sz="1000">
                <a:solidFill>
                  <a:srgbClr val="000000"/>
                </a:solidFill>
                <a:latin typeface="Arial"/>
                <a:ea typeface="Calibri"/>
                <a:cs typeface="Times New Roman"/>
              </a:rPr>
              <a:t>partial view. Would you use </a:t>
            </a:r>
            <a:r>
              <a:rPr lang="en-US" sz="1000" b="1">
                <a:latin typeface="Arial"/>
                <a:ea typeface="Calibri"/>
                <a:cs typeface="Times New Roman"/>
              </a:rPr>
              <a:t>Html.Partial()</a:t>
            </a:r>
            <a:r>
              <a:rPr lang="en-US" sz="1000">
                <a:solidFill>
                  <a:srgbClr val="000000"/>
                </a:solidFill>
                <a:latin typeface="Arial"/>
                <a:ea typeface="Calibri"/>
                <a:cs typeface="Times New Roman"/>
              </a:rPr>
              <a:t> or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You would use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 so that you can pass a different model object, in this case, a collection of reviews, to the partial view.</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32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42558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A5A3A3B9-5D84-47CF-8ED1-1D92818F4BF2}" type="datetimeFigureOut">
              <a:rPr lang="zh-TW" altLang="en-US" smtClean="0"/>
              <a:t>2015/5/21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DE54158-80B7-4653-B2E7-8C5F6142B6BF}" type="slidenum">
              <a:rPr lang="zh-TW" altLang="en-US" smtClean="0"/>
              <a:t>‹#›</a:t>
            </a:fld>
            <a:endParaRPr lang="zh-TW" altLang="en-US"/>
          </a:p>
        </p:txBody>
      </p:sp>
    </p:spTree>
    <p:extLst>
      <p:ext uri="{BB962C8B-B14F-4D97-AF65-F5344CB8AC3E}">
        <p14:creationId xmlns:p14="http://schemas.microsoft.com/office/powerpoint/2010/main" val="406478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5A3A3B9-5D84-47CF-8ED1-1D92818F4BF2}" type="datetimeFigureOut">
              <a:rPr lang="zh-TW" altLang="en-US" smtClean="0"/>
              <a:t>2015/5/21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DE54158-80B7-4653-B2E7-8C5F6142B6BF}" type="slidenum">
              <a:rPr lang="zh-TW" altLang="en-US" smtClean="0"/>
              <a:t>‹#›</a:t>
            </a:fld>
            <a:endParaRPr lang="zh-TW" altLang="en-US"/>
          </a:p>
        </p:txBody>
      </p:sp>
    </p:spTree>
    <p:extLst>
      <p:ext uri="{BB962C8B-B14F-4D97-AF65-F5344CB8AC3E}">
        <p14:creationId xmlns:p14="http://schemas.microsoft.com/office/powerpoint/2010/main" val="296814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5A3A3B9-5D84-47CF-8ED1-1D92818F4BF2}" type="datetimeFigureOut">
              <a:rPr lang="zh-TW" altLang="en-US" smtClean="0"/>
              <a:t>2015/5/21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DE54158-80B7-4653-B2E7-8C5F6142B6BF}" type="slidenum">
              <a:rPr lang="zh-TW" altLang="en-US" smtClean="0"/>
              <a:t>‹#›</a:t>
            </a:fld>
            <a:endParaRPr lang="zh-TW" altLang="en-US"/>
          </a:p>
        </p:txBody>
      </p:sp>
    </p:spTree>
    <p:extLst>
      <p:ext uri="{BB962C8B-B14F-4D97-AF65-F5344CB8AC3E}">
        <p14:creationId xmlns:p14="http://schemas.microsoft.com/office/powerpoint/2010/main" val="184580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5A3A3B9-5D84-47CF-8ED1-1D92818F4BF2}" type="datetimeFigureOut">
              <a:rPr lang="zh-TW" altLang="en-US" smtClean="0"/>
              <a:t>2015/5/21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DE54158-80B7-4653-B2E7-8C5F6142B6BF}" type="slidenum">
              <a:rPr lang="zh-TW" altLang="en-US" smtClean="0"/>
              <a:t>‹#›</a:t>
            </a:fld>
            <a:endParaRPr lang="zh-TW" altLang="en-US"/>
          </a:p>
        </p:txBody>
      </p:sp>
    </p:spTree>
    <p:extLst>
      <p:ext uri="{BB962C8B-B14F-4D97-AF65-F5344CB8AC3E}">
        <p14:creationId xmlns:p14="http://schemas.microsoft.com/office/powerpoint/2010/main" val="1125262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A5A3A3B9-5D84-47CF-8ED1-1D92818F4BF2}" type="datetimeFigureOut">
              <a:rPr lang="zh-TW" altLang="en-US" smtClean="0"/>
              <a:t>2015/5/21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DE54158-80B7-4653-B2E7-8C5F6142B6BF}" type="slidenum">
              <a:rPr lang="zh-TW" altLang="en-US" smtClean="0"/>
              <a:t>‹#›</a:t>
            </a:fld>
            <a:endParaRPr lang="zh-TW" altLang="en-US"/>
          </a:p>
        </p:txBody>
      </p:sp>
    </p:spTree>
    <p:extLst>
      <p:ext uri="{BB962C8B-B14F-4D97-AF65-F5344CB8AC3E}">
        <p14:creationId xmlns:p14="http://schemas.microsoft.com/office/powerpoint/2010/main" val="87305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5A3A3B9-5D84-47CF-8ED1-1D92818F4BF2}" type="datetimeFigureOut">
              <a:rPr lang="zh-TW" altLang="en-US" smtClean="0"/>
              <a:t>2015/5/21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DE54158-80B7-4653-B2E7-8C5F6142B6BF}" type="slidenum">
              <a:rPr lang="zh-TW" altLang="en-US" smtClean="0"/>
              <a:t>‹#›</a:t>
            </a:fld>
            <a:endParaRPr lang="zh-TW" altLang="en-US"/>
          </a:p>
        </p:txBody>
      </p:sp>
    </p:spTree>
    <p:extLst>
      <p:ext uri="{BB962C8B-B14F-4D97-AF65-F5344CB8AC3E}">
        <p14:creationId xmlns:p14="http://schemas.microsoft.com/office/powerpoint/2010/main" val="26299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5A3A3B9-5D84-47CF-8ED1-1D92818F4BF2}" type="datetimeFigureOut">
              <a:rPr lang="zh-TW" altLang="en-US" smtClean="0"/>
              <a:t>2015/5/21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DE54158-80B7-4653-B2E7-8C5F6142B6BF}" type="slidenum">
              <a:rPr lang="zh-TW" altLang="en-US" smtClean="0"/>
              <a:t>‹#›</a:t>
            </a:fld>
            <a:endParaRPr lang="zh-TW" altLang="en-US"/>
          </a:p>
        </p:txBody>
      </p:sp>
    </p:spTree>
    <p:extLst>
      <p:ext uri="{BB962C8B-B14F-4D97-AF65-F5344CB8AC3E}">
        <p14:creationId xmlns:p14="http://schemas.microsoft.com/office/powerpoint/2010/main" val="845827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5A3A3B9-5D84-47CF-8ED1-1D92818F4BF2}" type="datetimeFigureOut">
              <a:rPr lang="zh-TW" altLang="en-US" smtClean="0"/>
              <a:t>2015/5/21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DE54158-80B7-4653-B2E7-8C5F6142B6BF}" type="slidenum">
              <a:rPr lang="zh-TW" altLang="en-US" smtClean="0"/>
              <a:t>‹#›</a:t>
            </a:fld>
            <a:endParaRPr lang="zh-TW" altLang="en-US"/>
          </a:p>
        </p:txBody>
      </p:sp>
    </p:spTree>
    <p:extLst>
      <p:ext uri="{BB962C8B-B14F-4D97-AF65-F5344CB8AC3E}">
        <p14:creationId xmlns:p14="http://schemas.microsoft.com/office/powerpoint/2010/main" val="145051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3A3B9-5D84-47CF-8ED1-1D92818F4BF2}" type="datetimeFigureOut">
              <a:rPr lang="zh-TW" altLang="en-US" smtClean="0"/>
              <a:t>2015/5/21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DE54158-80B7-4653-B2E7-8C5F6142B6BF}" type="slidenum">
              <a:rPr lang="zh-TW" altLang="en-US" smtClean="0"/>
              <a:t>‹#›</a:t>
            </a:fld>
            <a:endParaRPr lang="zh-TW" altLang="en-US"/>
          </a:p>
        </p:txBody>
      </p:sp>
    </p:spTree>
    <p:extLst>
      <p:ext uri="{BB962C8B-B14F-4D97-AF65-F5344CB8AC3E}">
        <p14:creationId xmlns:p14="http://schemas.microsoft.com/office/powerpoint/2010/main" val="320029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A5A3A3B9-5D84-47CF-8ED1-1D92818F4BF2}" type="datetimeFigureOut">
              <a:rPr lang="zh-TW" altLang="en-US" smtClean="0"/>
              <a:t>2015/5/21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DE54158-80B7-4653-B2E7-8C5F6142B6BF}" type="slidenum">
              <a:rPr lang="zh-TW" altLang="en-US" smtClean="0"/>
              <a:t>‹#›</a:t>
            </a:fld>
            <a:endParaRPr lang="zh-TW" altLang="en-US"/>
          </a:p>
        </p:txBody>
      </p:sp>
    </p:spTree>
    <p:extLst>
      <p:ext uri="{BB962C8B-B14F-4D97-AF65-F5344CB8AC3E}">
        <p14:creationId xmlns:p14="http://schemas.microsoft.com/office/powerpoint/2010/main" val="1944538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A5A3A3B9-5D84-47CF-8ED1-1D92818F4BF2}" type="datetimeFigureOut">
              <a:rPr lang="zh-TW" altLang="en-US" smtClean="0"/>
              <a:t>2015/5/21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DE54158-80B7-4653-B2E7-8C5F6142B6BF}" type="slidenum">
              <a:rPr lang="zh-TW" altLang="en-US" smtClean="0"/>
              <a:t>‹#›</a:t>
            </a:fld>
            <a:endParaRPr lang="zh-TW" altLang="en-US"/>
          </a:p>
        </p:txBody>
      </p:sp>
    </p:spTree>
    <p:extLst>
      <p:ext uri="{BB962C8B-B14F-4D97-AF65-F5344CB8AC3E}">
        <p14:creationId xmlns:p14="http://schemas.microsoft.com/office/powerpoint/2010/main" val="180667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3A3B9-5D84-47CF-8ED1-1D92818F4BF2}" type="datetimeFigureOut">
              <a:rPr lang="zh-TW" altLang="en-US" smtClean="0"/>
              <a:t>2015/5/21</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54158-80B7-4653-B2E7-8C5F6142B6BF}" type="slidenum">
              <a:rPr lang="zh-TW" altLang="en-US" smtClean="0"/>
              <a:t>‹#›</a:t>
            </a:fld>
            <a:endParaRPr lang="zh-TW" altLang="en-US"/>
          </a:p>
        </p:txBody>
      </p:sp>
    </p:spTree>
    <p:extLst>
      <p:ext uri="{BB962C8B-B14F-4D97-AF65-F5344CB8AC3E}">
        <p14:creationId xmlns:p14="http://schemas.microsoft.com/office/powerpoint/2010/main" val="2651034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demo.tc/post/564" TargetMode="External"/><Relationship Id="rId2" Type="http://schemas.openxmlformats.org/officeDocument/2006/relationships/hyperlink" Target="http://www.asp.net/web-pages/overview/ui,-layouts,-and-theme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on.fb.me/1b4UPZ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knet.kktix.cc/events/build-mini"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kkbruce.tw/bs3"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685800" y="1122363"/>
            <a:ext cx="7772400" cy="19338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800" dirty="0" smtClean="0">
                <a:latin typeface="Estrangelo Edessa" panose="03080600000000000000" pitchFamily="66" charset="0"/>
                <a:cs typeface="Estrangelo Edessa" panose="03080600000000000000" pitchFamily="66" charset="0"/>
              </a:rPr>
              <a:t>ASP.NET MVC (3)</a:t>
            </a:r>
            <a:r>
              <a:rPr lang="en-US" altLang="zh-TW" sz="4800" dirty="0" smtClean="0"/>
              <a:t/>
            </a:r>
            <a:br>
              <a:rPr lang="en-US" altLang="zh-TW" sz="4800" dirty="0" smtClean="0"/>
            </a:br>
            <a:r>
              <a:rPr lang="en-US" altLang="zh-TW" sz="4800" dirty="0" smtClean="0"/>
              <a:t>View</a:t>
            </a:r>
            <a:endParaRPr lang="en-US" altLang="zh-TW" sz="4800" dirty="0" smtClean="0">
              <a:latin typeface="Estrangelo Edessa" panose="03080600000000000000" pitchFamily="66" charset="0"/>
              <a:cs typeface="Estrangelo Edessa" panose="03080600000000000000" pitchFamily="66" charset="0"/>
            </a:endParaRPr>
          </a:p>
        </p:txBody>
      </p:sp>
      <p:sp>
        <p:nvSpPr>
          <p:cNvPr id="7" name="副標題 2"/>
          <p:cNvSpPr txBox="1">
            <a:spLocks/>
          </p:cNvSpPr>
          <p:nvPr/>
        </p:nvSpPr>
        <p:spPr>
          <a:xfrm>
            <a:off x="1143000" y="3602038"/>
            <a:ext cx="6858000"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dirty="0" smtClean="0"/>
              <a:t>小朱 </a:t>
            </a:r>
            <a:r>
              <a:rPr lang="en-US" altLang="zh-TW" dirty="0" smtClean="0"/>
              <a:t>(Azure MVP)</a:t>
            </a:r>
          </a:p>
          <a:p>
            <a:r>
              <a:rPr lang="zh-TW" altLang="en-US" dirty="0" smtClean="0"/>
              <a:t>微軟開發技術玩家 </a:t>
            </a:r>
            <a:r>
              <a:rPr lang="en-US" altLang="zh-TW" dirty="0" smtClean="0"/>
              <a:t>/ MCT / Freelance Trainer</a:t>
            </a:r>
          </a:p>
          <a:p>
            <a:r>
              <a:rPr lang="en-US" altLang="zh-TW" dirty="0" smtClean="0"/>
              <a:t>MCSD: Azure Solution Architect / MCSD: Web Applications</a:t>
            </a:r>
          </a:p>
          <a:p>
            <a:r>
              <a:rPr lang="en-US" altLang="zh-TW" dirty="0" smtClean="0"/>
              <a:t>K.NET Co-Founder</a:t>
            </a:r>
            <a:endParaRPr lang="en-US" altLang="zh-TW" dirty="0" smtClean="0"/>
          </a:p>
        </p:txBody>
      </p:sp>
      <p:pic>
        <p:nvPicPr>
          <p:cNvPr id="9" name="Picture 2" descr="StudyAzure.com 雲端學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227" y="5110307"/>
            <a:ext cx="147637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9547" y="5406741"/>
            <a:ext cx="883508" cy="883508"/>
          </a:xfrm>
          <a:prstGeom prst="rect">
            <a:avLst/>
          </a:prstGeom>
        </p:spPr>
      </p:pic>
    </p:spTree>
    <p:extLst>
      <p:ext uri="{BB962C8B-B14F-4D97-AF65-F5344CB8AC3E}">
        <p14:creationId xmlns:p14="http://schemas.microsoft.com/office/powerpoint/2010/main" val="2868383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crypted-tbn1.gstatic.com/images?q=tbn:ANd9GcQyQ-djpcxiHdMYR1B1oKaQfeHV1vtQOhTVrdI0MTpPm7QA-GjS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55" y="1009290"/>
            <a:ext cx="8289180" cy="344865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35769" y="5175850"/>
            <a:ext cx="7168551" cy="830997"/>
          </a:xfrm>
          <a:prstGeom prst="rect">
            <a:avLst/>
          </a:prstGeom>
          <a:noFill/>
        </p:spPr>
        <p:txBody>
          <a:bodyPr wrap="square" rtlCol="0">
            <a:spAutoFit/>
          </a:bodyPr>
          <a:lstStyle/>
          <a:p>
            <a:r>
              <a:rPr lang="en-US" altLang="zh-TW" sz="4800" dirty="0" smtClean="0"/>
              <a:t>Bootstrap</a:t>
            </a:r>
            <a:endParaRPr lang="zh-TW" altLang="en-US" sz="4800" dirty="0"/>
          </a:p>
        </p:txBody>
      </p:sp>
    </p:spTree>
    <p:extLst>
      <p:ext uri="{BB962C8B-B14F-4D97-AF65-F5344CB8AC3E}">
        <p14:creationId xmlns:p14="http://schemas.microsoft.com/office/powerpoint/2010/main" val="170090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Differentiating Server Side Code from HTML</a:t>
            </a:r>
            <a:endParaRPr lang="en-US" dirty="0"/>
          </a:p>
        </p:txBody>
      </p:sp>
      <p:sp>
        <p:nvSpPr>
          <p:cNvPr id="4" name="Content Placeholder 2"/>
          <p:cNvSpPr>
            <a:spLocks noGrp="1"/>
          </p:cNvSpPr>
          <p:nvPr/>
        </p:nvSpPr>
        <p:spPr bwMode="auto">
          <a:xfrm>
            <a:off x="458788" y="1795848"/>
            <a:ext cx="8119156" cy="4580237"/>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25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Razor identifies server-side code by looking for the </a:t>
            </a:r>
            <a:r>
              <a:rPr lang="en-US" b="1" dirty="0" smtClean="0"/>
              <a:t>@</a:t>
            </a:r>
            <a:r>
              <a:rPr lang="en-US" dirty="0" smtClean="0"/>
              <a:t> symbol.</a:t>
            </a:r>
          </a:p>
          <a:p>
            <a:r>
              <a:rPr lang="en-US" dirty="0" smtClean="0"/>
              <a:t>In Razor syntax, the </a:t>
            </a:r>
            <a:r>
              <a:rPr lang="en-US" b="1" dirty="0" smtClean="0"/>
              <a:t>@</a:t>
            </a:r>
            <a:r>
              <a:rPr lang="en-US" dirty="0" smtClean="0"/>
              <a:t> symbol has various uses. You can:</a:t>
            </a:r>
          </a:p>
          <a:p>
            <a:pPr lvl="1"/>
            <a:r>
              <a:rPr lang="en-US" sz="2600" dirty="0" smtClean="0"/>
              <a:t>Use </a:t>
            </a:r>
            <a:r>
              <a:rPr lang="en-US" sz="2600" b="1" dirty="0" smtClean="0"/>
              <a:t>@</a:t>
            </a:r>
            <a:r>
              <a:rPr lang="en-US" sz="2600" dirty="0" smtClean="0"/>
              <a:t> to identify server-side C# code</a:t>
            </a:r>
          </a:p>
          <a:p>
            <a:pPr lvl="1"/>
            <a:r>
              <a:rPr lang="en-US" sz="2600" dirty="0" smtClean="0"/>
              <a:t>Use </a:t>
            </a:r>
            <a:r>
              <a:rPr lang="en-US" sz="2600" b="1" dirty="0" smtClean="0"/>
              <a:t>@@</a:t>
            </a:r>
            <a:r>
              <a:rPr lang="en-US" sz="2600" dirty="0" smtClean="0"/>
              <a:t> to render an @ symbol in an HTML page.</a:t>
            </a:r>
          </a:p>
          <a:p>
            <a:pPr lvl="1"/>
            <a:r>
              <a:rPr lang="en-US" sz="2600" dirty="0" smtClean="0"/>
              <a:t>Use </a:t>
            </a:r>
            <a:r>
              <a:rPr lang="en-US" sz="2600" b="1" dirty="0" smtClean="0"/>
              <a:t>@:</a:t>
            </a:r>
            <a:r>
              <a:rPr lang="en-US" sz="2600" dirty="0" smtClean="0"/>
              <a:t> to explicitly declare a line of text as content and not code.</a:t>
            </a:r>
          </a:p>
          <a:p>
            <a:pPr lvl="1"/>
            <a:r>
              <a:rPr lang="en-US" sz="2600" dirty="0" smtClean="0"/>
              <a:t>Use </a:t>
            </a:r>
            <a:r>
              <a:rPr lang="en-US" sz="2600" b="1" dirty="0" smtClean="0"/>
              <a:t>&lt;text&gt;</a:t>
            </a:r>
            <a:r>
              <a:rPr lang="en-US" sz="2600" dirty="0" smtClean="0"/>
              <a:t>to explicitly declare several lines of text as content and not code.</a:t>
            </a:r>
          </a:p>
          <a:p>
            <a:r>
              <a:rPr lang="en-US" dirty="0" smtClean="0"/>
              <a:t>To render text without HTML encoding, you can use the </a:t>
            </a:r>
            <a:r>
              <a:rPr lang="en-US" b="1" dirty="0" smtClean="0"/>
              <a:t>Html.Raw()</a:t>
            </a:r>
            <a:r>
              <a:rPr lang="en-US" dirty="0" smtClean="0"/>
              <a:t> helper.</a:t>
            </a:r>
          </a:p>
        </p:txBody>
      </p:sp>
    </p:spTree>
    <p:extLst>
      <p:ext uri="{BB962C8B-B14F-4D97-AF65-F5344CB8AC3E}">
        <p14:creationId xmlns:p14="http://schemas.microsoft.com/office/powerpoint/2010/main" val="288910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crypted-tbn1.gstatic.com/images?q=tbn:ANd9GcQyQ-djpcxiHdMYR1B1oKaQfeHV1vtQOhTVrdI0MTpPm7QA-GjS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55" y="1009290"/>
            <a:ext cx="8289180" cy="344865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35769" y="5175850"/>
            <a:ext cx="7168551" cy="830997"/>
          </a:xfrm>
          <a:prstGeom prst="rect">
            <a:avLst/>
          </a:prstGeom>
          <a:noFill/>
        </p:spPr>
        <p:txBody>
          <a:bodyPr wrap="square" rtlCol="0">
            <a:spAutoFit/>
          </a:bodyPr>
          <a:lstStyle/>
          <a:p>
            <a:r>
              <a:rPr lang="en-US" altLang="zh-TW" sz="4800" dirty="0" smtClean="0"/>
              <a:t>Razor Basic</a:t>
            </a:r>
            <a:endParaRPr lang="zh-TW" altLang="en-US" sz="4800" dirty="0"/>
          </a:p>
        </p:txBody>
      </p:sp>
    </p:spTree>
    <p:extLst>
      <p:ext uri="{BB962C8B-B14F-4D97-AF65-F5344CB8AC3E}">
        <p14:creationId xmlns:p14="http://schemas.microsoft.com/office/powerpoint/2010/main" val="2034861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0"/>
            <a:ext cx="9144000" cy="685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4" name="Title 3"/>
          <p:cNvSpPr>
            <a:spLocks noGrp="1"/>
          </p:cNvSpPr>
          <p:nvPr>
            <p:ph type="title"/>
          </p:nvPr>
        </p:nvSpPr>
        <p:spPr>
          <a:xfrm>
            <a:off x="628650" y="365126"/>
            <a:ext cx="7886700" cy="779933"/>
          </a:xfrm>
        </p:spPr>
        <p:txBody>
          <a:bodyPr/>
          <a:lstStyle/>
          <a:p>
            <a:r>
              <a:rPr lang="en-US" dirty="0" smtClean="0"/>
              <a:t>ASPX vs. Razor</a:t>
            </a:r>
            <a:endParaRPr 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30" y="1244854"/>
            <a:ext cx="6063845" cy="23395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4208" y="3758004"/>
            <a:ext cx="5925312" cy="283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470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a:t>
            </a:r>
            <a:r>
              <a:rPr lang="en-US" dirty="0" smtClean="0"/>
              <a:t>Statement Blocks</a:t>
            </a:r>
            <a:endParaRPr lang="en-US" dirty="0"/>
          </a:p>
        </p:txBody>
      </p:sp>
      <p:sp>
        <p:nvSpPr>
          <p:cNvPr id="4" name="TextBox 3"/>
          <p:cNvSpPr txBox="1"/>
          <p:nvPr/>
        </p:nvSpPr>
        <p:spPr>
          <a:xfrm>
            <a:off x="1581912" y="1414463"/>
            <a:ext cx="5971032" cy="1908215"/>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smtClean="0">
                <a:solidFill>
                  <a:srgbClr val="509610"/>
                </a:solidFill>
                <a:latin typeface="Consolas"/>
              </a:rPr>
              <a:t>&lt;!-- </a:t>
            </a:r>
            <a:r>
              <a:rPr lang="en-US" sz="1600" dirty="0">
                <a:solidFill>
                  <a:srgbClr val="509610"/>
                </a:solidFill>
                <a:latin typeface="Consolas"/>
              </a:rPr>
              <a:t>Single statement blocks  --&gt;</a:t>
            </a:r>
            <a:endParaRPr lang="en-US" sz="1600" dirty="0">
              <a:solidFill>
                <a:srgbClr val="232323"/>
              </a:solidFill>
              <a:latin typeface="Consolas"/>
            </a:endParaRPr>
          </a:p>
          <a:p>
            <a:r>
              <a:rPr lang="en-US" sz="1600" dirty="0" smtClean="0">
                <a:solidFill>
                  <a:srgbClr val="000000"/>
                </a:solidFill>
                <a:latin typeface="Consolas"/>
              </a:rPr>
              <a:t>@{</a:t>
            </a:r>
            <a:r>
              <a:rPr lang="en-US" sz="1600" dirty="0" smtClean="0">
                <a:solidFill>
                  <a:srgbClr val="232323"/>
                </a:solidFill>
                <a:latin typeface="Consolas"/>
              </a:rPr>
              <a:t> </a:t>
            </a:r>
            <a:r>
              <a:rPr lang="en-US" sz="1600" dirty="0" err="1">
                <a:solidFill>
                  <a:srgbClr val="4F76AC"/>
                </a:solidFill>
                <a:latin typeface="Consolas"/>
              </a:rPr>
              <a:t>var</a:t>
            </a:r>
            <a:r>
              <a:rPr lang="en-US" sz="1600" dirty="0">
                <a:solidFill>
                  <a:srgbClr val="232323"/>
                </a:solidFill>
                <a:latin typeface="Consolas"/>
              </a:rPr>
              <a:t> total = </a:t>
            </a:r>
            <a:r>
              <a:rPr lang="en-US" sz="1600" dirty="0">
                <a:solidFill>
                  <a:srgbClr val="B35BB4"/>
                </a:solidFill>
                <a:latin typeface="Consolas"/>
              </a:rPr>
              <a:t>7</a:t>
            </a:r>
            <a:r>
              <a:rPr lang="en-US" sz="1600" dirty="0">
                <a:solidFill>
                  <a:srgbClr val="232323"/>
                </a:solidFill>
                <a:latin typeface="Consolas"/>
              </a:rPr>
              <a:t>; </a:t>
            </a:r>
            <a:r>
              <a:rPr lang="en-US" sz="1600" dirty="0">
                <a:solidFill>
                  <a:srgbClr val="000000"/>
                </a:solidFill>
                <a:latin typeface="Consolas"/>
              </a:rPr>
              <a:t>}</a:t>
            </a:r>
            <a:endParaRPr lang="en-US" sz="1600" dirty="0">
              <a:solidFill>
                <a:srgbClr val="232323"/>
              </a:solidFill>
              <a:latin typeface="Consolas"/>
            </a:endParaRPr>
          </a:p>
          <a:p>
            <a:r>
              <a:rPr lang="en-US" sz="1600" dirty="0" smtClean="0">
                <a:solidFill>
                  <a:srgbClr val="000000"/>
                </a:solidFill>
                <a:latin typeface="Consolas"/>
              </a:rPr>
              <a:t>@{</a:t>
            </a:r>
            <a:r>
              <a:rPr lang="en-US" sz="1600" dirty="0" smtClean="0">
                <a:solidFill>
                  <a:srgbClr val="232323"/>
                </a:solidFill>
                <a:latin typeface="Consolas"/>
              </a:rPr>
              <a:t> </a:t>
            </a:r>
            <a:r>
              <a:rPr lang="en-US" sz="1600" dirty="0" err="1">
                <a:solidFill>
                  <a:srgbClr val="4F76AC"/>
                </a:solidFill>
                <a:latin typeface="Consolas"/>
              </a:rPr>
              <a:t>var</a:t>
            </a:r>
            <a:r>
              <a:rPr lang="en-US" sz="1600" dirty="0">
                <a:solidFill>
                  <a:srgbClr val="232323"/>
                </a:solidFill>
                <a:latin typeface="Consolas"/>
              </a:rPr>
              <a:t> </a:t>
            </a:r>
            <a:r>
              <a:rPr lang="en-US" sz="1600" dirty="0" err="1">
                <a:solidFill>
                  <a:srgbClr val="232323"/>
                </a:solidFill>
                <a:latin typeface="Consolas"/>
              </a:rPr>
              <a:t>myMessage</a:t>
            </a:r>
            <a:r>
              <a:rPr lang="en-US" sz="1600" dirty="0">
                <a:solidFill>
                  <a:srgbClr val="232323"/>
                </a:solidFill>
                <a:latin typeface="Consolas"/>
              </a:rPr>
              <a:t> = </a:t>
            </a:r>
            <a:r>
              <a:rPr lang="en-US" sz="1600" dirty="0">
                <a:solidFill>
                  <a:srgbClr val="823125"/>
                </a:solidFill>
                <a:latin typeface="Consolas"/>
              </a:rPr>
              <a:t>"Hello World"</a:t>
            </a:r>
            <a:r>
              <a:rPr lang="en-US" sz="1600" dirty="0">
                <a:solidFill>
                  <a:srgbClr val="232323"/>
                </a:solidFill>
                <a:latin typeface="Consolas"/>
              </a:rPr>
              <a:t>; </a:t>
            </a:r>
            <a:r>
              <a:rPr lang="en-US" sz="1600" dirty="0">
                <a:solidFill>
                  <a:srgbClr val="000000"/>
                </a:solidFill>
                <a:latin typeface="Consolas"/>
              </a:rPr>
              <a:t>}</a:t>
            </a:r>
            <a:endParaRPr lang="en-US" sz="1600" dirty="0">
              <a:solidFill>
                <a:srgbClr val="232323"/>
              </a:solidFill>
              <a:latin typeface="Consolas"/>
            </a:endParaRPr>
          </a:p>
          <a:p>
            <a:r>
              <a:rPr lang="en-US" sz="1600" dirty="0">
                <a:solidFill>
                  <a:srgbClr val="232323"/>
                </a:solidFill>
                <a:latin typeface="Consolas"/>
              </a:rPr>
              <a:t>        </a:t>
            </a:r>
          </a:p>
          <a:p>
            <a:r>
              <a:rPr lang="en-US" sz="1600" dirty="0" smtClean="0">
                <a:solidFill>
                  <a:srgbClr val="509610"/>
                </a:solidFill>
                <a:latin typeface="Consolas"/>
              </a:rPr>
              <a:t>&lt;!-- </a:t>
            </a:r>
            <a:r>
              <a:rPr lang="en-US" sz="1600" dirty="0">
                <a:solidFill>
                  <a:srgbClr val="509610"/>
                </a:solidFill>
                <a:latin typeface="Consolas"/>
              </a:rPr>
              <a:t>Inline expressions --&gt;</a:t>
            </a:r>
            <a:endParaRPr lang="en-US" sz="1600" dirty="0">
              <a:solidFill>
                <a:srgbClr val="232323"/>
              </a:solidFill>
              <a:latin typeface="Consolas"/>
            </a:endParaRPr>
          </a:p>
          <a:p>
            <a:r>
              <a:rPr lang="en-US" sz="1600" dirty="0" smtClean="0">
                <a:solidFill>
                  <a:srgbClr val="4F76AC"/>
                </a:solidFill>
                <a:latin typeface="Consolas"/>
              </a:rPr>
              <a:t>&lt;</a:t>
            </a:r>
            <a:r>
              <a:rPr lang="en-US" sz="1600" dirty="0">
                <a:solidFill>
                  <a:srgbClr val="823125"/>
                </a:solidFill>
                <a:latin typeface="Consolas"/>
              </a:rPr>
              <a:t>p</a:t>
            </a:r>
            <a:r>
              <a:rPr lang="en-US" sz="1600" dirty="0">
                <a:solidFill>
                  <a:srgbClr val="4F76AC"/>
                </a:solidFill>
                <a:latin typeface="Consolas"/>
              </a:rPr>
              <a:t>&gt;</a:t>
            </a:r>
            <a:r>
              <a:rPr lang="en-US" sz="1600" dirty="0">
                <a:solidFill>
                  <a:srgbClr val="232323"/>
                </a:solidFill>
                <a:latin typeface="Consolas"/>
              </a:rPr>
              <a:t>The value of your account is: </a:t>
            </a:r>
            <a:r>
              <a:rPr lang="en-US" sz="1600" dirty="0">
                <a:solidFill>
                  <a:srgbClr val="000000"/>
                </a:solidFill>
                <a:latin typeface="Consolas"/>
              </a:rPr>
              <a:t>@</a:t>
            </a:r>
            <a:r>
              <a:rPr lang="en-US" sz="1600" dirty="0">
                <a:solidFill>
                  <a:srgbClr val="232323"/>
                </a:solidFill>
                <a:latin typeface="Consolas"/>
              </a:rPr>
              <a:t>total </a:t>
            </a:r>
            <a:r>
              <a:rPr lang="en-US" sz="1600" dirty="0">
                <a:solidFill>
                  <a:srgbClr val="4F76AC"/>
                </a:solidFill>
                <a:latin typeface="Consolas"/>
              </a:rPr>
              <a:t>&lt;/</a:t>
            </a:r>
            <a:r>
              <a:rPr lang="en-US" sz="1600" dirty="0">
                <a:solidFill>
                  <a:srgbClr val="823125"/>
                </a:solidFill>
                <a:latin typeface="Consolas"/>
              </a:rPr>
              <a:t>p</a:t>
            </a:r>
            <a:r>
              <a:rPr lang="en-US" sz="1600" dirty="0">
                <a:solidFill>
                  <a:srgbClr val="4F76AC"/>
                </a:solidFill>
                <a:latin typeface="Consolas"/>
              </a:rPr>
              <a:t>&gt;</a:t>
            </a:r>
            <a:endParaRPr lang="en-US" sz="1600" dirty="0">
              <a:solidFill>
                <a:srgbClr val="232323"/>
              </a:solidFill>
              <a:latin typeface="Consolas"/>
            </a:endParaRPr>
          </a:p>
          <a:p>
            <a:r>
              <a:rPr lang="en-US" sz="1600" dirty="0" smtClean="0">
                <a:solidFill>
                  <a:srgbClr val="4F76AC"/>
                </a:solidFill>
                <a:latin typeface="Consolas"/>
              </a:rPr>
              <a:t>&lt;</a:t>
            </a:r>
            <a:r>
              <a:rPr lang="en-US" sz="1600" dirty="0">
                <a:solidFill>
                  <a:srgbClr val="823125"/>
                </a:solidFill>
                <a:latin typeface="Consolas"/>
              </a:rPr>
              <a:t>p</a:t>
            </a:r>
            <a:r>
              <a:rPr lang="en-US" sz="1600" dirty="0">
                <a:solidFill>
                  <a:srgbClr val="4F76AC"/>
                </a:solidFill>
                <a:latin typeface="Consolas"/>
              </a:rPr>
              <a:t>&gt;</a:t>
            </a:r>
            <a:r>
              <a:rPr lang="en-US" sz="1600" dirty="0">
                <a:solidFill>
                  <a:srgbClr val="232323"/>
                </a:solidFill>
                <a:latin typeface="Consolas"/>
              </a:rPr>
              <a:t>The value of </a:t>
            </a:r>
            <a:r>
              <a:rPr lang="en-US" sz="1600" dirty="0" err="1">
                <a:solidFill>
                  <a:srgbClr val="232323"/>
                </a:solidFill>
                <a:latin typeface="Consolas"/>
              </a:rPr>
              <a:t>myMessage</a:t>
            </a:r>
            <a:r>
              <a:rPr lang="en-US" sz="1600" dirty="0">
                <a:solidFill>
                  <a:srgbClr val="232323"/>
                </a:solidFill>
                <a:latin typeface="Consolas"/>
              </a:rPr>
              <a:t> is: </a:t>
            </a:r>
            <a:r>
              <a:rPr lang="en-US" sz="1600" dirty="0">
                <a:solidFill>
                  <a:srgbClr val="000000"/>
                </a:solidFill>
                <a:latin typeface="Consolas"/>
              </a:rPr>
              <a:t>@</a:t>
            </a:r>
            <a:r>
              <a:rPr lang="en-US" sz="1600" dirty="0" err="1">
                <a:solidFill>
                  <a:srgbClr val="232323"/>
                </a:solidFill>
                <a:latin typeface="Consolas"/>
              </a:rPr>
              <a:t>myMessage</a:t>
            </a:r>
            <a:r>
              <a:rPr lang="en-US" sz="1600" dirty="0">
                <a:solidFill>
                  <a:srgbClr val="4F76AC"/>
                </a:solidFill>
                <a:latin typeface="Consolas"/>
              </a:rPr>
              <a:t>&lt;/</a:t>
            </a:r>
            <a:r>
              <a:rPr lang="en-US" sz="1600" dirty="0">
                <a:solidFill>
                  <a:srgbClr val="823125"/>
                </a:solidFill>
                <a:latin typeface="Consolas"/>
              </a:rPr>
              <a:t>p</a:t>
            </a:r>
            <a:r>
              <a:rPr lang="en-US" sz="1600" dirty="0">
                <a:solidFill>
                  <a:srgbClr val="4F76AC"/>
                </a:solidFill>
                <a:latin typeface="Consolas"/>
              </a:rPr>
              <a:t>&gt;</a:t>
            </a:r>
            <a:endParaRPr lang="en-US" sz="1600" dirty="0">
              <a:latin typeface="Consolas" pitchFamily="49" charset="0"/>
              <a:ea typeface="Calibri"/>
              <a:cs typeface="Times New Roman"/>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440" y="3623077"/>
            <a:ext cx="4383024" cy="2814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59985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Multi-Statement Block</a:t>
            </a:r>
            <a:endParaRPr lang="en-US" dirty="0"/>
          </a:p>
        </p:txBody>
      </p:sp>
      <p:sp>
        <p:nvSpPr>
          <p:cNvPr id="4" name="TextBox 3"/>
          <p:cNvSpPr txBox="1"/>
          <p:nvPr/>
        </p:nvSpPr>
        <p:spPr>
          <a:xfrm>
            <a:off x="679704" y="1414463"/>
            <a:ext cx="7784592" cy="2154436"/>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a:solidFill>
                  <a:srgbClr val="509610"/>
                </a:solidFill>
                <a:latin typeface="Consolas"/>
              </a:rPr>
              <a:t>&lt;!-- Multi-statement block --&gt;</a:t>
            </a:r>
            <a:endParaRPr lang="en-US" sz="1600" dirty="0">
              <a:solidFill>
                <a:srgbClr val="232323"/>
              </a:solidFill>
              <a:latin typeface="Consolas"/>
            </a:endParaRPr>
          </a:p>
          <a:p>
            <a:r>
              <a:rPr lang="en-US" sz="1600" dirty="0" smtClean="0">
                <a:solidFill>
                  <a:srgbClr val="000000"/>
                </a:solidFill>
                <a:latin typeface="Consolas"/>
              </a:rPr>
              <a:t>@{</a:t>
            </a:r>
            <a:endParaRPr lang="en-US" sz="1600" dirty="0">
              <a:solidFill>
                <a:srgbClr val="232323"/>
              </a:solidFill>
              <a:latin typeface="Consolas"/>
            </a:endParaRPr>
          </a:p>
          <a:p>
            <a:r>
              <a:rPr lang="en-US" sz="1600" dirty="0" smtClean="0">
                <a:solidFill>
                  <a:srgbClr val="4F76AC"/>
                </a:solidFill>
                <a:latin typeface="Consolas"/>
              </a:rPr>
              <a:t>    </a:t>
            </a:r>
            <a:r>
              <a:rPr lang="en-US" sz="1600" dirty="0" err="1" smtClean="0">
                <a:solidFill>
                  <a:srgbClr val="4F76AC"/>
                </a:solidFill>
                <a:latin typeface="Consolas"/>
              </a:rPr>
              <a:t>var</a:t>
            </a:r>
            <a:r>
              <a:rPr lang="en-US" sz="1600" dirty="0" smtClean="0">
                <a:solidFill>
                  <a:srgbClr val="232323"/>
                </a:solidFill>
                <a:latin typeface="Consolas"/>
              </a:rPr>
              <a:t> </a:t>
            </a:r>
            <a:r>
              <a:rPr lang="en-US" sz="1600" dirty="0">
                <a:solidFill>
                  <a:srgbClr val="232323"/>
                </a:solidFill>
                <a:latin typeface="Consolas"/>
              </a:rPr>
              <a:t>greeting = </a:t>
            </a:r>
            <a:r>
              <a:rPr lang="en-US" sz="1600" dirty="0">
                <a:solidFill>
                  <a:srgbClr val="823125"/>
                </a:solidFill>
                <a:latin typeface="Consolas"/>
              </a:rPr>
              <a:t>"Welcome to our site!"</a:t>
            </a:r>
            <a:r>
              <a:rPr lang="en-US" sz="1600" dirty="0">
                <a:solidFill>
                  <a:srgbClr val="232323"/>
                </a:solidFill>
                <a:latin typeface="Consolas"/>
              </a:rPr>
              <a:t>;</a:t>
            </a:r>
          </a:p>
          <a:p>
            <a:r>
              <a:rPr lang="en-US" sz="1600" dirty="0" smtClean="0">
                <a:solidFill>
                  <a:srgbClr val="4F76AC"/>
                </a:solidFill>
                <a:latin typeface="Consolas"/>
              </a:rPr>
              <a:t>    </a:t>
            </a:r>
            <a:r>
              <a:rPr lang="en-US" sz="1600" dirty="0" err="1" smtClean="0">
                <a:solidFill>
                  <a:srgbClr val="4F76AC"/>
                </a:solidFill>
                <a:latin typeface="Consolas"/>
              </a:rPr>
              <a:t>var</a:t>
            </a:r>
            <a:r>
              <a:rPr lang="en-US" sz="1600" dirty="0" smtClean="0">
                <a:solidFill>
                  <a:srgbClr val="232323"/>
                </a:solidFill>
                <a:latin typeface="Consolas"/>
              </a:rPr>
              <a:t> </a:t>
            </a:r>
            <a:r>
              <a:rPr lang="en-US" sz="1600" dirty="0" err="1">
                <a:solidFill>
                  <a:srgbClr val="232323"/>
                </a:solidFill>
                <a:latin typeface="Consolas"/>
              </a:rPr>
              <a:t>weekDay</a:t>
            </a:r>
            <a:r>
              <a:rPr lang="en-US" sz="1600" dirty="0">
                <a:solidFill>
                  <a:srgbClr val="232323"/>
                </a:solidFill>
                <a:latin typeface="Consolas"/>
              </a:rPr>
              <a:t> = </a:t>
            </a:r>
            <a:r>
              <a:rPr lang="en-US" sz="1600" dirty="0" err="1">
                <a:solidFill>
                  <a:srgbClr val="232323"/>
                </a:solidFill>
                <a:latin typeface="Consolas"/>
              </a:rPr>
              <a:t>DateTime.Now.DayOfWeek</a:t>
            </a:r>
            <a:r>
              <a:rPr lang="en-US" sz="1600" dirty="0">
                <a:solidFill>
                  <a:srgbClr val="232323"/>
                </a:solidFill>
                <a:latin typeface="Consolas"/>
              </a:rPr>
              <a:t>;</a:t>
            </a:r>
          </a:p>
          <a:p>
            <a:r>
              <a:rPr lang="en-US" sz="1600" dirty="0" smtClean="0">
                <a:solidFill>
                  <a:srgbClr val="4F76AC"/>
                </a:solidFill>
                <a:latin typeface="Consolas"/>
              </a:rPr>
              <a:t>    </a:t>
            </a:r>
            <a:r>
              <a:rPr lang="en-US" sz="1600" dirty="0" err="1" smtClean="0">
                <a:solidFill>
                  <a:srgbClr val="4F76AC"/>
                </a:solidFill>
                <a:latin typeface="Consolas"/>
              </a:rPr>
              <a:t>var</a:t>
            </a:r>
            <a:r>
              <a:rPr lang="en-US" sz="1600" dirty="0" smtClean="0">
                <a:solidFill>
                  <a:srgbClr val="232323"/>
                </a:solidFill>
                <a:latin typeface="Consolas"/>
              </a:rPr>
              <a:t> </a:t>
            </a:r>
            <a:r>
              <a:rPr lang="en-US" sz="1600" dirty="0" err="1">
                <a:solidFill>
                  <a:srgbClr val="232323"/>
                </a:solidFill>
                <a:latin typeface="Consolas"/>
              </a:rPr>
              <a:t>greetingMessage</a:t>
            </a:r>
            <a:r>
              <a:rPr lang="en-US" sz="1600" dirty="0">
                <a:solidFill>
                  <a:srgbClr val="232323"/>
                </a:solidFill>
                <a:latin typeface="Consolas"/>
              </a:rPr>
              <a:t> = greeting + </a:t>
            </a:r>
            <a:r>
              <a:rPr lang="en-US" sz="1600" dirty="0">
                <a:solidFill>
                  <a:srgbClr val="823125"/>
                </a:solidFill>
                <a:latin typeface="Consolas"/>
              </a:rPr>
              <a:t>" Today is: "</a:t>
            </a:r>
            <a:r>
              <a:rPr lang="en-US" sz="1600" dirty="0">
                <a:solidFill>
                  <a:srgbClr val="232323"/>
                </a:solidFill>
                <a:latin typeface="Consolas"/>
              </a:rPr>
              <a:t> + </a:t>
            </a:r>
            <a:r>
              <a:rPr lang="en-US" sz="1600" dirty="0" err="1">
                <a:solidFill>
                  <a:srgbClr val="232323"/>
                </a:solidFill>
                <a:latin typeface="Consolas"/>
              </a:rPr>
              <a:t>weekDay</a:t>
            </a:r>
            <a:r>
              <a:rPr lang="en-US" sz="1600" dirty="0">
                <a:solidFill>
                  <a:srgbClr val="232323"/>
                </a:solidFill>
                <a:latin typeface="Consolas"/>
              </a:rPr>
              <a:t>;</a:t>
            </a:r>
          </a:p>
          <a:p>
            <a:r>
              <a:rPr lang="en-US" sz="1600" dirty="0" smtClean="0">
                <a:solidFill>
                  <a:srgbClr val="000000"/>
                </a:solidFill>
                <a:latin typeface="Consolas"/>
              </a:rPr>
              <a:t>}</a:t>
            </a:r>
            <a:br>
              <a:rPr lang="en-US" sz="1600" dirty="0" smtClean="0">
                <a:solidFill>
                  <a:srgbClr val="000000"/>
                </a:solidFill>
                <a:latin typeface="Consolas"/>
              </a:rPr>
            </a:br>
            <a:endParaRPr lang="en-US" sz="1600" dirty="0">
              <a:solidFill>
                <a:srgbClr val="232323"/>
              </a:solidFill>
              <a:latin typeface="Consolas"/>
            </a:endParaRPr>
          </a:p>
          <a:p>
            <a:r>
              <a:rPr lang="en-US" sz="1600" dirty="0" smtClean="0">
                <a:solidFill>
                  <a:srgbClr val="4F76AC"/>
                </a:solidFill>
                <a:latin typeface="Consolas"/>
              </a:rPr>
              <a:t>&lt;</a:t>
            </a:r>
            <a:r>
              <a:rPr lang="en-US" sz="1600" dirty="0">
                <a:solidFill>
                  <a:srgbClr val="823125"/>
                </a:solidFill>
                <a:latin typeface="Consolas"/>
              </a:rPr>
              <a:t>p</a:t>
            </a:r>
            <a:r>
              <a:rPr lang="en-US" sz="1600" dirty="0">
                <a:solidFill>
                  <a:srgbClr val="4F76AC"/>
                </a:solidFill>
                <a:latin typeface="Consolas"/>
              </a:rPr>
              <a:t>&gt;</a:t>
            </a:r>
            <a:r>
              <a:rPr lang="en-US" sz="1600" dirty="0">
                <a:solidFill>
                  <a:srgbClr val="232323"/>
                </a:solidFill>
                <a:latin typeface="Consolas"/>
              </a:rPr>
              <a:t>The greeting is: </a:t>
            </a:r>
            <a:r>
              <a:rPr lang="en-US" sz="1600" dirty="0">
                <a:solidFill>
                  <a:srgbClr val="000000"/>
                </a:solidFill>
                <a:latin typeface="Consolas"/>
              </a:rPr>
              <a:t>@</a:t>
            </a:r>
            <a:r>
              <a:rPr lang="en-US" sz="1600" dirty="0" err="1">
                <a:solidFill>
                  <a:srgbClr val="232323"/>
                </a:solidFill>
                <a:latin typeface="Consolas"/>
              </a:rPr>
              <a:t>greetingMessage</a:t>
            </a:r>
            <a:r>
              <a:rPr lang="en-US" sz="1600" dirty="0">
                <a:solidFill>
                  <a:srgbClr val="4F76AC"/>
                </a:solidFill>
                <a:latin typeface="Consolas"/>
              </a:rPr>
              <a:t>&lt;/</a:t>
            </a:r>
            <a:r>
              <a:rPr lang="en-US" sz="1600" dirty="0">
                <a:solidFill>
                  <a:srgbClr val="823125"/>
                </a:solidFill>
                <a:latin typeface="Consolas"/>
              </a:rPr>
              <a:t>p</a:t>
            </a:r>
            <a:r>
              <a:rPr lang="en-US" sz="1600" dirty="0">
                <a:solidFill>
                  <a:srgbClr val="4F76AC"/>
                </a:solidFill>
                <a:latin typeface="Consolas"/>
              </a:rPr>
              <a:t>&gt;</a:t>
            </a:r>
            <a:endParaRPr lang="en-US" sz="1600" dirty="0">
              <a:latin typeface="Consolas" pitchFamily="49" charset="0"/>
              <a:ea typeface="Calibri"/>
              <a:cs typeface="Times New Roman"/>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118" y="3787229"/>
            <a:ext cx="4195763" cy="26945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1949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Lines of Content</a:t>
            </a:r>
            <a:endParaRPr lang="en-US" dirty="0"/>
          </a:p>
        </p:txBody>
      </p:sp>
      <p:sp>
        <p:nvSpPr>
          <p:cNvPr id="4" name="TextBox 3"/>
          <p:cNvSpPr txBox="1"/>
          <p:nvPr/>
        </p:nvSpPr>
        <p:spPr>
          <a:xfrm>
            <a:off x="380999" y="1414463"/>
            <a:ext cx="6330697" cy="3385542"/>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nn-NO" sz="1600" dirty="0" smtClean="0">
                <a:solidFill>
                  <a:srgbClr val="000000"/>
                </a:solidFill>
                <a:latin typeface="Consolas"/>
              </a:rPr>
              <a:t>@</a:t>
            </a:r>
            <a:r>
              <a:rPr lang="nn-NO" sz="1600" dirty="0">
                <a:solidFill>
                  <a:srgbClr val="4F76AC"/>
                </a:solidFill>
                <a:latin typeface="Consolas"/>
              </a:rPr>
              <a:t>for</a:t>
            </a:r>
            <a:r>
              <a:rPr lang="nn-NO" sz="1600" dirty="0">
                <a:solidFill>
                  <a:srgbClr val="232323"/>
                </a:solidFill>
                <a:latin typeface="Consolas"/>
              </a:rPr>
              <a:t>( </a:t>
            </a:r>
            <a:r>
              <a:rPr lang="nn-NO" sz="1600" dirty="0">
                <a:solidFill>
                  <a:srgbClr val="4F76AC"/>
                </a:solidFill>
                <a:latin typeface="Consolas"/>
              </a:rPr>
              <a:t>int</a:t>
            </a:r>
            <a:r>
              <a:rPr lang="nn-NO" sz="1600" dirty="0">
                <a:solidFill>
                  <a:srgbClr val="232323"/>
                </a:solidFill>
                <a:latin typeface="Consolas"/>
              </a:rPr>
              <a:t> i=</a:t>
            </a:r>
            <a:r>
              <a:rPr lang="nn-NO" sz="1600" dirty="0">
                <a:solidFill>
                  <a:srgbClr val="B35BB4"/>
                </a:solidFill>
                <a:latin typeface="Consolas"/>
              </a:rPr>
              <a:t>0</a:t>
            </a:r>
            <a:r>
              <a:rPr lang="nn-NO" sz="1600" dirty="0">
                <a:solidFill>
                  <a:srgbClr val="232323"/>
                </a:solidFill>
                <a:latin typeface="Consolas"/>
              </a:rPr>
              <a:t> ; i &lt; </a:t>
            </a:r>
            <a:r>
              <a:rPr lang="nn-NO" sz="1600" dirty="0">
                <a:solidFill>
                  <a:srgbClr val="B35BB4"/>
                </a:solidFill>
                <a:latin typeface="Consolas"/>
              </a:rPr>
              <a:t>3</a:t>
            </a:r>
            <a:r>
              <a:rPr lang="nn-NO" sz="1600" dirty="0">
                <a:solidFill>
                  <a:srgbClr val="232323"/>
                </a:solidFill>
                <a:latin typeface="Consolas"/>
              </a:rPr>
              <a:t> ; i++ )</a:t>
            </a:r>
          </a:p>
          <a:p>
            <a:r>
              <a:rPr lang="en-US" sz="1600" dirty="0" smtClean="0">
                <a:solidFill>
                  <a:srgbClr val="232323"/>
                </a:solidFill>
                <a:latin typeface="Consolas"/>
              </a:rPr>
              <a:t>{</a:t>
            </a:r>
            <a:endParaRPr lang="en-US" sz="1600" dirty="0">
              <a:solidFill>
                <a:srgbClr val="232323"/>
              </a:solidFill>
              <a:latin typeface="Consolas"/>
            </a:endParaRPr>
          </a:p>
          <a:p>
            <a:r>
              <a:rPr lang="en-US" sz="1600" dirty="0" smtClean="0">
                <a:solidFill>
                  <a:srgbClr val="232323"/>
                </a:solidFill>
                <a:latin typeface="Consolas"/>
              </a:rPr>
              <a:t>    </a:t>
            </a:r>
            <a:r>
              <a:rPr lang="en-US" sz="1600" dirty="0" smtClean="0">
                <a:solidFill>
                  <a:srgbClr val="000000"/>
                </a:solidFill>
                <a:latin typeface="Consolas"/>
              </a:rPr>
              <a:t>@:</a:t>
            </a:r>
            <a:r>
              <a:rPr lang="en-US" sz="1600" dirty="0" smtClean="0">
                <a:solidFill>
                  <a:srgbClr val="232323"/>
                </a:solidFill>
                <a:latin typeface="Consolas"/>
              </a:rPr>
              <a:t>Line </a:t>
            </a:r>
            <a:r>
              <a:rPr lang="en-US" sz="1600" dirty="0">
                <a:solidFill>
                  <a:srgbClr val="4F76AC"/>
                </a:solidFill>
                <a:latin typeface="Consolas"/>
              </a:rPr>
              <a:t>&lt;</a:t>
            </a:r>
            <a:r>
              <a:rPr lang="en-US" sz="1600" dirty="0">
                <a:solidFill>
                  <a:srgbClr val="823125"/>
                </a:solidFill>
                <a:latin typeface="Consolas"/>
              </a:rPr>
              <a:t>b</a:t>
            </a:r>
            <a:r>
              <a:rPr lang="en-US" sz="1600" dirty="0">
                <a:solidFill>
                  <a:srgbClr val="4F76AC"/>
                </a:solidFill>
                <a:latin typeface="Consolas"/>
              </a:rPr>
              <a:t>&gt;</a:t>
            </a:r>
            <a:r>
              <a:rPr lang="en-US" sz="1600" dirty="0">
                <a:solidFill>
                  <a:srgbClr val="000000"/>
                </a:solidFill>
                <a:latin typeface="Consolas"/>
              </a:rPr>
              <a:t>@</a:t>
            </a:r>
            <a:r>
              <a:rPr lang="en-US" sz="1600" dirty="0">
                <a:solidFill>
                  <a:srgbClr val="232323"/>
                </a:solidFill>
                <a:latin typeface="Consolas"/>
              </a:rPr>
              <a:t>i</a:t>
            </a:r>
            <a:r>
              <a:rPr lang="en-US" sz="1600" dirty="0">
                <a:solidFill>
                  <a:srgbClr val="4F76AC"/>
                </a:solidFill>
                <a:latin typeface="Consolas"/>
              </a:rPr>
              <a:t>&lt;/</a:t>
            </a:r>
            <a:r>
              <a:rPr lang="en-US" sz="1600" dirty="0">
                <a:solidFill>
                  <a:srgbClr val="823125"/>
                </a:solidFill>
                <a:latin typeface="Consolas"/>
              </a:rPr>
              <a:t>b</a:t>
            </a:r>
            <a:r>
              <a:rPr lang="en-US" sz="1600" dirty="0">
                <a:solidFill>
                  <a:srgbClr val="4F76AC"/>
                </a:solidFill>
                <a:latin typeface="Consolas"/>
              </a:rPr>
              <a:t>&gt;</a:t>
            </a:r>
            <a:r>
              <a:rPr lang="en-US" sz="1600" dirty="0">
                <a:solidFill>
                  <a:srgbClr val="232323"/>
                </a:solidFill>
                <a:latin typeface="Consolas"/>
              </a:rPr>
              <a:t> of content </a:t>
            </a:r>
            <a:r>
              <a:rPr lang="en-US" sz="1600" dirty="0">
                <a:solidFill>
                  <a:srgbClr val="4F76AC"/>
                </a:solidFill>
                <a:latin typeface="Consolas"/>
              </a:rPr>
              <a:t>&lt;</a:t>
            </a:r>
            <a:r>
              <a:rPr lang="en-US" sz="1600" dirty="0" err="1">
                <a:solidFill>
                  <a:srgbClr val="823125"/>
                </a:solidFill>
                <a:latin typeface="Consolas"/>
              </a:rPr>
              <a:t>br</a:t>
            </a:r>
            <a:r>
              <a:rPr lang="en-US" sz="1600" dirty="0">
                <a:solidFill>
                  <a:srgbClr val="4F76AC"/>
                </a:solidFill>
                <a:latin typeface="Consolas"/>
              </a:rPr>
              <a:t>/&gt;</a:t>
            </a:r>
            <a:endParaRPr lang="en-US" sz="1600" dirty="0">
              <a:solidFill>
                <a:srgbClr val="232323"/>
              </a:solidFill>
              <a:latin typeface="Consolas"/>
            </a:endParaRPr>
          </a:p>
          <a:p>
            <a:r>
              <a:rPr lang="en-US" sz="1600" dirty="0" smtClean="0">
                <a:solidFill>
                  <a:srgbClr val="232323"/>
                </a:solidFill>
                <a:latin typeface="Consolas"/>
              </a:rPr>
              <a:t>}</a:t>
            </a:r>
          </a:p>
          <a:p>
            <a:endParaRPr lang="en-US" sz="1600" dirty="0" smtClean="0">
              <a:solidFill>
                <a:srgbClr val="232323"/>
              </a:solidFill>
              <a:latin typeface="Consolas"/>
              <a:ea typeface="Calibri"/>
              <a:cs typeface="Times New Roman"/>
            </a:endParaRPr>
          </a:p>
          <a:p>
            <a:r>
              <a:rPr lang="en-US" sz="1600" dirty="0" smtClean="0">
                <a:solidFill>
                  <a:srgbClr val="00B050"/>
                </a:solidFill>
                <a:latin typeface="Consolas"/>
                <a:ea typeface="Calibri"/>
                <a:cs typeface="Times New Roman"/>
              </a:rPr>
              <a:t>// Option II</a:t>
            </a:r>
            <a:endParaRPr lang="en-US" sz="1600" dirty="0">
              <a:solidFill>
                <a:srgbClr val="00B050"/>
              </a:solidFill>
              <a:latin typeface="Consolas"/>
              <a:ea typeface="Calibri"/>
              <a:cs typeface="Times New Roman"/>
            </a:endParaRPr>
          </a:p>
          <a:p>
            <a:endParaRPr lang="en-US" sz="1600" dirty="0">
              <a:solidFill>
                <a:srgbClr val="232323"/>
              </a:solidFill>
              <a:latin typeface="Consolas"/>
              <a:ea typeface="Calibri"/>
              <a:cs typeface="Times New Roman"/>
            </a:endParaRPr>
          </a:p>
          <a:p>
            <a:r>
              <a:rPr lang="nn-NO" sz="1600" dirty="0" smtClean="0">
                <a:solidFill>
                  <a:srgbClr val="000000"/>
                </a:solidFill>
                <a:latin typeface="Consolas"/>
              </a:rPr>
              <a:t>@</a:t>
            </a:r>
            <a:r>
              <a:rPr lang="nn-NO" sz="1600" dirty="0">
                <a:solidFill>
                  <a:srgbClr val="4F76AC"/>
                </a:solidFill>
                <a:latin typeface="Consolas"/>
              </a:rPr>
              <a:t>for</a:t>
            </a:r>
            <a:r>
              <a:rPr lang="nn-NO" sz="1600" dirty="0">
                <a:solidFill>
                  <a:srgbClr val="232323"/>
                </a:solidFill>
                <a:latin typeface="Consolas"/>
              </a:rPr>
              <a:t>( </a:t>
            </a:r>
            <a:r>
              <a:rPr lang="nn-NO" sz="1600" dirty="0">
                <a:solidFill>
                  <a:srgbClr val="4F76AC"/>
                </a:solidFill>
                <a:latin typeface="Consolas"/>
              </a:rPr>
              <a:t>int</a:t>
            </a:r>
            <a:r>
              <a:rPr lang="nn-NO" sz="1600" dirty="0">
                <a:solidFill>
                  <a:srgbClr val="232323"/>
                </a:solidFill>
                <a:latin typeface="Consolas"/>
              </a:rPr>
              <a:t> i=</a:t>
            </a:r>
            <a:r>
              <a:rPr lang="nn-NO" sz="1600" dirty="0">
                <a:solidFill>
                  <a:srgbClr val="B35BB4"/>
                </a:solidFill>
                <a:latin typeface="Consolas"/>
              </a:rPr>
              <a:t>0</a:t>
            </a:r>
            <a:r>
              <a:rPr lang="nn-NO" sz="1600" dirty="0">
                <a:solidFill>
                  <a:srgbClr val="232323"/>
                </a:solidFill>
                <a:latin typeface="Consolas"/>
              </a:rPr>
              <a:t> ; i &lt; </a:t>
            </a:r>
            <a:r>
              <a:rPr lang="nn-NO" sz="1600" dirty="0">
                <a:solidFill>
                  <a:srgbClr val="B35BB4"/>
                </a:solidFill>
                <a:latin typeface="Consolas"/>
              </a:rPr>
              <a:t>3</a:t>
            </a:r>
            <a:r>
              <a:rPr lang="nn-NO" sz="1600" dirty="0">
                <a:solidFill>
                  <a:srgbClr val="232323"/>
                </a:solidFill>
                <a:latin typeface="Consolas"/>
              </a:rPr>
              <a:t> ; i++ )</a:t>
            </a:r>
          </a:p>
          <a:p>
            <a:r>
              <a:rPr lang="en-US" sz="1600" dirty="0" smtClean="0">
                <a:solidFill>
                  <a:srgbClr val="232323"/>
                </a:solidFill>
                <a:latin typeface="Consolas"/>
              </a:rPr>
              <a:t>{</a:t>
            </a:r>
            <a:endParaRPr lang="en-US" sz="1600" dirty="0">
              <a:solidFill>
                <a:srgbClr val="232323"/>
              </a:solidFill>
              <a:latin typeface="Consolas"/>
            </a:endParaRPr>
          </a:p>
          <a:p>
            <a:r>
              <a:rPr lang="en-US" sz="1600" dirty="0" smtClean="0">
                <a:solidFill>
                  <a:srgbClr val="232323"/>
                </a:solidFill>
                <a:latin typeface="Consolas"/>
              </a:rPr>
              <a:t>    </a:t>
            </a:r>
            <a:r>
              <a:rPr lang="en-US" sz="1600" dirty="0">
                <a:solidFill>
                  <a:srgbClr val="000000"/>
                </a:solidFill>
                <a:latin typeface="Consolas"/>
              </a:rPr>
              <a:t>&lt;text&gt;</a:t>
            </a:r>
            <a:endParaRPr lang="en-US" sz="1600" dirty="0">
              <a:solidFill>
                <a:srgbClr val="232323"/>
              </a:solidFill>
              <a:latin typeface="Consolas"/>
            </a:endParaRPr>
          </a:p>
          <a:p>
            <a:r>
              <a:rPr lang="en-US" sz="1600" dirty="0">
                <a:solidFill>
                  <a:srgbClr val="232323"/>
                </a:solidFill>
                <a:latin typeface="Consolas"/>
              </a:rPr>
              <a:t>      Line </a:t>
            </a:r>
            <a:r>
              <a:rPr lang="en-US" sz="1600" dirty="0">
                <a:solidFill>
                  <a:srgbClr val="4F76AC"/>
                </a:solidFill>
                <a:latin typeface="Consolas"/>
              </a:rPr>
              <a:t>&lt;</a:t>
            </a:r>
            <a:r>
              <a:rPr lang="en-US" sz="1600" dirty="0">
                <a:solidFill>
                  <a:srgbClr val="823125"/>
                </a:solidFill>
                <a:latin typeface="Consolas"/>
              </a:rPr>
              <a:t>b</a:t>
            </a:r>
            <a:r>
              <a:rPr lang="en-US" sz="1600" dirty="0">
                <a:solidFill>
                  <a:srgbClr val="4F76AC"/>
                </a:solidFill>
                <a:latin typeface="Consolas"/>
              </a:rPr>
              <a:t>&gt;</a:t>
            </a:r>
            <a:r>
              <a:rPr lang="en-US" sz="1600" dirty="0">
                <a:solidFill>
                  <a:srgbClr val="000000"/>
                </a:solidFill>
                <a:latin typeface="Consolas"/>
              </a:rPr>
              <a:t>@</a:t>
            </a:r>
            <a:r>
              <a:rPr lang="en-US" sz="1600" dirty="0">
                <a:solidFill>
                  <a:srgbClr val="232323"/>
                </a:solidFill>
                <a:latin typeface="Consolas"/>
              </a:rPr>
              <a:t>i</a:t>
            </a:r>
            <a:r>
              <a:rPr lang="en-US" sz="1600" dirty="0">
                <a:solidFill>
                  <a:srgbClr val="4F76AC"/>
                </a:solidFill>
                <a:latin typeface="Consolas"/>
              </a:rPr>
              <a:t>&lt;/</a:t>
            </a:r>
            <a:r>
              <a:rPr lang="en-US" sz="1600" dirty="0">
                <a:solidFill>
                  <a:srgbClr val="823125"/>
                </a:solidFill>
                <a:latin typeface="Consolas"/>
              </a:rPr>
              <a:t>b</a:t>
            </a:r>
            <a:r>
              <a:rPr lang="en-US" sz="1600" dirty="0">
                <a:solidFill>
                  <a:srgbClr val="4F76AC"/>
                </a:solidFill>
                <a:latin typeface="Consolas"/>
              </a:rPr>
              <a:t>&gt;</a:t>
            </a:r>
            <a:r>
              <a:rPr lang="en-US" sz="1600" dirty="0">
                <a:solidFill>
                  <a:srgbClr val="232323"/>
                </a:solidFill>
                <a:latin typeface="Consolas"/>
              </a:rPr>
              <a:t> of content </a:t>
            </a:r>
            <a:r>
              <a:rPr lang="en-US" sz="1600" dirty="0">
                <a:solidFill>
                  <a:srgbClr val="4F76AC"/>
                </a:solidFill>
                <a:latin typeface="Consolas"/>
              </a:rPr>
              <a:t>&lt;</a:t>
            </a:r>
            <a:r>
              <a:rPr lang="en-US" sz="1600" dirty="0" err="1">
                <a:solidFill>
                  <a:srgbClr val="823125"/>
                </a:solidFill>
                <a:latin typeface="Consolas"/>
              </a:rPr>
              <a:t>br</a:t>
            </a:r>
            <a:r>
              <a:rPr lang="en-US" sz="1600" dirty="0">
                <a:solidFill>
                  <a:srgbClr val="4F76AC"/>
                </a:solidFill>
                <a:latin typeface="Consolas"/>
              </a:rPr>
              <a:t>/&gt;</a:t>
            </a:r>
            <a:r>
              <a:rPr lang="en-US" sz="1600" dirty="0" smtClean="0">
                <a:solidFill>
                  <a:srgbClr val="232323"/>
                </a:solidFill>
                <a:latin typeface="Consolas"/>
              </a:rPr>
              <a:t>       </a:t>
            </a:r>
            <a:endParaRPr lang="en-US" sz="1600" dirty="0">
              <a:solidFill>
                <a:srgbClr val="232323"/>
              </a:solidFill>
              <a:latin typeface="Consolas"/>
            </a:endParaRPr>
          </a:p>
          <a:p>
            <a:r>
              <a:rPr lang="en-US" sz="1600" dirty="0">
                <a:solidFill>
                  <a:srgbClr val="232323"/>
                </a:solidFill>
                <a:latin typeface="Consolas"/>
              </a:rPr>
              <a:t> </a:t>
            </a:r>
            <a:r>
              <a:rPr lang="en-US" sz="1600" dirty="0" smtClean="0">
                <a:solidFill>
                  <a:srgbClr val="232323"/>
                </a:solidFill>
                <a:latin typeface="Consolas"/>
              </a:rPr>
              <a:t>   </a:t>
            </a:r>
            <a:r>
              <a:rPr lang="en-US" sz="1600" dirty="0">
                <a:solidFill>
                  <a:srgbClr val="000000"/>
                </a:solidFill>
                <a:latin typeface="Consolas"/>
              </a:rPr>
              <a:t>&lt;/text&gt;</a:t>
            </a:r>
            <a:endParaRPr lang="en-US" sz="1600" dirty="0">
              <a:solidFill>
                <a:srgbClr val="232323"/>
              </a:solidFill>
              <a:latin typeface="Consolas"/>
            </a:endParaRPr>
          </a:p>
          <a:p>
            <a:r>
              <a:rPr lang="en-US" sz="1600" dirty="0">
                <a:solidFill>
                  <a:srgbClr val="232323"/>
                </a:solidFill>
                <a:latin typeface="Consolas"/>
              </a:rPr>
              <a:t> </a:t>
            </a:r>
            <a:r>
              <a:rPr lang="en-US" sz="1600" dirty="0" smtClean="0">
                <a:solidFill>
                  <a:srgbClr val="232323"/>
                </a:solidFill>
                <a:latin typeface="Consolas"/>
              </a:rPr>
              <a:t>}</a:t>
            </a:r>
            <a:endParaRPr lang="en-US" sz="1600" dirty="0">
              <a:latin typeface="Consolas" pitchFamily="49" charset="0"/>
              <a:ea typeface="Calibri"/>
              <a:cs typeface="Times New Roman"/>
            </a:endParaRPr>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978" y="3064045"/>
            <a:ext cx="3734943" cy="34719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05438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23313" cy="1421928"/>
          </a:xfrm>
        </p:spPr>
        <p:txBody>
          <a:bodyPr/>
          <a:lstStyle/>
          <a:p>
            <a:r>
              <a:rPr lang="en-US" dirty="0"/>
              <a:t>Code </a:t>
            </a:r>
            <a:r>
              <a:rPr lang="en-US" dirty="0" smtClean="0"/>
              <a:t>Comments</a:t>
            </a:r>
            <a:r>
              <a:rPr lang="en-US" dirty="0"/>
              <a:t/>
            </a:r>
            <a:br>
              <a:rPr lang="en-US" dirty="0"/>
            </a:br>
            <a:endParaRPr lang="en-US" dirty="0"/>
          </a:p>
        </p:txBody>
      </p:sp>
      <p:sp>
        <p:nvSpPr>
          <p:cNvPr id="5" name="TextBox 4"/>
          <p:cNvSpPr txBox="1"/>
          <p:nvPr/>
        </p:nvSpPr>
        <p:spPr>
          <a:xfrm>
            <a:off x="1633728" y="3539907"/>
            <a:ext cx="5858257" cy="1169551"/>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smtClean="0">
                <a:solidFill>
                  <a:srgbClr val="000000"/>
                </a:solidFill>
                <a:latin typeface="Consolas"/>
              </a:rPr>
              <a:t>@{</a:t>
            </a:r>
            <a:endParaRPr lang="en-US" sz="1600" dirty="0">
              <a:solidFill>
                <a:srgbClr val="232323"/>
              </a:solidFill>
              <a:latin typeface="Consolas"/>
            </a:endParaRPr>
          </a:p>
          <a:p>
            <a:r>
              <a:rPr lang="en-US" sz="1600" dirty="0">
                <a:solidFill>
                  <a:srgbClr val="232323"/>
                </a:solidFill>
                <a:latin typeface="Consolas"/>
              </a:rPr>
              <a:t> </a:t>
            </a:r>
            <a:r>
              <a:rPr lang="en-US" sz="1600" dirty="0" smtClean="0">
                <a:solidFill>
                  <a:srgbClr val="232323"/>
                </a:solidFill>
                <a:latin typeface="Consolas"/>
              </a:rPr>
              <a:t>    </a:t>
            </a:r>
            <a:r>
              <a:rPr lang="en-US" sz="1600" dirty="0">
                <a:solidFill>
                  <a:srgbClr val="000000"/>
                </a:solidFill>
                <a:latin typeface="Consolas"/>
              </a:rPr>
              <a:t>@*</a:t>
            </a:r>
            <a:r>
              <a:rPr lang="en-US" sz="1600" dirty="0">
                <a:solidFill>
                  <a:srgbClr val="509610"/>
                </a:solidFill>
                <a:latin typeface="Consolas"/>
              </a:rPr>
              <a:t> This is a comment. </a:t>
            </a:r>
            <a:r>
              <a:rPr lang="en-US" sz="1600" dirty="0">
                <a:solidFill>
                  <a:srgbClr val="000000"/>
                </a:solidFill>
                <a:latin typeface="Consolas"/>
              </a:rPr>
              <a:t>*@</a:t>
            </a:r>
            <a:endParaRPr lang="en-US" sz="1600" dirty="0">
              <a:solidFill>
                <a:srgbClr val="232323"/>
              </a:solidFill>
              <a:latin typeface="Consolas"/>
            </a:endParaRPr>
          </a:p>
          <a:p>
            <a:r>
              <a:rPr lang="en-US" sz="1600" dirty="0">
                <a:solidFill>
                  <a:srgbClr val="232323"/>
                </a:solidFill>
                <a:latin typeface="Consolas"/>
              </a:rPr>
              <a:t> </a:t>
            </a:r>
            <a:r>
              <a:rPr lang="en-US" sz="1600" dirty="0" smtClean="0">
                <a:solidFill>
                  <a:srgbClr val="232323"/>
                </a:solidFill>
                <a:latin typeface="Consolas"/>
              </a:rPr>
              <a:t>    </a:t>
            </a:r>
            <a:r>
              <a:rPr lang="en-US" sz="1600" dirty="0">
                <a:solidFill>
                  <a:srgbClr val="000000"/>
                </a:solidFill>
                <a:latin typeface="Consolas"/>
              </a:rPr>
              <a:t>@*</a:t>
            </a:r>
            <a:r>
              <a:rPr lang="en-US" sz="1600" dirty="0">
                <a:solidFill>
                  <a:srgbClr val="509610"/>
                </a:solidFill>
                <a:latin typeface="Consolas"/>
              </a:rPr>
              <a:t> </a:t>
            </a:r>
            <a:r>
              <a:rPr lang="en-US" sz="1600" dirty="0" err="1">
                <a:solidFill>
                  <a:srgbClr val="509610"/>
                </a:solidFill>
                <a:latin typeface="Consolas"/>
              </a:rPr>
              <a:t>var</a:t>
            </a:r>
            <a:r>
              <a:rPr lang="en-US" sz="1600" dirty="0">
                <a:solidFill>
                  <a:srgbClr val="509610"/>
                </a:solidFill>
                <a:latin typeface="Consolas"/>
              </a:rPr>
              <a:t> </a:t>
            </a:r>
            <a:r>
              <a:rPr lang="en-US" sz="1600" dirty="0" err="1">
                <a:solidFill>
                  <a:srgbClr val="509610"/>
                </a:solidFill>
                <a:latin typeface="Consolas"/>
              </a:rPr>
              <a:t>theVar</a:t>
            </a:r>
            <a:r>
              <a:rPr lang="en-US" sz="1600" dirty="0">
                <a:solidFill>
                  <a:srgbClr val="509610"/>
                </a:solidFill>
                <a:latin typeface="Consolas"/>
              </a:rPr>
              <a:t> = 17;  </a:t>
            </a:r>
            <a:r>
              <a:rPr lang="en-US" sz="1600" dirty="0">
                <a:solidFill>
                  <a:srgbClr val="000000"/>
                </a:solidFill>
                <a:latin typeface="Consolas"/>
              </a:rPr>
              <a:t>*@</a:t>
            </a:r>
            <a:endParaRPr lang="en-US" sz="1600" dirty="0">
              <a:solidFill>
                <a:srgbClr val="232323"/>
              </a:solidFill>
              <a:latin typeface="Consolas"/>
            </a:endParaRPr>
          </a:p>
          <a:p>
            <a:r>
              <a:rPr lang="en-US" sz="1600" dirty="0">
                <a:solidFill>
                  <a:srgbClr val="232323"/>
                </a:solidFill>
                <a:latin typeface="Consolas"/>
              </a:rPr>
              <a:t> </a:t>
            </a:r>
            <a:r>
              <a:rPr lang="en-US" sz="1600" dirty="0" smtClean="0">
                <a:solidFill>
                  <a:srgbClr val="000000"/>
                </a:solidFill>
                <a:latin typeface="Consolas"/>
              </a:rPr>
              <a:t>}</a:t>
            </a:r>
            <a:endParaRPr lang="en-US" sz="1600" dirty="0">
              <a:latin typeface="Consolas" pitchFamily="49" charset="0"/>
              <a:ea typeface="Calibri"/>
              <a:cs typeface="Times New Roman"/>
            </a:endParaRPr>
          </a:p>
        </p:txBody>
      </p:sp>
      <p:sp>
        <p:nvSpPr>
          <p:cNvPr id="6" name="TextBox 5"/>
          <p:cNvSpPr txBox="1"/>
          <p:nvPr/>
        </p:nvSpPr>
        <p:spPr>
          <a:xfrm>
            <a:off x="1633728" y="2103311"/>
            <a:ext cx="5858257" cy="1169551"/>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a:solidFill>
                  <a:srgbClr val="232323"/>
                </a:solidFill>
                <a:latin typeface="Consolas"/>
              </a:rPr>
              <a:t> </a:t>
            </a:r>
            <a:r>
              <a:rPr lang="en-US" sz="1600" dirty="0" smtClean="0">
                <a:solidFill>
                  <a:srgbClr val="000000"/>
                </a:solidFill>
                <a:latin typeface="Consolas"/>
              </a:rPr>
              <a:t>@*</a:t>
            </a:r>
            <a:endParaRPr lang="en-US" sz="1600" dirty="0">
              <a:solidFill>
                <a:srgbClr val="509610"/>
              </a:solidFill>
              <a:latin typeface="Consolas"/>
            </a:endParaRPr>
          </a:p>
          <a:p>
            <a:r>
              <a:rPr lang="en-US" sz="1600" dirty="0">
                <a:solidFill>
                  <a:srgbClr val="509610"/>
                </a:solidFill>
                <a:latin typeface="Consolas"/>
              </a:rPr>
              <a:t>  </a:t>
            </a:r>
            <a:r>
              <a:rPr lang="en-US" sz="1600" dirty="0" smtClean="0">
                <a:solidFill>
                  <a:srgbClr val="509610"/>
                </a:solidFill>
                <a:latin typeface="Consolas"/>
              </a:rPr>
              <a:t>   </a:t>
            </a:r>
            <a:r>
              <a:rPr lang="en-US" sz="1600" dirty="0">
                <a:solidFill>
                  <a:srgbClr val="509610"/>
                </a:solidFill>
                <a:latin typeface="Consolas"/>
              </a:rPr>
              <a:t>This is a multiline code comment.</a:t>
            </a:r>
          </a:p>
          <a:p>
            <a:r>
              <a:rPr lang="en-US" sz="1600" dirty="0">
                <a:solidFill>
                  <a:srgbClr val="509610"/>
                </a:solidFill>
                <a:latin typeface="Consolas"/>
              </a:rPr>
              <a:t>  </a:t>
            </a:r>
            <a:r>
              <a:rPr lang="en-US" sz="1600" dirty="0" smtClean="0">
                <a:solidFill>
                  <a:srgbClr val="509610"/>
                </a:solidFill>
                <a:latin typeface="Consolas"/>
              </a:rPr>
              <a:t>   </a:t>
            </a:r>
            <a:r>
              <a:rPr lang="en-US" sz="1600" dirty="0">
                <a:solidFill>
                  <a:srgbClr val="509610"/>
                </a:solidFill>
                <a:latin typeface="Consolas"/>
              </a:rPr>
              <a:t>It can continue for any number of lines.</a:t>
            </a:r>
          </a:p>
          <a:p>
            <a:r>
              <a:rPr lang="en-US" sz="1600" dirty="0">
                <a:solidFill>
                  <a:srgbClr val="509610"/>
                </a:solidFill>
                <a:latin typeface="Consolas"/>
              </a:rPr>
              <a:t> </a:t>
            </a:r>
            <a:r>
              <a:rPr lang="en-US" sz="1600" dirty="0" smtClean="0">
                <a:solidFill>
                  <a:srgbClr val="000000"/>
                </a:solidFill>
                <a:latin typeface="Consolas"/>
              </a:rPr>
              <a:t>*@</a:t>
            </a:r>
            <a:r>
              <a:rPr lang="en-US" sz="1600" dirty="0" smtClean="0">
                <a:solidFill>
                  <a:srgbClr val="232323"/>
                </a:solidFill>
                <a:latin typeface="Consolas"/>
              </a:rPr>
              <a:t>       </a:t>
            </a:r>
            <a:endParaRPr lang="en-US" sz="1600" dirty="0">
              <a:solidFill>
                <a:srgbClr val="232323"/>
              </a:solidFill>
              <a:latin typeface="Consolas"/>
            </a:endParaRPr>
          </a:p>
        </p:txBody>
      </p:sp>
      <p:sp>
        <p:nvSpPr>
          <p:cNvPr id="7" name="TextBox 6"/>
          <p:cNvSpPr txBox="1"/>
          <p:nvPr/>
        </p:nvSpPr>
        <p:spPr>
          <a:xfrm>
            <a:off x="1633729" y="1414463"/>
            <a:ext cx="5858256" cy="430887"/>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a:solidFill>
                  <a:srgbClr val="232323"/>
                </a:solidFill>
                <a:latin typeface="Consolas"/>
              </a:rPr>
              <a:t> </a:t>
            </a:r>
            <a:r>
              <a:rPr lang="en-US" sz="1600" dirty="0">
                <a:solidFill>
                  <a:srgbClr val="000000"/>
                </a:solidFill>
                <a:latin typeface="Consolas"/>
              </a:rPr>
              <a:t>@*</a:t>
            </a:r>
            <a:r>
              <a:rPr lang="en-US" sz="1600" dirty="0">
                <a:solidFill>
                  <a:srgbClr val="509610"/>
                </a:solidFill>
                <a:latin typeface="Consolas"/>
              </a:rPr>
              <a:t>  A one-line code comment. </a:t>
            </a:r>
            <a:r>
              <a:rPr lang="en-US" sz="1600" dirty="0" smtClean="0">
                <a:solidFill>
                  <a:srgbClr val="000000"/>
                </a:solidFill>
                <a:latin typeface="Consolas"/>
              </a:rPr>
              <a:t>*@</a:t>
            </a:r>
            <a:endParaRPr lang="en-US" sz="1600" dirty="0">
              <a:solidFill>
                <a:srgbClr val="232323"/>
              </a:solidFill>
              <a:latin typeface="Consolas"/>
            </a:endParaRPr>
          </a:p>
        </p:txBody>
      </p:sp>
      <p:sp>
        <p:nvSpPr>
          <p:cNvPr id="8" name="TextBox 7"/>
          <p:cNvSpPr txBox="1"/>
          <p:nvPr/>
        </p:nvSpPr>
        <p:spPr>
          <a:xfrm>
            <a:off x="1633728" y="4924552"/>
            <a:ext cx="5858257" cy="1661993"/>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smtClean="0">
                <a:solidFill>
                  <a:srgbClr val="000000"/>
                </a:solidFill>
                <a:latin typeface="Consolas"/>
              </a:rPr>
              <a:t>@{</a:t>
            </a:r>
            <a:endParaRPr lang="en-US" sz="1600" dirty="0">
              <a:solidFill>
                <a:srgbClr val="232323"/>
              </a:solidFill>
              <a:latin typeface="Consolas"/>
            </a:endParaRPr>
          </a:p>
          <a:p>
            <a:r>
              <a:rPr lang="en-US" sz="1600" dirty="0">
                <a:solidFill>
                  <a:srgbClr val="232323"/>
                </a:solidFill>
                <a:latin typeface="Consolas"/>
              </a:rPr>
              <a:t> </a:t>
            </a:r>
            <a:r>
              <a:rPr lang="en-US" sz="1600" dirty="0" smtClean="0">
                <a:solidFill>
                  <a:srgbClr val="232323"/>
                </a:solidFill>
                <a:latin typeface="Consolas"/>
              </a:rPr>
              <a:t>    </a:t>
            </a:r>
            <a:r>
              <a:rPr lang="en-US" sz="1600" dirty="0">
                <a:solidFill>
                  <a:srgbClr val="509610"/>
                </a:solidFill>
                <a:latin typeface="Consolas"/>
              </a:rPr>
              <a:t>// This is a comment.</a:t>
            </a:r>
            <a:endParaRPr lang="en-US" sz="1600" dirty="0">
              <a:solidFill>
                <a:srgbClr val="232323"/>
              </a:solidFill>
              <a:latin typeface="Consolas"/>
            </a:endParaRPr>
          </a:p>
          <a:p>
            <a:r>
              <a:rPr lang="en-US" sz="1600" dirty="0">
                <a:solidFill>
                  <a:srgbClr val="232323"/>
                </a:solidFill>
                <a:latin typeface="Consolas"/>
              </a:rPr>
              <a:t> </a:t>
            </a:r>
            <a:r>
              <a:rPr lang="en-US" sz="1600" dirty="0" smtClean="0">
                <a:solidFill>
                  <a:srgbClr val="232323"/>
                </a:solidFill>
                <a:latin typeface="Consolas"/>
              </a:rPr>
              <a:t>    </a:t>
            </a:r>
            <a:r>
              <a:rPr lang="en-US" sz="1600" dirty="0" err="1">
                <a:solidFill>
                  <a:srgbClr val="4F76AC"/>
                </a:solidFill>
                <a:latin typeface="Consolas"/>
              </a:rPr>
              <a:t>var</a:t>
            </a:r>
            <a:r>
              <a:rPr lang="en-US" sz="1600" dirty="0">
                <a:solidFill>
                  <a:srgbClr val="232323"/>
                </a:solidFill>
                <a:latin typeface="Consolas"/>
              </a:rPr>
              <a:t> </a:t>
            </a:r>
            <a:r>
              <a:rPr lang="en-US" sz="1600" dirty="0" err="1">
                <a:solidFill>
                  <a:srgbClr val="232323"/>
                </a:solidFill>
                <a:latin typeface="Consolas"/>
              </a:rPr>
              <a:t>myVar</a:t>
            </a:r>
            <a:r>
              <a:rPr lang="en-US" sz="1600" dirty="0">
                <a:solidFill>
                  <a:srgbClr val="232323"/>
                </a:solidFill>
                <a:latin typeface="Consolas"/>
              </a:rPr>
              <a:t> = </a:t>
            </a:r>
            <a:r>
              <a:rPr lang="en-US" sz="1600" dirty="0">
                <a:solidFill>
                  <a:srgbClr val="B35BB4"/>
                </a:solidFill>
                <a:latin typeface="Consolas"/>
              </a:rPr>
              <a:t>17</a:t>
            </a:r>
            <a:r>
              <a:rPr lang="en-US" sz="1600" dirty="0">
                <a:solidFill>
                  <a:srgbClr val="232323"/>
                </a:solidFill>
                <a:latin typeface="Consolas"/>
              </a:rPr>
              <a:t>;</a:t>
            </a:r>
          </a:p>
          <a:p>
            <a:r>
              <a:rPr lang="en-US" sz="1600" dirty="0">
                <a:solidFill>
                  <a:srgbClr val="232323"/>
                </a:solidFill>
                <a:latin typeface="Consolas"/>
              </a:rPr>
              <a:t> </a:t>
            </a:r>
            <a:r>
              <a:rPr lang="en-US" sz="1600" dirty="0" smtClean="0">
                <a:solidFill>
                  <a:srgbClr val="232323"/>
                </a:solidFill>
                <a:latin typeface="Consolas"/>
              </a:rPr>
              <a:t>    </a:t>
            </a:r>
            <a:r>
              <a:rPr lang="en-US" sz="1600" dirty="0">
                <a:solidFill>
                  <a:srgbClr val="509610"/>
                </a:solidFill>
                <a:latin typeface="Consolas"/>
              </a:rPr>
              <a:t>/* This is a multi-line comment</a:t>
            </a:r>
          </a:p>
          <a:p>
            <a:r>
              <a:rPr lang="en-US" sz="1600" dirty="0">
                <a:solidFill>
                  <a:srgbClr val="509610"/>
                </a:solidFill>
                <a:latin typeface="Consolas"/>
              </a:rPr>
              <a:t>           that uses C# commenting syntax. */</a:t>
            </a:r>
            <a:endParaRPr lang="en-US" sz="1600" dirty="0">
              <a:solidFill>
                <a:srgbClr val="232323"/>
              </a:solidFill>
              <a:latin typeface="Consolas"/>
            </a:endParaRPr>
          </a:p>
          <a:p>
            <a:r>
              <a:rPr lang="en-US" sz="1600" dirty="0">
                <a:solidFill>
                  <a:srgbClr val="232323"/>
                </a:solidFill>
                <a:latin typeface="Consolas"/>
              </a:rPr>
              <a:t> </a:t>
            </a:r>
            <a:r>
              <a:rPr lang="en-US" sz="1600" dirty="0" smtClean="0">
                <a:solidFill>
                  <a:srgbClr val="000000"/>
                </a:solidFill>
                <a:latin typeface="Consolas"/>
              </a:rPr>
              <a:t>}</a:t>
            </a:r>
            <a:endParaRPr lang="en-US" sz="1600" dirty="0">
              <a:latin typeface="Consolas" pitchFamily="49" charset="0"/>
              <a:ea typeface="Calibri"/>
              <a:cs typeface="Times New Roman"/>
            </a:endParaRPr>
          </a:p>
        </p:txBody>
      </p:sp>
    </p:spTree>
    <p:extLst>
      <p:ext uri="{BB962C8B-B14F-4D97-AF65-F5344CB8AC3E}">
        <p14:creationId xmlns:p14="http://schemas.microsoft.com/office/powerpoint/2010/main" val="954405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56089"/>
          </a:xfrm>
        </p:spPr>
        <p:txBody>
          <a:bodyPr>
            <a:normAutofit fontScale="90000"/>
          </a:bodyPr>
          <a:lstStyle/>
          <a:p>
            <a:r>
              <a:rPr lang="en-US" dirty="0" smtClean="0"/>
              <a:t>Features of Razor Syntax</a:t>
            </a:r>
            <a:endParaRPr lang="en-US" dirty="0"/>
          </a:p>
        </p:txBody>
      </p:sp>
      <p:sp>
        <p:nvSpPr>
          <p:cNvPr id="4" name="Rectangle 3"/>
          <p:cNvSpPr/>
          <p:nvPr/>
        </p:nvSpPr>
        <p:spPr>
          <a:xfrm>
            <a:off x="483558" y="1527683"/>
            <a:ext cx="8411575" cy="507831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Courier New" panose="02070309020205020404" pitchFamily="49" charset="0"/>
                <a:ea typeface="Times New Roman" panose="02020603050405020304" pitchFamily="18" charset="0"/>
                <a:cs typeface="Courier New" panose="02070309020205020404" pitchFamily="49" charset="0"/>
              </a:rPr>
              <a:t>@* </a:t>
            </a:r>
            <a:r>
              <a:rPr lang="en-US" b="0" dirty="0" smtClean="0">
                <a:latin typeface="Courier New" panose="02070309020205020404" pitchFamily="49" charset="0"/>
                <a:ea typeface="Times New Roman" panose="02020603050405020304" pitchFamily="18" charset="0"/>
                <a:cs typeface="Courier New" panose="02070309020205020404" pitchFamily="49" charset="0"/>
              </a:rPr>
              <a:t>Some more Razor examples *@</a:t>
            </a:r>
          </a:p>
          <a:p>
            <a:endParaRPr lang="en-US" b="0" dirty="0">
              <a:latin typeface="Courier New" panose="02070309020205020404" pitchFamily="49" charset="0"/>
              <a:cs typeface="Courier New" panose="02070309020205020404" pitchFamily="49" charset="0"/>
            </a:endParaRPr>
          </a:p>
          <a:p>
            <a:r>
              <a:rPr lang="en-US" b="0" dirty="0" smtClean="0">
                <a:latin typeface="Courier New" panose="02070309020205020404" pitchFamily="49" charset="0"/>
                <a:cs typeface="Courier New" panose="02070309020205020404" pitchFamily="49" charset="0"/>
              </a:rPr>
              <a:t>&lt;span&gt;</a:t>
            </a:r>
          </a:p>
          <a:p>
            <a:r>
              <a:rPr lang="en-US" b="0" dirty="0" smtClean="0">
                <a:latin typeface="Courier New" panose="02070309020205020404" pitchFamily="49" charset="0"/>
                <a:cs typeface="Courier New" panose="02070309020205020404" pitchFamily="49" charset="0"/>
              </a:rPr>
              <a:t>Price including Sale Tax: @</a:t>
            </a:r>
            <a:r>
              <a:rPr lang="en-US" b="0" dirty="0" err="1" smtClean="0">
                <a:latin typeface="Courier New" panose="02070309020205020404" pitchFamily="49" charset="0"/>
                <a:cs typeface="Courier New" panose="02070309020205020404" pitchFamily="49" charset="0"/>
              </a:rPr>
              <a:t>Model.Price</a:t>
            </a:r>
            <a:r>
              <a:rPr lang="en-US" b="0" dirty="0" smtClean="0">
                <a:latin typeface="Courier New" panose="02070309020205020404" pitchFamily="49" charset="0"/>
                <a:cs typeface="Courier New" panose="02070309020205020404" pitchFamily="49" charset="0"/>
              </a:rPr>
              <a:t> * 1.2 </a:t>
            </a:r>
          </a:p>
          <a:p>
            <a:r>
              <a:rPr lang="en-US" b="0" dirty="0" smtClean="0">
                <a:latin typeface="Courier New" panose="02070309020205020404" pitchFamily="49" charset="0"/>
                <a:cs typeface="Courier New" panose="02070309020205020404" pitchFamily="49" charset="0"/>
              </a:rPr>
              <a:t>&lt;/span&gt;</a:t>
            </a:r>
          </a:p>
          <a:p>
            <a:r>
              <a:rPr lang="en-US" b="0" dirty="0">
                <a:latin typeface="Courier New" panose="02070309020205020404" pitchFamily="49" charset="0"/>
                <a:cs typeface="Courier New" panose="02070309020205020404" pitchFamily="49" charset="0"/>
              </a:rPr>
              <a:t>&lt;span</a:t>
            </a:r>
            <a:r>
              <a:rPr lang="en-US" b="0" dirty="0" smtClean="0">
                <a:latin typeface="Courier New" panose="02070309020205020404" pitchFamily="49" charset="0"/>
                <a:cs typeface="Courier New" panose="02070309020205020404" pitchFamily="49" charset="0"/>
              </a:rPr>
              <a:t>&gt;</a:t>
            </a:r>
          </a:p>
          <a:p>
            <a:r>
              <a:rPr lang="en-US" b="0" dirty="0" smtClean="0">
                <a:latin typeface="Courier New" panose="02070309020205020404" pitchFamily="49" charset="0"/>
                <a:cs typeface="Courier New" panose="02070309020205020404" pitchFamily="49" charset="0"/>
              </a:rPr>
              <a:t>Price </a:t>
            </a:r>
            <a:r>
              <a:rPr lang="en-US" b="0" dirty="0">
                <a:latin typeface="Courier New" panose="02070309020205020404" pitchFamily="49" charset="0"/>
                <a:cs typeface="Courier New" panose="02070309020205020404" pitchFamily="49" charset="0"/>
              </a:rPr>
              <a:t>including Sale Tax: </a:t>
            </a:r>
            <a:r>
              <a:rPr lang="en-US" b="0" dirty="0" smtClean="0">
                <a:latin typeface="Courier New" panose="02070309020205020404" pitchFamily="49" charset="0"/>
                <a:cs typeface="Courier New" panose="02070309020205020404" pitchFamily="49" charset="0"/>
              </a:rPr>
              <a:t>@(</a:t>
            </a:r>
            <a:r>
              <a:rPr lang="en-US" b="0" dirty="0" err="1" smtClean="0">
                <a:latin typeface="Courier New" panose="02070309020205020404" pitchFamily="49" charset="0"/>
                <a:cs typeface="Courier New" panose="02070309020205020404" pitchFamily="49" charset="0"/>
              </a:rPr>
              <a:t>Model.Price</a:t>
            </a:r>
            <a:r>
              <a:rPr lang="en-US" b="0" dirty="0" smtClean="0">
                <a:latin typeface="Courier New" panose="02070309020205020404" pitchFamily="49" charset="0"/>
                <a:cs typeface="Courier New" panose="02070309020205020404" pitchFamily="49" charset="0"/>
              </a:rPr>
              <a:t> </a:t>
            </a:r>
            <a:r>
              <a:rPr lang="en-US" b="0" dirty="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1.2) </a:t>
            </a:r>
          </a:p>
          <a:p>
            <a:r>
              <a:rPr lang="en-US" b="0" dirty="0" smtClean="0">
                <a:latin typeface="Courier New" panose="02070309020205020404" pitchFamily="49" charset="0"/>
                <a:cs typeface="Courier New" panose="02070309020205020404" pitchFamily="49" charset="0"/>
              </a:rPr>
              <a:t>&lt;/</a:t>
            </a:r>
            <a:r>
              <a:rPr lang="en-US" b="0" dirty="0">
                <a:latin typeface="Courier New" panose="02070309020205020404" pitchFamily="49" charset="0"/>
                <a:cs typeface="Courier New" panose="02070309020205020404" pitchFamily="49" charset="0"/>
              </a:rPr>
              <a:t>span</a:t>
            </a:r>
            <a:r>
              <a:rPr lang="en-US" b="0" dirty="0" smtClean="0">
                <a:latin typeface="Courier New" panose="02070309020205020404" pitchFamily="49" charset="0"/>
                <a:cs typeface="Courier New" panose="02070309020205020404" pitchFamily="49" charset="0"/>
              </a:rPr>
              <a:t>&gt;</a:t>
            </a:r>
          </a:p>
          <a:p>
            <a:endParaRPr lang="en-US" b="0" dirty="0" smtClean="0">
              <a:latin typeface="Courier New" panose="02070309020205020404" pitchFamily="49" charset="0"/>
              <a:cs typeface="Courier New" panose="02070309020205020404" pitchFamily="49" charset="0"/>
            </a:endParaRPr>
          </a:p>
          <a:p>
            <a:r>
              <a:rPr lang="en-US" b="0" dirty="0" smtClean="0">
                <a:latin typeface="Courier New" panose="02070309020205020404" pitchFamily="49" charset="0"/>
                <a:cs typeface="Courier New" panose="02070309020205020404" pitchFamily="49" charset="0"/>
              </a:rPr>
              <a:t>@if (</a:t>
            </a:r>
            <a:r>
              <a:rPr lang="en-US" b="0" dirty="0" err="1" smtClean="0">
                <a:latin typeface="Courier New" panose="02070309020205020404" pitchFamily="49" charset="0"/>
                <a:cs typeface="Courier New" panose="02070309020205020404" pitchFamily="49" charset="0"/>
              </a:rPr>
              <a:t>Model.Count</a:t>
            </a:r>
            <a:r>
              <a:rPr lang="en-US" b="0" dirty="0" smtClean="0">
                <a:latin typeface="Courier New" panose="02070309020205020404" pitchFamily="49" charset="0"/>
                <a:cs typeface="Courier New" panose="02070309020205020404" pitchFamily="49" charset="0"/>
              </a:rPr>
              <a:t> &gt; 5)</a:t>
            </a:r>
          </a:p>
          <a:p>
            <a:r>
              <a:rPr lang="en-US" b="0" dirty="0" smtClean="0">
                <a:latin typeface="Courier New" panose="02070309020205020404" pitchFamily="49" charset="0"/>
                <a:cs typeface="Courier New" panose="02070309020205020404" pitchFamily="49" charset="0"/>
              </a:rPr>
              <a:t>{</a:t>
            </a:r>
          </a:p>
          <a:p>
            <a:r>
              <a:rPr lang="en-US" b="0" dirty="0">
                <a:latin typeface="Courier New" panose="02070309020205020404" pitchFamily="49" charset="0"/>
                <a:cs typeface="Courier New" panose="02070309020205020404" pitchFamily="49" charset="0"/>
              </a:rPr>
              <a:t> &lt;</a:t>
            </a:r>
            <a:r>
              <a:rPr lang="en-US" b="0" dirty="0" err="1">
                <a:latin typeface="Courier New" panose="02070309020205020404" pitchFamily="49" charset="0"/>
                <a:cs typeface="Courier New" panose="02070309020205020404" pitchFamily="49" charset="0"/>
              </a:rPr>
              <a:t>ol</a:t>
            </a:r>
            <a:r>
              <a:rPr lang="en-US" b="0" dirty="0">
                <a:latin typeface="Courier New" panose="02070309020205020404" pitchFamily="49" charset="0"/>
                <a:cs typeface="Courier New" panose="02070309020205020404" pitchFamily="49" charset="0"/>
              </a:rPr>
              <a:t>&gt;</a:t>
            </a:r>
            <a:endParaRPr lang="en-US" b="0" dirty="0" smtClean="0">
              <a:latin typeface="Courier New" panose="02070309020205020404" pitchFamily="49" charset="0"/>
              <a:cs typeface="Courier New" panose="02070309020205020404" pitchFamily="49" charset="0"/>
            </a:endParaRPr>
          </a:p>
          <a:p>
            <a:r>
              <a:rPr lang="en-US" b="0" dirty="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  @</a:t>
            </a:r>
            <a:r>
              <a:rPr lang="en-US" b="0" dirty="0" err="1" smtClean="0">
                <a:latin typeface="Courier New" panose="02070309020205020404" pitchFamily="49" charset="0"/>
                <a:cs typeface="Courier New" panose="02070309020205020404" pitchFamily="49" charset="0"/>
              </a:rPr>
              <a:t>foreach</a:t>
            </a:r>
            <a:r>
              <a:rPr lang="en-US" b="0" dirty="0" smtClean="0">
                <a:latin typeface="Courier New" panose="02070309020205020404" pitchFamily="49" charset="0"/>
                <a:cs typeface="Courier New" panose="02070309020205020404" pitchFamily="49" charset="0"/>
              </a:rPr>
              <a:t>(</a:t>
            </a:r>
            <a:r>
              <a:rPr lang="en-US" b="0" dirty="0" err="1" smtClean="0">
                <a:latin typeface="Courier New" panose="02070309020205020404" pitchFamily="49" charset="0"/>
                <a:cs typeface="Courier New" panose="02070309020205020404" pitchFamily="49" charset="0"/>
              </a:rPr>
              <a:t>var</a:t>
            </a:r>
            <a:r>
              <a:rPr lang="en-US" b="0" dirty="0" smtClean="0">
                <a:latin typeface="Courier New" panose="02070309020205020404" pitchFamily="49" charset="0"/>
                <a:cs typeface="Courier New" panose="02070309020205020404" pitchFamily="49" charset="0"/>
              </a:rPr>
              <a:t> item in Model)</a:t>
            </a:r>
          </a:p>
          <a:p>
            <a:r>
              <a:rPr lang="en-US" b="0" dirty="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  {</a:t>
            </a:r>
          </a:p>
          <a:p>
            <a:r>
              <a:rPr lang="en-US" b="0" dirty="0" smtClean="0">
                <a:latin typeface="Courier New" panose="02070309020205020404" pitchFamily="49" charset="0"/>
                <a:cs typeface="Courier New" panose="02070309020205020404" pitchFamily="49" charset="0"/>
              </a:rPr>
              <a:t>      &lt;li&gt;@</a:t>
            </a:r>
            <a:r>
              <a:rPr lang="en-US" b="0" dirty="0" err="1" smtClean="0">
                <a:latin typeface="Courier New" panose="02070309020205020404" pitchFamily="49" charset="0"/>
                <a:cs typeface="Courier New" panose="02070309020205020404" pitchFamily="49" charset="0"/>
              </a:rPr>
              <a:t>item.Name</a:t>
            </a:r>
            <a:r>
              <a:rPr lang="en-US" b="0" dirty="0" smtClean="0">
                <a:latin typeface="Courier New" panose="02070309020205020404" pitchFamily="49" charset="0"/>
                <a:cs typeface="Courier New" panose="02070309020205020404" pitchFamily="49" charset="0"/>
              </a:rPr>
              <a:t>&lt;/li&gt;</a:t>
            </a:r>
            <a:endParaRPr lang="en-US" b="0" dirty="0">
              <a:latin typeface="Courier New" panose="02070309020205020404" pitchFamily="49" charset="0"/>
              <a:cs typeface="Courier New" panose="02070309020205020404" pitchFamily="49" charset="0"/>
            </a:endParaRPr>
          </a:p>
          <a:p>
            <a:r>
              <a:rPr lang="en-US" b="0" dirty="0" smtClean="0">
                <a:latin typeface="Courier New" panose="02070309020205020404" pitchFamily="49" charset="0"/>
                <a:cs typeface="Courier New" panose="02070309020205020404" pitchFamily="49" charset="0"/>
              </a:rPr>
              <a:t>   }</a:t>
            </a:r>
          </a:p>
          <a:p>
            <a:r>
              <a:rPr lang="en-US" b="0" dirty="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&lt;/</a:t>
            </a:r>
            <a:r>
              <a:rPr lang="en-US" b="0" dirty="0" err="1" smtClean="0">
                <a:latin typeface="Courier New" panose="02070309020205020404" pitchFamily="49" charset="0"/>
                <a:cs typeface="Courier New" panose="02070309020205020404" pitchFamily="49" charset="0"/>
              </a:rPr>
              <a:t>ol</a:t>
            </a:r>
            <a:r>
              <a:rPr lang="en-US" b="0" dirty="0" smtClean="0">
                <a:latin typeface="Courier New" panose="02070309020205020404" pitchFamily="49" charset="0"/>
                <a:cs typeface="Courier New" panose="02070309020205020404" pitchFamily="49" charset="0"/>
              </a:rPr>
              <a:t>&gt;</a:t>
            </a:r>
            <a:endParaRPr lang="en-US" b="0" dirty="0">
              <a:latin typeface="Courier New" panose="02070309020205020404" pitchFamily="49" charset="0"/>
              <a:cs typeface="Courier New" panose="02070309020205020404" pitchFamily="49" charset="0"/>
            </a:endParaRPr>
          </a:p>
          <a:p>
            <a:r>
              <a:rPr lang="en-US" b="0" dirty="0" smtClean="0">
                <a:latin typeface="Courier New" panose="02070309020205020404" pitchFamily="49" charset="0"/>
                <a:cs typeface="Courier New" panose="02070309020205020404" pitchFamily="49" charset="0"/>
              </a:rPr>
              <a:t>}</a:t>
            </a:r>
            <a:endParaRPr lang="en-GB" b="0" dirty="0">
              <a:latin typeface="Courier New" panose="02070309020205020404" pitchFamily="49" charset="0"/>
              <a:cs typeface="Courier New" panose="02070309020205020404" pitchFamily="49" charset="0"/>
            </a:endParaRPr>
          </a:p>
        </p:txBody>
      </p:sp>
      <p:sp>
        <p:nvSpPr>
          <p:cNvPr id="5" name="Content Placeholder 2"/>
          <p:cNvSpPr>
            <a:spLocks noGrp="1"/>
          </p:cNvSpPr>
          <p:nvPr/>
        </p:nvSpPr>
        <p:spPr bwMode="auto">
          <a:xfrm>
            <a:off x="458788" y="1021215"/>
            <a:ext cx="8119156" cy="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200" dirty="0" smtClean="0"/>
              <a:t>A sample code block displaying the features of Razor. </a:t>
            </a:r>
            <a:endParaRPr lang="en-US" sz="2200" dirty="0"/>
          </a:p>
        </p:txBody>
      </p:sp>
    </p:spTree>
    <p:extLst>
      <p:ext uri="{BB962C8B-B14F-4D97-AF65-F5344CB8AC3E}">
        <p14:creationId xmlns:p14="http://schemas.microsoft.com/office/powerpoint/2010/main" val="999811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56089"/>
          </a:xfrm>
        </p:spPr>
        <p:txBody>
          <a:bodyPr>
            <a:normAutofit fontScale="90000"/>
          </a:bodyPr>
          <a:lstStyle/>
          <a:p>
            <a:r>
              <a:rPr lang="en-US" dirty="0" smtClean="0"/>
              <a:t>Binding Views to Model Classes and Displaying Properties</a:t>
            </a:r>
            <a:endParaRPr lang="en-US" dirty="0"/>
          </a:p>
        </p:txBody>
      </p:sp>
      <p:sp>
        <p:nvSpPr>
          <p:cNvPr id="4" name="Content Placeholder 2"/>
          <p:cNvSpPr>
            <a:spLocks noGrp="1"/>
          </p:cNvSpPr>
          <p:nvPr/>
        </p:nvSpPr>
        <p:spPr bwMode="auto">
          <a:xfrm>
            <a:off x="458788" y="1425145"/>
            <a:ext cx="8119156" cy="47434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175">
              <a:buNone/>
            </a:pPr>
            <a:r>
              <a:rPr lang="en-IN" sz="2200" dirty="0" smtClean="0"/>
              <a:t>You can use strongly-typed views and include a declaration of the model class. Visual Studio helps you with additional IntelliSense feedback and error-checking as you write the code.</a:t>
            </a:r>
          </a:p>
          <a:p>
            <a:pPr indent="-3175">
              <a:buNone/>
            </a:pPr>
            <a:r>
              <a:rPr lang="en-US" sz="2200" dirty="0" smtClean="0"/>
              <a:t>Binding to Enumerable Lists:</a:t>
            </a:r>
          </a:p>
          <a:p>
            <a:endParaRPr lang="en-US" sz="2200" dirty="0" smtClean="0"/>
          </a:p>
          <a:p>
            <a:endParaRPr lang="en-US" sz="2200" dirty="0" smtClean="0"/>
          </a:p>
          <a:p>
            <a:endParaRPr lang="en-US" dirty="0"/>
          </a:p>
          <a:p>
            <a:endParaRPr lang="en-US" dirty="0" smtClean="0"/>
          </a:p>
          <a:p>
            <a:endParaRPr lang="en-US" dirty="0"/>
          </a:p>
          <a:p>
            <a:endParaRPr lang="en-US" dirty="0" smtClean="0"/>
          </a:p>
          <a:p>
            <a:pPr indent="-3175">
              <a:buNone/>
            </a:pPr>
            <a:r>
              <a:rPr lang="en-US" sz="2200" dirty="0" smtClean="0"/>
              <a:t>You can use dynamic views to create a view that can display more than one model class.</a:t>
            </a:r>
            <a:endParaRPr lang="en-US" sz="2200" dirty="0"/>
          </a:p>
        </p:txBody>
      </p:sp>
      <p:sp>
        <p:nvSpPr>
          <p:cNvPr id="5" name="Rectangle 4"/>
          <p:cNvSpPr/>
          <p:nvPr/>
        </p:nvSpPr>
        <p:spPr>
          <a:xfrm>
            <a:off x="590550" y="2396772"/>
            <a:ext cx="7866346" cy="305006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endParaRPr lang="en-US" b="0" dirty="0" smtClean="0">
              <a:latin typeface="Courier New" panose="020703090202050204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smtClean="0">
                <a:latin typeface="Courier New" panose="02070309020205020404" pitchFamily="49" charset="0"/>
                <a:ea typeface="Times New Roman" panose="02020603050405020304" pitchFamily="18" charset="0"/>
                <a:cs typeface="Courier New" panose="02070309020205020404" pitchFamily="49" charset="0"/>
              </a:rPr>
              <a:t>@</a:t>
            </a:r>
            <a:r>
              <a:rPr lang="en-US" b="0" dirty="0">
                <a:latin typeface="Courier New" panose="02070309020205020404" pitchFamily="49" charset="0"/>
                <a:ea typeface="Times New Roman" panose="02020603050405020304" pitchFamily="18" charset="0"/>
                <a:cs typeface="Courier New" panose="02070309020205020404" pitchFamily="49" charset="0"/>
              </a:rPr>
              <a:t>model IEnumerable&lt;MyWebSite.Models.Product</a:t>
            </a:r>
            <a:r>
              <a:rPr lang="en-US" b="0" dirty="0" smtClean="0">
                <a:latin typeface="Courier New" panose="02070309020205020404" pitchFamily="49" charset="0"/>
                <a:ea typeface="Times New Roman" panose="02020603050405020304" pitchFamily="18" charset="0"/>
                <a:cs typeface="Courier New" panose="02070309020205020404" pitchFamily="49" charset="0"/>
              </a:rPr>
              <a:t>&gt;</a:t>
            </a:r>
            <a:endParaRPr lang="en-GB" b="0" dirty="0">
              <a:latin typeface="Courier New" panose="020703090202050204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a:latin typeface="Courier New" panose="02070309020205020404" pitchFamily="49" charset="0"/>
                <a:ea typeface="Times New Roman" panose="02020603050405020304" pitchFamily="18" charset="0"/>
                <a:cs typeface="Courier New" panose="02070309020205020404" pitchFamily="49" charset="0"/>
              </a:rPr>
              <a:t>&lt;h1&gt;Product Catalog&lt;/h1</a:t>
            </a:r>
            <a:r>
              <a:rPr lang="en-US" b="0" dirty="0" smtClean="0">
                <a:latin typeface="Courier New" panose="02070309020205020404" pitchFamily="49" charset="0"/>
                <a:ea typeface="Times New Roman" panose="02020603050405020304" pitchFamily="18" charset="0"/>
                <a:cs typeface="Courier New" panose="02070309020205020404" pitchFamily="49" charset="0"/>
              </a:rPr>
              <a:t>&gt;</a:t>
            </a:r>
            <a:endParaRPr lang="en-GB" b="0" dirty="0">
              <a:latin typeface="Courier New" panose="020703090202050204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a:latin typeface="Courier New" panose="02070309020205020404" pitchFamily="49" charset="0"/>
                <a:ea typeface="Times New Roman" panose="02020603050405020304" pitchFamily="18" charset="0"/>
                <a:cs typeface="Courier New" panose="02070309020205020404" pitchFamily="49" charset="0"/>
              </a:rPr>
              <a:t>@</a:t>
            </a:r>
            <a:r>
              <a:rPr lang="en-US" b="0" dirty="0" err="1">
                <a:latin typeface="Courier New" panose="02070309020205020404" pitchFamily="49" charset="0"/>
                <a:ea typeface="Times New Roman" panose="02020603050405020304" pitchFamily="18" charset="0"/>
                <a:cs typeface="Courier New" panose="02070309020205020404" pitchFamily="49" charset="0"/>
              </a:rPr>
              <a:t>foreach</a:t>
            </a:r>
            <a:r>
              <a:rPr lang="en-US" b="0" dirty="0">
                <a:latin typeface="Courier New" panose="02070309020205020404" pitchFamily="49" charset="0"/>
                <a:ea typeface="Times New Roman" panose="02020603050405020304" pitchFamily="18" charset="0"/>
                <a:cs typeface="Courier New" panose="02070309020205020404" pitchFamily="49" charset="0"/>
              </a:rPr>
              <a:t> (</a:t>
            </a:r>
            <a:r>
              <a:rPr lang="en-US" b="0" dirty="0" err="1">
                <a:latin typeface="Courier New" panose="02070309020205020404" pitchFamily="49" charset="0"/>
                <a:ea typeface="Times New Roman" panose="02020603050405020304" pitchFamily="18" charset="0"/>
                <a:cs typeface="Courier New" panose="02070309020205020404" pitchFamily="49" charset="0"/>
              </a:rPr>
              <a:t>var</a:t>
            </a:r>
            <a:r>
              <a:rPr lang="en-US" b="0" dirty="0">
                <a:latin typeface="Courier New" panose="02070309020205020404" pitchFamily="49" charset="0"/>
                <a:ea typeface="Times New Roman" panose="02020603050405020304" pitchFamily="18" charset="0"/>
                <a:cs typeface="Courier New" panose="02070309020205020404" pitchFamily="49" charset="0"/>
              </a:rPr>
              <a:t> Product in Model)</a:t>
            </a:r>
            <a:endParaRPr lang="en-GB" b="0" dirty="0">
              <a:latin typeface="Courier New" panose="020703090202050204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a:latin typeface="Courier New" panose="02070309020205020404" pitchFamily="49" charset="0"/>
                <a:ea typeface="Times New Roman" panose="02020603050405020304" pitchFamily="18" charset="0"/>
                <a:cs typeface="Courier New" panose="02070309020205020404" pitchFamily="49" charset="0"/>
              </a:rPr>
              <a:t>{</a:t>
            </a:r>
            <a:endParaRPr lang="en-GB" b="0" dirty="0">
              <a:latin typeface="Courier New" panose="020703090202050204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a:latin typeface="Courier New" panose="02070309020205020404" pitchFamily="49" charset="0"/>
                <a:ea typeface="Times New Roman" panose="02020603050405020304" pitchFamily="18" charset="0"/>
                <a:cs typeface="Courier New" panose="02070309020205020404" pitchFamily="49" charset="0"/>
              </a:rPr>
              <a:t>   &lt;div&gt;Name: @</a:t>
            </a:r>
            <a:r>
              <a:rPr lang="en-US" b="0" dirty="0" err="1">
                <a:latin typeface="Courier New" panose="02070309020205020404" pitchFamily="49" charset="0"/>
                <a:ea typeface="Times New Roman" panose="02020603050405020304" pitchFamily="18" charset="0"/>
                <a:cs typeface="Courier New" panose="02070309020205020404" pitchFamily="49" charset="0"/>
              </a:rPr>
              <a:t>Product.Name</a:t>
            </a:r>
            <a:r>
              <a:rPr lang="en-US" b="0" dirty="0">
                <a:latin typeface="Courier New" panose="02070309020205020404" pitchFamily="49" charset="0"/>
                <a:ea typeface="Times New Roman" panose="02020603050405020304" pitchFamily="18" charset="0"/>
                <a:cs typeface="Courier New" panose="02070309020205020404" pitchFamily="49" charset="0"/>
              </a:rPr>
              <a:t>&lt;/div&gt;</a:t>
            </a:r>
            <a:endParaRPr lang="en-GB" b="0" dirty="0">
              <a:latin typeface="Courier New" panose="02070309020205020404" pitchFamily="49" charset="0"/>
              <a:ea typeface="Times New Roman" panose="02020603050405020304" pitchFamily="18" charset="0"/>
              <a:cs typeface="Courier New" panose="02070309020205020404" pitchFamily="49" charset="0"/>
            </a:endParaRPr>
          </a:p>
          <a:p>
            <a:r>
              <a:rPr lang="en-US" b="0" dirty="0">
                <a:latin typeface="Courier New" panose="02070309020205020404" pitchFamily="49" charset="0"/>
                <a:ea typeface="Times New Roman" panose="02020603050405020304" pitchFamily="18" charset="0"/>
                <a:cs typeface="Courier New" panose="02070309020205020404" pitchFamily="49" charset="0"/>
              </a:rPr>
              <a:t>}</a:t>
            </a:r>
            <a:endParaRPr lang="en-GB"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19019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p:txBody>
          <a:bodyPr>
            <a:normAutofit/>
          </a:bodyPr>
          <a:lstStyle/>
          <a:p>
            <a:r>
              <a:rPr lang="zh-TW" altLang="en-US" dirty="0" smtClean="0"/>
              <a:t>上半場 </a:t>
            </a:r>
            <a:r>
              <a:rPr lang="en-US" altLang="zh-TW" dirty="0" smtClean="0"/>
              <a:t>(19:40-20:20)</a:t>
            </a:r>
          </a:p>
          <a:p>
            <a:pPr lvl="1"/>
            <a:r>
              <a:rPr lang="en-US" altLang="zh-TW" dirty="0" smtClean="0"/>
              <a:t>View Concepts</a:t>
            </a:r>
          </a:p>
          <a:p>
            <a:pPr lvl="1"/>
            <a:r>
              <a:rPr lang="en-US" altLang="zh-TW" dirty="0" smtClean="0"/>
              <a:t>Introduction to Bootstrap 3</a:t>
            </a:r>
          </a:p>
          <a:p>
            <a:pPr lvl="1"/>
            <a:r>
              <a:rPr lang="en-US" altLang="zh-TW" dirty="0"/>
              <a:t>Basic </a:t>
            </a:r>
            <a:r>
              <a:rPr lang="en-US" altLang="zh-TW" dirty="0" smtClean="0"/>
              <a:t>Razor</a:t>
            </a:r>
          </a:p>
          <a:p>
            <a:pPr lvl="1"/>
            <a:r>
              <a:rPr lang="en-US" altLang="zh-TW" dirty="0" smtClean="0"/>
              <a:t>Master Page (Layout Page)</a:t>
            </a:r>
          </a:p>
          <a:p>
            <a:r>
              <a:rPr lang="zh-TW" altLang="en-US" dirty="0" smtClean="0"/>
              <a:t>下</a:t>
            </a:r>
            <a:r>
              <a:rPr lang="zh-TW" altLang="en-US" dirty="0" smtClean="0"/>
              <a:t>半場 </a:t>
            </a:r>
            <a:r>
              <a:rPr lang="en-US" altLang="zh-TW" dirty="0" smtClean="0"/>
              <a:t>(20:30-21:10)</a:t>
            </a:r>
          </a:p>
          <a:p>
            <a:pPr lvl="1"/>
            <a:r>
              <a:rPr lang="en-US" altLang="zh-TW" dirty="0" smtClean="0"/>
              <a:t>HTML Helpers</a:t>
            </a:r>
          </a:p>
          <a:p>
            <a:pPr lvl="1"/>
            <a:r>
              <a:rPr lang="en-US" altLang="zh-TW" dirty="0" smtClean="0"/>
              <a:t>Customize HTML Helpers</a:t>
            </a:r>
          </a:p>
          <a:p>
            <a:pPr lvl="1"/>
            <a:r>
              <a:rPr lang="en-US" altLang="zh-TW" dirty="0" smtClean="0"/>
              <a:t>Ajax</a:t>
            </a:r>
            <a:endParaRPr lang="zh-TW" altLang="en-US" dirty="0"/>
          </a:p>
        </p:txBody>
      </p:sp>
    </p:spTree>
    <p:extLst>
      <p:ext uri="{BB962C8B-B14F-4D97-AF65-F5344CB8AC3E}">
        <p14:creationId xmlns:p14="http://schemas.microsoft.com/office/powerpoint/2010/main" val="2624642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crypted-tbn1.gstatic.com/images?q=tbn:ANd9GcQyQ-djpcxiHdMYR1B1oKaQfeHV1vtQOhTVrdI0MTpPm7QA-GjS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55" y="1009290"/>
            <a:ext cx="8289180" cy="344865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35769" y="5175850"/>
            <a:ext cx="7168551" cy="646331"/>
          </a:xfrm>
          <a:prstGeom prst="rect">
            <a:avLst/>
          </a:prstGeom>
          <a:noFill/>
        </p:spPr>
        <p:txBody>
          <a:bodyPr wrap="square" rtlCol="0">
            <a:spAutoFit/>
          </a:bodyPr>
          <a:lstStyle/>
          <a:p>
            <a:r>
              <a:rPr lang="en-US" altLang="zh-TW" sz="3600" dirty="0" smtClean="0"/>
              <a:t>Strong-typed Model in Razor View</a:t>
            </a:r>
            <a:endParaRPr lang="zh-TW" altLang="en-US" sz="3600" dirty="0"/>
          </a:p>
        </p:txBody>
      </p:sp>
    </p:spTree>
    <p:extLst>
      <p:ext uri="{BB962C8B-B14F-4D97-AF65-F5344CB8AC3E}">
        <p14:creationId xmlns:p14="http://schemas.microsoft.com/office/powerpoint/2010/main" val="1821899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15177"/>
          </a:xfrm>
        </p:spPr>
        <p:txBody>
          <a:bodyPr>
            <a:normAutofit fontScale="90000"/>
          </a:bodyPr>
          <a:lstStyle/>
          <a:p>
            <a:r>
              <a:rPr lang="en-US" dirty="0" smtClean="0"/>
              <a:t>Master Page</a:t>
            </a:r>
            <a:endParaRPr lang="en-US" dirty="0"/>
          </a:p>
        </p:txBody>
      </p:sp>
      <p:sp>
        <p:nvSpPr>
          <p:cNvPr id="4" name="TextBox 3"/>
          <p:cNvSpPr txBox="1"/>
          <p:nvPr/>
        </p:nvSpPr>
        <p:spPr>
          <a:xfrm>
            <a:off x="331572" y="1013294"/>
            <a:ext cx="5608321" cy="2400657"/>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a:solidFill>
                  <a:srgbClr val="4F76AC"/>
                </a:solidFill>
                <a:latin typeface="Consolas"/>
              </a:rPr>
              <a:t>&lt;!</a:t>
            </a:r>
            <a:r>
              <a:rPr lang="en-US" sz="1600" dirty="0">
                <a:solidFill>
                  <a:srgbClr val="823125"/>
                </a:solidFill>
                <a:latin typeface="Consolas"/>
              </a:rPr>
              <a:t>DOCTYPE</a:t>
            </a:r>
            <a:r>
              <a:rPr lang="en-US" sz="1600" dirty="0">
                <a:solidFill>
                  <a:srgbClr val="B04F78"/>
                </a:solidFill>
                <a:latin typeface="Consolas"/>
              </a:rPr>
              <a:t> </a:t>
            </a:r>
            <a:r>
              <a:rPr lang="en-US" sz="1600" dirty="0">
                <a:solidFill>
                  <a:srgbClr val="D75028"/>
                </a:solidFill>
                <a:latin typeface="Consolas"/>
              </a:rPr>
              <a:t>html</a:t>
            </a:r>
            <a:r>
              <a:rPr lang="en-US" sz="1600" dirty="0">
                <a:solidFill>
                  <a:srgbClr val="4F76AC"/>
                </a:solidFill>
                <a:latin typeface="Consolas"/>
              </a:rPr>
              <a:t>&gt;</a:t>
            </a:r>
            <a:endParaRPr lang="en-US" sz="1600" dirty="0">
              <a:solidFill>
                <a:srgbClr val="232323"/>
              </a:solidFill>
              <a:latin typeface="Consolas"/>
            </a:endParaRPr>
          </a:p>
          <a:p>
            <a:r>
              <a:rPr lang="en-US" sz="1600" dirty="0">
                <a:solidFill>
                  <a:srgbClr val="4F76AC"/>
                </a:solidFill>
                <a:latin typeface="Consolas"/>
              </a:rPr>
              <a:t>&lt;</a:t>
            </a:r>
            <a:r>
              <a:rPr lang="en-US" sz="1600" dirty="0">
                <a:solidFill>
                  <a:srgbClr val="823125"/>
                </a:solidFill>
                <a:latin typeface="Consolas"/>
              </a:rPr>
              <a:t>html</a:t>
            </a:r>
            <a:r>
              <a:rPr lang="en-US" sz="1600" dirty="0">
                <a:solidFill>
                  <a:srgbClr val="4F76AC"/>
                </a:solidFill>
                <a:latin typeface="Consolas"/>
              </a:rPr>
              <a:t>&gt;</a:t>
            </a:r>
            <a:endParaRPr lang="en-US" sz="1600" dirty="0">
              <a:solidFill>
                <a:srgbClr val="232323"/>
              </a:solidFill>
              <a:latin typeface="Consolas"/>
            </a:endParaRPr>
          </a:p>
          <a:p>
            <a:r>
              <a:rPr lang="en-US" sz="1600" dirty="0">
                <a:solidFill>
                  <a:srgbClr val="232323"/>
                </a:solidFill>
                <a:latin typeface="Consolas"/>
              </a:rPr>
              <a:t>    </a:t>
            </a:r>
            <a:r>
              <a:rPr lang="en-US" sz="1600" dirty="0">
                <a:solidFill>
                  <a:srgbClr val="4F76AC"/>
                </a:solidFill>
                <a:latin typeface="Consolas"/>
              </a:rPr>
              <a:t>&lt;</a:t>
            </a:r>
            <a:r>
              <a:rPr lang="en-US" sz="1600" dirty="0">
                <a:solidFill>
                  <a:srgbClr val="823125"/>
                </a:solidFill>
                <a:latin typeface="Consolas"/>
              </a:rPr>
              <a:t>body</a:t>
            </a:r>
            <a:r>
              <a:rPr lang="en-US" sz="1600" dirty="0">
                <a:solidFill>
                  <a:srgbClr val="4F76AC"/>
                </a:solidFill>
                <a:latin typeface="Consolas"/>
              </a:rPr>
              <a:t>&gt;</a:t>
            </a:r>
            <a:r>
              <a:rPr lang="en-US" sz="1600" dirty="0">
                <a:solidFill>
                  <a:srgbClr val="232323"/>
                </a:solidFill>
                <a:latin typeface="Consolas"/>
              </a:rPr>
              <a:t>        </a:t>
            </a:r>
          </a:p>
          <a:p>
            <a:r>
              <a:rPr lang="en-US" sz="1600" dirty="0">
                <a:solidFill>
                  <a:srgbClr val="232323"/>
                </a:solidFill>
                <a:latin typeface="Consolas"/>
              </a:rPr>
              <a:t>        </a:t>
            </a:r>
            <a:r>
              <a:rPr lang="en-US" sz="1600" dirty="0">
                <a:solidFill>
                  <a:srgbClr val="4F76AC"/>
                </a:solidFill>
                <a:latin typeface="Consolas"/>
              </a:rPr>
              <a:t>&lt;</a:t>
            </a:r>
            <a:r>
              <a:rPr lang="en-US" sz="1600" dirty="0">
                <a:solidFill>
                  <a:srgbClr val="823125"/>
                </a:solidFill>
                <a:latin typeface="Consolas"/>
              </a:rPr>
              <a:t>div</a:t>
            </a:r>
            <a:r>
              <a:rPr lang="en-US" sz="1600" dirty="0">
                <a:solidFill>
                  <a:srgbClr val="232323"/>
                </a:solidFill>
                <a:latin typeface="Consolas"/>
              </a:rPr>
              <a:t> </a:t>
            </a:r>
            <a:r>
              <a:rPr lang="en-US" sz="1600" dirty="0">
                <a:solidFill>
                  <a:srgbClr val="D75028"/>
                </a:solidFill>
                <a:latin typeface="Consolas"/>
              </a:rPr>
              <a:t>id</a:t>
            </a:r>
            <a:r>
              <a:rPr lang="en-US" sz="1600" dirty="0">
                <a:solidFill>
                  <a:srgbClr val="4F76AC"/>
                </a:solidFill>
                <a:latin typeface="Consolas"/>
              </a:rPr>
              <a:t>="Header"&gt;</a:t>
            </a:r>
            <a:r>
              <a:rPr lang="en-US" sz="1600" dirty="0">
                <a:solidFill>
                  <a:srgbClr val="232323"/>
                </a:solidFill>
                <a:latin typeface="Consolas"/>
              </a:rPr>
              <a:t>My Header</a:t>
            </a:r>
            <a:r>
              <a:rPr lang="en-US" sz="1600" dirty="0">
                <a:solidFill>
                  <a:srgbClr val="4F76AC"/>
                </a:solidFill>
                <a:latin typeface="Consolas"/>
              </a:rPr>
              <a:t>&lt;/</a:t>
            </a:r>
            <a:r>
              <a:rPr lang="en-US" sz="1600" dirty="0">
                <a:solidFill>
                  <a:srgbClr val="823125"/>
                </a:solidFill>
                <a:latin typeface="Consolas"/>
              </a:rPr>
              <a:t>div</a:t>
            </a:r>
            <a:r>
              <a:rPr lang="en-US" sz="1600" dirty="0">
                <a:solidFill>
                  <a:srgbClr val="4F76AC"/>
                </a:solidFill>
                <a:latin typeface="Consolas"/>
              </a:rPr>
              <a:t>&gt;</a:t>
            </a:r>
            <a:r>
              <a:rPr lang="en-US" sz="1600" dirty="0">
                <a:solidFill>
                  <a:srgbClr val="232323"/>
                </a:solidFill>
                <a:latin typeface="Consolas"/>
              </a:rPr>
              <a:t>        </a:t>
            </a:r>
          </a:p>
          <a:p>
            <a:r>
              <a:rPr lang="en-US" sz="1600" dirty="0">
                <a:solidFill>
                  <a:srgbClr val="232323"/>
                </a:solidFill>
                <a:latin typeface="Consolas"/>
              </a:rPr>
              <a:t>        </a:t>
            </a:r>
            <a:r>
              <a:rPr lang="en-US" sz="1600" dirty="0">
                <a:solidFill>
                  <a:srgbClr val="4F76AC"/>
                </a:solidFill>
                <a:latin typeface="Consolas"/>
              </a:rPr>
              <a:t>&lt;</a:t>
            </a:r>
            <a:r>
              <a:rPr lang="en-US" sz="1600" dirty="0">
                <a:solidFill>
                  <a:srgbClr val="823125"/>
                </a:solidFill>
                <a:latin typeface="Consolas"/>
              </a:rPr>
              <a:t>div</a:t>
            </a:r>
            <a:r>
              <a:rPr lang="en-US" sz="1600" dirty="0">
                <a:solidFill>
                  <a:srgbClr val="232323"/>
                </a:solidFill>
                <a:latin typeface="Consolas"/>
              </a:rPr>
              <a:t> </a:t>
            </a:r>
            <a:r>
              <a:rPr lang="en-US" sz="1600" dirty="0">
                <a:solidFill>
                  <a:srgbClr val="D75028"/>
                </a:solidFill>
                <a:latin typeface="Consolas"/>
              </a:rPr>
              <a:t>id</a:t>
            </a:r>
            <a:r>
              <a:rPr lang="en-US" sz="1600" dirty="0">
                <a:solidFill>
                  <a:srgbClr val="4F76AC"/>
                </a:solidFill>
                <a:latin typeface="Consolas"/>
              </a:rPr>
              <a:t>="main"&gt;</a:t>
            </a:r>
            <a:endParaRPr lang="en-US" sz="1600" dirty="0">
              <a:solidFill>
                <a:srgbClr val="232323"/>
              </a:solidFill>
              <a:latin typeface="Consolas"/>
            </a:endParaRPr>
          </a:p>
          <a:p>
            <a:r>
              <a:rPr lang="en-US" sz="1600" dirty="0">
                <a:solidFill>
                  <a:srgbClr val="232323"/>
                </a:solidFill>
                <a:latin typeface="Consolas"/>
              </a:rPr>
              <a:t>            </a:t>
            </a:r>
            <a:r>
              <a:rPr lang="en-US" sz="1600" dirty="0">
                <a:solidFill>
                  <a:srgbClr val="000000"/>
                </a:solidFill>
                <a:latin typeface="Consolas"/>
              </a:rPr>
              <a:t>@</a:t>
            </a:r>
            <a:r>
              <a:rPr lang="en-US" sz="1600" dirty="0" err="1">
                <a:solidFill>
                  <a:srgbClr val="232323"/>
                </a:solidFill>
                <a:latin typeface="Consolas"/>
              </a:rPr>
              <a:t>RenderBody</a:t>
            </a:r>
            <a:r>
              <a:rPr lang="en-US" sz="1600" dirty="0">
                <a:solidFill>
                  <a:srgbClr val="232323"/>
                </a:solidFill>
                <a:latin typeface="Consolas"/>
              </a:rPr>
              <a:t>()</a:t>
            </a:r>
          </a:p>
          <a:p>
            <a:r>
              <a:rPr lang="en-US" sz="1600" dirty="0">
                <a:solidFill>
                  <a:srgbClr val="232323"/>
                </a:solidFill>
                <a:latin typeface="Consolas"/>
              </a:rPr>
              <a:t>        </a:t>
            </a:r>
            <a:r>
              <a:rPr lang="en-US" sz="1600" dirty="0">
                <a:solidFill>
                  <a:srgbClr val="4F76AC"/>
                </a:solidFill>
                <a:latin typeface="Consolas"/>
              </a:rPr>
              <a:t>&lt;/</a:t>
            </a:r>
            <a:r>
              <a:rPr lang="en-US" sz="1600" dirty="0">
                <a:solidFill>
                  <a:srgbClr val="823125"/>
                </a:solidFill>
                <a:latin typeface="Consolas"/>
              </a:rPr>
              <a:t>div</a:t>
            </a:r>
            <a:r>
              <a:rPr lang="en-US" sz="1600" dirty="0">
                <a:solidFill>
                  <a:srgbClr val="4F76AC"/>
                </a:solidFill>
                <a:latin typeface="Consolas"/>
              </a:rPr>
              <a:t>&gt;</a:t>
            </a:r>
            <a:r>
              <a:rPr lang="en-US" sz="1600" dirty="0">
                <a:solidFill>
                  <a:srgbClr val="232323"/>
                </a:solidFill>
                <a:latin typeface="Consolas"/>
              </a:rPr>
              <a:t>        </a:t>
            </a:r>
          </a:p>
          <a:p>
            <a:r>
              <a:rPr lang="en-US" sz="1600" dirty="0">
                <a:solidFill>
                  <a:srgbClr val="232323"/>
                </a:solidFill>
                <a:latin typeface="Consolas"/>
              </a:rPr>
              <a:t>    </a:t>
            </a:r>
            <a:r>
              <a:rPr lang="en-US" sz="1600" dirty="0">
                <a:solidFill>
                  <a:srgbClr val="4F76AC"/>
                </a:solidFill>
                <a:latin typeface="Consolas"/>
              </a:rPr>
              <a:t>&lt;/</a:t>
            </a:r>
            <a:r>
              <a:rPr lang="en-US" sz="1600" dirty="0">
                <a:solidFill>
                  <a:srgbClr val="823125"/>
                </a:solidFill>
                <a:latin typeface="Consolas"/>
              </a:rPr>
              <a:t>body</a:t>
            </a:r>
            <a:r>
              <a:rPr lang="en-US" sz="1600" dirty="0">
                <a:solidFill>
                  <a:srgbClr val="4F76AC"/>
                </a:solidFill>
                <a:latin typeface="Consolas"/>
              </a:rPr>
              <a:t>&gt;</a:t>
            </a:r>
            <a:endParaRPr lang="en-US" sz="1600" dirty="0">
              <a:solidFill>
                <a:srgbClr val="232323"/>
              </a:solidFill>
              <a:latin typeface="Consolas"/>
            </a:endParaRPr>
          </a:p>
          <a:p>
            <a:r>
              <a:rPr lang="en-US" sz="1600" dirty="0">
                <a:solidFill>
                  <a:srgbClr val="4F76AC"/>
                </a:solidFill>
                <a:latin typeface="Consolas"/>
              </a:rPr>
              <a:t>&lt;/</a:t>
            </a:r>
            <a:r>
              <a:rPr lang="en-US" sz="1600" dirty="0">
                <a:solidFill>
                  <a:srgbClr val="823125"/>
                </a:solidFill>
                <a:latin typeface="Consolas"/>
              </a:rPr>
              <a:t>html</a:t>
            </a:r>
            <a:r>
              <a:rPr lang="en-US" sz="1600" dirty="0">
                <a:solidFill>
                  <a:srgbClr val="4F76AC"/>
                </a:solidFill>
                <a:latin typeface="Consolas"/>
              </a:rPr>
              <a:t>&gt;</a:t>
            </a:r>
            <a:endParaRPr lang="en-US" sz="1600" dirty="0">
              <a:latin typeface="Consolas" pitchFamily="49" charset="0"/>
              <a:ea typeface="Calibri"/>
              <a:cs typeface="Times New Roman"/>
            </a:endParaRPr>
          </a:p>
        </p:txBody>
      </p:sp>
      <p:sp>
        <p:nvSpPr>
          <p:cNvPr id="5" name="Rectangle 4"/>
          <p:cNvSpPr/>
          <p:nvPr/>
        </p:nvSpPr>
        <p:spPr bwMode="auto">
          <a:xfrm>
            <a:off x="4217773" y="1013294"/>
            <a:ext cx="1722120" cy="332041"/>
          </a:xfrm>
          <a:prstGeom prst="rect">
            <a:avLst/>
          </a:prstGeom>
          <a:solidFill>
            <a:schemeClr val="accent6"/>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itchFamily="34" charset="0"/>
              </a:rPr>
              <a:t>Master.cshtml</a:t>
            </a:r>
            <a:endParaRPr kumimoji="0" 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6" name="TextBox 5"/>
          <p:cNvSpPr txBox="1"/>
          <p:nvPr/>
        </p:nvSpPr>
        <p:spPr>
          <a:xfrm>
            <a:off x="1856233" y="3413951"/>
            <a:ext cx="7031736" cy="3139321"/>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a:solidFill>
                  <a:srgbClr val="000000"/>
                </a:solidFill>
                <a:latin typeface="Consolas"/>
              </a:rPr>
              <a:t>@{</a:t>
            </a:r>
            <a:endParaRPr lang="en-US" sz="1600" dirty="0">
              <a:solidFill>
                <a:srgbClr val="232323"/>
              </a:solidFill>
              <a:latin typeface="Consolas"/>
            </a:endParaRPr>
          </a:p>
          <a:p>
            <a:r>
              <a:rPr lang="en-US" sz="1600" dirty="0">
                <a:solidFill>
                  <a:srgbClr val="232323"/>
                </a:solidFill>
                <a:latin typeface="Consolas"/>
              </a:rPr>
              <a:t>    Layout = </a:t>
            </a:r>
            <a:r>
              <a:rPr lang="en-US" sz="1600" dirty="0">
                <a:solidFill>
                  <a:srgbClr val="823125"/>
                </a:solidFill>
                <a:latin typeface="Consolas"/>
              </a:rPr>
              <a:t>"~/Views/Shared/E4D.cshtml"</a:t>
            </a:r>
            <a:r>
              <a:rPr lang="en-US" sz="1600" dirty="0">
                <a:solidFill>
                  <a:srgbClr val="232323"/>
                </a:solidFill>
                <a:latin typeface="Consolas"/>
              </a:rPr>
              <a:t>;</a:t>
            </a:r>
          </a:p>
          <a:p>
            <a:r>
              <a:rPr lang="en-US" sz="1600" dirty="0">
                <a:solidFill>
                  <a:srgbClr val="232323"/>
                </a:solidFill>
                <a:latin typeface="Consolas"/>
              </a:rPr>
              <a:t>    </a:t>
            </a:r>
            <a:r>
              <a:rPr lang="en-US" sz="1600" dirty="0" err="1">
                <a:solidFill>
                  <a:srgbClr val="232323"/>
                </a:solidFill>
                <a:latin typeface="Consolas"/>
              </a:rPr>
              <a:t>ViewBag.Title</a:t>
            </a:r>
            <a:r>
              <a:rPr lang="en-US" sz="1600" dirty="0">
                <a:solidFill>
                  <a:srgbClr val="232323"/>
                </a:solidFill>
                <a:latin typeface="Consolas"/>
              </a:rPr>
              <a:t> = </a:t>
            </a:r>
            <a:r>
              <a:rPr lang="en-US" sz="1600" dirty="0">
                <a:solidFill>
                  <a:srgbClr val="823125"/>
                </a:solidFill>
                <a:latin typeface="Consolas"/>
              </a:rPr>
              <a:t>"Home Page"</a:t>
            </a:r>
            <a:r>
              <a:rPr lang="en-US" sz="1600" dirty="0">
                <a:solidFill>
                  <a:srgbClr val="232323"/>
                </a:solidFill>
                <a:latin typeface="Consolas"/>
              </a:rPr>
              <a:t>;</a:t>
            </a:r>
          </a:p>
          <a:p>
            <a:r>
              <a:rPr lang="en-US" sz="1600" dirty="0">
                <a:solidFill>
                  <a:srgbClr val="000000"/>
                </a:solidFill>
                <a:latin typeface="Consolas"/>
              </a:rPr>
              <a:t>}</a:t>
            </a:r>
            <a:endParaRPr lang="en-US" sz="1600" dirty="0">
              <a:solidFill>
                <a:srgbClr val="232323"/>
              </a:solidFill>
              <a:latin typeface="Consolas"/>
            </a:endParaRPr>
          </a:p>
          <a:p>
            <a:r>
              <a:rPr lang="en-US" sz="1600" dirty="0">
                <a:solidFill>
                  <a:srgbClr val="4F76AC"/>
                </a:solidFill>
                <a:latin typeface="Consolas"/>
              </a:rPr>
              <a:t>&lt;</a:t>
            </a:r>
            <a:r>
              <a:rPr lang="en-US" sz="1600" dirty="0">
                <a:solidFill>
                  <a:srgbClr val="823125"/>
                </a:solidFill>
                <a:latin typeface="Consolas"/>
              </a:rPr>
              <a:t>h2</a:t>
            </a:r>
            <a:r>
              <a:rPr lang="en-US" sz="1600" dirty="0">
                <a:solidFill>
                  <a:srgbClr val="4F76AC"/>
                </a:solidFill>
                <a:latin typeface="Consolas"/>
              </a:rPr>
              <a:t>&gt;</a:t>
            </a:r>
            <a:r>
              <a:rPr lang="en-US" sz="1600" dirty="0">
                <a:solidFill>
                  <a:srgbClr val="000000"/>
                </a:solidFill>
                <a:latin typeface="Consolas"/>
              </a:rPr>
              <a:t>@</a:t>
            </a:r>
            <a:r>
              <a:rPr lang="en-US" sz="1600" dirty="0" err="1">
                <a:solidFill>
                  <a:srgbClr val="232323"/>
                </a:solidFill>
                <a:latin typeface="Consolas"/>
              </a:rPr>
              <a:t>ViewBag.Message</a:t>
            </a:r>
            <a:r>
              <a:rPr lang="en-US" sz="1600" dirty="0">
                <a:solidFill>
                  <a:srgbClr val="4F76AC"/>
                </a:solidFill>
                <a:latin typeface="Consolas"/>
              </a:rPr>
              <a:t>&lt;/</a:t>
            </a:r>
            <a:r>
              <a:rPr lang="en-US" sz="1600" dirty="0">
                <a:solidFill>
                  <a:srgbClr val="823125"/>
                </a:solidFill>
                <a:latin typeface="Consolas"/>
              </a:rPr>
              <a:t>h2</a:t>
            </a:r>
            <a:r>
              <a:rPr lang="en-US" sz="1600" dirty="0">
                <a:solidFill>
                  <a:srgbClr val="4F76AC"/>
                </a:solidFill>
                <a:latin typeface="Consolas"/>
              </a:rPr>
              <a:t>&gt;</a:t>
            </a:r>
            <a:endParaRPr lang="en-US" sz="1600" dirty="0">
              <a:solidFill>
                <a:srgbClr val="232323"/>
              </a:solidFill>
              <a:latin typeface="Consolas"/>
            </a:endParaRPr>
          </a:p>
          <a:p>
            <a:r>
              <a:rPr lang="en-US" sz="1600" dirty="0">
                <a:solidFill>
                  <a:srgbClr val="4F76AC"/>
                </a:solidFill>
                <a:latin typeface="Consolas"/>
              </a:rPr>
              <a:t>&lt;</a:t>
            </a:r>
            <a:r>
              <a:rPr lang="en-US" sz="1600" dirty="0">
                <a:solidFill>
                  <a:srgbClr val="823125"/>
                </a:solidFill>
                <a:latin typeface="Consolas"/>
              </a:rPr>
              <a:t>p</a:t>
            </a:r>
            <a:r>
              <a:rPr lang="en-US" sz="1600" dirty="0">
                <a:solidFill>
                  <a:srgbClr val="4F76AC"/>
                </a:solidFill>
                <a:latin typeface="Consolas"/>
              </a:rPr>
              <a:t>&gt;</a:t>
            </a:r>
            <a:endParaRPr lang="en-US" sz="1600" dirty="0">
              <a:solidFill>
                <a:srgbClr val="232323"/>
              </a:solidFill>
              <a:latin typeface="Consolas"/>
            </a:endParaRPr>
          </a:p>
          <a:p>
            <a:r>
              <a:rPr lang="en-US" sz="1600" dirty="0">
                <a:solidFill>
                  <a:srgbClr val="232323"/>
                </a:solidFill>
                <a:latin typeface="Consolas"/>
              </a:rPr>
              <a:t>    </a:t>
            </a:r>
            <a:r>
              <a:rPr lang="en-US" sz="1600" dirty="0">
                <a:solidFill>
                  <a:srgbClr val="000000"/>
                </a:solidFill>
                <a:latin typeface="Consolas"/>
              </a:rPr>
              <a:t>@{</a:t>
            </a:r>
            <a:endParaRPr lang="en-US" sz="1600" dirty="0">
              <a:solidFill>
                <a:srgbClr val="232323"/>
              </a:solidFill>
              <a:latin typeface="Consolas"/>
            </a:endParaRPr>
          </a:p>
          <a:p>
            <a:r>
              <a:rPr lang="nn-NO" sz="1600" dirty="0">
                <a:solidFill>
                  <a:srgbClr val="232323"/>
                </a:solidFill>
                <a:latin typeface="Consolas"/>
              </a:rPr>
              <a:t>         </a:t>
            </a:r>
            <a:r>
              <a:rPr lang="nn-NO" sz="1600" dirty="0">
                <a:solidFill>
                  <a:srgbClr val="4F76AC"/>
                </a:solidFill>
                <a:latin typeface="Consolas"/>
              </a:rPr>
              <a:t>for</a:t>
            </a:r>
            <a:r>
              <a:rPr lang="nn-NO" sz="1600" dirty="0">
                <a:solidFill>
                  <a:srgbClr val="232323"/>
                </a:solidFill>
                <a:latin typeface="Consolas"/>
              </a:rPr>
              <a:t>( </a:t>
            </a:r>
            <a:r>
              <a:rPr lang="nn-NO" sz="1600" dirty="0">
                <a:solidFill>
                  <a:srgbClr val="4F76AC"/>
                </a:solidFill>
                <a:latin typeface="Consolas"/>
              </a:rPr>
              <a:t>int</a:t>
            </a:r>
            <a:r>
              <a:rPr lang="nn-NO" sz="1600" dirty="0">
                <a:solidFill>
                  <a:srgbClr val="232323"/>
                </a:solidFill>
                <a:latin typeface="Consolas"/>
              </a:rPr>
              <a:t> i=</a:t>
            </a:r>
            <a:r>
              <a:rPr lang="nn-NO" sz="1600" dirty="0">
                <a:solidFill>
                  <a:srgbClr val="B35BB4"/>
                </a:solidFill>
                <a:latin typeface="Consolas"/>
              </a:rPr>
              <a:t>0</a:t>
            </a:r>
            <a:r>
              <a:rPr lang="nn-NO" sz="1600" dirty="0">
                <a:solidFill>
                  <a:srgbClr val="232323"/>
                </a:solidFill>
                <a:latin typeface="Consolas"/>
              </a:rPr>
              <a:t> ; i &lt; </a:t>
            </a:r>
            <a:r>
              <a:rPr lang="nn-NO" sz="1600" dirty="0">
                <a:solidFill>
                  <a:srgbClr val="B35BB4"/>
                </a:solidFill>
                <a:latin typeface="Consolas"/>
              </a:rPr>
              <a:t>5</a:t>
            </a:r>
            <a:r>
              <a:rPr lang="nn-NO" sz="1600" dirty="0">
                <a:solidFill>
                  <a:srgbClr val="232323"/>
                </a:solidFill>
                <a:latin typeface="Consolas"/>
              </a:rPr>
              <a:t> ; i++ </a:t>
            </a:r>
            <a:r>
              <a:rPr lang="nn-NO" sz="1600" dirty="0" smtClean="0">
                <a:solidFill>
                  <a:srgbClr val="232323"/>
                </a:solidFill>
                <a:latin typeface="Consolas"/>
              </a:rPr>
              <a:t>) </a:t>
            </a:r>
            <a:r>
              <a:rPr lang="en-US" sz="1600" dirty="0" smtClean="0">
                <a:solidFill>
                  <a:srgbClr val="232323"/>
                </a:solidFill>
                <a:latin typeface="Consolas"/>
              </a:rPr>
              <a:t>{</a:t>
            </a:r>
            <a:endParaRPr lang="en-US" sz="1600" dirty="0">
              <a:solidFill>
                <a:srgbClr val="232323"/>
              </a:solidFill>
              <a:latin typeface="Consolas"/>
            </a:endParaRPr>
          </a:p>
          <a:p>
            <a:r>
              <a:rPr lang="en-US" sz="1600" dirty="0">
                <a:solidFill>
                  <a:srgbClr val="232323"/>
                </a:solidFill>
                <a:latin typeface="Consolas"/>
              </a:rPr>
              <a:t>          </a:t>
            </a:r>
            <a:r>
              <a:rPr lang="en-US" sz="1600" dirty="0" smtClean="0">
                <a:solidFill>
                  <a:srgbClr val="232323"/>
                </a:solidFill>
                <a:latin typeface="Consolas"/>
              </a:rPr>
              <a:t>  </a:t>
            </a:r>
            <a:r>
              <a:rPr lang="en-US" sz="1600" dirty="0" smtClean="0">
                <a:solidFill>
                  <a:srgbClr val="4F76AC"/>
                </a:solidFill>
                <a:latin typeface="Consolas"/>
              </a:rPr>
              <a:t>&lt;</a:t>
            </a:r>
            <a:r>
              <a:rPr lang="en-US" sz="1600" dirty="0">
                <a:solidFill>
                  <a:srgbClr val="823125"/>
                </a:solidFill>
                <a:latin typeface="Consolas"/>
              </a:rPr>
              <a:t>b</a:t>
            </a:r>
            <a:r>
              <a:rPr lang="en-US" sz="1600" dirty="0">
                <a:solidFill>
                  <a:srgbClr val="4F76AC"/>
                </a:solidFill>
                <a:latin typeface="Consolas"/>
              </a:rPr>
              <a:t>&gt;</a:t>
            </a:r>
            <a:r>
              <a:rPr lang="en-US" sz="1600" dirty="0">
                <a:solidFill>
                  <a:srgbClr val="232323"/>
                </a:solidFill>
                <a:latin typeface="Consolas"/>
              </a:rPr>
              <a:t>Hello World.</a:t>
            </a:r>
            <a:r>
              <a:rPr lang="en-US" sz="1600" dirty="0">
                <a:solidFill>
                  <a:srgbClr val="4F76AC"/>
                </a:solidFill>
                <a:latin typeface="Consolas"/>
              </a:rPr>
              <a:t>&lt;/</a:t>
            </a:r>
            <a:r>
              <a:rPr lang="en-US" sz="1600" dirty="0">
                <a:solidFill>
                  <a:srgbClr val="823125"/>
                </a:solidFill>
                <a:latin typeface="Consolas"/>
              </a:rPr>
              <a:t>b</a:t>
            </a:r>
            <a:r>
              <a:rPr lang="en-US" sz="1600" dirty="0">
                <a:solidFill>
                  <a:srgbClr val="4F76AC"/>
                </a:solidFill>
                <a:latin typeface="Consolas"/>
              </a:rPr>
              <a:t>&gt;&lt;</a:t>
            </a:r>
            <a:r>
              <a:rPr lang="en-US" sz="1600" dirty="0" err="1">
                <a:solidFill>
                  <a:srgbClr val="823125"/>
                </a:solidFill>
                <a:latin typeface="Consolas"/>
              </a:rPr>
              <a:t>br</a:t>
            </a:r>
            <a:r>
              <a:rPr lang="en-US" sz="1600" dirty="0">
                <a:solidFill>
                  <a:srgbClr val="4F76AC"/>
                </a:solidFill>
                <a:latin typeface="Consolas"/>
              </a:rPr>
              <a:t>/&gt;</a:t>
            </a:r>
            <a:r>
              <a:rPr lang="en-US" sz="1600" dirty="0">
                <a:solidFill>
                  <a:srgbClr val="232323"/>
                </a:solidFill>
                <a:latin typeface="Consolas"/>
              </a:rPr>
              <a:t>   </a:t>
            </a:r>
          </a:p>
          <a:p>
            <a:r>
              <a:rPr lang="en-US" sz="1600" dirty="0">
                <a:solidFill>
                  <a:srgbClr val="232323"/>
                </a:solidFill>
                <a:latin typeface="Consolas"/>
              </a:rPr>
              <a:t>         }</a:t>
            </a:r>
          </a:p>
          <a:p>
            <a:r>
              <a:rPr lang="en-US" sz="1600" dirty="0">
                <a:solidFill>
                  <a:srgbClr val="232323"/>
                </a:solidFill>
                <a:latin typeface="Consolas"/>
              </a:rPr>
              <a:t>     </a:t>
            </a:r>
            <a:r>
              <a:rPr lang="en-US" sz="1600" dirty="0">
                <a:solidFill>
                  <a:srgbClr val="000000"/>
                </a:solidFill>
                <a:latin typeface="Consolas"/>
              </a:rPr>
              <a:t>}</a:t>
            </a:r>
            <a:endParaRPr lang="en-US" sz="1600" dirty="0">
              <a:solidFill>
                <a:srgbClr val="232323"/>
              </a:solidFill>
              <a:latin typeface="Consolas"/>
            </a:endParaRPr>
          </a:p>
          <a:p>
            <a:r>
              <a:rPr lang="en-US" sz="1600" dirty="0">
                <a:solidFill>
                  <a:srgbClr val="4F76AC"/>
                </a:solidFill>
                <a:latin typeface="Consolas"/>
              </a:rPr>
              <a:t>&lt;/</a:t>
            </a:r>
            <a:r>
              <a:rPr lang="en-US" sz="1600" dirty="0">
                <a:solidFill>
                  <a:srgbClr val="823125"/>
                </a:solidFill>
                <a:latin typeface="Consolas"/>
              </a:rPr>
              <a:t>p</a:t>
            </a:r>
            <a:r>
              <a:rPr lang="en-US" sz="1600" dirty="0">
                <a:solidFill>
                  <a:srgbClr val="4F76AC"/>
                </a:solidFill>
                <a:latin typeface="Consolas"/>
              </a:rPr>
              <a:t>&gt;</a:t>
            </a:r>
            <a:endParaRPr lang="en-US" sz="1600" dirty="0">
              <a:latin typeface="Consolas" pitchFamily="49" charset="0"/>
              <a:ea typeface="Calibri"/>
              <a:cs typeface="Times New Roman"/>
            </a:endParaRPr>
          </a:p>
        </p:txBody>
      </p:sp>
      <p:sp>
        <p:nvSpPr>
          <p:cNvPr id="7" name="Rectangle 6"/>
          <p:cNvSpPr/>
          <p:nvPr/>
        </p:nvSpPr>
        <p:spPr bwMode="auto">
          <a:xfrm>
            <a:off x="7278625" y="3413951"/>
            <a:ext cx="1609344" cy="332041"/>
          </a:xfrm>
          <a:prstGeom prst="rect">
            <a:avLst/>
          </a:prstGeom>
          <a:solidFill>
            <a:schemeClr val="accent6"/>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itchFamily="34" charset="0"/>
              </a:rPr>
              <a:t>Index.cshtml</a:t>
            </a:r>
            <a:endParaRPr kumimoji="0" 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8" name="Up-Down Arrow 7"/>
          <p:cNvSpPr/>
          <p:nvPr/>
        </p:nvSpPr>
        <p:spPr bwMode="auto">
          <a:xfrm rot="19277108">
            <a:off x="3388559" y="2458115"/>
            <a:ext cx="353569" cy="932688"/>
          </a:xfrm>
          <a:prstGeom prst="upDownArrow">
            <a:avLst/>
          </a:prstGeom>
          <a:solidFill>
            <a:schemeClr val="accent4"/>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spTree>
    <p:extLst>
      <p:ext uri="{BB962C8B-B14F-4D97-AF65-F5344CB8AC3E}">
        <p14:creationId xmlns:p14="http://schemas.microsoft.com/office/powerpoint/2010/main" val="797235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685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2" name="Title 1"/>
          <p:cNvSpPr>
            <a:spLocks noGrp="1"/>
          </p:cNvSpPr>
          <p:nvPr>
            <p:ph type="title"/>
          </p:nvPr>
        </p:nvSpPr>
        <p:spPr/>
        <p:txBody>
          <a:bodyPr/>
          <a:lstStyle/>
          <a:p>
            <a:r>
              <a:rPr lang="en-US" dirty="0" smtClean="0"/>
              <a:t>Master Page</a:t>
            </a:r>
            <a:endParaRPr lang="en-US" dirty="0"/>
          </a:p>
        </p:txBody>
      </p:sp>
      <p:pic>
        <p:nvPicPr>
          <p:cNvPr id="2050" name="Picture 2" descr="C:\Users\Eyal Vardi\Desktop\WindowsLiveWriter_3CreatingaConsistentLook_BDF9_ch03_layouts-3_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638" y="2055815"/>
            <a:ext cx="7075308" cy="360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37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_</a:t>
            </a:r>
            <a:r>
              <a:rPr lang="en-US" dirty="0" err="1"/>
              <a:t>ViewStart</a:t>
            </a:r>
            <a:r>
              <a:rPr lang="en-US" dirty="0"/>
              <a:t> </a:t>
            </a:r>
            <a:r>
              <a:rPr lang="en-US" dirty="0" smtClean="0"/>
              <a:t>File</a:t>
            </a:r>
            <a:endParaRPr lang="en-US" dirty="0"/>
          </a:p>
        </p:txBody>
      </p:sp>
      <p:sp>
        <p:nvSpPr>
          <p:cNvPr id="3" name="Content Placeholder 2"/>
          <p:cNvSpPr>
            <a:spLocks noGrp="1"/>
          </p:cNvSpPr>
          <p:nvPr>
            <p:ph idx="1"/>
          </p:nvPr>
        </p:nvSpPr>
        <p:spPr>
          <a:xfrm>
            <a:off x="304800" y="1416050"/>
            <a:ext cx="8655050" cy="1255728"/>
          </a:xfrm>
        </p:spPr>
        <p:txBody>
          <a:bodyPr/>
          <a:lstStyle/>
          <a:p>
            <a:r>
              <a:rPr lang="en-US" dirty="0" smtClean="0"/>
              <a:t>Can be </a:t>
            </a:r>
            <a:r>
              <a:rPr lang="en-US" dirty="0"/>
              <a:t>used to define common view code that you want to execute at the start of each View’s rendering.</a:t>
            </a:r>
          </a:p>
        </p:txBody>
      </p:sp>
      <p:sp>
        <p:nvSpPr>
          <p:cNvPr id="4" name="TextBox 3"/>
          <p:cNvSpPr txBox="1"/>
          <p:nvPr/>
        </p:nvSpPr>
        <p:spPr>
          <a:xfrm>
            <a:off x="381000" y="3029903"/>
            <a:ext cx="5544312" cy="1169551"/>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a:solidFill>
                  <a:srgbClr val="000000"/>
                </a:solidFill>
                <a:latin typeface="Consolas"/>
              </a:rPr>
              <a:t>@{</a:t>
            </a:r>
            <a:endParaRPr lang="en-US" sz="1600" dirty="0">
              <a:solidFill>
                <a:srgbClr val="232323"/>
              </a:solidFill>
              <a:latin typeface="Consolas"/>
            </a:endParaRPr>
          </a:p>
          <a:p>
            <a:r>
              <a:rPr lang="en-US" sz="1600" dirty="0">
                <a:solidFill>
                  <a:srgbClr val="232323"/>
                </a:solidFill>
                <a:latin typeface="Consolas"/>
              </a:rPr>
              <a:t>    </a:t>
            </a:r>
          </a:p>
          <a:p>
            <a:r>
              <a:rPr lang="en-US" sz="1600" dirty="0" smtClean="0">
                <a:solidFill>
                  <a:srgbClr val="232323"/>
                </a:solidFill>
                <a:latin typeface="Consolas"/>
              </a:rPr>
              <a:t>    Layout </a:t>
            </a:r>
            <a:r>
              <a:rPr lang="en-US" sz="1600" dirty="0">
                <a:solidFill>
                  <a:srgbClr val="232323"/>
                </a:solidFill>
                <a:latin typeface="Consolas"/>
              </a:rPr>
              <a:t>= </a:t>
            </a:r>
            <a:r>
              <a:rPr lang="en-US" sz="1600" dirty="0">
                <a:solidFill>
                  <a:srgbClr val="823125"/>
                </a:solidFill>
                <a:latin typeface="Consolas"/>
              </a:rPr>
              <a:t>"~/Views/Shared/E4D.cshtml</a:t>
            </a:r>
            <a:r>
              <a:rPr lang="en-US" sz="1600" dirty="0" smtClean="0">
                <a:solidFill>
                  <a:srgbClr val="823125"/>
                </a:solidFill>
                <a:latin typeface="Consolas"/>
              </a:rPr>
              <a:t>"</a:t>
            </a:r>
            <a:r>
              <a:rPr lang="en-US" sz="1600" dirty="0" smtClean="0">
                <a:solidFill>
                  <a:srgbClr val="232323"/>
                </a:solidFill>
                <a:latin typeface="Consolas"/>
              </a:rPr>
              <a:t>;</a:t>
            </a:r>
          </a:p>
          <a:p>
            <a:r>
              <a:rPr lang="en-US" sz="1600" dirty="0" smtClean="0">
                <a:solidFill>
                  <a:srgbClr val="000000"/>
                </a:solidFill>
                <a:latin typeface="Consolas"/>
              </a:rPr>
              <a:t>}</a:t>
            </a:r>
            <a:endParaRPr lang="en-US" sz="1600" dirty="0">
              <a:latin typeface="Consolas" pitchFamily="49" charset="0"/>
              <a:ea typeface="Calibri"/>
              <a:cs typeface="Times New Roman"/>
            </a:endParaRPr>
          </a:p>
        </p:txBody>
      </p:sp>
      <p:sp>
        <p:nvSpPr>
          <p:cNvPr id="5" name="Rectangle 4"/>
          <p:cNvSpPr/>
          <p:nvPr/>
        </p:nvSpPr>
        <p:spPr bwMode="auto">
          <a:xfrm>
            <a:off x="3767327" y="3029903"/>
            <a:ext cx="2157985" cy="332041"/>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rPr>
              <a:t>_</a:t>
            </a:r>
            <a:r>
              <a:rPr kumimoji="0" lang="en-US" sz="1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itchFamily="34" charset="0"/>
              </a:rPr>
              <a:t>ViewStart.cshtml</a:t>
            </a:r>
            <a:endParaRPr kumimoji="0" 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764" y="2362200"/>
            <a:ext cx="2770828" cy="4376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691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Section</a:t>
            </a:r>
            <a:endParaRPr lang="en-US" dirty="0"/>
          </a:p>
        </p:txBody>
      </p:sp>
      <p:grpSp>
        <p:nvGrpSpPr>
          <p:cNvPr id="6" name="Group 5"/>
          <p:cNvGrpSpPr/>
          <p:nvPr/>
        </p:nvGrpSpPr>
        <p:grpSpPr>
          <a:xfrm>
            <a:off x="381000" y="1403114"/>
            <a:ext cx="7170420" cy="2154436"/>
            <a:chOff x="1592580" y="3167063"/>
            <a:chExt cx="7170420" cy="2154436"/>
          </a:xfrm>
        </p:grpSpPr>
        <p:sp>
          <p:nvSpPr>
            <p:cNvPr id="4" name="TextBox 3"/>
            <p:cNvSpPr txBox="1"/>
            <p:nvPr/>
          </p:nvSpPr>
          <p:spPr>
            <a:xfrm>
              <a:off x="1592580" y="3167063"/>
              <a:ext cx="7170420" cy="2154436"/>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html</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solidFill>
                    <a:srgbClr val="0000FF"/>
                  </a:solidFill>
                  <a:latin typeface="Consolas" pitchFamily="49" charset="0"/>
                  <a:cs typeface="Consolas" pitchFamily="49" charset="0"/>
                </a:rPr>
                <a:t>  &lt;</a:t>
              </a:r>
              <a:r>
                <a:rPr lang="en-US" sz="1600" dirty="0">
                  <a:solidFill>
                    <a:srgbClr val="800000"/>
                  </a:solidFill>
                  <a:latin typeface="Consolas" pitchFamily="49" charset="0"/>
                  <a:cs typeface="Consolas" pitchFamily="49" charset="0"/>
                </a:rPr>
                <a:t>head</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ASP.NET MVC 3.0</a:t>
              </a:r>
              <a:r>
                <a:rPr lang="en-US" sz="1600" dirty="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head</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solidFill>
                    <a:srgbClr val="0000FF"/>
                  </a:solidFill>
                  <a:latin typeface="Consolas" pitchFamily="49" charset="0"/>
                  <a:cs typeface="Consolas" pitchFamily="49" charset="0"/>
                </a:rPr>
                <a:t>  &lt;</a:t>
              </a:r>
              <a:r>
                <a:rPr lang="en-US" sz="1600" dirty="0">
                  <a:solidFill>
                    <a:srgbClr val="800000"/>
                  </a:solidFill>
                  <a:latin typeface="Consolas" pitchFamily="49" charset="0"/>
                  <a:cs typeface="Consolas" pitchFamily="49" charset="0"/>
                </a:rPr>
                <a:t>body</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latin typeface="Consolas" pitchFamily="49" charset="0"/>
                  <a:cs typeface="Consolas" pitchFamily="49" charset="0"/>
                </a:rPr>
                <a:t>      @</a:t>
              </a:r>
              <a:r>
                <a:rPr lang="en-US" sz="1600" dirty="0" err="1">
                  <a:latin typeface="Consolas" pitchFamily="49" charset="0"/>
                  <a:cs typeface="Consolas" pitchFamily="49" charset="0"/>
                </a:rPr>
                <a:t>RenderSection</a:t>
              </a:r>
              <a:r>
                <a:rPr lang="en-US" sz="1600" dirty="0">
                  <a:latin typeface="Consolas" pitchFamily="49" charset="0"/>
                  <a:cs typeface="Consolas" pitchFamily="49" charset="0"/>
                </a:rPr>
                <a:t>(</a:t>
              </a:r>
              <a:r>
                <a:rPr lang="en-US" sz="1600" dirty="0">
                  <a:solidFill>
                    <a:srgbClr val="A31515"/>
                  </a:solidFill>
                  <a:latin typeface="Consolas" pitchFamily="49" charset="0"/>
                  <a:cs typeface="Consolas" pitchFamily="49" charset="0"/>
                </a:rPr>
                <a:t>"Header"</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latin typeface="Consolas" pitchFamily="49" charset="0"/>
                  <a:cs typeface="Consolas" pitchFamily="49" charset="0"/>
                </a:rPr>
                <a:t>      @</a:t>
              </a:r>
              <a:r>
                <a:rPr lang="en-US" sz="1600" dirty="0" err="1">
                  <a:latin typeface="Consolas" pitchFamily="49" charset="0"/>
                  <a:cs typeface="Consolas" pitchFamily="49" charset="0"/>
                </a:rPr>
                <a:t>RenderBody</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latin typeface="Consolas" pitchFamily="49" charset="0"/>
                  <a:cs typeface="Consolas" pitchFamily="49" charset="0"/>
                </a:rPr>
                <a:t>      @</a:t>
              </a:r>
              <a:r>
                <a:rPr lang="en-US" sz="1600" dirty="0" err="1">
                  <a:latin typeface="Consolas" pitchFamily="49" charset="0"/>
                  <a:cs typeface="Consolas" pitchFamily="49" charset="0"/>
                </a:rPr>
                <a:t>RenderSection</a:t>
              </a:r>
              <a:r>
                <a:rPr lang="en-US" sz="1600" dirty="0">
                  <a:latin typeface="Consolas" pitchFamily="49" charset="0"/>
                  <a:cs typeface="Consolas" pitchFamily="49" charset="0"/>
                </a:rPr>
                <a:t>(</a:t>
              </a:r>
              <a:r>
                <a:rPr lang="en-US" sz="1600" dirty="0">
                  <a:solidFill>
                    <a:srgbClr val="A31515"/>
                  </a:solidFill>
                  <a:latin typeface="Consolas" pitchFamily="49" charset="0"/>
                  <a:cs typeface="Consolas" pitchFamily="49" charset="0"/>
                </a:rPr>
                <a:t>"Footer"</a:t>
              </a:r>
              <a:r>
                <a:rPr lang="en-US" sz="1600" dirty="0">
                  <a:latin typeface="Consolas" pitchFamily="49" charset="0"/>
                  <a:cs typeface="Consolas" pitchFamily="49" charset="0"/>
                </a:rPr>
                <a:t>, required: </a:t>
              </a:r>
              <a:r>
                <a:rPr lang="en-US" sz="1600" dirty="0">
                  <a:solidFill>
                    <a:srgbClr val="0000FF"/>
                  </a:solidFill>
                  <a:latin typeface="Consolas" pitchFamily="49" charset="0"/>
                  <a:cs typeface="Consolas" pitchFamily="49" charset="0"/>
                </a:rPr>
                <a:t>false</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solidFill>
                    <a:srgbClr val="0000FF"/>
                  </a:solidFill>
                  <a:latin typeface="Consolas" pitchFamily="49" charset="0"/>
                  <a:cs typeface="Consolas" pitchFamily="49" charset="0"/>
                </a:rPr>
                <a:t>  &lt;/</a:t>
              </a:r>
              <a:r>
                <a:rPr lang="en-US" sz="1600" dirty="0">
                  <a:solidFill>
                    <a:srgbClr val="800000"/>
                  </a:solidFill>
                  <a:latin typeface="Consolas" pitchFamily="49" charset="0"/>
                  <a:cs typeface="Consolas" pitchFamily="49" charset="0"/>
                </a:rPr>
                <a:t>body</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html</a:t>
              </a:r>
              <a:r>
                <a:rPr lang="en-US" sz="1600" dirty="0">
                  <a:solidFill>
                    <a:srgbClr val="0000FF"/>
                  </a:solidFill>
                  <a:latin typeface="Consolas" pitchFamily="49" charset="0"/>
                  <a:cs typeface="Consolas" pitchFamily="49" charset="0"/>
                </a:rPr>
                <a:t>&gt;</a:t>
              </a:r>
              <a:endParaRPr lang="en-US" sz="1600" dirty="0">
                <a:latin typeface="Consolas" pitchFamily="49" charset="0"/>
                <a:ea typeface="Calibri"/>
                <a:cs typeface="Consolas" pitchFamily="49" charset="0"/>
              </a:endParaRPr>
            </a:p>
          </p:txBody>
        </p:sp>
        <p:sp>
          <p:nvSpPr>
            <p:cNvPr id="5" name="Rectangle 4"/>
            <p:cNvSpPr/>
            <p:nvPr/>
          </p:nvSpPr>
          <p:spPr bwMode="auto">
            <a:xfrm>
              <a:off x="7153656" y="3167063"/>
              <a:ext cx="1609344" cy="332041"/>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rPr>
                <a:t>E4D.cshtml</a:t>
              </a:r>
            </a:p>
          </p:txBody>
        </p:sp>
      </p:grpSp>
      <p:grpSp>
        <p:nvGrpSpPr>
          <p:cNvPr id="13" name="Group 12"/>
          <p:cNvGrpSpPr/>
          <p:nvPr/>
        </p:nvGrpSpPr>
        <p:grpSpPr>
          <a:xfrm>
            <a:off x="1702308" y="4016188"/>
            <a:ext cx="7170420" cy="2400657"/>
            <a:chOff x="-1994682" y="3439418"/>
            <a:chExt cx="7170420" cy="2400657"/>
          </a:xfrm>
        </p:grpSpPr>
        <p:sp>
          <p:nvSpPr>
            <p:cNvPr id="8" name="TextBox 7"/>
            <p:cNvSpPr txBox="1"/>
            <p:nvPr/>
          </p:nvSpPr>
          <p:spPr>
            <a:xfrm>
              <a:off x="-1994682" y="3439418"/>
              <a:ext cx="7170420" cy="2400657"/>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a:latin typeface="Consolas" pitchFamily="49" charset="0"/>
                  <a:cs typeface="Consolas" pitchFamily="49" charset="0"/>
                </a:rPr>
                <a:t>@{ Layout = </a:t>
              </a:r>
              <a:r>
                <a:rPr lang="en-US" sz="1600" dirty="0">
                  <a:solidFill>
                    <a:srgbClr val="A31515"/>
                  </a:solidFill>
                  <a:latin typeface="Consolas" pitchFamily="49" charset="0"/>
                  <a:cs typeface="Consolas" pitchFamily="49" charset="0"/>
                </a:rPr>
                <a:t>"~/Views/Shared/_</a:t>
              </a:r>
              <a:r>
                <a:rPr lang="en-US" sz="1600" dirty="0" err="1">
                  <a:solidFill>
                    <a:srgbClr val="A31515"/>
                  </a:solidFill>
                  <a:latin typeface="Consolas" pitchFamily="49" charset="0"/>
                  <a:cs typeface="Consolas" pitchFamily="49" charset="0"/>
                </a:rPr>
                <a:t>Layout.cshtml</a:t>
              </a:r>
              <a:r>
                <a:rPr lang="en-US" sz="1600" dirty="0">
                  <a:solidFill>
                    <a:srgbClr val="A31515"/>
                  </a:solidFill>
                  <a:latin typeface="Consolas" pitchFamily="49" charset="0"/>
                  <a:cs typeface="Consolas" pitchFamily="49" charset="0"/>
                </a:rPr>
                <a:t>"</a:t>
              </a:r>
              <a:r>
                <a:rPr lang="en-US" sz="1600" dirty="0">
                  <a:latin typeface="Consolas" pitchFamily="49" charset="0"/>
                  <a:cs typeface="Consolas" pitchFamily="49" charset="0"/>
                </a:rPr>
                <a:t>; } </a:t>
              </a:r>
              <a:endParaRPr lang="en-US" sz="1600" dirty="0" smtClean="0">
                <a:latin typeface="Consolas" pitchFamily="49" charset="0"/>
                <a:cs typeface="Consolas" pitchFamily="49" charset="0"/>
              </a:endParaRPr>
            </a:p>
            <a:p>
              <a:r>
                <a:rPr lang="en-US" sz="1600" dirty="0" smtClean="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html</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solidFill>
                    <a:srgbClr val="0000FF"/>
                  </a:solidFill>
                  <a:latin typeface="Consolas" pitchFamily="49" charset="0"/>
                  <a:cs typeface="Consolas" pitchFamily="49" charset="0"/>
                </a:rPr>
                <a:t>   &lt;</a:t>
              </a:r>
              <a:r>
                <a:rPr lang="en-US" sz="1600" dirty="0">
                  <a:solidFill>
                    <a:srgbClr val="800000"/>
                  </a:solidFill>
                  <a:latin typeface="Consolas" pitchFamily="49" charset="0"/>
                  <a:cs typeface="Consolas" pitchFamily="49" charset="0"/>
                </a:rPr>
                <a:t>head</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ASP.NET MVC 3.0</a:t>
              </a:r>
              <a:r>
                <a:rPr lang="en-US" sz="1600" dirty="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head</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solidFill>
                    <a:srgbClr val="0000FF"/>
                  </a:solidFill>
                  <a:latin typeface="Consolas" pitchFamily="49" charset="0"/>
                  <a:cs typeface="Consolas" pitchFamily="49" charset="0"/>
                </a:rPr>
                <a:t>   &lt;</a:t>
              </a:r>
              <a:r>
                <a:rPr lang="en-US" sz="1600" dirty="0">
                  <a:solidFill>
                    <a:srgbClr val="800000"/>
                  </a:solidFill>
                  <a:latin typeface="Consolas" pitchFamily="49" charset="0"/>
                  <a:cs typeface="Consolas" pitchFamily="49" charset="0"/>
                </a:rPr>
                <a:t>body</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latin typeface="Consolas" pitchFamily="49" charset="0"/>
                  <a:cs typeface="Consolas" pitchFamily="49" charset="0"/>
                </a:rPr>
                <a:t>       @section </a:t>
              </a:r>
              <a:r>
                <a:rPr lang="en-US" sz="1600" dirty="0" smtClean="0">
                  <a:solidFill>
                    <a:srgbClr val="A31515"/>
                  </a:solidFill>
                  <a:latin typeface="Consolas" pitchFamily="49" charset="0"/>
                  <a:cs typeface="Consolas" pitchFamily="49" charset="0"/>
                </a:rPr>
                <a:t>Header </a:t>
              </a:r>
              <a:r>
                <a:rPr lang="en-US" sz="1600" dirty="0" smtClean="0">
                  <a:latin typeface="Consolas" pitchFamily="49" charset="0"/>
                  <a:cs typeface="Consolas" pitchFamily="49" charset="0"/>
                </a:rPr>
                <a:t>{</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div</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Header content</a:t>
              </a:r>
              <a:r>
                <a:rPr lang="en-US" sz="1600" dirty="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div</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a:t>
              </a:r>
            </a:p>
            <a:p>
              <a:r>
                <a:rPr lang="en-US" sz="1600" dirty="0" smtClean="0">
                  <a:solidFill>
                    <a:srgbClr val="0000FF"/>
                  </a:solidFill>
                  <a:latin typeface="Consolas" pitchFamily="49" charset="0"/>
                  <a:cs typeface="Consolas" pitchFamily="49" charset="0"/>
                </a:rPr>
                <a:t>       &lt;</a:t>
              </a:r>
              <a:r>
                <a:rPr lang="en-US" sz="1600" dirty="0">
                  <a:solidFill>
                    <a:srgbClr val="800000"/>
                  </a:solidFill>
                  <a:latin typeface="Consolas" pitchFamily="49" charset="0"/>
                  <a:cs typeface="Consolas" pitchFamily="49" charset="0"/>
                </a:rPr>
                <a:t>div</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Body Content</a:t>
              </a:r>
              <a:r>
                <a:rPr lang="en-US" sz="1600" dirty="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div</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latin typeface="Consolas" pitchFamily="49" charset="0"/>
                  <a:cs typeface="Consolas" pitchFamily="49" charset="0"/>
                </a:rPr>
                <a:t>       @section </a:t>
              </a:r>
              <a:r>
                <a:rPr lang="en-US" sz="1600" dirty="0" smtClean="0">
                  <a:solidFill>
                    <a:srgbClr val="A31515"/>
                  </a:solidFill>
                  <a:latin typeface="Consolas" pitchFamily="49" charset="0"/>
                  <a:cs typeface="Consolas" pitchFamily="49" charset="0"/>
                </a:rPr>
                <a:t>Footer </a:t>
              </a:r>
              <a:r>
                <a:rPr lang="en-US" sz="1600" dirty="0" smtClean="0">
                  <a:latin typeface="Consolas" pitchFamily="49" charset="0"/>
                  <a:cs typeface="Consolas" pitchFamily="49" charset="0"/>
                </a:rPr>
                <a:t>{</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div</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Footer content</a:t>
              </a:r>
              <a:r>
                <a:rPr lang="en-US" sz="1600" dirty="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div</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     </a:t>
              </a:r>
              <a:endParaRPr lang="en-US" sz="1600" dirty="0" smtClean="0">
                <a:latin typeface="Consolas" pitchFamily="49" charset="0"/>
                <a:cs typeface="Consolas" pitchFamily="49" charset="0"/>
              </a:endParaRPr>
            </a:p>
            <a:p>
              <a:r>
                <a:rPr lang="en-US" sz="1600" dirty="0" smtClean="0">
                  <a:solidFill>
                    <a:srgbClr val="0000FF"/>
                  </a:solidFill>
                  <a:latin typeface="Consolas" pitchFamily="49" charset="0"/>
                  <a:cs typeface="Consolas" pitchFamily="49" charset="0"/>
                </a:rPr>
                <a:t>   &lt;/</a:t>
              </a:r>
              <a:r>
                <a:rPr lang="en-US" sz="1600" dirty="0">
                  <a:solidFill>
                    <a:srgbClr val="800000"/>
                  </a:solidFill>
                  <a:latin typeface="Consolas" pitchFamily="49" charset="0"/>
                  <a:cs typeface="Consolas" pitchFamily="49" charset="0"/>
                </a:rPr>
                <a:t>body</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html</a:t>
              </a:r>
              <a:r>
                <a:rPr lang="en-US" sz="1600" dirty="0">
                  <a:solidFill>
                    <a:srgbClr val="0000FF"/>
                  </a:solidFill>
                  <a:latin typeface="Consolas" pitchFamily="49" charset="0"/>
                  <a:cs typeface="Consolas" pitchFamily="49" charset="0"/>
                </a:rPr>
                <a:t>&gt;</a:t>
              </a:r>
              <a:endParaRPr lang="en-US" sz="1600" dirty="0">
                <a:latin typeface="Consolas" pitchFamily="49" charset="0"/>
                <a:ea typeface="Calibri"/>
                <a:cs typeface="Consolas" pitchFamily="49" charset="0"/>
              </a:endParaRPr>
            </a:p>
          </p:txBody>
        </p:sp>
        <p:sp>
          <p:nvSpPr>
            <p:cNvPr id="9" name="Rectangle 8"/>
            <p:cNvSpPr/>
            <p:nvPr/>
          </p:nvSpPr>
          <p:spPr bwMode="auto">
            <a:xfrm>
              <a:off x="3566394" y="3449074"/>
              <a:ext cx="1609344" cy="332041"/>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itchFamily="34" charset="0"/>
                </a:rPr>
                <a:t>Index.cshtml</a:t>
              </a:r>
              <a:endParaRPr kumimoji="0" 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ndParaRPr>
            </a:p>
          </p:txBody>
        </p:sp>
      </p:grpSp>
    </p:spTree>
    <p:extLst>
      <p:ext uri="{BB962C8B-B14F-4D97-AF65-F5344CB8AC3E}">
        <p14:creationId xmlns:p14="http://schemas.microsoft.com/office/powerpoint/2010/main" val="7115557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685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2" name="Title 1"/>
          <p:cNvSpPr>
            <a:spLocks noGrp="1"/>
          </p:cNvSpPr>
          <p:nvPr>
            <p:ph type="title"/>
          </p:nvPr>
        </p:nvSpPr>
        <p:spPr/>
        <p:txBody>
          <a:bodyPr/>
          <a:lstStyle/>
          <a:p>
            <a:r>
              <a:rPr lang="en-US" dirty="0" smtClean="0"/>
              <a:t>Master Page &amp; Sections</a:t>
            </a:r>
            <a:endParaRPr lang="en-US" dirty="0"/>
          </a:p>
        </p:txBody>
      </p:sp>
      <p:pic>
        <p:nvPicPr>
          <p:cNvPr id="3074" name="Picture 2" descr="C:\Users\Eyal Vardi\Desktop\WindowsLiveWriter_3CreatingaConsistentLook_BDF9_ch03_layouts-5_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68" y="1280451"/>
            <a:ext cx="8395016" cy="479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1262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23313" cy="1421928"/>
          </a:xfrm>
        </p:spPr>
        <p:txBody>
          <a:bodyPr/>
          <a:lstStyle/>
          <a:p>
            <a:r>
              <a:rPr lang="en-US" dirty="0" err="1"/>
              <a:t>IsSectionDefined</a:t>
            </a:r>
            <a:r>
              <a:rPr lang="en-US" dirty="0"/>
              <a:t> method</a:t>
            </a:r>
            <a:br>
              <a:rPr lang="en-US" dirty="0"/>
            </a:br>
            <a:endParaRPr lang="en-US" dirty="0"/>
          </a:p>
        </p:txBody>
      </p:sp>
      <p:sp>
        <p:nvSpPr>
          <p:cNvPr id="3" name="Content Placeholder 2"/>
          <p:cNvSpPr>
            <a:spLocks noGrp="1"/>
          </p:cNvSpPr>
          <p:nvPr>
            <p:ph idx="1"/>
          </p:nvPr>
        </p:nvSpPr>
        <p:spPr>
          <a:xfrm>
            <a:off x="304800" y="1416050"/>
            <a:ext cx="8655050" cy="867930"/>
          </a:xfrm>
        </p:spPr>
        <p:txBody>
          <a:bodyPr/>
          <a:lstStyle/>
          <a:p>
            <a:r>
              <a:rPr lang="en-US" dirty="0"/>
              <a:t>The </a:t>
            </a:r>
            <a:r>
              <a:rPr lang="en-US" dirty="0" err="1">
                <a:solidFill>
                  <a:schemeClr val="tx2"/>
                </a:solidFill>
                <a:latin typeface="Consolas" pitchFamily="49" charset="0"/>
                <a:cs typeface="Consolas" pitchFamily="49" charset="0"/>
              </a:rPr>
              <a:t>IsSectionDefined</a:t>
            </a:r>
            <a:r>
              <a:rPr lang="en-US" dirty="0">
                <a:solidFill>
                  <a:schemeClr val="tx2"/>
                </a:solidFill>
              </a:rPr>
              <a:t> </a:t>
            </a:r>
            <a:r>
              <a:rPr lang="en-US" dirty="0"/>
              <a:t>method returns true if a child content page defined a section. </a:t>
            </a:r>
          </a:p>
        </p:txBody>
      </p:sp>
      <p:sp>
        <p:nvSpPr>
          <p:cNvPr id="4" name="TextBox 3"/>
          <p:cNvSpPr txBox="1"/>
          <p:nvPr/>
        </p:nvSpPr>
        <p:spPr>
          <a:xfrm>
            <a:off x="1386840" y="2630806"/>
            <a:ext cx="6348984" cy="3631763"/>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html</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smtClean="0">
                <a:latin typeface="Consolas" pitchFamily="49" charset="0"/>
                <a:cs typeface="Consolas" pitchFamily="49" charset="0"/>
              </a:rPr>
              <a:t>  </a:t>
            </a:r>
            <a:r>
              <a:rPr lang="en-US" sz="1600" dirty="0" smtClean="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body</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smtClean="0">
                <a:latin typeface="Consolas" pitchFamily="49" charset="0"/>
                <a:cs typeface="Consolas" pitchFamily="49" charset="0"/>
              </a:rPr>
              <a:t>    @</a:t>
            </a:r>
            <a:r>
              <a:rPr lang="en-US" sz="1600" dirty="0" err="1">
                <a:latin typeface="Consolas" pitchFamily="49" charset="0"/>
                <a:cs typeface="Consolas" pitchFamily="49" charset="0"/>
              </a:rPr>
              <a:t>RenderBody</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smtClean="0">
                <a:latin typeface="Consolas" pitchFamily="49" charset="0"/>
                <a:cs typeface="Consolas" pitchFamily="49" charset="0"/>
              </a:rPr>
              <a:t>    @</a:t>
            </a:r>
            <a:r>
              <a:rPr lang="en-US" sz="1600" dirty="0">
                <a:solidFill>
                  <a:srgbClr val="0000FF"/>
                </a:solidFill>
                <a:latin typeface="Consolas" pitchFamily="49" charset="0"/>
                <a:cs typeface="Consolas" pitchFamily="49" charset="0"/>
              </a:rPr>
              <a:t>if</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IsSectionDefined</a:t>
            </a:r>
            <a:r>
              <a:rPr lang="en-US" sz="1600" dirty="0">
                <a:latin typeface="Consolas" pitchFamily="49" charset="0"/>
                <a:cs typeface="Consolas" pitchFamily="49" charset="0"/>
              </a:rPr>
              <a:t>(</a:t>
            </a:r>
            <a:r>
              <a:rPr lang="en-US" sz="1600" dirty="0">
                <a:solidFill>
                  <a:srgbClr val="A31515"/>
                </a:solidFill>
                <a:latin typeface="Consolas" pitchFamily="49" charset="0"/>
                <a:cs typeface="Consolas" pitchFamily="49" charset="0"/>
              </a:rPr>
              <a:t>"</a:t>
            </a:r>
            <a:r>
              <a:rPr lang="en-US" sz="1600" dirty="0" err="1">
                <a:solidFill>
                  <a:srgbClr val="A31515"/>
                </a:solidFill>
                <a:latin typeface="Consolas" pitchFamily="49" charset="0"/>
                <a:cs typeface="Consolas" pitchFamily="49" charset="0"/>
              </a:rPr>
              <a:t>OptionalContent</a:t>
            </a:r>
            <a:r>
              <a:rPr lang="en-US" sz="1600" dirty="0" smtClean="0">
                <a:solidFill>
                  <a:srgbClr val="A31515"/>
                </a:solidFill>
                <a:latin typeface="Consolas" pitchFamily="49" charset="0"/>
                <a:cs typeface="Consolas" pitchFamily="49" charset="0"/>
              </a:rPr>
              <a:t>"</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a:latin typeface="Consolas" pitchFamily="49" charset="0"/>
                <a:cs typeface="Consolas" pitchFamily="49" charset="0"/>
              </a:rPr>
              <a:t>RenderSection</a:t>
            </a:r>
            <a:r>
              <a:rPr lang="en-US" sz="1600" dirty="0">
                <a:latin typeface="Consolas" pitchFamily="49" charset="0"/>
                <a:cs typeface="Consolas" pitchFamily="49" charset="0"/>
              </a:rPr>
              <a:t>(</a:t>
            </a:r>
            <a:r>
              <a:rPr lang="en-US" sz="1600" dirty="0">
                <a:solidFill>
                  <a:srgbClr val="A31515"/>
                </a:solidFill>
                <a:latin typeface="Consolas" pitchFamily="49" charset="0"/>
                <a:cs typeface="Consolas" pitchFamily="49" charset="0"/>
              </a:rPr>
              <a:t>"</a:t>
            </a:r>
            <a:r>
              <a:rPr lang="en-US" sz="1600" dirty="0" err="1">
                <a:solidFill>
                  <a:srgbClr val="A31515"/>
                </a:solidFill>
                <a:latin typeface="Consolas" pitchFamily="49" charset="0"/>
                <a:cs typeface="Consolas" pitchFamily="49" charset="0"/>
              </a:rPr>
              <a:t>OptionalContent</a:t>
            </a:r>
            <a:r>
              <a:rPr lang="en-US" sz="1600" dirty="0">
                <a:solidFill>
                  <a:srgbClr val="A31515"/>
                </a:solidFill>
                <a:latin typeface="Consolas" pitchFamily="49" charset="0"/>
                <a:cs typeface="Consolas" pitchFamily="49" charset="0"/>
              </a:rPr>
              <a:t>"</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smtClean="0">
                <a:latin typeface="Consolas" pitchFamily="49" charset="0"/>
                <a:cs typeface="Consolas" pitchFamily="49" charset="0"/>
              </a:rPr>
              <a:t>    }</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smtClean="0">
                <a:latin typeface="Consolas" pitchFamily="49" charset="0"/>
                <a:cs typeface="Consolas" pitchFamily="49" charset="0"/>
              </a:rPr>
              <a:t>    </a:t>
            </a:r>
            <a:r>
              <a:rPr lang="en-US" sz="1600" dirty="0" smtClean="0">
                <a:solidFill>
                  <a:srgbClr val="0000FF"/>
                </a:solidFill>
                <a:latin typeface="Consolas" pitchFamily="49" charset="0"/>
                <a:cs typeface="Consolas" pitchFamily="49" charset="0"/>
              </a:rPr>
              <a:t>else</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div</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Default content</a:t>
            </a:r>
            <a:r>
              <a:rPr lang="en-US" sz="1600" dirty="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div</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smtClean="0">
                <a:latin typeface="Consolas" pitchFamily="49" charset="0"/>
                <a:cs typeface="Consolas" pitchFamily="49" charset="0"/>
              </a:rPr>
              <a:t>    }</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smtClean="0">
                <a:latin typeface="Consolas" pitchFamily="49" charset="0"/>
                <a:cs typeface="Consolas" pitchFamily="49" charset="0"/>
              </a:rPr>
              <a:t>  </a:t>
            </a:r>
            <a:r>
              <a:rPr lang="en-US" sz="1600" dirty="0" smtClean="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body</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html</a:t>
            </a:r>
            <a:r>
              <a:rPr lang="en-US" sz="1600" dirty="0">
                <a:solidFill>
                  <a:srgbClr val="0000FF"/>
                </a:solidFill>
                <a:latin typeface="Consolas" pitchFamily="49" charset="0"/>
                <a:cs typeface="Consolas" pitchFamily="49" charset="0"/>
              </a:rPr>
              <a:t>&gt;</a:t>
            </a:r>
            <a:endParaRPr lang="en-US" sz="1600" dirty="0">
              <a:latin typeface="Consolas" pitchFamily="49" charset="0"/>
              <a:ea typeface="Calibri"/>
              <a:cs typeface="Consolas" pitchFamily="49" charset="0"/>
            </a:endParaRPr>
          </a:p>
        </p:txBody>
      </p:sp>
      <p:sp>
        <p:nvSpPr>
          <p:cNvPr id="5" name="Rectangle 4"/>
          <p:cNvSpPr/>
          <p:nvPr/>
        </p:nvSpPr>
        <p:spPr bwMode="auto">
          <a:xfrm>
            <a:off x="6126480" y="2630806"/>
            <a:ext cx="1609344" cy="332041"/>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rPr>
              <a:t>E4D.cshtml</a:t>
            </a:r>
          </a:p>
        </p:txBody>
      </p:sp>
    </p:spTree>
    <p:extLst>
      <p:ext uri="{BB962C8B-B14F-4D97-AF65-F5344CB8AC3E}">
        <p14:creationId xmlns:p14="http://schemas.microsoft.com/office/powerpoint/2010/main" val="22000538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685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2" name="Title 1"/>
          <p:cNvSpPr>
            <a:spLocks noGrp="1"/>
          </p:cNvSpPr>
          <p:nvPr>
            <p:ph type="title"/>
          </p:nvPr>
        </p:nvSpPr>
        <p:spPr>
          <a:xfrm>
            <a:off x="256194" y="228600"/>
            <a:ext cx="8915400" cy="757130"/>
          </a:xfrm>
        </p:spPr>
        <p:txBody>
          <a:bodyPr/>
          <a:lstStyle/>
          <a:p>
            <a:r>
              <a:rPr lang="en-US" dirty="0"/>
              <a:t>Passing Data to Layout </a:t>
            </a:r>
            <a:r>
              <a:rPr lang="en-US" dirty="0" smtClean="0"/>
              <a:t>Pages</a:t>
            </a:r>
            <a:endParaRPr lang="en-US" dirty="0"/>
          </a:p>
        </p:txBody>
      </p:sp>
      <p:pic>
        <p:nvPicPr>
          <p:cNvPr id="4098" name="Picture 2" descr="C:\Users\Eyal Vardi\Desktop\WindowsLiveWriter_3CreatingaConsistentLook_BDF9_ch03_layouts-8_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280451"/>
            <a:ext cx="8382001" cy="527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387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RenderPage</a:t>
            </a:r>
            <a:r>
              <a:rPr lang="en-US" dirty="0"/>
              <a:t> </a:t>
            </a:r>
          </a:p>
        </p:txBody>
      </p:sp>
      <p:pic>
        <p:nvPicPr>
          <p:cNvPr id="1026" name="Picture 2" descr="C:\Users\Eyal Vardi\Desktop\WindowsLiveWriter_3CreatingaConsistentLook_BDF9_ch03_layouts-1_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706" y="1690689"/>
            <a:ext cx="6772587" cy="44188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8396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crypted-tbn1.gstatic.com/images?q=tbn:ANd9GcQyQ-djpcxiHdMYR1B1oKaQfeHV1vtQOhTVrdI0MTpPm7QA-GjS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55" y="1009290"/>
            <a:ext cx="8289180" cy="344865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35769" y="5175850"/>
            <a:ext cx="7168551" cy="646331"/>
          </a:xfrm>
          <a:prstGeom prst="rect">
            <a:avLst/>
          </a:prstGeom>
          <a:noFill/>
        </p:spPr>
        <p:txBody>
          <a:bodyPr wrap="square" rtlCol="0">
            <a:spAutoFit/>
          </a:bodyPr>
          <a:lstStyle/>
          <a:p>
            <a:r>
              <a:rPr lang="en-US" altLang="zh-TW" sz="3600" dirty="0" smtClean="0"/>
              <a:t>Master Page</a:t>
            </a:r>
            <a:endParaRPr lang="zh-TW" altLang="en-US" sz="3600" dirty="0"/>
          </a:p>
        </p:txBody>
      </p:sp>
    </p:spTree>
    <p:extLst>
      <p:ext uri="{BB962C8B-B14F-4D97-AF65-F5344CB8AC3E}">
        <p14:creationId xmlns:p14="http://schemas.microsoft.com/office/powerpoint/2010/main" val="458676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View</a:t>
            </a:r>
            <a:endParaRPr lang="zh-TW" altLang="en-US" dirty="0"/>
          </a:p>
        </p:txBody>
      </p:sp>
      <p:sp>
        <p:nvSpPr>
          <p:cNvPr id="3" name="內容版面配置區 2"/>
          <p:cNvSpPr>
            <a:spLocks noGrp="1"/>
          </p:cNvSpPr>
          <p:nvPr>
            <p:ph idx="1"/>
          </p:nvPr>
        </p:nvSpPr>
        <p:spPr/>
        <p:txBody>
          <a:bodyPr/>
          <a:lstStyle/>
          <a:p>
            <a:r>
              <a:rPr lang="en-US" altLang="zh-TW" dirty="0" smtClean="0"/>
              <a:t>View </a:t>
            </a:r>
            <a:r>
              <a:rPr lang="zh-TW" altLang="en-US" dirty="0" smtClean="0"/>
              <a:t>是用來負責呈現由 </a:t>
            </a:r>
            <a:r>
              <a:rPr lang="en-US" altLang="zh-TW" dirty="0" smtClean="0"/>
              <a:t>Controller </a:t>
            </a:r>
            <a:r>
              <a:rPr lang="zh-TW" altLang="en-US" dirty="0" smtClean="0"/>
              <a:t>丟過來的資料，至於要怎麼呈現，是 </a:t>
            </a:r>
            <a:r>
              <a:rPr lang="en-US" altLang="zh-TW" dirty="0" smtClean="0"/>
              <a:t>View </a:t>
            </a:r>
            <a:r>
              <a:rPr lang="zh-TW" altLang="en-US" dirty="0" smtClean="0"/>
              <a:t>的責任。</a:t>
            </a:r>
            <a:endParaRPr lang="en-US" altLang="zh-TW" dirty="0"/>
          </a:p>
          <a:p>
            <a:r>
              <a:rPr lang="en-US" altLang="zh-TW" dirty="0"/>
              <a:t>View means all response format of HTTP requests.</a:t>
            </a:r>
          </a:p>
          <a:p>
            <a:pPr lvl="1"/>
            <a:r>
              <a:rPr lang="en-US" altLang="zh-TW" dirty="0"/>
              <a:t>Text</a:t>
            </a:r>
          </a:p>
          <a:p>
            <a:pPr lvl="1"/>
            <a:r>
              <a:rPr lang="en-US" altLang="zh-TW" dirty="0"/>
              <a:t>HTML</a:t>
            </a:r>
          </a:p>
          <a:p>
            <a:pPr lvl="1"/>
            <a:r>
              <a:rPr lang="en-US" altLang="zh-TW" dirty="0"/>
              <a:t>XML</a:t>
            </a:r>
          </a:p>
          <a:p>
            <a:pPr lvl="1"/>
            <a:r>
              <a:rPr lang="en-US" altLang="zh-TW" dirty="0"/>
              <a:t>JSON</a:t>
            </a:r>
          </a:p>
          <a:p>
            <a:pPr lvl="1"/>
            <a:r>
              <a:rPr lang="en-US" altLang="zh-TW" dirty="0"/>
              <a:t>File Downloads</a:t>
            </a:r>
          </a:p>
          <a:p>
            <a:pPr lvl="1"/>
            <a:r>
              <a:rPr lang="en-US" altLang="zh-TW" dirty="0"/>
              <a:t>Decided by MIME type.</a:t>
            </a:r>
            <a:endParaRPr lang="zh-TW" altLang="en-US" dirty="0"/>
          </a:p>
          <a:p>
            <a:endParaRPr lang="zh-TW" altLang="en-US" dirty="0"/>
          </a:p>
        </p:txBody>
      </p:sp>
    </p:spTree>
    <p:extLst>
      <p:ext uri="{BB962C8B-B14F-4D97-AF65-F5344CB8AC3E}">
        <p14:creationId xmlns:p14="http://schemas.microsoft.com/office/powerpoint/2010/main" val="20826662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56089"/>
          </a:xfrm>
        </p:spPr>
        <p:txBody>
          <a:bodyPr>
            <a:normAutofit fontScale="90000"/>
          </a:bodyPr>
          <a:lstStyle/>
          <a:p>
            <a:r>
              <a:rPr lang="en-US" dirty="0" smtClean="0"/>
              <a:t>Rendering Accessible HTML</a:t>
            </a:r>
            <a:endParaRPr lang="en-US" dirty="0"/>
          </a:p>
        </p:txBody>
      </p:sp>
      <p:sp>
        <p:nvSpPr>
          <p:cNvPr id="4" name="Content Placeholder 2"/>
          <p:cNvSpPr>
            <a:spLocks noGrp="1"/>
          </p:cNvSpPr>
          <p:nvPr/>
        </p:nvSpPr>
        <p:spPr bwMode="auto">
          <a:xfrm>
            <a:off x="458788" y="1334529"/>
            <a:ext cx="8119156" cy="4834041"/>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25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You can ensure that your content is accessible to the broadest range of users by adhering to the following guidelines:</a:t>
            </a:r>
          </a:p>
          <a:p>
            <a:pPr lvl="1"/>
            <a:r>
              <a:rPr lang="en-US" sz="2600" dirty="0" smtClean="0"/>
              <a:t>Provide </a:t>
            </a:r>
            <a:r>
              <a:rPr lang="en-US" sz="2600" b="1" dirty="0" smtClean="0"/>
              <a:t>alt</a:t>
            </a:r>
            <a:r>
              <a:rPr lang="en-US" sz="2600" dirty="0" smtClean="0"/>
              <a:t> attributes for visual and auditory content</a:t>
            </a:r>
          </a:p>
          <a:p>
            <a:pPr lvl="1"/>
            <a:r>
              <a:rPr lang="en-US" sz="2600" dirty="0" smtClean="0"/>
              <a:t>Do not rely on color to highlight content</a:t>
            </a:r>
          </a:p>
          <a:p>
            <a:pPr lvl="1"/>
            <a:r>
              <a:rPr lang="en-US" sz="2600" dirty="0" smtClean="0"/>
              <a:t>Separate content from structure and presentation code:</a:t>
            </a:r>
          </a:p>
          <a:p>
            <a:pPr lvl="2"/>
            <a:r>
              <a:rPr lang="en-US" dirty="0" smtClean="0"/>
              <a:t>Only use tables to present tabular content</a:t>
            </a:r>
          </a:p>
          <a:p>
            <a:pPr lvl="2"/>
            <a:r>
              <a:rPr lang="en-US" dirty="0" smtClean="0"/>
              <a:t>Avoid nested tables</a:t>
            </a:r>
          </a:p>
          <a:p>
            <a:pPr lvl="2"/>
            <a:r>
              <a:rPr lang="en-US" dirty="0" smtClean="0"/>
              <a:t>Use &lt;div&gt; elements and positional style sheets to lay out elements on the page</a:t>
            </a:r>
          </a:p>
          <a:p>
            <a:pPr lvl="2"/>
            <a:r>
              <a:rPr lang="en-US" dirty="0" smtClean="0"/>
              <a:t>Avoid using images that include important text</a:t>
            </a:r>
          </a:p>
          <a:p>
            <a:pPr lvl="2"/>
            <a:r>
              <a:rPr lang="en-US" dirty="0" smtClean="0"/>
              <a:t>Put all important text in HTML elements or ALT attributes</a:t>
            </a:r>
            <a:endParaRPr lang="en-US" dirty="0"/>
          </a:p>
        </p:txBody>
      </p:sp>
    </p:spTree>
    <p:extLst>
      <p:ext uri="{BB962C8B-B14F-4D97-AF65-F5344CB8AC3E}">
        <p14:creationId xmlns:p14="http://schemas.microsoft.com/office/powerpoint/2010/main" val="90670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46982"/>
          </a:xfrm>
        </p:spPr>
        <p:txBody>
          <a:bodyPr/>
          <a:lstStyle/>
          <a:p>
            <a:r>
              <a:rPr lang="en-US" dirty="0" smtClean="0"/>
              <a:t>Creating Partial Views</a:t>
            </a:r>
            <a:endParaRPr lang="en-US" dirty="0"/>
          </a:p>
        </p:txBody>
      </p:sp>
      <p:sp>
        <p:nvSpPr>
          <p:cNvPr id="4" name="Content Placeholder 2"/>
          <p:cNvSpPr>
            <a:spLocks noGrp="1"/>
          </p:cNvSpPr>
          <p:nvPr/>
        </p:nvSpPr>
        <p:spPr bwMode="auto">
          <a:xfrm>
            <a:off x="628650" y="1535723"/>
            <a:ext cx="7949294" cy="5322277"/>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smtClean="0"/>
              <a:t>You can use partial views to render the same HTML content in different locations in your web application</a:t>
            </a:r>
          </a:p>
          <a:p>
            <a:r>
              <a:rPr lang="en-US" sz="2400" dirty="0" smtClean="0"/>
              <a:t>Creating and Naming Partial Views:</a:t>
            </a:r>
            <a:endParaRPr lang="en-IN" sz="2400" dirty="0" smtClean="0"/>
          </a:p>
          <a:p>
            <a:pPr lvl="1"/>
            <a:r>
              <a:rPr lang="en-US" sz="2000" dirty="0" smtClean="0"/>
              <a:t>Create a partial view by using the </a:t>
            </a:r>
            <a:r>
              <a:rPr lang="en-US" sz="2000" b="1" dirty="0" smtClean="0"/>
              <a:t>Add View</a:t>
            </a:r>
            <a:r>
              <a:rPr lang="en-US" sz="2000" dirty="0" smtClean="0"/>
              <a:t> dialog</a:t>
            </a:r>
          </a:p>
          <a:p>
            <a:pPr lvl="1"/>
            <a:r>
              <a:rPr lang="en-US" sz="2000" dirty="0" smtClean="0"/>
              <a:t>Name partial views with an underscore prefix to keep to convention</a:t>
            </a:r>
          </a:p>
          <a:p>
            <a:r>
              <a:rPr lang="en-US" sz="2400" dirty="0" smtClean="0"/>
              <a:t>Strongly-typed and dynamic partial views:</a:t>
            </a:r>
            <a:endParaRPr lang="en-IN" sz="2400" dirty="0" smtClean="0"/>
          </a:p>
          <a:p>
            <a:pPr lvl="1"/>
            <a:r>
              <a:rPr lang="en-US" sz="2000" dirty="0" smtClean="0"/>
              <a:t>Create strongly-typed partial views if you are certain that  the partial view will always display the same model class. </a:t>
            </a:r>
          </a:p>
          <a:p>
            <a:pPr lvl="1"/>
            <a:r>
              <a:rPr lang="en-US" sz="2000" dirty="0" smtClean="0"/>
              <a:t>Create dynamic partial views if you are not sure if the partial view will always display the same model class. </a:t>
            </a:r>
          </a:p>
        </p:txBody>
      </p:sp>
    </p:spTree>
    <p:extLst>
      <p:ext uri="{BB962C8B-B14F-4D97-AF65-F5344CB8AC3E}">
        <p14:creationId xmlns:p14="http://schemas.microsoft.com/office/powerpoint/2010/main" val="24427654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88" y="208608"/>
            <a:ext cx="7886700" cy="812607"/>
          </a:xfrm>
        </p:spPr>
        <p:txBody>
          <a:bodyPr/>
          <a:lstStyle/>
          <a:p>
            <a:r>
              <a:rPr lang="en-US" dirty="0" smtClean="0"/>
              <a:t>Using Partial Views</a:t>
            </a:r>
            <a:endParaRPr lang="en-US" dirty="0"/>
          </a:p>
        </p:txBody>
      </p:sp>
      <p:sp>
        <p:nvSpPr>
          <p:cNvPr id="4" name="Content Placeholder 2"/>
          <p:cNvSpPr>
            <a:spLocks noGrp="1"/>
          </p:cNvSpPr>
          <p:nvPr/>
        </p:nvSpPr>
        <p:spPr bwMode="auto">
          <a:xfrm>
            <a:off x="458788" y="1598141"/>
            <a:ext cx="8119156" cy="46502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smtClean="0"/>
              <a:t>Using HTML helpers, you can use partial views within other views in a web application:</a:t>
            </a:r>
          </a:p>
          <a:p>
            <a:pPr lvl="1"/>
            <a:r>
              <a:rPr lang="en-IN" sz="2000" dirty="0" smtClean="0"/>
              <a:t>To pass the same model object to a partial view from the parent view, use </a:t>
            </a:r>
            <a:r>
              <a:rPr lang="en-IN" sz="2000" b="1" dirty="0" err="1" smtClean="0"/>
              <a:t>Html.Partial</a:t>
            </a:r>
            <a:r>
              <a:rPr lang="en-IN" sz="2000" b="1" dirty="0" smtClean="0"/>
              <a:t>()</a:t>
            </a:r>
            <a:r>
              <a:rPr lang="en-IN" sz="2000" dirty="0" smtClean="0"/>
              <a:t> </a:t>
            </a:r>
          </a:p>
          <a:p>
            <a:pPr lvl="1"/>
            <a:r>
              <a:rPr lang="en-IN" sz="2000" dirty="0" smtClean="0"/>
              <a:t>To pass a model object to a partial view, which is different from the parent view or of a different model class, use </a:t>
            </a:r>
            <a:r>
              <a:rPr lang="en-IN" sz="2000" b="1" dirty="0" err="1" smtClean="0"/>
              <a:t>Html.Action</a:t>
            </a:r>
            <a:r>
              <a:rPr lang="en-IN" sz="2000" b="1" dirty="0" smtClean="0"/>
              <a:t>()</a:t>
            </a:r>
            <a:endParaRPr lang="en-IN" sz="2000" dirty="0" smtClean="0"/>
          </a:p>
          <a:p>
            <a:endParaRPr lang="en-US" sz="2000" dirty="0" smtClean="0"/>
          </a:p>
          <a:p>
            <a:pPr marL="0" indent="0">
              <a:buNone/>
            </a:pPr>
            <a:r>
              <a:rPr lang="en-US" sz="2000" dirty="0" smtClean="0"/>
              <a:t>Use the </a:t>
            </a:r>
            <a:r>
              <a:rPr lang="en-US" sz="2000" b="1" dirty="0" err="1" smtClean="0"/>
              <a:t>ViewBag</a:t>
            </a:r>
            <a:r>
              <a:rPr lang="en-US" sz="2000" dirty="0" smtClean="0"/>
              <a:t> and </a:t>
            </a:r>
            <a:r>
              <a:rPr lang="en-US" sz="2000" b="1" dirty="0" err="1" smtClean="0"/>
              <a:t>ViewData</a:t>
            </a:r>
            <a:r>
              <a:rPr lang="en-US" sz="2000" dirty="0" smtClean="0"/>
              <a:t> collections to share data between the controller action, parent view, and partial view</a:t>
            </a:r>
            <a:endParaRPr lang="en-US" sz="2000" dirty="0"/>
          </a:p>
        </p:txBody>
      </p:sp>
    </p:spTree>
    <p:extLst>
      <p:ext uri="{BB962C8B-B14F-4D97-AF65-F5344CB8AC3E}">
        <p14:creationId xmlns:p14="http://schemas.microsoft.com/office/powerpoint/2010/main" val="25437570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23313" cy="1421928"/>
          </a:xfrm>
        </p:spPr>
        <p:txBody>
          <a:bodyPr/>
          <a:lstStyle/>
          <a:p>
            <a:r>
              <a:rPr lang="en-US" dirty="0"/>
              <a:t> </a:t>
            </a:r>
            <a:r>
              <a:rPr lang="en-US" dirty="0">
                <a:effectLst>
                  <a:outerShdw blurRad="38100" dist="38100" dir="2700000" algn="tl">
                    <a:srgbClr val="000000">
                      <a:alpha val="43137"/>
                    </a:srgbClr>
                  </a:outerShdw>
                </a:effectLst>
              </a:rPr>
              <a:t>@</a:t>
            </a:r>
            <a:r>
              <a:rPr lang="en-US" dirty="0" err="1" smtClean="0"/>
              <a:t>Html.Partial</a:t>
            </a:r>
            <a:r>
              <a:rPr lang="en-US" dirty="0" smtClean="0"/>
              <a:t>()</a:t>
            </a:r>
            <a:r>
              <a:rPr lang="en-US" dirty="0"/>
              <a:t/>
            </a:r>
            <a:br>
              <a:rPr lang="en-US" dirty="0"/>
            </a:br>
            <a:endParaRPr lang="en-US" dirty="0"/>
          </a:p>
        </p:txBody>
      </p:sp>
      <p:sp>
        <p:nvSpPr>
          <p:cNvPr id="4" name="TextBox 3"/>
          <p:cNvSpPr txBox="1"/>
          <p:nvPr/>
        </p:nvSpPr>
        <p:spPr>
          <a:xfrm>
            <a:off x="1386840" y="1411388"/>
            <a:ext cx="6348984" cy="2154436"/>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html</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smtClean="0">
                <a:latin typeface="Consolas" pitchFamily="49" charset="0"/>
                <a:cs typeface="Consolas" pitchFamily="49" charset="0"/>
              </a:rPr>
              <a:t>  </a:t>
            </a:r>
            <a:r>
              <a:rPr lang="en-US" sz="1600" dirty="0" smtClean="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body</a:t>
            </a:r>
            <a:r>
              <a:rPr lang="en-US" sz="1600" dirty="0" smtClean="0">
                <a:solidFill>
                  <a:srgbClr val="0000FF"/>
                </a:solidFill>
                <a:latin typeface="Consolas" pitchFamily="49" charset="0"/>
                <a:cs typeface="Consolas" pitchFamily="49" charset="0"/>
              </a:rPr>
              <a:t>&gt;</a:t>
            </a:r>
          </a:p>
          <a:p>
            <a:r>
              <a:rPr lang="en-US" sz="1600" dirty="0" smtClean="0">
                <a:solidFill>
                  <a:srgbClr val="0000FF"/>
                </a:solidFill>
                <a:latin typeface="Consolas" pitchFamily="49" charset="0"/>
                <a:cs typeface="Consolas" pitchFamily="49" charset="0"/>
              </a:rPr>
              <a:t>    </a:t>
            </a:r>
            <a:r>
              <a:rPr lang="en-US" sz="1600" dirty="0" smtClean="0">
                <a:latin typeface="Consolas" pitchFamily="49" charset="0"/>
                <a:cs typeface="Consolas" pitchFamily="49" charset="0"/>
              </a:rPr>
              <a:t>@</a:t>
            </a:r>
            <a:r>
              <a:rPr lang="en-US" sz="1600" dirty="0" err="1">
                <a:latin typeface="Consolas" pitchFamily="49" charset="0"/>
                <a:cs typeface="Consolas" pitchFamily="49" charset="0"/>
              </a:rPr>
              <a:t>Html.Partial</a:t>
            </a:r>
            <a:r>
              <a:rPr lang="en-US" sz="1600" dirty="0">
                <a:latin typeface="Consolas" pitchFamily="49" charset="0"/>
                <a:cs typeface="Consolas" pitchFamily="49" charset="0"/>
              </a:rPr>
              <a:t>(</a:t>
            </a:r>
            <a:r>
              <a:rPr lang="en-US" sz="1600" dirty="0">
                <a:solidFill>
                  <a:srgbClr val="A31515"/>
                </a:solidFill>
                <a:latin typeface="Consolas" pitchFamily="49" charset="0"/>
                <a:cs typeface="Consolas" pitchFamily="49" charset="0"/>
              </a:rPr>
              <a:t>"</a:t>
            </a:r>
            <a:r>
              <a:rPr lang="en-US" sz="1600" dirty="0" err="1" smtClean="0">
                <a:solidFill>
                  <a:srgbClr val="A31515"/>
                </a:solidFill>
                <a:latin typeface="Consolas" pitchFamily="49" charset="0"/>
                <a:cs typeface="Consolas" pitchFamily="49" charset="0"/>
              </a:rPr>
              <a:t>PartialIndex</a:t>
            </a:r>
            <a:r>
              <a:rPr lang="en-US" sz="1600" dirty="0" smtClean="0">
                <a:solidFill>
                  <a:srgbClr val="A31515"/>
                </a:solidFill>
                <a:latin typeface="Consolas" pitchFamily="49" charset="0"/>
                <a:cs typeface="Consolas" pitchFamily="49" charset="0"/>
              </a:rPr>
              <a:t>"</a:t>
            </a:r>
            <a:r>
              <a:rPr lang="en-US" sz="1600" dirty="0" smtClean="0">
                <a:latin typeface="Consolas" pitchFamily="49" charset="0"/>
                <a:cs typeface="Consolas" pitchFamily="49" charset="0"/>
              </a:rPr>
              <a:t>);</a:t>
            </a:r>
            <a:r>
              <a:rPr lang="en-US" sz="1600" dirty="0"/>
              <a:t/>
            </a:r>
            <a:br>
              <a:rPr lang="en-US" sz="1600" dirty="0"/>
            </a:b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smtClean="0">
                <a:latin typeface="Consolas" pitchFamily="49" charset="0"/>
                <a:cs typeface="Consolas" pitchFamily="49" charset="0"/>
              </a:rPr>
              <a:t>    @</a:t>
            </a:r>
            <a:r>
              <a:rPr lang="en-US" sz="1600" dirty="0" err="1">
                <a:latin typeface="Consolas" pitchFamily="49" charset="0"/>
                <a:cs typeface="Consolas" pitchFamily="49" charset="0"/>
              </a:rPr>
              <a:t>RenderBody</a:t>
            </a:r>
            <a:r>
              <a:rPr lang="en-US" sz="1600" dirty="0" smtClean="0">
                <a:latin typeface="Consolas" pitchFamily="49" charset="0"/>
                <a:cs typeface="Consolas" pitchFamily="49" charset="0"/>
              </a:rPr>
              <a:t>()</a:t>
            </a: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smtClean="0">
                <a:latin typeface="Consolas" pitchFamily="49" charset="0"/>
                <a:cs typeface="Consolas" pitchFamily="49" charset="0"/>
              </a:rPr>
              <a:t>  </a:t>
            </a:r>
            <a:r>
              <a:rPr lang="en-US" sz="1600" dirty="0" smtClean="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body</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html</a:t>
            </a:r>
            <a:r>
              <a:rPr lang="en-US" sz="1600" dirty="0">
                <a:solidFill>
                  <a:srgbClr val="0000FF"/>
                </a:solidFill>
                <a:latin typeface="Consolas" pitchFamily="49" charset="0"/>
                <a:cs typeface="Consolas" pitchFamily="49" charset="0"/>
              </a:rPr>
              <a:t>&gt;</a:t>
            </a:r>
            <a:endParaRPr lang="en-US" sz="1600" dirty="0">
              <a:latin typeface="Consolas" pitchFamily="49" charset="0"/>
              <a:ea typeface="Calibri"/>
              <a:cs typeface="Consolas" pitchFamily="49" charset="0"/>
            </a:endParaRPr>
          </a:p>
        </p:txBody>
      </p:sp>
      <p:sp>
        <p:nvSpPr>
          <p:cNvPr id="5" name="Rectangle 4"/>
          <p:cNvSpPr/>
          <p:nvPr/>
        </p:nvSpPr>
        <p:spPr bwMode="auto">
          <a:xfrm>
            <a:off x="6126480" y="1403113"/>
            <a:ext cx="1609344" cy="332041"/>
          </a:xfrm>
          <a:prstGeom prst="rect">
            <a:avLst/>
          </a:prstGeom>
          <a:solidFill>
            <a:schemeClr val="accent6"/>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rPr>
              <a:t>E4D.cshtml</a:t>
            </a:r>
          </a:p>
        </p:txBody>
      </p:sp>
    </p:spTree>
    <p:extLst>
      <p:ext uri="{BB962C8B-B14F-4D97-AF65-F5344CB8AC3E}">
        <p14:creationId xmlns:p14="http://schemas.microsoft.com/office/powerpoint/2010/main" val="40752397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23313" cy="757130"/>
          </a:xfrm>
        </p:spPr>
        <p:txBody>
          <a:bodyPr/>
          <a:lstStyle/>
          <a:p>
            <a:r>
              <a:rPr lang="en-US" dirty="0"/>
              <a:t>Use Razor </a:t>
            </a:r>
            <a:r>
              <a:rPr lang="en-US" dirty="0" smtClean="0"/>
              <a:t>Inline Templates</a:t>
            </a:r>
            <a:endParaRPr lang="en-US" dirty="0"/>
          </a:p>
        </p:txBody>
      </p:sp>
      <p:sp>
        <p:nvSpPr>
          <p:cNvPr id="5" name="TextBox 4"/>
          <p:cNvSpPr txBox="1"/>
          <p:nvPr/>
        </p:nvSpPr>
        <p:spPr>
          <a:xfrm>
            <a:off x="381000" y="1414463"/>
            <a:ext cx="8610600" cy="3631763"/>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a:solidFill>
                  <a:srgbClr val="0000FF"/>
                </a:solidFill>
                <a:latin typeface="Consolas" pitchFamily="49" charset="0"/>
                <a:cs typeface="Consolas" pitchFamily="49" charset="0"/>
              </a:rPr>
              <a:t>public</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static</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class</a:t>
            </a:r>
            <a:r>
              <a:rPr lang="en-US" sz="1600" dirty="0">
                <a:latin typeface="Consolas" pitchFamily="49" charset="0"/>
                <a:cs typeface="Consolas" pitchFamily="49" charset="0"/>
              </a:rPr>
              <a:t> </a:t>
            </a:r>
            <a:r>
              <a:rPr lang="en-US" sz="1600" dirty="0" err="1">
                <a:solidFill>
                  <a:srgbClr val="2B91AF"/>
                </a:solidFill>
                <a:latin typeface="Consolas" pitchFamily="49" charset="0"/>
                <a:cs typeface="Consolas" pitchFamily="49" charset="0"/>
              </a:rPr>
              <a:t>SectionExtensions</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latin typeface="Consolas" pitchFamily="49" charset="0"/>
                <a:cs typeface="Consolas" pitchFamily="49" charset="0"/>
              </a:rPr>
              <a:t>{ </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a:solidFill>
                  <a:srgbClr val="0000FF"/>
                </a:solidFill>
                <a:latin typeface="Consolas" pitchFamily="49" charset="0"/>
                <a:cs typeface="Consolas" pitchFamily="49" charset="0"/>
              </a:rPr>
              <a:t> </a:t>
            </a:r>
            <a:r>
              <a:rPr lang="en-US" sz="1600" dirty="0" smtClean="0">
                <a:solidFill>
                  <a:srgbClr val="0000FF"/>
                </a:solidFill>
                <a:latin typeface="Consolas" pitchFamily="49" charset="0"/>
                <a:cs typeface="Consolas" pitchFamily="49" charset="0"/>
              </a:rPr>
              <a:t>   private</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static</a:t>
            </a:r>
            <a:r>
              <a:rPr lang="en-US" sz="1600" dirty="0">
                <a:latin typeface="Consolas" pitchFamily="49" charset="0"/>
                <a:cs typeface="Consolas" pitchFamily="49" charset="0"/>
              </a:rPr>
              <a:t> </a:t>
            </a:r>
            <a:r>
              <a:rPr lang="en-US" sz="1600" dirty="0" err="1">
                <a:solidFill>
                  <a:srgbClr val="0000FF"/>
                </a:solidFill>
                <a:latin typeface="Consolas" pitchFamily="49" charset="0"/>
                <a:cs typeface="Consolas" pitchFamily="49" charset="0"/>
              </a:rPr>
              <a:t>readonly</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object</a:t>
            </a:r>
            <a:r>
              <a:rPr lang="en-US" sz="1600" dirty="0">
                <a:latin typeface="Consolas" pitchFamily="49" charset="0"/>
                <a:cs typeface="Consolas" pitchFamily="49" charset="0"/>
              </a:rPr>
              <a:t> _o = </a:t>
            </a:r>
            <a:r>
              <a:rPr lang="en-US" sz="1600" dirty="0">
                <a:solidFill>
                  <a:srgbClr val="0000FF"/>
                </a:solidFill>
                <a:latin typeface="Consolas" pitchFamily="49" charset="0"/>
                <a:cs typeface="Consolas" pitchFamily="49" charset="0"/>
              </a:rPr>
              <a:t>new</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object</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solidFill>
                  <a:srgbClr val="0000FF"/>
                </a:solidFill>
                <a:latin typeface="Consolas" pitchFamily="49" charset="0"/>
                <a:cs typeface="Consolas" pitchFamily="49" charset="0"/>
              </a:rPr>
              <a:t>    public</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static</a:t>
            </a:r>
            <a:r>
              <a:rPr lang="en-US" sz="1600" dirty="0">
                <a:latin typeface="Consolas" pitchFamily="49" charset="0"/>
                <a:cs typeface="Consolas" pitchFamily="49" charset="0"/>
              </a:rPr>
              <a:t> </a:t>
            </a:r>
            <a:r>
              <a:rPr lang="en-US" sz="1600" dirty="0" err="1">
                <a:solidFill>
                  <a:srgbClr val="2B91AF"/>
                </a:solidFill>
                <a:latin typeface="Consolas" pitchFamily="49" charset="0"/>
                <a:cs typeface="Consolas" pitchFamily="49" charset="0"/>
              </a:rPr>
              <a:t>HelperResult</a:t>
            </a:r>
            <a:r>
              <a:rPr lang="en-US" sz="1600" dirty="0">
                <a:latin typeface="Consolas" pitchFamily="49" charset="0"/>
                <a:cs typeface="Consolas" pitchFamily="49" charset="0"/>
              </a:rPr>
              <a:t> </a:t>
            </a:r>
            <a:r>
              <a:rPr lang="en-US" sz="1600" dirty="0" err="1">
                <a:latin typeface="Consolas" pitchFamily="49" charset="0"/>
                <a:cs typeface="Consolas" pitchFamily="49" charset="0"/>
              </a:rPr>
              <a:t>RenderSection</a:t>
            </a:r>
            <a:r>
              <a:rPr lang="en-US" sz="1600" dirty="0" smtClean="0">
                <a:latin typeface="Consolas" pitchFamily="49" charset="0"/>
                <a:cs typeface="Consolas" pitchFamily="49" charset="0"/>
              </a:rPr>
              <a: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a:t>
            </a:r>
            <a:r>
              <a:rPr lang="en-US" sz="1600" dirty="0" smtClean="0">
                <a:solidFill>
                  <a:srgbClr val="0000FF"/>
                </a:solidFill>
                <a:latin typeface="Consolas" pitchFamily="49" charset="0"/>
                <a:cs typeface="Consolas" pitchFamily="49" charset="0"/>
              </a:rPr>
              <a:t>this</a:t>
            </a:r>
            <a:r>
              <a:rPr lang="en-US" sz="1600" dirty="0">
                <a:latin typeface="Consolas" pitchFamily="49" charset="0"/>
                <a:cs typeface="Consolas" pitchFamily="49" charset="0"/>
              </a:rPr>
              <a:t> </a:t>
            </a:r>
            <a:r>
              <a:rPr lang="en-US" sz="1600" dirty="0" err="1">
                <a:solidFill>
                  <a:srgbClr val="2B91AF"/>
                </a:solidFill>
                <a:latin typeface="Consolas" pitchFamily="49" charset="0"/>
                <a:cs typeface="Consolas" pitchFamily="49" charset="0"/>
              </a:rPr>
              <a:t>WebPageBase</a:t>
            </a:r>
            <a:r>
              <a:rPr lang="en-US" sz="1600" dirty="0">
                <a:latin typeface="Consolas" pitchFamily="49" charset="0"/>
                <a:cs typeface="Consolas" pitchFamily="49" charset="0"/>
              </a:rPr>
              <a:t> page</a:t>
            </a:r>
            <a:r>
              <a:rPr lang="en-US" sz="1600" dirty="0" smtClean="0">
                <a:latin typeface="Consolas" pitchFamily="49" charset="0"/>
                <a:cs typeface="Consolas" pitchFamily="49" charset="0"/>
              </a:rPr>
              <a:t>,</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string</a:t>
            </a:r>
            <a:r>
              <a:rPr lang="en-US" sz="1600" dirty="0">
                <a:latin typeface="Consolas" pitchFamily="49" charset="0"/>
                <a:cs typeface="Consolas" pitchFamily="49" charset="0"/>
              </a:rPr>
              <a:t> </a:t>
            </a:r>
            <a:r>
              <a:rPr lang="en-US" sz="1600" dirty="0" err="1">
                <a:latin typeface="Consolas" pitchFamily="49" charset="0"/>
                <a:cs typeface="Consolas" pitchFamily="49" charset="0"/>
              </a:rPr>
              <a:t>sectionName</a:t>
            </a:r>
            <a:r>
              <a:rPr lang="en-US" sz="1600" dirty="0" smtClean="0">
                <a:latin typeface="Consolas" pitchFamily="49" charset="0"/>
                <a:cs typeface="Consolas" pitchFamily="49" charset="0"/>
              </a:rPr>
              <a:t>,</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solidFill>
                  <a:srgbClr val="2B91AF"/>
                </a:solidFill>
                <a:latin typeface="Consolas" pitchFamily="49" charset="0"/>
                <a:cs typeface="Consolas" pitchFamily="49" charset="0"/>
              </a:rPr>
              <a:t>                                </a:t>
            </a:r>
            <a:r>
              <a:rPr lang="en-US" sz="1600" dirty="0" err="1" smtClean="0">
                <a:solidFill>
                  <a:srgbClr val="2B91AF"/>
                </a:solidFill>
                <a:latin typeface="Consolas" pitchFamily="49" charset="0"/>
                <a:cs typeface="Consolas" pitchFamily="49" charset="0"/>
              </a:rPr>
              <a:t>Func</a:t>
            </a:r>
            <a:r>
              <a:rPr lang="en-US" sz="1600" dirty="0" smtClean="0">
                <a:latin typeface="Consolas" pitchFamily="49" charset="0"/>
                <a:cs typeface="Consolas" pitchFamily="49" charset="0"/>
              </a:rPr>
              <a:t>&lt;</a:t>
            </a:r>
            <a:r>
              <a:rPr lang="en-US" sz="1600" dirty="0" smtClean="0">
                <a:solidFill>
                  <a:srgbClr val="0000FF"/>
                </a:solidFill>
                <a:latin typeface="Consolas" pitchFamily="49" charset="0"/>
                <a:cs typeface="Consolas" pitchFamily="49" charset="0"/>
              </a:rPr>
              <a:t>object</a:t>
            </a:r>
            <a:r>
              <a:rPr lang="en-US" sz="1600" dirty="0">
                <a:latin typeface="Consolas" pitchFamily="49" charset="0"/>
                <a:cs typeface="Consolas" pitchFamily="49" charset="0"/>
              </a:rPr>
              <a:t>, </a:t>
            </a:r>
            <a:r>
              <a:rPr lang="en-US" sz="1600" dirty="0" err="1">
                <a:solidFill>
                  <a:srgbClr val="2B91AF"/>
                </a:solidFill>
                <a:latin typeface="Consolas" pitchFamily="49" charset="0"/>
                <a:cs typeface="Consolas" pitchFamily="49" charset="0"/>
              </a:rPr>
              <a:t>HelperResult</a:t>
            </a:r>
            <a:r>
              <a:rPr lang="en-US" sz="1600" dirty="0">
                <a:latin typeface="Consolas" pitchFamily="49" charset="0"/>
                <a:cs typeface="Consolas" pitchFamily="49" charset="0"/>
              </a:rPr>
              <a:t>&gt; </a:t>
            </a:r>
            <a:r>
              <a:rPr lang="en-US" sz="1600" dirty="0" err="1">
                <a:latin typeface="Consolas" pitchFamily="49" charset="0"/>
                <a:cs typeface="Consolas" pitchFamily="49" charset="0"/>
              </a:rPr>
              <a:t>defaultContent</a:t>
            </a:r>
            <a:r>
              <a:rPr lang="en-US" sz="1600" dirty="0" smtClean="0">
                <a:latin typeface="Consolas" pitchFamily="49" charset="0"/>
                <a:cs typeface="Consolas" pitchFamily="49" charset="0"/>
              </a:rPr>
              <a:t>)</a:t>
            </a:r>
          </a:p>
          <a:p>
            <a:r>
              <a:rPr lang="en-US" sz="1600" dirty="0">
                <a:latin typeface="Consolas" pitchFamily="49" charset="0"/>
                <a:cs typeface="Consolas" pitchFamily="49" charset="0"/>
              </a:rPr>
              <a:t>    {             </a:t>
            </a:r>
            <a:endParaRPr lang="en-US" sz="1600" dirty="0" smtClean="0">
              <a:latin typeface="Consolas" pitchFamily="49" charset="0"/>
              <a:cs typeface="Consolas" pitchFamily="49" charset="0"/>
            </a:endParaRPr>
          </a:p>
          <a:p>
            <a:r>
              <a:rPr lang="en-US" sz="1600" dirty="0" smtClean="0">
                <a:solidFill>
                  <a:srgbClr val="0000FF"/>
                </a:solidFill>
                <a:latin typeface="Consolas" pitchFamily="49" charset="0"/>
                <a:cs typeface="Consolas" pitchFamily="49" charset="0"/>
              </a:rPr>
              <a:t>        if</a:t>
            </a:r>
            <a:r>
              <a:rPr lang="en-US" sz="1600" dirty="0">
                <a:latin typeface="Consolas" pitchFamily="49" charset="0"/>
                <a:cs typeface="Consolas" pitchFamily="49" charset="0"/>
              </a:rPr>
              <a:t> (</a:t>
            </a:r>
            <a:r>
              <a:rPr lang="en-US" sz="1600" dirty="0" err="1">
                <a:latin typeface="Consolas" pitchFamily="49" charset="0"/>
                <a:cs typeface="Consolas" pitchFamily="49" charset="0"/>
              </a:rPr>
              <a:t>page.IsSectionDefined</a:t>
            </a:r>
            <a:r>
              <a:rPr lang="en-US" sz="1600" dirty="0">
                <a:latin typeface="Consolas" pitchFamily="49" charset="0"/>
                <a:cs typeface="Consolas" pitchFamily="49" charset="0"/>
              </a:rPr>
              <a:t>(</a:t>
            </a:r>
            <a:r>
              <a:rPr lang="en-US" sz="1600" dirty="0" err="1">
                <a:latin typeface="Consolas" pitchFamily="49" charset="0"/>
                <a:cs typeface="Consolas" pitchFamily="49" charset="0"/>
              </a:rPr>
              <a:t>sectionName</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smtClean="0">
                <a:solidFill>
                  <a:srgbClr val="0000FF"/>
                </a:solidFill>
                <a:latin typeface="Consolas" pitchFamily="49" charset="0"/>
                <a:cs typeface="Consolas" pitchFamily="49" charset="0"/>
              </a:rPr>
              <a:t>return</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page.RenderSection</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sectionName</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a:latin typeface="Consolas" pitchFamily="49" charset="0"/>
                <a:cs typeface="Consolas" pitchFamily="49" charset="0"/>
              </a:rPr>
              <a:t>        </a:t>
            </a:r>
            <a:r>
              <a:rPr lang="en-US" sz="1600" dirty="0" smtClean="0">
                <a:solidFill>
                  <a:srgbClr val="0000FF"/>
                </a:solidFill>
                <a:latin typeface="Consolas" pitchFamily="49" charset="0"/>
                <a:cs typeface="Consolas" pitchFamily="49" charset="0"/>
              </a:rPr>
              <a:t>else</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solidFill>
                  <a:srgbClr val="0000FF"/>
                </a:solidFill>
                <a:latin typeface="Consolas" pitchFamily="49" charset="0"/>
                <a:cs typeface="Consolas" pitchFamily="49" charset="0"/>
              </a:rPr>
              <a:t>             return</a:t>
            </a:r>
            <a:r>
              <a:rPr lang="en-US" sz="1600" dirty="0">
                <a:latin typeface="Consolas" pitchFamily="49" charset="0"/>
                <a:cs typeface="Consolas" pitchFamily="49" charset="0"/>
              </a:rPr>
              <a:t> </a:t>
            </a:r>
            <a:r>
              <a:rPr lang="en-US" sz="1600" dirty="0" err="1">
                <a:latin typeface="Consolas" pitchFamily="49" charset="0"/>
                <a:cs typeface="Consolas" pitchFamily="49" charset="0"/>
              </a:rPr>
              <a:t>defaultContent</a:t>
            </a:r>
            <a:r>
              <a:rPr lang="en-US" sz="1600" dirty="0">
                <a:latin typeface="Consolas" pitchFamily="49" charset="0"/>
                <a:cs typeface="Consolas" pitchFamily="49" charset="0"/>
              </a:rPr>
              <a:t>(_o);             </a:t>
            </a:r>
            <a:endParaRPr lang="en-US" sz="1600" dirty="0" smtClean="0">
              <a:latin typeface="Consolas" pitchFamily="49" charset="0"/>
              <a:cs typeface="Consolas" pitchFamily="49" charset="0"/>
            </a:endParaRPr>
          </a:p>
          <a:p>
            <a:r>
              <a:rPr lang="en-US" sz="1600" dirty="0" smtClean="0">
                <a:latin typeface="Consolas" pitchFamily="49" charset="0"/>
                <a:cs typeface="Consolas" pitchFamily="49" charset="0"/>
              </a:rPr>
              <a:t> </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latin typeface="Consolas" pitchFamily="49" charset="0"/>
                <a:cs typeface="Consolas" pitchFamily="49" charset="0"/>
              </a:rPr>
              <a:t>    } </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latin typeface="Consolas" pitchFamily="49" charset="0"/>
                <a:cs typeface="Consolas" pitchFamily="49" charset="0"/>
              </a:rPr>
              <a:t>}</a:t>
            </a:r>
            <a:endParaRPr lang="en-US" sz="1600" dirty="0">
              <a:latin typeface="Consolas" pitchFamily="49" charset="0"/>
              <a:ea typeface="Calibri"/>
              <a:cs typeface="Consolas" pitchFamily="49" charset="0"/>
            </a:endParaRPr>
          </a:p>
        </p:txBody>
      </p:sp>
      <p:sp>
        <p:nvSpPr>
          <p:cNvPr id="4" name="TextBox 3"/>
          <p:cNvSpPr txBox="1"/>
          <p:nvPr/>
        </p:nvSpPr>
        <p:spPr>
          <a:xfrm>
            <a:off x="1294391" y="5238339"/>
            <a:ext cx="6916674" cy="1415772"/>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body</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a:t>
            </a:r>
          </a:p>
          <a:p>
            <a:r>
              <a:rPr lang="en-US" sz="1600" dirty="0">
                <a:latin typeface="Consolas" pitchFamily="49" charset="0"/>
                <a:cs typeface="Consolas" pitchFamily="49" charset="0"/>
              </a:rPr>
              <a:t> @</a:t>
            </a:r>
            <a:r>
              <a:rPr lang="en-US" sz="1600" dirty="0" err="1">
                <a:solidFill>
                  <a:srgbClr val="0000FF"/>
                </a:solidFill>
                <a:latin typeface="Consolas" pitchFamily="49" charset="0"/>
                <a:cs typeface="Consolas" pitchFamily="49" charset="0"/>
              </a:rPr>
              <a:t>this</a:t>
            </a:r>
            <a:r>
              <a:rPr lang="en-US" sz="1600" dirty="0" err="1">
                <a:latin typeface="Consolas" pitchFamily="49" charset="0"/>
                <a:cs typeface="Consolas" pitchFamily="49" charset="0"/>
              </a:rPr>
              <a:t>.RenderSection</a:t>
            </a:r>
            <a:r>
              <a:rPr lang="en-US" sz="1600" dirty="0" smtClean="0">
                <a:latin typeface="Consolas" pitchFamily="49" charset="0"/>
                <a:cs typeface="Consolas" pitchFamily="49" charset="0"/>
              </a:rPr>
              <a:t>( </a:t>
            </a:r>
            <a:r>
              <a:rPr lang="en-US" sz="1600" dirty="0" smtClean="0">
                <a:solidFill>
                  <a:srgbClr val="A31515"/>
                </a:solidFill>
                <a:latin typeface="Consolas" pitchFamily="49" charset="0"/>
                <a:cs typeface="Consolas" pitchFamily="49" charset="0"/>
              </a:rPr>
              <a:t>"</a:t>
            </a:r>
            <a:r>
              <a:rPr lang="en-US" sz="1600" dirty="0">
                <a:solidFill>
                  <a:srgbClr val="A31515"/>
                </a:solidFill>
                <a:latin typeface="Consolas" pitchFamily="49" charset="0"/>
                <a:cs typeface="Consolas" pitchFamily="49" charset="0"/>
              </a:rPr>
              <a:t>Footer"</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a:t>
            </a:r>
            <a:r>
              <a:rPr lang="en-US" sz="1600" dirty="0" smtClean="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div</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Default content</a:t>
            </a:r>
            <a:r>
              <a:rPr lang="en-US" sz="1600" dirty="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div</a:t>
            </a:r>
            <a:r>
              <a:rPr lang="en-US" sz="1600" dirty="0">
                <a:solidFill>
                  <a:srgbClr val="0000FF"/>
                </a:solidFill>
                <a:latin typeface="Consolas" pitchFamily="49" charset="0"/>
                <a:cs typeface="Consolas" pitchFamily="49" charset="0"/>
              </a:rPr>
              <a:t>&gt;</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dirty="0" smtClean="0">
                <a:solidFill>
                  <a:srgbClr val="0000FF"/>
                </a:solidFill>
                <a:latin typeface="Consolas" pitchFamily="49" charset="0"/>
                <a:cs typeface="Consolas" pitchFamily="49" charset="0"/>
              </a:rPr>
              <a:t>&lt;/</a:t>
            </a:r>
            <a:r>
              <a:rPr lang="en-US" sz="1600" dirty="0">
                <a:solidFill>
                  <a:srgbClr val="800000"/>
                </a:solidFill>
                <a:latin typeface="Consolas" pitchFamily="49" charset="0"/>
                <a:cs typeface="Consolas" pitchFamily="49" charset="0"/>
              </a:rPr>
              <a:t>body</a:t>
            </a:r>
            <a:r>
              <a:rPr lang="en-US" sz="1600" dirty="0">
                <a:solidFill>
                  <a:srgbClr val="0000FF"/>
                </a:solidFill>
                <a:latin typeface="Consolas" pitchFamily="49" charset="0"/>
                <a:cs typeface="Consolas" pitchFamily="49" charset="0"/>
              </a:rPr>
              <a:t>&gt;</a:t>
            </a:r>
            <a:endParaRPr lang="en-US" sz="1600" dirty="0">
              <a:latin typeface="Consolas" pitchFamily="49" charset="0"/>
              <a:ea typeface="Calibri"/>
              <a:cs typeface="Consolas" pitchFamily="49" charset="0"/>
            </a:endParaRPr>
          </a:p>
        </p:txBody>
      </p:sp>
    </p:spTree>
    <p:extLst>
      <p:ext uri="{BB962C8B-B14F-4D97-AF65-F5344CB8AC3E}">
        <p14:creationId xmlns:p14="http://schemas.microsoft.com/office/powerpoint/2010/main" val="13044612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crypted-tbn1.gstatic.com/images?q=tbn:ANd9GcQyQ-djpcxiHdMYR1B1oKaQfeHV1vtQOhTVrdI0MTpPm7QA-GjS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55" y="1009290"/>
            <a:ext cx="8289180" cy="344865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35769" y="5175850"/>
            <a:ext cx="7168551" cy="646331"/>
          </a:xfrm>
          <a:prstGeom prst="rect">
            <a:avLst/>
          </a:prstGeom>
          <a:noFill/>
        </p:spPr>
        <p:txBody>
          <a:bodyPr wrap="square" rtlCol="0">
            <a:spAutoFit/>
          </a:bodyPr>
          <a:lstStyle/>
          <a:p>
            <a:r>
              <a:rPr lang="en-US" altLang="zh-TW" sz="3600" dirty="0" smtClean="0"/>
              <a:t>Partial Views</a:t>
            </a:r>
            <a:endParaRPr lang="zh-TW" altLang="en-US" sz="3600" dirty="0"/>
          </a:p>
        </p:txBody>
      </p:sp>
    </p:spTree>
    <p:extLst>
      <p:ext uri="{BB962C8B-B14F-4D97-AF65-F5344CB8AC3E}">
        <p14:creationId xmlns:p14="http://schemas.microsoft.com/office/powerpoint/2010/main" val="345157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HtmlHelper</a:t>
            </a:r>
            <a:r>
              <a:rPr lang="en-US" dirty="0" smtClean="0"/>
              <a:t> Class</a:t>
            </a:r>
            <a:endParaRPr lang="en-US" dirty="0"/>
          </a:p>
        </p:txBody>
      </p:sp>
      <p:sp>
        <p:nvSpPr>
          <p:cNvPr id="3" name="Content Placeholder 2"/>
          <p:cNvSpPr>
            <a:spLocks noGrp="1"/>
          </p:cNvSpPr>
          <p:nvPr>
            <p:ph idx="1"/>
          </p:nvPr>
        </p:nvSpPr>
        <p:spPr>
          <a:xfrm>
            <a:off x="304800" y="1416050"/>
            <a:ext cx="8655050" cy="1902059"/>
          </a:xfrm>
        </p:spPr>
        <p:txBody>
          <a:bodyPr>
            <a:normAutofit lnSpcReduction="10000"/>
          </a:bodyPr>
          <a:lstStyle/>
          <a:p>
            <a:r>
              <a:rPr lang="en-US" dirty="0"/>
              <a:t>Helper methods and extensions are called using the Html property of the view, which is an instance of the </a:t>
            </a:r>
            <a:r>
              <a:rPr lang="en-US" dirty="0" err="1">
                <a:solidFill>
                  <a:schemeClr val="tx2"/>
                </a:solidFill>
              </a:rPr>
              <a:t>HtmlHelper</a:t>
            </a:r>
            <a:r>
              <a:rPr lang="en-US" dirty="0">
                <a:solidFill>
                  <a:schemeClr val="tx2"/>
                </a:solidFill>
              </a:rPr>
              <a:t> </a:t>
            </a:r>
            <a:r>
              <a:rPr lang="en-US" dirty="0"/>
              <a:t>class</a:t>
            </a:r>
            <a:r>
              <a:rPr lang="en-US" dirty="0" smtClean="0"/>
              <a:t>.</a:t>
            </a:r>
          </a:p>
          <a:p>
            <a:pPr lvl="1"/>
            <a:r>
              <a:rPr lang="en-US" dirty="0"/>
              <a:t>Extension methods for the </a:t>
            </a:r>
            <a:r>
              <a:rPr lang="en-US" dirty="0" err="1"/>
              <a:t>HtmlHelper</a:t>
            </a:r>
            <a:r>
              <a:rPr lang="en-US" dirty="0"/>
              <a:t> class are in the </a:t>
            </a:r>
            <a:r>
              <a:rPr lang="en-US" dirty="0" err="1">
                <a:solidFill>
                  <a:schemeClr val="tx2"/>
                </a:solidFill>
              </a:rPr>
              <a:t>System.Web.Mvc.Html</a:t>
            </a:r>
            <a:r>
              <a:rPr lang="en-US" dirty="0"/>
              <a:t> namespace. </a:t>
            </a:r>
          </a:p>
        </p:txBody>
      </p:sp>
      <p:sp>
        <p:nvSpPr>
          <p:cNvPr id="4" name="TextBox 3"/>
          <p:cNvSpPr txBox="1"/>
          <p:nvPr/>
        </p:nvSpPr>
        <p:spPr>
          <a:xfrm>
            <a:off x="1590380" y="4092382"/>
            <a:ext cx="3488593" cy="430887"/>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a:solidFill>
                  <a:srgbClr val="000000"/>
                </a:solidFill>
                <a:latin typeface="Consolas"/>
              </a:rPr>
              <a:t>@</a:t>
            </a:r>
            <a:r>
              <a:rPr lang="en-US" sz="1600" dirty="0" err="1">
                <a:solidFill>
                  <a:srgbClr val="000000"/>
                </a:solidFill>
                <a:latin typeface="Consolas"/>
              </a:rPr>
              <a:t>Html.CheckBox</a:t>
            </a:r>
            <a:r>
              <a:rPr lang="en-US" sz="1600" dirty="0">
                <a:solidFill>
                  <a:srgbClr val="000000"/>
                </a:solidFill>
                <a:latin typeface="Consolas"/>
              </a:rPr>
              <a:t>("Test it");</a:t>
            </a:r>
            <a:endParaRPr lang="en-US" sz="1600" dirty="0">
              <a:latin typeface="Consolas" pitchFamily="49" charset="0"/>
              <a:ea typeface="Calibri"/>
              <a:cs typeface="Times New Roman"/>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118" y="3578520"/>
            <a:ext cx="2759108" cy="3040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544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HTML Helpers</a:t>
            </a:r>
            <a:endParaRPr lang="en-US" dirty="0"/>
          </a:p>
        </p:txBody>
      </p:sp>
      <p:sp>
        <p:nvSpPr>
          <p:cNvPr id="3" name="Content Placeholder 2"/>
          <p:cNvSpPr>
            <a:spLocks noGrp="1"/>
          </p:cNvSpPr>
          <p:nvPr>
            <p:ph idx="1"/>
          </p:nvPr>
        </p:nvSpPr>
        <p:spPr>
          <a:xfrm>
            <a:off x="304800" y="1416050"/>
            <a:ext cx="4267200" cy="3841052"/>
          </a:xfr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571500" indent="-571500" eaLnBrk="0" fontAlgn="base" hangingPunct="0">
              <a:lnSpc>
                <a:spcPct val="150000"/>
              </a:lnSpc>
              <a:spcBef>
                <a:spcPct val="30000"/>
              </a:spcBef>
              <a:spcAft>
                <a:spcPct val="0"/>
              </a:spcAft>
              <a:buClr>
                <a:schemeClr val="tx2"/>
              </a:buClr>
              <a:buSzPct val="75000"/>
              <a:buFont typeface="Wingdings" pitchFamily="2" charset="2"/>
              <a:buChar char="l"/>
            </a:pPr>
            <a:r>
              <a:rPr lang="en-US" b="1" dirty="0" err="1">
                <a:effectLst>
                  <a:outerShdw blurRad="38100" dist="38100" dir="2700000" algn="tl">
                    <a:srgbClr val="000000"/>
                  </a:outerShdw>
                </a:effectLst>
              </a:rPr>
              <a:t>ActionLink</a:t>
            </a:r>
            <a:endParaRPr lang="en-US" b="1" dirty="0">
              <a:effectLst>
                <a:outerShdw blurRad="38100" dist="38100" dir="2700000" algn="tl">
                  <a:srgbClr val="000000"/>
                </a:outerShdw>
              </a:effectLst>
            </a:endParaRPr>
          </a:p>
          <a:p>
            <a:pPr marL="571500" indent="-571500" eaLnBrk="0" fontAlgn="base" hangingPunct="0">
              <a:lnSpc>
                <a:spcPct val="150000"/>
              </a:lnSpc>
              <a:spcBef>
                <a:spcPct val="30000"/>
              </a:spcBef>
              <a:spcAft>
                <a:spcPct val="0"/>
              </a:spcAft>
              <a:buClr>
                <a:schemeClr val="tx2"/>
              </a:buClr>
              <a:buSzPct val="75000"/>
              <a:buFont typeface="Wingdings" pitchFamily="2" charset="2"/>
              <a:buChar char="l"/>
            </a:pPr>
            <a:r>
              <a:rPr lang="en-US" b="1" dirty="0" err="1">
                <a:effectLst>
                  <a:outerShdw blurRad="38100" dist="38100" dir="2700000" algn="tl">
                    <a:srgbClr val="000000"/>
                  </a:outerShdw>
                </a:effectLst>
              </a:rPr>
              <a:t>BeginForm</a:t>
            </a:r>
            <a:endParaRPr lang="en-US" b="1" dirty="0">
              <a:effectLst>
                <a:outerShdw blurRad="38100" dist="38100" dir="2700000" algn="tl">
                  <a:srgbClr val="000000"/>
                </a:outerShdw>
              </a:effectLst>
            </a:endParaRPr>
          </a:p>
          <a:p>
            <a:pPr marL="571500" indent="-571500" eaLnBrk="0" fontAlgn="base" hangingPunct="0">
              <a:lnSpc>
                <a:spcPct val="150000"/>
              </a:lnSpc>
              <a:spcBef>
                <a:spcPct val="30000"/>
              </a:spcBef>
              <a:spcAft>
                <a:spcPct val="0"/>
              </a:spcAft>
              <a:buClr>
                <a:schemeClr val="tx2"/>
              </a:buClr>
              <a:buSzPct val="75000"/>
              <a:buFont typeface="Wingdings" pitchFamily="2" charset="2"/>
              <a:buChar char="l"/>
            </a:pPr>
            <a:r>
              <a:rPr lang="en-US" b="1" dirty="0" err="1">
                <a:effectLst>
                  <a:outerShdw blurRad="38100" dist="38100" dir="2700000" algn="tl">
                    <a:srgbClr val="000000"/>
                  </a:outerShdw>
                </a:effectLst>
              </a:rPr>
              <a:t>CheckBox</a:t>
            </a:r>
            <a:endParaRPr lang="en-US" b="1" dirty="0">
              <a:effectLst>
                <a:outerShdw blurRad="38100" dist="38100" dir="2700000" algn="tl">
                  <a:srgbClr val="000000"/>
                </a:outerShdw>
              </a:effectLst>
            </a:endParaRPr>
          </a:p>
          <a:p>
            <a:pPr marL="571500" indent="-571500" eaLnBrk="0" fontAlgn="base" hangingPunct="0">
              <a:lnSpc>
                <a:spcPct val="150000"/>
              </a:lnSpc>
              <a:spcBef>
                <a:spcPct val="30000"/>
              </a:spcBef>
              <a:spcAft>
                <a:spcPct val="0"/>
              </a:spcAft>
              <a:buClr>
                <a:schemeClr val="tx2"/>
              </a:buClr>
              <a:buSzPct val="75000"/>
              <a:buFont typeface="Wingdings" pitchFamily="2" charset="2"/>
              <a:buChar char="l"/>
            </a:pPr>
            <a:r>
              <a:rPr lang="en-US" b="1" dirty="0" err="1">
                <a:effectLst>
                  <a:outerShdw blurRad="38100" dist="38100" dir="2700000" algn="tl">
                    <a:srgbClr val="000000"/>
                  </a:outerShdw>
                </a:effectLst>
              </a:rPr>
              <a:t>DropDownList</a:t>
            </a:r>
            <a:endParaRPr lang="en-US" b="1" dirty="0">
              <a:effectLst>
                <a:outerShdw blurRad="38100" dist="38100" dir="2700000" algn="tl">
                  <a:srgbClr val="000000"/>
                </a:outerShdw>
              </a:effectLst>
            </a:endParaRPr>
          </a:p>
          <a:p>
            <a:pPr marL="571500" indent="-571500" eaLnBrk="0" fontAlgn="base" hangingPunct="0">
              <a:lnSpc>
                <a:spcPct val="150000"/>
              </a:lnSpc>
              <a:spcBef>
                <a:spcPct val="30000"/>
              </a:spcBef>
              <a:spcAft>
                <a:spcPct val="0"/>
              </a:spcAft>
              <a:buClr>
                <a:schemeClr val="tx2"/>
              </a:buClr>
              <a:buSzPct val="75000"/>
              <a:buFont typeface="Wingdings" pitchFamily="2" charset="2"/>
              <a:buChar char="l"/>
            </a:pPr>
            <a:r>
              <a:rPr lang="en-US" b="1" dirty="0">
                <a:effectLst>
                  <a:outerShdw blurRad="38100" dist="38100" dir="2700000" algn="tl">
                    <a:srgbClr val="000000"/>
                  </a:outerShdw>
                </a:effectLst>
              </a:rPr>
              <a:t>Hidden</a:t>
            </a:r>
          </a:p>
        </p:txBody>
      </p:sp>
      <p:sp>
        <p:nvSpPr>
          <p:cNvPr id="4" name="Content Placeholder 2"/>
          <p:cNvSpPr txBox="1">
            <a:spLocks/>
          </p:cNvSpPr>
          <p:nvPr/>
        </p:nvSpPr>
        <p:spPr bwMode="auto">
          <a:xfrm>
            <a:off x="4572000" y="1414146"/>
            <a:ext cx="3920490" cy="38410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71500" indent="-571500" algn="l" rtl="0" eaLnBrk="0" fontAlgn="base" hangingPunct="0">
              <a:lnSpc>
                <a:spcPct val="90000"/>
              </a:lnSpc>
              <a:spcBef>
                <a:spcPct val="30000"/>
              </a:spcBef>
              <a:spcAft>
                <a:spcPct val="0"/>
              </a:spcAft>
              <a:buClr>
                <a:schemeClr val="tx2"/>
              </a:buClr>
              <a:buSzPct val="75000"/>
              <a:buFont typeface="Wingdings" pitchFamily="2" charset="2"/>
              <a:buChar char="l"/>
              <a:defRPr sz="2800" b="1">
                <a:solidFill>
                  <a:schemeClr val="tx1"/>
                </a:solidFill>
                <a:effectLst>
                  <a:outerShdw blurRad="38100" dist="38100" dir="2700000" algn="tl">
                    <a:srgbClr val="000000"/>
                  </a:outerShdw>
                </a:effectLst>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75000"/>
              <a:buFont typeface="Wingdings" pitchFamily="2" charset="2"/>
              <a:buChar char="Ø"/>
              <a:defRPr sz="2000" b="1">
                <a:solidFill>
                  <a:schemeClr val="tx1"/>
                </a:solidFill>
                <a:effectLst>
                  <a:outerShdw blurRad="38100" dist="38100" dir="2700000" algn="tl">
                    <a:srgbClr val="000000"/>
                  </a:outerShdw>
                </a:effectLst>
                <a:latin typeface="+mn-lt"/>
                <a:cs typeface="+mn-cs"/>
              </a:defRPr>
            </a:lvl2pPr>
            <a:lvl3pPr marL="1428750" indent="-398463" algn="l" rtl="0" eaLnBrk="0" fontAlgn="base" hangingPunct="0">
              <a:lnSpc>
                <a:spcPct val="90000"/>
              </a:lnSpc>
              <a:spcBef>
                <a:spcPct val="30000"/>
              </a:spcBef>
              <a:spcAft>
                <a:spcPct val="0"/>
              </a:spcAft>
              <a:buClr>
                <a:schemeClr val="tx2"/>
              </a:buClr>
              <a:buSzPct val="75000"/>
              <a:buFont typeface="Wingdings" pitchFamily="2" charset="2"/>
              <a:buChar char="§"/>
              <a:defRPr sz="2000" b="1">
                <a:solidFill>
                  <a:schemeClr val="tx1"/>
                </a:solidFill>
                <a:effectLst>
                  <a:outerShdw blurRad="38100" dist="38100" dir="2700000" algn="tl">
                    <a:srgbClr val="000000"/>
                  </a:outerShdw>
                </a:effectLst>
                <a:latin typeface="+mn-lt"/>
                <a:cs typeface="+mn-cs"/>
              </a:defRPr>
            </a:lvl3pPr>
            <a:lvl4pPr marL="1828800" indent="-398463" algn="l" rtl="0" eaLnBrk="0" fontAlgn="base" hangingPunct="0">
              <a:lnSpc>
                <a:spcPct val="90000"/>
              </a:lnSpc>
              <a:spcBef>
                <a:spcPct val="30000"/>
              </a:spcBef>
              <a:spcAft>
                <a:spcPct val="0"/>
              </a:spcAft>
              <a:buClr>
                <a:schemeClr val="tx2"/>
              </a:buClr>
              <a:buSzPct val="75000"/>
              <a:buFont typeface="Wingdings" pitchFamily="2" charset="2"/>
              <a:buChar char="§"/>
              <a:defRPr sz="2000" b="1">
                <a:solidFill>
                  <a:schemeClr val="tx1"/>
                </a:solidFill>
                <a:effectLst>
                  <a:outerShdw blurRad="38100" dist="38100" dir="2700000" algn="tl">
                    <a:srgbClr val="000000"/>
                  </a:outerShdw>
                </a:effectLst>
                <a:latin typeface="+mn-lt"/>
                <a:cs typeface="+mn-cs"/>
              </a:defRPr>
            </a:lvl4pPr>
            <a:lvl5pPr marL="2227263" indent="-396875" algn="l" rtl="0" eaLnBrk="0" fontAlgn="base" hangingPunct="0">
              <a:lnSpc>
                <a:spcPct val="90000"/>
              </a:lnSpc>
              <a:spcBef>
                <a:spcPct val="30000"/>
              </a:spcBef>
              <a:spcAft>
                <a:spcPct val="0"/>
              </a:spcAft>
              <a:buClr>
                <a:schemeClr val="tx2"/>
              </a:buClr>
              <a:buSzPct val="75000"/>
              <a:buFont typeface="Wingdings" pitchFamily="2" charset="2"/>
              <a:buChar char="§"/>
              <a:defRPr sz="2000" b="1">
                <a:solidFill>
                  <a:schemeClr val="tx1"/>
                </a:solidFill>
                <a:effectLst>
                  <a:outerShdw blurRad="38100" dist="38100" dir="2700000" algn="tl">
                    <a:srgbClr val="000000"/>
                  </a:outerShdw>
                </a:effectLst>
                <a:latin typeface="+mn-lt"/>
                <a:cs typeface="+mn-cs"/>
              </a:defRPr>
            </a:lvl5pPr>
            <a:lvl6pPr marL="2684463" indent="-396875" algn="l" rtl="0" fontAlgn="base">
              <a:lnSpc>
                <a:spcPct val="90000"/>
              </a:lnSpc>
              <a:spcBef>
                <a:spcPct val="30000"/>
              </a:spcBef>
              <a:spcAft>
                <a:spcPct val="0"/>
              </a:spcAft>
              <a:buClr>
                <a:schemeClr val="tx2"/>
              </a:buClr>
              <a:buSzPct val="75000"/>
              <a:buFont typeface="Wingdings" pitchFamily="2" charset="2"/>
              <a:buChar char="§"/>
              <a:defRPr b="1">
                <a:solidFill>
                  <a:schemeClr val="tx1"/>
                </a:solidFill>
                <a:effectLst>
                  <a:outerShdw blurRad="38100" dist="38100" dir="2700000" algn="tl">
                    <a:srgbClr val="000000"/>
                  </a:outerShdw>
                </a:effectLst>
                <a:latin typeface="+mn-lt"/>
                <a:cs typeface="+mn-cs"/>
              </a:defRPr>
            </a:lvl6pPr>
            <a:lvl7pPr marL="3141663" indent="-396875" algn="l" rtl="0" fontAlgn="base">
              <a:lnSpc>
                <a:spcPct val="90000"/>
              </a:lnSpc>
              <a:spcBef>
                <a:spcPct val="30000"/>
              </a:spcBef>
              <a:spcAft>
                <a:spcPct val="0"/>
              </a:spcAft>
              <a:buClr>
                <a:schemeClr val="tx2"/>
              </a:buClr>
              <a:buSzPct val="75000"/>
              <a:buFont typeface="Wingdings" pitchFamily="2" charset="2"/>
              <a:buChar char="§"/>
              <a:defRPr b="1">
                <a:solidFill>
                  <a:schemeClr val="tx1"/>
                </a:solidFill>
                <a:effectLst>
                  <a:outerShdw blurRad="38100" dist="38100" dir="2700000" algn="tl">
                    <a:srgbClr val="000000"/>
                  </a:outerShdw>
                </a:effectLst>
                <a:latin typeface="+mn-lt"/>
                <a:cs typeface="+mn-cs"/>
              </a:defRPr>
            </a:lvl7pPr>
            <a:lvl8pPr marL="3598863" indent="-396875" algn="l" rtl="0" fontAlgn="base">
              <a:lnSpc>
                <a:spcPct val="90000"/>
              </a:lnSpc>
              <a:spcBef>
                <a:spcPct val="30000"/>
              </a:spcBef>
              <a:spcAft>
                <a:spcPct val="0"/>
              </a:spcAft>
              <a:buClr>
                <a:schemeClr val="tx2"/>
              </a:buClr>
              <a:buSzPct val="75000"/>
              <a:buFont typeface="Wingdings" pitchFamily="2" charset="2"/>
              <a:buChar char="§"/>
              <a:defRPr b="1">
                <a:solidFill>
                  <a:schemeClr val="tx1"/>
                </a:solidFill>
                <a:effectLst>
                  <a:outerShdw blurRad="38100" dist="38100" dir="2700000" algn="tl">
                    <a:srgbClr val="000000"/>
                  </a:outerShdw>
                </a:effectLst>
                <a:latin typeface="+mn-lt"/>
                <a:cs typeface="+mn-cs"/>
              </a:defRPr>
            </a:lvl8pPr>
            <a:lvl9pPr marL="4056063" indent="-396875" algn="l" rtl="0" fontAlgn="base">
              <a:lnSpc>
                <a:spcPct val="90000"/>
              </a:lnSpc>
              <a:spcBef>
                <a:spcPct val="30000"/>
              </a:spcBef>
              <a:spcAft>
                <a:spcPct val="0"/>
              </a:spcAft>
              <a:buClr>
                <a:schemeClr val="tx2"/>
              </a:buClr>
              <a:buSzPct val="75000"/>
              <a:buFont typeface="Wingdings" pitchFamily="2" charset="2"/>
              <a:buChar char="§"/>
              <a:defRPr b="1">
                <a:solidFill>
                  <a:schemeClr val="tx1"/>
                </a:solidFill>
                <a:effectLst>
                  <a:outerShdw blurRad="38100" dist="38100" dir="2700000" algn="tl">
                    <a:srgbClr val="000000"/>
                  </a:outerShdw>
                </a:effectLst>
                <a:latin typeface="+mn-lt"/>
                <a:cs typeface="+mn-cs"/>
              </a:defRPr>
            </a:lvl9pPr>
          </a:lstStyle>
          <a:p>
            <a:pPr>
              <a:lnSpc>
                <a:spcPct val="150000"/>
              </a:lnSpc>
            </a:pPr>
            <a:r>
              <a:rPr lang="en-US" dirty="0" err="1" smtClean="0"/>
              <a:t>ListBox</a:t>
            </a:r>
            <a:endParaRPr lang="en-US" dirty="0" smtClean="0"/>
          </a:p>
          <a:p>
            <a:pPr>
              <a:lnSpc>
                <a:spcPct val="150000"/>
              </a:lnSpc>
            </a:pPr>
            <a:r>
              <a:rPr lang="en-US" dirty="0" smtClean="0"/>
              <a:t>Password</a:t>
            </a:r>
          </a:p>
          <a:p>
            <a:pPr>
              <a:lnSpc>
                <a:spcPct val="150000"/>
              </a:lnSpc>
            </a:pPr>
            <a:r>
              <a:rPr lang="en-US" dirty="0" err="1" smtClean="0"/>
              <a:t>RadioButton</a:t>
            </a:r>
            <a:endParaRPr lang="en-US" dirty="0" smtClean="0"/>
          </a:p>
          <a:p>
            <a:pPr>
              <a:lnSpc>
                <a:spcPct val="150000"/>
              </a:lnSpc>
            </a:pPr>
            <a:r>
              <a:rPr lang="en-US" dirty="0" err="1" smtClean="0"/>
              <a:t>TextArea</a:t>
            </a:r>
            <a:endParaRPr lang="en-US" dirty="0" smtClean="0"/>
          </a:p>
          <a:p>
            <a:pPr>
              <a:lnSpc>
                <a:spcPct val="150000"/>
              </a:lnSpc>
            </a:pPr>
            <a:r>
              <a:rPr lang="en-US" dirty="0" err="1" smtClean="0"/>
              <a:t>TextBox</a:t>
            </a:r>
            <a:endParaRPr lang="en-US" dirty="0"/>
          </a:p>
        </p:txBody>
      </p:sp>
    </p:spTree>
    <p:extLst>
      <p:ext uri="{BB962C8B-B14F-4D97-AF65-F5344CB8AC3E}">
        <p14:creationId xmlns:p14="http://schemas.microsoft.com/office/powerpoint/2010/main" val="2143974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56089"/>
          </a:xfrm>
        </p:spPr>
        <p:txBody>
          <a:bodyPr>
            <a:normAutofit fontScale="90000"/>
          </a:bodyPr>
          <a:lstStyle/>
          <a:p>
            <a:r>
              <a:rPr lang="en-US" dirty="0" smtClean="0"/>
              <a:t>Using Action Helpers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smtClean="0"/>
              <a:t>Html.ActionLink</a:t>
            </a:r>
            <a:r>
              <a:rPr lang="en-US" b="1" dirty="0" smtClean="0"/>
              <a:t>()</a:t>
            </a:r>
            <a:endParaRPr lang="en-US" dirty="0" smtClean="0"/>
          </a:p>
          <a:p>
            <a:endParaRPr lang="en-US" b="1" dirty="0"/>
          </a:p>
          <a:p>
            <a:endParaRPr lang="en-US" b="1" dirty="0" smtClean="0"/>
          </a:p>
          <a:p>
            <a:endParaRPr lang="en-US" b="1" dirty="0"/>
          </a:p>
          <a:p>
            <a:pPr marL="0" indent="0">
              <a:buNone/>
            </a:pPr>
            <a:r>
              <a:rPr lang="en-US" b="1" dirty="0" smtClean="0"/>
              <a:t> </a:t>
            </a:r>
          </a:p>
          <a:p>
            <a:r>
              <a:rPr lang="en-US" b="1" dirty="0" err="1" smtClean="0"/>
              <a:t>Url.Action</a:t>
            </a:r>
            <a:r>
              <a:rPr lang="en-US" b="1" dirty="0" smtClean="0"/>
              <a:t>()</a:t>
            </a:r>
            <a:endParaRPr lang="en-US" b="1" dirty="0"/>
          </a:p>
        </p:txBody>
      </p:sp>
      <p:sp>
        <p:nvSpPr>
          <p:cNvPr id="5" name="Rectangle 4"/>
          <p:cNvSpPr/>
          <p:nvPr/>
        </p:nvSpPr>
        <p:spPr>
          <a:xfrm>
            <a:off x="883085" y="1615238"/>
            <a:ext cx="7198234"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tx1"/>
                </a:solidFill>
                <a:latin typeface="Lucida Sans Unicode" pitchFamily="34" charset="0"/>
                <a:ea typeface="Times New Roman" panose="02020603050405020304" pitchFamily="18" charset="0"/>
                <a:cs typeface="Lucida Sans Unicode" pitchFamily="34" charset="0"/>
              </a:rPr>
              <a:t>("Click here to view photo 1</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a:solidFill>
                  <a:schemeClr val="tx1"/>
                </a:solidFill>
                <a:latin typeface="Lucida Sans Unicode" pitchFamily="34" charset="0"/>
                <a:ea typeface="Times New Roman" panose="02020603050405020304" pitchFamily="18" charset="0"/>
                <a:cs typeface="Lucida Sans Unicode" pitchFamily="34" charset="0"/>
              </a:rPr>
              <a:t>"Display", new { id = 1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2373682" y="2393927"/>
            <a:ext cx="4636718"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 </a:t>
            </a:r>
            <a:r>
              <a:rPr lang="en-US" b="0" dirty="0" err="1">
                <a:latin typeface="Lucida Sans Unicode" pitchFamily="34" charset="0"/>
                <a:ea typeface="Times New Roman" panose="02020603050405020304" pitchFamily="18" charset="0"/>
                <a:cs typeface="Lucida Sans Unicode" pitchFamily="34" charset="0"/>
              </a:rPr>
              <a:t>href</a:t>
            </a:r>
            <a:r>
              <a:rPr lang="en-US" b="0" dirty="0">
                <a:latin typeface="Lucida Sans Unicode" pitchFamily="34" charset="0"/>
                <a:ea typeface="Times New Roman" panose="02020603050405020304" pitchFamily="18" charset="0"/>
                <a:cs typeface="Lucida Sans Unicode" pitchFamily="34" charset="0"/>
              </a:rPr>
              <a:t>="/photo/display/1</a:t>
            </a:r>
            <a:r>
              <a:rPr lang="en-US" b="0" dirty="0" smtClean="0">
                <a:latin typeface="Lucida Sans Unicode" pitchFamily="34" charset="0"/>
                <a:ea typeface="Times New Roman" panose="02020603050405020304" pitchFamily="18" charset="0"/>
                <a:cs typeface="Lucida Sans Unicode" pitchFamily="34" charset="0"/>
              </a:rPr>
              <a:t>"&gt;</a:t>
            </a:r>
          </a:p>
          <a:p>
            <a:r>
              <a:rPr lang="en-US" b="0" dirty="0" smtClean="0">
                <a:latin typeface="Lucida Sans Unicode" pitchFamily="34" charset="0"/>
                <a:ea typeface="Times New Roman" panose="02020603050405020304" pitchFamily="18" charset="0"/>
                <a:cs typeface="Lucida Sans Unicode" pitchFamily="34" charset="0"/>
              </a:rPr>
              <a:t>   Click </a:t>
            </a:r>
            <a:r>
              <a:rPr lang="en-US" b="0" dirty="0">
                <a:latin typeface="Lucida Sans Unicode" pitchFamily="34" charset="0"/>
                <a:ea typeface="Times New Roman" panose="02020603050405020304" pitchFamily="18" charset="0"/>
                <a:cs typeface="Lucida Sans Unicode" pitchFamily="34" charset="0"/>
              </a:rPr>
              <a:t>here to view photo </a:t>
            </a:r>
            <a:r>
              <a:rPr lang="en-US" b="0" dirty="0" smtClean="0">
                <a:latin typeface="Lucida Sans Unicode" pitchFamily="34" charset="0"/>
                <a:ea typeface="Times New Roman" panose="02020603050405020304" pitchFamily="18" charset="0"/>
                <a:cs typeface="Lucida Sans Unicode" pitchFamily="34" charset="0"/>
              </a:rPr>
              <a:t>1</a:t>
            </a:r>
          </a:p>
          <a:p>
            <a:r>
              <a:rPr lang="en-US" b="0" dirty="0" smtClean="0">
                <a:latin typeface="Lucida Sans Unicode" pitchFamily="34" charset="0"/>
                <a:ea typeface="Times New Roman" panose="02020603050405020304" pitchFamily="18" charset="0"/>
                <a:cs typeface="Lucida Sans Unicode" pitchFamily="34" charset="0"/>
              </a:rPr>
              <a:t>&lt;/</a:t>
            </a:r>
            <a:r>
              <a:rPr lang="en-US" b="0" dirty="0">
                <a:latin typeface="Lucida Sans Unicode" pitchFamily="34" charset="0"/>
                <a:ea typeface="Times New Roman" panose="02020603050405020304" pitchFamily="18" charset="0"/>
                <a:cs typeface="Lucida Sans Unicode" pitchFamily="34" charset="0"/>
              </a:rPr>
              <a:t>a&gt;</a:t>
            </a:r>
            <a:endParaRPr lang="en-GB" b="0" dirty="0">
              <a:latin typeface="Lucida Sans Unicode" pitchFamily="34" charset="0"/>
              <a:cs typeface="Lucida Sans Unicode" pitchFamily="34" charset="0"/>
            </a:endParaRPr>
          </a:p>
        </p:txBody>
      </p:sp>
      <p:sp>
        <p:nvSpPr>
          <p:cNvPr id="7" name="Bent Arrow 6"/>
          <p:cNvSpPr/>
          <p:nvPr/>
        </p:nvSpPr>
        <p:spPr bwMode="auto">
          <a:xfrm flipV="1">
            <a:off x="1424934" y="239392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8" name="Rectangle 7"/>
          <p:cNvSpPr/>
          <p:nvPr/>
        </p:nvSpPr>
        <p:spPr>
          <a:xfrm>
            <a:off x="883084" y="4175184"/>
            <a:ext cx="7198235"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Url.Action</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373682" y="4968242"/>
            <a:ext cx="5743801" cy="12003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alt</a:t>
            </a:r>
            <a:r>
              <a:rPr lang="en-US" b="0" dirty="0">
                <a:solidFill>
                  <a:schemeClr val="tx1"/>
                </a:solidFill>
                <a:latin typeface="Lucida Sans Unicode" pitchFamily="34" charset="0"/>
                <a:ea typeface="Times New Roman" panose="02020603050405020304" pitchFamily="18" charset="0"/>
                <a:cs typeface="Lucida Sans Unicode" pitchFamily="34" charset="0"/>
              </a:rPr>
              <a:t>="This image came from an action"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src</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="/photo/</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/1" </a:t>
            </a:r>
            <a:r>
              <a:rPr lang="en-US" b="0" dirty="0">
                <a:solidFill>
                  <a:schemeClr val="tx1"/>
                </a:solidFill>
                <a:latin typeface="Lucida Sans Unicode" pitchFamily="34" charset="0"/>
                <a:ea typeface="Times New Roman" panose="02020603050405020304" pitchFamily="18" charset="0"/>
                <a:cs typeface="Lucida Sans Unicode" pitchFamily="34" charset="0"/>
              </a:rPr>
              <a:t>})" </a:t>
            </a:r>
            <a:endParaRPr lang="en-US" b="0" dirty="0" smtClean="0">
              <a:solidFill>
                <a:schemeClr val="tx1"/>
              </a:solidFill>
              <a:latin typeface="Lucida Sans Unicode" pitchFamily="34" charset="0"/>
              <a:ea typeface="Times New Roman" panose="02020603050405020304" pitchFamily="18" charset="0"/>
              <a:cs typeface="Lucida Sans Unicode" pitchFamily="34" charset="0"/>
            </a:endParaRPr>
          </a:p>
          <a:p>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424934" y="496824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9401187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73988"/>
          </a:xfrm>
        </p:spPr>
        <p:txBody>
          <a:bodyPr>
            <a:normAutofit fontScale="90000"/>
          </a:bodyPr>
          <a:lstStyle/>
          <a:p>
            <a:r>
              <a:rPr lang="en-US" dirty="0" smtClean="0"/>
              <a:t>Using Display Helpers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smtClean="0"/>
              <a:t>Html.DisplayNameFor</a:t>
            </a:r>
            <a:r>
              <a:rPr lang="en-US" b="1" dirty="0" smtClean="0"/>
              <a:t>()</a:t>
            </a:r>
          </a:p>
          <a:p>
            <a:endParaRPr lang="en-US" b="1" dirty="0"/>
          </a:p>
          <a:p>
            <a:endParaRPr lang="en-US" b="1" dirty="0" smtClean="0"/>
          </a:p>
          <a:p>
            <a:endParaRPr lang="en-US" b="1" dirty="0"/>
          </a:p>
          <a:p>
            <a:endParaRPr lang="en-US" b="1" dirty="0" smtClean="0"/>
          </a:p>
          <a:p>
            <a:endParaRPr lang="en-US" b="1" dirty="0"/>
          </a:p>
          <a:p>
            <a:r>
              <a:rPr lang="en-US" b="1" dirty="0" err="1" smtClean="0"/>
              <a:t>Html.DisplayFor</a:t>
            </a:r>
            <a:r>
              <a:rPr lang="en-US" b="1" dirty="0" smtClean="0"/>
              <a:t>()</a:t>
            </a:r>
            <a:endParaRPr lang="en-US" b="1" dirty="0"/>
          </a:p>
        </p:txBody>
      </p:sp>
      <p:sp>
        <p:nvSpPr>
          <p:cNvPr id="5" name="Rectangle 4"/>
          <p:cNvSpPr/>
          <p:nvPr/>
        </p:nvSpPr>
        <p:spPr>
          <a:xfrm>
            <a:off x="1070976" y="1727972"/>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Html.DisplayNameFor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70976" y="4773884"/>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Html.DisplayFor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93512" y="2596249"/>
            <a:ext cx="568443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Created Date</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733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9" name="Rectangle 8"/>
          <p:cNvSpPr/>
          <p:nvPr/>
        </p:nvSpPr>
        <p:spPr>
          <a:xfrm>
            <a:off x="2893512" y="5638560"/>
            <a:ext cx="568443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03/12/2012</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318987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Choose?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774" y="1492903"/>
            <a:ext cx="5136452" cy="510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888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24635"/>
          </a:xfrm>
        </p:spPr>
        <p:txBody>
          <a:bodyPr/>
          <a:lstStyle/>
          <a:p>
            <a:r>
              <a:rPr lang="en-US" dirty="0" smtClean="0"/>
              <a:t>The Begin Form Helper</a:t>
            </a:r>
            <a:endParaRPr lang="en-US" dirty="0"/>
          </a:p>
        </p:txBody>
      </p:sp>
      <p:sp>
        <p:nvSpPr>
          <p:cNvPr id="4" name="Content Placeholder 2"/>
          <p:cNvSpPr txBox="1">
            <a:spLocks/>
          </p:cNvSpPr>
          <p:nvPr/>
        </p:nvSpPr>
        <p:spPr bwMode="auto">
          <a:xfrm>
            <a:off x="458788" y="1287915"/>
            <a:ext cx="8119156" cy="6285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b="1" kern="0" dirty="0" err="1" smtClean="0"/>
              <a:t>Html.BeginForm</a:t>
            </a:r>
            <a:r>
              <a:rPr lang="en-US" b="1" kern="0" dirty="0" smtClean="0"/>
              <a:t>()</a:t>
            </a:r>
          </a:p>
        </p:txBody>
      </p:sp>
      <p:sp>
        <p:nvSpPr>
          <p:cNvPr id="5" name="Rectangle 4"/>
          <p:cNvSpPr/>
          <p:nvPr/>
        </p:nvSpPr>
        <p:spPr>
          <a:xfrm>
            <a:off x="458788" y="2114636"/>
            <a:ext cx="7346514" cy="175432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@using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Html.BeginForm</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r>
              <a:rPr lang="en-GB" b="0" dirty="0" smtClean="0">
                <a:solidFill>
                  <a:schemeClr val="tx1"/>
                </a:solidFill>
                <a:latin typeface="Lucida Sans Unicode" pitchFamily="34" charset="0"/>
                <a:ea typeface="Times New Roman" panose="02020603050405020304" pitchFamily="18" charset="0"/>
                <a:cs typeface="Lucida Sans Unicode" pitchFamily="34" charset="0"/>
              </a:rPr>
              <a:t>"</a:t>
            </a:r>
            <a:r>
              <a:rPr lang="en-GB" b="0" dirty="0">
                <a:solidFill>
                  <a:schemeClr val="tx1"/>
                </a:solidFill>
                <a:latin typeface="Lucida Sans Unicode" pitchFamily="34" charset="0"/>
                <a:ea typeface="Times New Roman" panose="02020603050405020304" pitchFamily="18" charset="0"/>
                <a:cs typeface="Lucida Sans Unicode" pitchFamily="34" charset="0"/>
              </a:rPr>
              <a:t>Create", "Photo", </a:t>
            </a:r>
            <a:r>
              <a:rPr lang="en-GB" b="0" dirty="0" smtClean="0">
                <a:solidFill>
                  <a:schemeClr val="tx1"/>
                </a:solidFill>
                <a:latin typeface="Lucida Sans Unicode" pitchFamily="34" charset="0"/>
                <a:ea typeface="Times New Roman" panose="02020603050405020304" pitchFamily="18" charset="0"/>
                <a:cs typeface="Lucida Sans Unicode" pitchFamily="34" charset="0"/>
              </a:rPr>
              <a:t/>
            </a:r>
            <a:br>
              <a:rPr lang="en-GB" b="0" dirty="0" smtClean="0">
                <a:solidFill>
                  <a:schemeClr val="tx1"/>
                </a:solidFill>
                <a:latin typeface="Lucida Sans Unicode" pitchFamily="34" charset="0"/>
                <a:ea typeface="Times New Roman" panose="02020603050405020304" pitchFamily="18" charset="0"/>
                <a:cs typeface="Lucida Sans Unicode" pitchFamily="34" charset="0"/>
              </a:rPr>
            </a:br>
            <a:r>
              <a:rPr lang="en-GB"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GB" b="0" dirty="0" err="1" smtClean="0">
                <a:solidFill>
                  <a:schemeClr val="tx1"/>
                </a:solidFill>
                <a:latin typeface="Lucida Sans Unicode" pitchFamily="34" charset="0"/>
                <a:ea typeface="Times New Roman" panose="02020603050405020304" pitchFamily="18" charset="0"/>
                <a:cs typeface="Lucida Sans Unicode" pitchFamily="34" charset="0"/>
              </a:rPr>
              <a:t>FormMethod.Post</a:t>
            </a: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smtClean="0">
                <a:solidFill>
                  <a:schemeClr val="tx1"/>
                </a:solidFill>
                <a:latin typeface="Lucida Sans Unicode" pitchFamily="34" charset="0"/>
                <a:ea typeface="Times New Roman" panose="02020603050405020304" pitchFamily="18" charset="0"/>
                <a:cs typeface="Lucida Sans Unicode" pitchFamily="34" charset="0"/>
              </a:rPr>
              <a:t/>
            </a:r>
            <a:br>
              <a:rPr lang="en-GB" b="0" dirty="0" smtClean="0">
                <a:solidFill>
                  <a:schemeClr val="tx1"/>
                </a:solidFill>
                <a:latin typeface="Lucida Sans Unicode" pitchFamily="34" charset="0"/>
                <a:ea typeface="Times New Roman" panose="02020603050405020304" pitchFamily="18" charset="0"/>
                <a:cs typeface="Lucida Sans Unicode" pitchFamily="34" charset="0"/>
              </a:rPr>
            </a:br>
            <a:r>
              <a:rPr lang="en-GB" b="0" dirty="0" smtClean="0">
                <a:solidFill>
                  <a:schemeClr val="tx1"/>
                </a:solidFill>
                <a:latin typeface="Lucida Sans Unicode" pitchFamily="34" charset="0"/>
                <a:ea typeface="Times New Roman" panose="02020603050405020304" pitchFamily="18" charset="0"/>
                <a:cs typeface="Lucida Sans Unicode" pitchFamily="34" charset="0"/>
              </a:rPr>
              <a:t>   new </a:t>
            </a: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err="1">
                <a:solidFill>
                  <a:schemeClr val="tx1"/>
                </a:solidFill>
                <a:latin typeface="Lucida Sans Unicode" pitchFamily="34" charset="0"/>
                <a:ea typeface="Times New Roman" panose="02020603050405020304" pitchFamily="18" charset="0"/>
                <a:cs typeface="Lucida Sans Unicode" pitchFamily="34" charset="0"/>
              </a:rPr>
              <a:t>enctype</a:t>
            </a:r>
            <a:r>
              <a:rPr lang="en-GB" b="0" dirty="0">
                <a:solidFill>
                  <a:schemeClr val="tx1"/>
                </a:solidFill>
                <a:latin typeface="Lucida Sans Unicode" pitchFamily="34" charset="0"/>
                <a:ea typeface="Times New Roman" panose="02020603050405020304" pitchFamily="18" charset="0"/>
                <a:cs typeface="Lucida Sans Unicode" pitchFamily="34" charset="0"/>
              </a:rPr>
              <a:t> = "multipart/form-data"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p>
          <a:p>
            <a:r>
              <a:rPr lang="en-US" b="0" dirty="0" smtClean="0">
                <a:solidFill>
                  <a:schemeClr val="tx1"/>
                </a:solidFill>
                <a:latin typeface="Lucida Sans Unicode" pitchFamily="34" charset="0"/>
                <a:cs typeface="Lucida Sans Unicode" pitchFamily="34" charset="0"/>
              </a:rPr>
              <a:t>{</a:t>
            </a:r>
          </a:p>
          <a:p>
            <a:r>
              <a:rPr lang="en-US" b="0" dirty="0" smtClean="0">
                <a:solidFill>
                  <a:schemeClr val="tx1"/>
                </a:solidFill>
                <a:latin typeface="Lucida Sans Unicode" pitchFamily="34" charset="0"/>
                <a:cs typeface="Lucida Sans Unicode" pitchFamily="34" charset="0"/>
              </a:rPr>
              <a:t>   @* Place input controls here *@</a:t>
            </a:r>
            <a:endParaRPr lang="en-US" b="0" dirty="0">
              <a:solidFill>
                <a:schemeClr val="tx1"/>
              </a:solidFill>
              <a:latin typeface="Lucida Sans Unicode" pitchFamily="34" charset="0"/>
              <a:cs typeface="Lucida Sans Unicode" pitchFamily="34" charset="0"/>
            </a:endParaRPr>
          </a:p>
          <a:p>
            <a:r>
              <a:rPr lang="en-US" b="0" dirty="0" smtClean="0">
                <a:solidFill>
                  <a:schemeClr val="tx1"/>
                </a:solidFill>
                <a:latin typeface="Lucida Sans Unicode" pitchFamily="34"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841327" y="4582245"/>
            <a:ext cx="6187212"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cs typeface="Lucida Sans Unicode" pitchFamily="34" charset="0"/>
              </a:rPr>
              <a:t>&lt;form action="/Photo/Create" </a:t>
            </a:r>
            <a:r>
              <a:rPr lang="en-US" b="0" dirty="0">
                <a:solidFill>
                  <a:schemeClr val="tx1"/>
                </a:solidFill>
                <a:latin typeface="Lucida Sans Unicode" pitchFamily="34" charset="0"/>
                <a:cs typeface="Lucida Sans Unicode" pitchFamily="34" charset="0"/>
              </a:rPr>
              <a:t>method</a:t>
            </a:r>
            <a:r>
              <a:rPr lang="en-US" b="0" dirty="0" smtClean="0">
                <a:solidFill>
                  <a:schemeClr val="tx1"/>
                </a:solidFill>
                <a:latin typeface="Lucida Sans Unicode" pitchFamily="34" charset="0"/>
                <a:cs typeface="Lucida Sans Unicode" pitchFamily="34" charset="0"/>
              </a:rPr>
              <a:t>="post“</a:t>
            </a:r>
          </a:p>
          <a:p>
            <a:r>
              <a:rPr lang="en-US" b="0" dirty="0" smtClean="0">
                <a:solidFill>
                  <a:schemeClr val="tx1"/>
                </a:solidFill>
                <a:latin typeface="Lucida Sans Unicode" pitchFamily="34" charset="0"/>
                <a:cs typeface="Lucida Sans Unicode" pitchFamily="34" charset="0"/>
              </a:rPr>
              <a:t>   </a:t>
            </a:r>
            <a:r>
              <a:rPr lang="en-US" b="0" dirty="0" err="1" smtClean="0">
                <a:solidFill>
                  <a:schemeClr val="tx1"/>
                </a:solidFill>
                <a:latin typeface="Lucida Sans Unicode" pitchFamily="34" charset="0"/>
                <a:cs typeface="Lucida Sans Unicode" pitchFamily="34" charset="0"/>
              </a:rPr>
              <a:t>enctype</a:t>
            </a:r>
            <a:r>
              <a:rPr lang="en-US" b="0" dirty="0" smtClean="0">
                <a:solidFill>
                  <a:schemeClr val="tx1"/>
                </a:solidFill>
                <a:latin typeface="Lucida Sans Unicode" pitchFamily="34" charset="0"/>
                <a:cs typeface="Lucida Sans Unicode" pitchFamily="34" charset="0"/>
              </a:rPr>
              <a:t>="multipart/form-data"&gt;</a:t>
            </a:r>
            <a:endParaRPr lang="en-US" b="0" dirty="0">
              <a:solidFill>
                <a:schemeClr val="tx1"/>
              </a:solidFill>
              <a:latin typeface="Lucida Sans Unicode" pitchFamily="34" charset="0"/>
              <a:cs typeface="Lucida Sans Unicode" pitchFamily="34" charset="0"/>
            </a:endParaRPr>
          </a:p>
          <a:p>
            <a:endParaRPr lang="en-US" b="0" dirty="0" smtClean="0">
              <a:solidFill>
                <a:schemeClr val="tx1"/>
              </a:solidFill>
              <a:latin typeface="Lucida Sans Unicode" pitchFamily="34" charset="0"/>
              <a:cs typeface="Lucida Sans Unicode" pitchFamily="34" charset="0"/>
            </a:endParaRPr>
          </a:p>
          <a:p>
            <a:r>
              <a:rPr lang="en-US" b="0" dirty="0" smtClean="0">
                <a:solidFill>
                  <a:schemeClr val="tx1"/>
                </a:solidFill>
                <a:latin typeface="Lucida Sans Unicode" pitchFamily="34" charset="0"/>
                <a:cs typeface="Lucida Sans Unicode" pitchFamily="34" charset="0"/>
              </a:rPr>
              <a:t>&lt;/form&gt;</a:t>
            </a:r>
            <a:endParaRPr lang="en-GB" b="0" dirty="0">
              <a:solidFill>
                <a:schemeClr val="tx1"/>
              </a:solidFill>
              <a:latin typeface="Lucida Sans Unicode" pitchFamily="34" charset="0"/>
              <a:cs typeface="Lucida Sans Unicode" pitchFamily="34" charset="0"/>
            </a:endParaRPr>
          </a:p>
        </p:txBody>
      </p:sp>
      <p:sp>
        <p:nvSpPr>
          <p:cNvPr id="7" name="Bent Arrow 6"/>
          <p:cNvSpPr/>
          <p:nvPr/>
        </p:nvSpPr>
        <p:spPr bwMode="auto">
          <a:xfrm flipV="1">
            <a:off x="831283" y="424037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6964667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34950"/>
          </a:xfrm>
        </p:spPr>
        <p:txBody>
          <a:bodyPr>
            <a:normAutofit fontScale="90000"/>
          </a:bodyPr>
          <a:lstStyle/>
          <a:p>
            <a:r>
              <a:rPr lang="en-US" dirty="0" smtClean="0"/>
              <a:t>Using Editor Helpers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smtClean="0"/>
              <a:t>Html.LabelFor</a:t>
            </a:r>
            <a:r>
              <a:rPr lang="en-US" b="1" dirty="0" smtClean="0"/>
              <a:t>()</a:t>
            </a:r>
          </a:p>
          <a:p>
            <a:endParaRPr lang="en-US" b="1" dirty="0"/>
          </a:p>
          <a:p>
            <a:endParaRPr lang="en-US" b="1" dirty="0" smtClean="0"/>
          </a:p>
          <a:p>
            <a:endParaRPr lang="en-US" b="1" dirty="0"/>
          </a:p>
          <a:p>
            <a:endParaRPr lang="en-US" b="1" dirty="0" smtClean="0"/>
          </a:p>
          <a:p>
            <a:endParaRPr lang="en-US" b="1" dirty="0"/>
          </a:p>
          <a:p>
            <a:pPr>
              <a:buNone/>
            </a:pPr>
            <a:r>
              <a:rPr lang="en-US" b="1" dirty="0" err="1" smtClean="0"/>
              <a:t>Html.DisplayFor</a:t>
            </a:r>
            <a:r>
              <a:rPr lang="en-US" b="1" dirty="0" smtClean="0"/>
              <a:t>()</a:t>
            </a:r>
            <a:endParaRPr lang="en-US" b="1" dirty="0"/>
          </a:p>
        </p:txBody>
      </p:sp>
      <p:sp>
        <p:nvSpPr>
          <p:cNvPr id="5" name="Rectangle 4"/>
          <p:cNvSpPr/>
          <p:nvPr/>
        </p:nvSpPr>
        <p:spPr>
          <a:xfrm>
            <a:off x="1070976" y="1727972"/>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70976" y="4773884"/>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93512" y="2596249"/>
            <a:ext cx="5684432"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&lt;label </a:t>
            </a:r>
            <a:r>
              <a:rPr lang="en-US" b="0" dirty="0">
                <a:solidFill>
                  <a:schemeClr val="tx1"/>
                </a:solidFill>
                <a:latin typeface="Lucida Sans Unicode" pitchFamily="34" charset="0"/>
                <a:ea typeface="Times New Roman" panose="02020603050405020304" pitchFamily="18" charset="0"/>
                <a:cs typeface="Lucida Sans Unicode" pitchFamily="34" charset="0"/>
              </a:rPr>
              <a:t>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733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9" name="Rectangle 8"/>
          <p:cNvSpPr/>
          <p:nvPr/>
        </p:nvSpPr>
        <p:spPr>
          <a:xfrm>
            <a:off x="2893512" y="5638560"/>
            <a:ext cx="568443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&lt;input </a:t>
            </a:r>
            <a:r>
              <a:rPr lang="en-US" b="0" dirty="0">
                <a:solidFill>
                  <a:schemeClr val="tx1"/>
                </a:solidFill>
                <a:latin typeface="Lucida Sans Unicode" pitchFamily="34" charset="0"/>
                <a:ea typeface="Times New Roman" panose="02020603050405020304" pitchFamily="18" charset="0"/>
                <a:cs typeface="Lucida Sans Unicode" pitchFamily="34" charset="0"/>
              </a:rPr>
              <a:t>type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="checkbox"</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a:solidFill>
                  <a:schemeClr val="tx1"/>
                </a:solidFill>
                <a:latin typeface="Lucida Sans Unicode" pitchFamily="34" charset="0"/>
                <a:ea typeface="Times New Roman" panose="02020603050405020304" pitchFamily="18" charset="0"/>
                <a:cs typeface="Lucida Sans Unicode" pitchFamily="34" charset="0"/>
              </a:rPr>
              <a:t>name="Description"&gt;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710118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95410"/>
          </a:xfrm>
        </p:spPr>
        <p:txBody>
          <a:bodyPr>
            <a:normAutofit fontScale="90000"/>
          </a:bodyPr>
          <a:lstStyle/>
          <a:p>
            <a:r>
              <a:rPr lang="en-US" dirty="0" smtClean="0"/>
              <a:t>Using Validation Helpers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smtClean="0"/>
              <a:t>Html.ValidationSummary</a:t>
            </a:r>
            <a:r>
              <a:rPr lang="en-US" b="1" dirty="0" smtClean="0"/>
              <a:t>()</a:t>
            </a:r>
          </a:p>
          <a:p>
            <a:endParaRPr lang="en-US" b="1" dirty="0"/>
          </a:p>
          <a:p>
            <a:endParaRPr lang="en-US" b="1" dirty="0" smtClean="0"/>
          </a:p>
          <a:p>
            <a:endParaRPr lang="en-US" b="1" dirty="0"/>
          </a:p>
          <a:p>
            <a:endParaRPr lang="en-US" b="1" dirty="0" smtClean="0"/>
          </a:p>
          <a:p>
            <a:endParaRPr lang="en-US" b="1" dirty="0"/>
          </a:p>
          <a:p>
            <a:pPr>
              <a:buNone/>
            </a:pPr>
            <a:r>
              <a:rPr lang="en-US" b="1" dirty="0" err="1" smtClean="0"/>
              <a:t>Html.ValidationMessageFor</a:t>
            </a:r>
            <a:r>
              <a:rPr lang="en-US" b="1" dirty="0" smtClean="0"/>
              <a:t> ()</a:t>
            </a:r>
            <a:endParaRPr lang="en-US" b="1" dirty="0"/>
          </a:p>
        </p:txBody>
      </p:sp>
      <p:sp>
        <p:nvSpPr>
          <p:cNvPr id="5" name="Rectangle 4"/>
          <p:cNvSpPr/>
          <p:nvPr/>
        </p:nvSpPr>
        <p:spPr>
          <a:xfrm>
            <a:off x="1070976" y="1727972"/>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Html.ValidationSummary</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70976" y="4773884"/>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Html.ValidationMessageFor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model.Email</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336822" y="2423577"/>
            <a:ext cx="639819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ul</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p>
          <a:p>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&lt;li&gt;Please enter your last name&lt;/li&gt;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&lt;li&gt;Please enter a valid email address&lt;/li&gt;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ul</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365553" y="2254109"/>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9" name="Rectangle 8"/>
          <p:cNvSpPr/>
          <p:nvPr/>
        </p:nvSpPr>
        <p:spPr>
          <a:xfrm>
            <a:off x="2893512" y="5638560"/>
            <a:ext cx="568443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solidFill>
                  <a:schemeClr val="tx1"/>
                </a:solidFill>
                <a:latin typeface="Lucida Sans Unicode" pitchFamily="34" charset="0"/>
                <a:cs typeface="Lucida Sans Unicode" pitchFamily="34" charset="0"/>
              </a:rPr>
              <a:t>Please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a:solidFill>
                  <a:schemeClr val="tx1"/>
                </a:solidFill>
                <a:latin typeface="Lucida Sans Unicode" pitchFamily="34" charset="0"/>
                <a:ea typeface="Times New Roman" panose="02020603050405020304" pitchFamily="18" charset="0"/>
                <a:cs typeface="Lucida Sans Unicode" pitchFamily="34" charset="0"/>
              </a:rPr>
              <a:t>enter a valid email address</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8392099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crypted-tbn1.gstatic.com/images?q=tbn:ANd9GcQyQ-djpcxiHdMYR1B1oKaQfeHV1vtQOhTVrdI0MTpPm7QA-GjS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55" y="1009290"/>
            <a:ext cx="8289180" cy="344865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35769" y="5175850"/>
            <a:ext cx="7168551" cy="646331"/>
          </a:xfrm>
          <a:prstGeom prst="rect">
            <a:avLst/>
          </a:prstGeom>
          <a:noFill/>
        </p:spPr>
        <p:txBody>
          <a:bodyPr wrap="square" rtlCol="0">
            <a:spAutoFit/>
          </a:bodyPr>
          <a:lstStyle/>
          <a:p>
            <a:r>
              <a:rPr lang="en-US" altLang="zh-TW" sz="3600" dirty="0" smtClean="0"/>
              <a:t>HTML Helpers</a:t>
            </a:r>
            <a:endParaRPr lang="zh-TW" altLang="en-US" sz="3600" dirty="0"/>
          </a:p>
        </p:txBody>
      </p:sp>
    </p:spTree>
    <p:extLst>
      <p:ext uri="{BB962C8B-B14F-4D97-AF65-F5344CB8AC3E}">
        <p14:creationId xmlns:p14="http://schemas.microsoft.com/office/powerpoint/2010/main" val="38837442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a:t>
            </a:r>
            <a:r>
              <a:rPr lang="en-US" dirty="0" smtClean="0"/>
              <a:t>Syntax</a:t>
            </a:r>
            <a:endParaRPr lang="en-US" dirty="0"/>
          </a:p>
        </p:txBody>
      </p:sp>
      <p:pic>
        <p:nvPicPr>
          <p:cNvPr id="1030" name="Picture 6" descr="C:\Users\Eyal Vardi\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28" y="1667947"/>
            <a:ext cx="8498689" cy="24332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060005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915400" cy="866775"/>
          </a:xfrm>
        </p:spPr>
        <p:txBody>
          <a:bodyPr/>
          <a:lstStyle/>
          <a:p>
            <a:r>
              <a:rPr lang="en-US" sz="4400" dirty="0" smtClean="0"/>
              <a:t>@</a:t>
            </a:r>
            <a:r>
              <a:rPr lang="en-US" sz="4400" dirty="0"/>
              <a:t>helpers </a:t>
            </a:r>
            <a:r>
              <a:rPr lang="en-US" sz="4400" dirty="0" smtClean="0"/>
              <a:t>Across Multiple Views</a:t>
            </a:r>
            <a:endParaRPr lang="en-US" sz="4400" dirty="0"/>
          </a:p>
        </p:txBody>
      </p:sp>
      <p:pic>
        <p:nvPicPr>
          <p:cNvPr id="2052" name="Picture 4" descr="C:\Users\Eyal Vardi\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14463"/>
            <a:ext cx="8382000" cy="423994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Eyal Vardi\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711" y="3914775"/>
            <a:ext cx="5364162" cy="2400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290498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HTML Helper</a:t>
            </a:r>
            <a:endParaRPr lang="en-US" dirty="0"/>
          </a:p>
        </p:txBody>
      </p:sp>
      <p:sp>
        <p:nvSpPr>
          <p:cNvPr id="4" name="TextBox 3"/>
          <p:cNvSpPr txBox="1"/>
          <p:nvPr/>
        </p:nvSpPr>
        <p:spPr>
          <a:xfrm>
            <a:off x="381000" y="1377905"/>
            <a:ext cx="8382000" cy="2400657"/>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smtClean="0">
                <a:solidFill>
                  <a:srgbClr val="0000FF"/>
                </a:solidFill>
                <a:latin typeface="Consolas" pitchFamily="49" charset="0"/>
                <a:cs typeface="Consolas" pitchFamily="49" charset="0"/>
              </a:rPr>
              <a:t>public</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static</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class</a:t>
            </a:r>
            <a:r>
              <a:rPr lang="en-US" sz="1600" dirty="0">
                <a:latin typeface="Consolas" pitchFamily="49" charset="0"/>
                <a:cs typeface="Consolas" pitchFamily="49" charset="0"/>
              </a:rPr>
              <a:t> </a:t>
            </a:r>
            <a:r>
              <a:rPr lang="en-US" sz="1600" dirty="0" err="1">
                <a:solidFill>
                  <a:srgbClr val="2B91AF"/>
                </a:solidFill>
                <a:latin typeface="Consolas" pitchFamily="49" charset="0"/>
                <a:cs typeface="Consolas" pitchFamily="49" charset="0"/>
              </a:rPr>
              <a:t>LabelExtensions</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smtClean="0">
                <a:latin typeface="Consolas" pitchFamily="49" charset="0"/>
                <a:cs typeface="Consolas" pitchFamily="49" charset="0"/>
              </a:rPr>
              <a:t>{</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public</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static</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string</a:t>
            </a:r>
            <a:r>
              <a:rPr lang="en-US" sz="1600" dirty="0">
                <a:latin typeface="Consolas" pitchFamily="49" charset="0"/>
                <a:cs typeface="Consolas" pitchFamily="49" charset="0"/>
              </a:rPr>
              <a:t> Label(</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this</a:t>
            </a:r>
            <a:r>
              <a:rPr lang="en-US" sz="1600" dirty="0">
                <a:latin typeface="Consolas" pitchFamily="49" charset="0"/>
                <a:cs typeface="Consolas" pitchFamily="49" charset="0"/>
              </a:rPr>
              <a:t> </a:t>
            </a:r>
            <a:r>
              <a:rPr lang="en-US" sz="1600" dirty="0" err="1">
                <a:solidFill>
                  <a:srgbClr val="2B91AF"/>
                </a:solidFill>
                <a:latin typeface="Consolas" pitchFamily="49" charset="0"/>
                <a:cs typeface="Consolas" pitchFamily="49" charset="0"/>
              </a:rPr>
              <a:t>HtmlHelper</a:t>
            </a:r>
            <a:r>
              <a:rPr lang="en-US" sz="1600" dirty="0">
                <a:latin typeface="Consolas" pitchFamily="49" charset="0"/>
                <a:cs typeface="Consolas" pitchFamily="49" charset="0"/>
              </a:rPr>
              <a:t> helper, </a:t>
            </a:r>
            <a:r>
              <a:rPr lang="en-US" sz="1600" dirty="0">
                <a:solidFill>
                  <a:srgbClr val="0000FF"/>
                </a:solidFill>
                <a:latin typeface="Consolas" pitchFamily="49" charset="0"/>
                <a:cs typeface="Consolas" pitchFamily="49" charset="0"/>
              </a:rPr>
              <a:t>string</a:t>
            </a:r>
            <a:r>
              <a:rPr lang="en-US" sz="1600" dirty="0">
                <a:latin typeface="Consolas" pitchFamily="49" charset="0"/>
                <a:cs typeface="Consolas" pitchFamily="49" charset="0"/>
              </a:rPr>
              <a:t> target, </a:t>
            </a:r>
            <a:r>
              <a:rPr lang="en-US" sz="1600" dirty="0">
                <a:solidFill>
                  <a:srgbClr val="0000FF"/>
                </a:solidFill>
                <a:latin typeface="Consolas" pitchFamily="49" charset="0"/>
                <a:cs typeface="Consolas" pitchFamily="49" charset="0"/>
              </a:rPr>
              <a:t>string</a:t>
            </a:r>
            <a:r>
              <a:rPr lang="en-US" sz="1600" dirty="0">
                <a:latin typeface="Consolas" pitchFamily="49" charset="0"/>
                <a:cs typeface="Consolas" pitchFamily="49" charset="0"/>
              </a:rPr>
              <a:t> text)</a:t>
            </a:r>
            <a:br>
              <a:rPr lang="en-US" sz="1600" dirty="0">
                <a:latin typeface="Consolas" pitchFamily="49" charset="0"/>
                <a:cs typeface="Consolas" pitchFamily="49" charset="0"/>
              </a:rPr>
            </a:b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smtClean="0">
                <a:solidFill>
                  <a:srgbClr val="0000FF"/>
                </a:solidFill>
                <a:latin typeface="Consolas" pitchFamily="49" charset="0"/>
                <a:cs typeface="Consolas" pitchFamily="49" charset="0"/>
              </a:rPr>
              <a:t>return</a:t>
            </a:r>
            <a:r>
              <a:rPr lang="en-US" sz="1600" dirty="0">
                <a:latin typeface="Consolas" pitchFamily="49" charset="0"/>
                <a:cs typeface="Consolas" pitchFamily="49" charset="0"/>
              </a:rPr>
              <a:t> </a:t>
            </a:r>
            <a:r>
              <a:rPr lang="en-US" sz="1600" dirty="0" smtClean="0">
                <a:solidFill>
                  <a:srgbClr val="2B91AF"/>
                </a:solidFill>
                <a:latin typeface="Consolas" pitchFamily="49" charset="0"/>
                <a:cs typeface="Consolas" pitchFamily="49" charset="0"/>
              </a:rPr>
              <a:t>String</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smtClean="0">
                <a:latin typeface="Consolas" pitchFamily="49" charset="0"/>
                <a:cs typeface="Consolas" pitchFamily="49" charset="0"/>
              </a:rPr>
              <a:t>.</a:t>
            </a:r>
            <a:r>
              <a:rPr lang="en-US" sz="1600" dirty="0">
                <a:latin typeface="Consolas" pitchFamily="49" charset="0"/>
                <a:cs typeface="Consolas" pitchFamily="49" charset="0"/>
              </a:rPr>
              <a:t>Format(</a:t>
            </a:r>
            <a:r>
              <a:rPr lang="en-US" sz="1600" dirty="0">
                <a:solidFill>
                  <a:srgbClr val="A31515"/>
                </a:solidFill>
                <a:latin typeface="Consolas" pitchFamily="49" charset="0"/>
                <a:cs typeface="Consolas" pitchFamily="49" charset="0"/>
              </a:rPr>
              <a:t>"&lt;label for='{0}'&gt;{1}&lt;/label&gt;"</a:t>
            </a:r>
            <a:r>
              <a:rPr lang="en-US" sz="1600" dirty="0">
                <a:latin typeface="Consolas" pitchFamily="49" charset="0"/>
                <a:cs typeface="Consolas" pitchFamily="49" charset="0"/>
              </a:rPr>
              <a:t>, target, text);</a:t>
            </a:r>
            <a:br>
              <a:rPr lang="en-US" sz="1600" dirty="0">
                <a:latin typeface="Consolas" pitchFamily="49" charset="0"/>
                <a:cs typeface="Consolas" pitchFamily="49" charset="0"/>
              </a:rPr>
            </a:b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smtClean="0">
                <a:latin typeface="Consolas" pitchFamily="49" charset="0"/>
                <a:cs typeface="Consolas" pitchFamily="49" charset="0"/>
              </a:rPr>
              <a:t>}</a:t>
            </a:r>
            <a:endParaRPr lang="en-US" sz="1600" dirty="0">
              <a:latin typeface="Consolas" pitchFamily="49" charset="0"/>
              <a:ea typeface="Calibri"/>
              <a:cs typeface="Consolas" pitchFamily="49"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2243"/>
          <a:stretch/>
        </p:blipFill>
        <p:spPr bwMode="auto">
          <a:xfrm>
            <a:off x="6080289" y="3356619"/>
            <a:ext cx="2861820" cy="33854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284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TagBuilder</a:t>
            </a:r>
            <a:r>
              <a:rPr lang="en-US" dirty="0" smtClean="0"/>
              <a:t> Class </a:t>
            </a:r>
            <a:endParaRPr lang="en-US" dirty="0"/>
          </a:p>
        </p:txBody>
      </p:sp>
      <p:sp>
        <p:nvSpPr>
          <p:cNvPr id="3" name="Content Placeholder 2"/>
          <p:cNvSpPr>
            <a:spLocks noGrp="1"/>
          </p:cNvSpPr>
          <p:nvPr>
            <p:ph idx="1"/>
          </p:nvPr>
        </p:nvSpPr>
        <p:spPr>
          <a:xfrm>
            <a:off x="304800" y="1416050"/>
            <a:ext cx="8655050" cy="1384995"/>
          </a:xfrm>
        </p:spPr>
        <p:txBody>
          <a:bodyPr/>
          <a:lstStyle/>
          <a:p>
            <a:r>
              <a:rPr lang="en-US" dirty="0"/>
              <a:t>Represents a class that is used by HTML helpers to build HTML elements.</a:t>
            </a:r>
          </a:p>
          <a:p>
            <a:endParaRPr lang="en-US" dirty="0"/>
          </a:p>
        </p:txBody>
      </p:sp>
      <p:sp>
        <p:nvSpPr>
          <p:cNvPr id="4" name="TextBox 3"/>
          <p:cNvSpPr txBox="1"/>
          <p:nvPr/>
        </p:nvSpPr>
        <p:spPr>
          <a:xfrm>
            <a:off x="381000" y="2363359"/>
            <a:ext cx="8382000" cy="4124206"/>
          </a:xfrm>
          <a:prstGeom prst="rect">
            <a:avLst/>
          </a:prstGeom>
          <a:no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r>
              <a:rPr lang="en-US" sz="1600" dirty="0" smtClean="0">
                <a:solidFill>
                  <a:srgbClr val="0000FF"/>
                </a:solidFill>
                <a:latin typeface="Consolas" pitchFamily="49" charset="0"/>
                <a:cs typeface="Consolas" pitchFamily="49" charset="0"/>
              </a:rPr>
              <a:t>public</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static</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class</a:t>
            </a:r>
            <a:r>
              <a:rPr lang="en-US" sz="1600" dirty="0">
                <a:latin typeface="Consolas" pitchFamily="49" charset="0"/>
                <a:cs typeface="Consolas" pitchFamily="49" charset="0"/>
              </a:rPr>
              <a:t> </a:t>
            </a:r>
            <a:r>
              <a:rPr lang="en-US" sz="1600" dirty="0" err="1">
                <a:solidFill>
                  <a:srgbClr val="2B91AF"/>
                </a:solidFill>
                <a:latin typeface="Consolas" pitchFamily="49" charset="0"/>
                <a:cs typeface="Consolas" pitchFamily="49" charset="0"/>
              </a:rPr>
              <a:t>ImageHelper</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smtClean="0">
                <a:latin typeface="Consolas" pitchFamily="49" charset="0"/>
                <a:cs typeface="Consolas" pitchFamily="49" charset="0"/>
              </a:rPr>
              <a:t>{</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public</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static</a:t>
            </a:r>
            <a:r>
              <a:rPr lang="en-US" sz="1600" dirty="0">
                <a:latin typeface="Consolas" pitchFamily="49" charset="0"/>
                <a:cs typeface="Consolas" pitchFamily="49" charset="0"/>
              </a:rPr>
              <a:t> </a:t>
            </a:r>
            <a:r>
              <a:rPr lang="en-US" sz="1600" dirty="0" err="1" smtClean="0">
                <a:solidFill>
                  <a:srgbClr val="2B91AF"/>
                </a:solidFill>
                <a:latin typeface="Consolas" pitchFamily="49" charset="0"/>
                <a:cs typeface="Consolas" pitchFamily="49" charset="0"/>
              </a:rPr>
              <a:t>MvcHtmlString</a:t>
            </a:r>
            <a:r>
              <a:rPr lang="en-US" sz="1600" dirty="0" smtClean="0">
                <a:solidFill>
                  <a:srgbClr val="2B91AF"/>
                </a:solidFill>
                <a:latin typeface="Consolas" pitchFamily="49" charset="0"/>
                <a:cs typeface="Consolas" pitchFamily="49" charset="0"/>
              </a:rPr>
              <a:t> </a:t>
            </a:r>
            <a:r>
              <a:rPr lang="en-US" sz="1600" dirty="0" smtClean="0">
                <a:latin typeface="Consolas" pitchFamily="49" charset="0"/>
                <a:cs typeface="Consolas" pitchFamily="49" charset="0"/>
              </a:rPr>
              <a:t>Image(</a:t>
            </a:r>
            <a:r>
              <a:rPr lang="en-US" sz="1600" dirty="0" smtClean="0">
                <a:solidFill>
                  <a:srgbClr val="0000FF"/>
                </a:solidFill>
                <a:latin typeface="Consolas" pitchFamily="49" charset="0"/>
                <a:cs typeface="Consolas" pitchFamily="49" charset="0"/>
              </a:rPr>
              <a:t>this</a:t>
            </a:r>
            <a:r>
              <a:rPr lang="en-US" sz="1600" dirty="0">
                <a:latin typeface="Consolas" pitchFamily="49" charset="0"/>
                <a:cs typeface="Consolas" pitchFamily="49" charset="0"/>
              </a:rPr>
              <a:t> </a:t>
            </a:r>
            <a:r>
              <a:rPr lang="en-US" sz="1600" dirty="0" err="1">
                <a:solidFill>
                  <a:srgbClr val="2B91AF"/>
                </a:solidFill>
                <a:latin typeface="Consolas" pitchFamily="49" charset="0"/>
                <a:cs typeface="Consolas" pitchFamily="49" charset="0"/>
              </a:rPr>
              <a:t>HtmlHelper</a:t>
            </a:r>
            <a:r>
              <a:rPr lang="en-US" sz="1600" dirty="0">
                <a:latin typeface="Consolas" pitchFamily="49" charset="0"/>
                <a:cs typeface="Consolas" pitchFamily="49" charset="0"/>
              </a:rPr>
              <a:t> helper, </a:t>
            </a:r>
            <a:r>
              <a:rPr lang="en-US" sz="1600" dirty="0">
                <a:solidFill>
                  <a:srgbClr val="0000FF"/>
                </a:solidFill>
                <a:latin typeface="Consolas" pitchFamily="49" charset="0"/>
                <a:cs typeface="Consolas" pitchFamily="49" charset="0"/>
              </a:rPr>
              <a:t>string</a:t>
            </a:r>
            <a:r>
              <a:rPr lang="en-US" sz="1600" dirty="0">
                <a:latin typeface="Consolas" pitchFamily="49" charset="0"/>
                <a:cs typeface="Consolas" pitchFamily="49" charset="0"/>
              </a:rPr>
              <a:t> id, </a:t>
            </a:r>
            <a:r>
              <a:rPr lang="en-US" sz="1600" dirty="0" smtClean="0">
                <a:latin typeface="Consolas" pitchFamily="49" charset="0"/>
                <a:cs typeface="Consolas" pitchFamily="49" charset="0"/>
              </a:rPr>
              <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a:t>
            </a:r>
            <a:r>
              <a:rPr lang="en-US" sz="1600" dirty="0" smtClean="0">
                <a:solidFill>
                  <a:srgbClr val="0000FF"/>
                </a:solidFill>
                <a:latin typeface="Consolas" pitchFamily="49" charset="0"/>
                <a:cs typeface="Consolas" pitchFamily="49" charset="0"/>
              </a:rPr>
              <a:t>string</a:t>
            </a:r>
            <a:r>
              <a:rPr lang="en-US" sz="1600" dirty="0">
                <a:latin typeface="Consolas" pitchFamily="49" charset="0"/>
                <a:cs typeface="Consolas" pitchFamily="49" charset="0"/>
              </a:rPr>
              <a:t> </a:t>
            </a:r>
            <a:r>
              <a:rPr lang="en-US" sz="1600" dirty="0" err="1">
                <a:latin typeface="Consolas" pitchFamily="49" charset="0"/>
                <a:cs typeface="Consolas" pitchFamily="49" charset="0"/>
              </a:rPr>
              <a:t>url</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string</a:t>
            </a:r>
            <a:r>
              <a:rPr lang="en-US" sz="1600" dirty="0">
                <a:latin typeface="Consolas" pitchFamily="49" charset="0"/>
                <a:cs typeface="Consolas" pitchFamily="49" charset="0"/>
              </a:rPr>
              <a:t> alt)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smtClean="0">
                <a:latin typeface="Consolas" pitchFamily="49" charset="0"/>
                <a:cs typeface="Consolas" pitchFamily="49" charset="0"/>
              </a:rPr>
              <a:t>{</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solidFill>
                  <a:srgbClr val="0000FF"/>
                </a:solidFill>
                <a:latin typeface="Consolas" pitchFamily="49" charset="0"/>
                <a:cs typeface="Consolas" pitchFamily="49" charset="0"/>
              </a:rPr>
              <a:t>var</a:t>
            </a:r>
            <a:r>
              <a:rPr lang="en-US" sz="1600" dirty="0">
                <a:latin typeface="Consolas" pitchFamily="49" charset="0"/>
                <a:cs typeface="Consolas" pitchFamily="49" charset="0"/>
              </a:rPr>
              <a:t> builder = </a:t>
            </a:r>
            <a:r>
              <a:rPr lang="en-US" sz="1600" dirty="0">
                <a:solidFill>
                  <a:srgbClr val="0000FF"/>
                </a:solidFill>
                <a:latin typeface="Consolas" pitchFamily="49" charset="0"/>
                <a:cs typeface="Consolas" pitchFamily="49" charset="0"/>
              </a:rPr>
              <a:t>new</a:t>
            </a:r>
            <a:r>
              <a:rPr lang="en-US" sz="1600" dirty="0">
                <a:latin typeface="Consolas" pitchFamily="49" charset="0"/>
                <a:cs typeface="Consolas" pitchFamily="49" charset="0"/>
              </a:rPr>
              <a:t> </a:t>
            </a:r>
            <a:r>
              <a:rPr lang="en-US" sz="1600" dirty="0" err="1">
                <a:solidFill>
                  <a:srgbClr val="2B91AF"/>
                </a:solidFill>
                <a:latin typeface="Consolas" pitchFamily="49" charset="0"/>
                <a:cs typeface="Consolas" pitchFamily="49" charset="0"/>
              </a:rPr>
              <a:t>TagBuilder</a:t>
            </a:r>
            <a:r>
              <a:rPr lang="en-US" sz="1600" dirty="0">
                <a:latin typeface="Consolas" pitchFamily="49" charset="0"/>
                <a:cs typeface="Consolas" pitchFamily="49" charset="0"/>
              </a:rPr>
              <a:t>(</a:t>
            </a:r>
            <a:r>
              <a:rPr lang="en-US" sz="1600" dirty="0">
                <a:solidFill>
                  <a:srgbClr val="A31515"/>
                </a:solidFill>
                <a:latin typeface="Consolas" pitchFamily="49" charset="0"/>
                <a:cs typeface="Consolas" pitchFamily="49" charset="0"/>
              </a:rPr>
              <a:t>"</a:t>
            </a:r>
            <a:r>
              <a:rPr lang="en-US" sz="1600" dirty="0" err="1">
                <a:solidFill>
                  <a:srgbClr val="A31515"/>
                </a:solidFill>
                <a:latin typeface="Consolas" pitchFamily="49" charset="0"/>
                <a:cs typeface="Consolas" pitchFamily="49" charset="0"/>
              </a:rPr>
              <a:t>img</a:t>
            </a:r>
            <a:r>
              <a:rPr lang="en-US" sz="1600" dirty="0" smtClean="0">
                <a:solidFill>
                  <a:srgbClr val="A31515"/>
                </a:solidFill>
                <a:latin typeface="Consolas" pitchFamily="49" charset="0"/>
                <a:cs typeface="Consolas" pitchFamily="49" charset="0"/>
              </a:rPr>
              <a:t>"</a:t>
            </a:r>
            <a:r>
              <a:rPr lang="en-US" sz="1600" dirty="0" smtClean="0">
                <a:latin typeface="Consolas" pitchFamily="49" charset="0"/>
                <a:cs typeface="Consolas" pitchFamily="49" charset="0"/>
              </a:rPr>
              <a:t>);</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latin typeface="Consolas" pitchFamily="49" charset="0"/>
                <a:cs typeface="Consolas" pitchFamily="49" charset="0"/>
              </a:rPr>
              <a:t>builder.GenerateId</a:t>
            </a:r>
            <a:r>
              <a:rPr lang="en-US" sz="1600" dirty="0">
                <a:latin typeface="Consolas" pitchFamily="49" charset="0"/>
                <a:cs typeface="Consolas" pitchFamily="49" charset="0"/>
              </a:rPr>
              <a:t>(id);</a:t>
            </a:r>
            <a:br>
              <a:rPr lang="en-US" sz="1600" dirty="0">
                <a:latin typeface="Consolas" pitchFamily="49" charset="0"/>
                <a:cs typeface="Consolas" pitchFamily="49" charset="0"/>
              </a:rPr>
            </a:b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a:solidFill>
                  <a:srgbClr val="008000"/>
                </a:solidFill>
                <a:latin typeface="Consolas" pitchFamily="49" charset="0"/>
                <a:cs typeface="Consolas" pitchFamily="49" charset="0"/>
              </a:rPr>
              <a:t>// Add attributes</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latin typeface="Consolas" pitchFamily="49" charset="0"/>
                <a:cs typeface="Consolas" pitchFamily="49" charset="0"/>
              </a:rPr>
              <a:t>builder.MergeAttribute</a:t>
            </a:r>
            <a:r>
              <a:rPr lang="en-US" sz="1600" dirty="0">
                <a:latin typeface="Consolas" pitchFamily="49" charset="0"/>
                <a:cs typeface="Consolas" pitchFamily="49" charset="0"/>
              </a:rPr>
              <a:t>(</a:t>
            </a:r>
            <a:r>
              <a:rPr lang="en-US" sz="1600" dirty="0">
                <a:solidFill>
                  <a:srgbClr val="A31515"/>
                </a:solidFill>
                <a:latin typeface="Consolas" pitchFamily="49" charset="0"/>
                <a:cs typeface="Consolas" pitchFamily="49" charset="0"/>
              </a:rPr>
              <a:t>"</a:t>
            </a:r>
            <a:r>
              <a:rPr lang="en-US" sz="1600" dirty="0" err="1">
                <a:solidFill>
                  <a:srgbClr val="A31515"/>
                </a:solidFill>
                <a:latin typeface="Consolas" pitchFamily="49" charset="0"/>
                <a:cs typeface="Consolas" pitchFamily="49" charset="0"/>
              </a:rPr>
              <a:t>src</a:t>
            </a:r>
            <a:r>
              <a:rPr lang="en-US" sz="1600" dirty="0">
                <a:solidFill>
                  <a:srgbClr val="A31515"/>
                </a:solidFill>
                <a:latin typeface="Consolas" pitchFamily="49" charset="0"/>
                <a:cs typeface="Consolas" pitchFamily="49" charset="0"/>
              </a:rPr>
              <a:t>"</a:t>
            </a:r>
            <a:r>
              <a:rPr lang="en-US" sz="1600" dirty="0">
                <a:latin typeface="Consolas" pitchFamily="49" charset="0"/>
                <a:cs typeface="Consolas" pitchFamily="49" charset="0"/>
              </a:rPr>
              <a:t>, </a:t>
            </a:r>
            <a:r>
              <a:rPr lang="en-US" sz="1600" dirty="0" err="1">
                <a:latin typeface="Consolas" pitchFamily="49" charset="0"/>
                <a:cs typeface="Consolas" pitchFamily="49" charset="0"/>
              </a:rPr>
              <a:t>url</a:t>
            </a: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err="1">
                <a:latin typeface="Consolas" pitchFamily="49" charset="0"/>
                <a:cs typeface="Consolas" pitchFamily="49" charset="0"/>
              </a:rPr>
              <a:t>builder.MergeAttribute</a:t>
            </a:r>
            <a:r>
              <a:rPr lang="en-US" sz="1600" dirty="0">
                <a:latin typeface="Consolas" pitchFamily="49" charset="0"/>
                <a:cs typeface="Consolas" pitchFamily="49" charset="0"/>
              </a:rPr>
              <a:t>(</a:t>
            </a:r>
            <a:r>
              <a:rPr lang="en-US" sz="1600" dirty="0">
                <a:solidFill>
                  <a:srgbClr val="A31515"/>
                </a:solidFill>
                <a:latin typeface="Consolas" pitchFamily="49" charset="0"/>
                <a:cs typeface="Consolas" pitchFamily="49" charset="0"/>
              </a:rPr>
              <a:t>"alt"</a:t>
            </a:r>
            <a:r>
              <a:rPr lang="en-US" sz="1600" dirty="0">
                <a:latin typeface="Consolas" pitchFamily="49" charset="0"/>
                <a:cs typeface="Consolas" pitchFamily="49" charset="0"/>
              </a:rPr>
              <a:t>, alt);</a:t>
            </a:r>
            <a:br>
              <a:rPr lang="en-US" sz="1600" dirty="0">
                <a:latin typeface="Consolas" pitchFamily="49" charset="0"/>
                <a:cs typeface="Consolas" pitchFamily="49" charset="0"/>
              </a:rPr>
            </a:b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a:latin typeface="Consolas" pitchFamily="49" charset="0"/>
                <a:cs typeface="Consolas" pitchFamily="49" charset="0"/>
              </a:rPr>
              <a:t>       </a:t>
            </a:r>
            <a:r>
              <a:rPr lang="en-US" sz="1600" dirty="0" smtClean="0">
                <a:solidFill>
                  <a:srgbClr val="0000FF"/>
                </a:solidFill>
                <a:latin typeface="Consolas" pitchFamily="49" charset="0"/>
                <a:cs typeface="Consolas" pitchFamily="49" charset="0"/>
              </a:rPr>
              <a:t>return new </a:t>
            </a:r>
            <a:r>
              <a:rPr lang="en-US" sz="1600" dirty="0" err="1" smtClean="0">
                <a:solidFill>
                  <a:srgbClr val="2B91AF"/>
                </a:solidFill>
                <a:latin typeface="Consolas" pitchFamily="49" charset="0"/>
                <a:cs typeface="Consolas" pitchFamily="49" charset="0"/>
              </a:rPr>
              <a:t>MvcHtmlString</a:t>
            </a:r>
            <a:r>
              <a:rPr lang="en-US" sz="1600" dirty="0">
                <a:latin typeface="Consolas" pitchFamily="49" charset="0"/>
                <a:cs typeface="Consolas" pitchFamily="49" charset="0"/>
              </a:rPr>
              <a:t>(</a:t>
            </a:r>
            <a:r>
              <a:rPr lang="en-US" sz="1600" dirty="0" smtClean="0">
                <a:solidFill>
                  <a:srgbClr val="2B91AF"/>
                </a:solidFill>
                <a:latin typeface="Consolas" pitchFamily="49" charset="0"/>
                <a:cs typeface="Consolas" pitchFamily="49" charset="0"/>
              </a:rPr>
              <a:t> </a:t>
            </a:r>
            <a:r>
              <a:rPr lang="en-US" sz="1600" dirty="0" smtClean="0">
                <a:latin typeface="Consolas" pitchFamily="49" charset="0"/>
                <a:cs typeface="Consolas" pitchFamily="49" charset="0"/>
              </a:rPr>
              <a:t> </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builder.ToString</a:t>
            </a:r>
            <a:r>
              <a:rPr lang="en-US" sz="1600" dirty="0" smtClean="0">
                <a:latin typeface="Consolas" pitchFamily="49" charset="0"/>
                <a:cs typeface="Consolas" pitchFamily="49" charset="0"/>
              </a:rPr>
              <a:t>(</a:t>
            </a:r>
            <a:r>
              <a:rPr lang="en-US" sz="1600" dirty="0" err="1" smtClean="0">
                <a:solidFill>
                  <a:srgbClr val="2B91AF"/>
                </a:solidFill>
                <a:latin typeface="Consolas" pitchFamily="49" charset="0"/>
                <a:cs typeface="Consolas" pitchFamily="49" charset="0"/>
              </a:rPr>
              <a:t>TagRenderMode</a:t>
            </a:r>
            <a:r>
              <a:rPr lang="en-US" sz="1600" dirty="0" err="1" smtClean="0">
                <a:latin typeface="Consolas" pitchFamily="49" charset="0"/>
                <a:cs typeface="Consolas" pitchFamily="49" charset="0"/>
              </a:rPr>
              <a:t>.SelfClosing</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a:latin typeface="Consolas" pitchFamily="49" charset="0"/>
                <a:cs typeface="Consolas" pitchFamily="49" charset="0"/>
              </a:rPr>
              <a:t>   }</a:t>
            </a:r>
            <a:br>
              <a:rPr lang="en-US" sz="1600" dirty="0">
                <a:latin typeface="Consolas" pitchFamily="49" charset="0"/>
                <a:cs typeface="Consolas" pitchFamily="49" charset="0"/>
              </a:rPr>
            </a:br>
            <a:r>
              <a:rPr lang="en-US" sz="1600" dirty="0" smtClean="0">
                <a:latin typeface="Consolas" pitchFamily="49" charset="0"/>
                <a:cs typeface="Consolas" pitchFamily="49" charset="0"/>
              </a:rPr>
              <a:t>}</a:t>
            </a:r>
            <a:endParaRPr lang="en-US" sz="1600" dirty="0">
              <a:latin typeface="Consolas" pitchFamily="49" charset="0"/>
              <a:ea typeface="Calibri"/>
              <a:cs typeface="Consolas" pitchFamily="49" charset="0"/>
            </a:endParaRPr>
          </a:p>
        </p:txBody>
      </p:sp>
    </p:spTree>
    <p:extLst>
      <p:ext uri="{BB962C8B-B14F-4D97-AF65-F5344CB8AC3E}">
        <p14:creationId xmlns:p14="http://schemas.microsoft.com/office/powerpoint/2010/main" val="3450347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crypted-tbn1.gstatic.com/images?q=tbn:ANd9GcQyQ-djpcxiHdMYR1B1oKaQfeHV1vtQOhTVrdI0MTpPm7QA-GjS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55" y="1009290"/>
            <a:ext cx="8289180" cy="344865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35769" y="5175850"/>
            <a:ext cx="7168551" cy="646331"/>
          </a:xfrm>
          <a:prstGeom prst="rect">
            <a:avLst/>
          </a:prstGeom>
          <a:noFill/>
        </p:spPr>
        <p:txBody>
          <a:bodyPr wrap="square" rtlCol="0">
            <a:spAutoFit/>
          </a:bodyPr>
          <a:lstStyle/>
          <a:p>
            <a:r>
              <a:rPr lang="en-US" altLang="zh-TW" sz="3600" dirty="0" smtClean="0"/>
              <a:t>Razor Helpers and HTML Helpers</a:t>
            </a:r>
            <a:endParaRPr lang="zh-TW" altLang="en-US" sz="3600" dirty="0"/>
          </a:p>
        </p:txBody>
      </p:sp>
    </p:spTree>
    <p:extLst>
      <p:ext uri="{BB962C8B-B14F-4D97-AF65-F5344CB8AC3E}">
        <p14:creationId xmlns:p14="http://schemas.microsoft.com/office/powerpoint/2010/main" val="32513484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Ajax</a:t>
            </a:r>
            <a:endParaRPr lang="zh-TW" altLang="en-US" dirty="0"/>
          </a:p>
        </p:txBody>
      </p:sp>
      <p:sp>
        <p:nvSpPr>
          <p:cNvPr id="3" name="內容版面配置區 2"/>
          <p:cNvSpPr>
            <a:spLocks noGrp="1"/>
          </p:cNvSpPr>
          <p:nvPr>
            <p:ph idx="1"/>
          </p:nvPr>
        </p:nvSpPr>
        <p:spPr/>
        <p:txBody>
          <a:bodyPr/>
          <a:lstStyle/>
          <a:p>
            <a:r>
              <a:rPr lang="zh-TW" altLang="en-US" dirty="0" smtClean="0"/>
              <a:t>酷炫的標配</a:t>
            </a:r>
            <a:r>
              <a:rPr lang="en-US" altLang="zh-TW" dirty="0" smtClean="0">
                <a:sym typeface="Wingdings" panose="05000000000000000000" pitchFamily="2" charset="2"/>
              </a:rPr>
              <a:t></a:t>
            </a:r>
            <a:r>
              <a:rPr lang="zh-TW" altLang="en-US" dirty="0">
                <a:sym typeface="Wingdings" panose="05000000000000000000" pitchFamily="2" charset="2"/>
              </a:rPr>
              <a:t>。</a:t>
            </a:r>
            <a:endParaRPr lang="en-US" altLang="zh-TW" dirty="0" smtClean="0"/>
          </a:p>
          <a:p>
            <a:r>
              <a:rPr lang="en-US" altLang="zh-TW" dirty="0" smtClean="0"/>
              <a:t>Ajax </a:t>
            </a:r>
            <a:r>
              <a:rPr lang="zh-TW" altLang="en-US" dirty="0" smtClean="0"/>
              <a:t>機制已經不像以前那麼難做，但也不是可以完全忽略它的標準流程。</a:t>
            </a:r>
            <a:endParaRPr lang="en-US" altLang="zh-TW" dirty="0" smtClean="0"/>
          </a:p>
          <a:p>
            <a:pPr lvl="1"/>
            <a:r>
              <a:rPr lang="en-US" altLang="zh-TW" dirty="0" smtClean="0"/>
              <a:t>Server: Content Provider (Controller Action or API).</a:t>
            </a:r>
          </a:p>
          <a:p>
            <a:pPr lvl="1"/>
            <a:r>
              <a:rPr lang="en-US" altLang="zh-TW" dirty="0" smtClean="0"/>
              <a:t>Client: JavaScript Action Invoker.</a:t>
            </a:r>
          </a:p>
          <a:p>
            <a:pPr lvl="1"/>
            <a:r>
              <a:rPr lang="zh-TW" altLang="en-US" dirty="0" smtClean="0"/>
              <a:t>可能還要考慮到 </a:t>
            </a:r>
            <a:r>
              <a:rPr lang="en-US" altLang="zh-TW" dirty="0" smtClean="0"/>
              <a:t>CORS (Cross-Origin Resource Sharing) </a:t>
            </a:r>
            <a:r>
              <a:rPr lang="zh-TW" altLang="en-US" dirty="0" smtClean="0"/>
              <a:t>的問題。</a:t>
            </a:r>
            <a:endParaRPr lang="en-US" altLang="zh-TW" dirty="0" smtClean="0"/>
          </a:p>
          <a:p>
            <a:r>
              <a:rPr lang="en-US" altLang="zh-TW" dirty="0" smtClean="0"/>
              <a:t>MVC </a:t>
            </a:r>
            <a:r>
              <a:rPr lang="zh-TW" altLang="en-US" dirty="0" smtClean="0"/>
              <a:t>不是沒有</a:t>
            </a:r>
            <a:r>
              <a:rPr lang="en-US" altLang="zh-TW" dirty="0" smtClean="0"/>
              <a:t>Ajax</a:t>
            </a:r>
            <a:r>
              <a:rPr lang="zh-TW" altLang="en-US" dirty="0" smtClean="0"/>
              <a:t>的支援，但它真的沒有很方便</a:t>
            </a:r>
            <a:r>
              <a:rPr lang="en-US" altLang="zh-TW" dirty="0" smtClean="0"/>
              <a:t>...</a:t>
            </a:r>
            <a:endParaRPr lang="zh-TW" altLang="en-US" dirty="0"/>
          </a:p>
        </p:txBody>
      </p:sp>
    </p:spTree>
    <p:extLst>
      <p:ext uri="{BB962C8B-B14F-4D97-AF65-F5344CB8AC3E}">
        <p14:creationId xmlns:p14="http://schemas.microsoft.com/office/powerpoint/2010/main" val="327308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68324"/>
          </a:xfrm>
        </p:spPr>
        <p:txBody>
          <a:bodyPr>
            <a:normAutofit fontScale="90000"/>
          </a:bodyPr>
          <a:lstStyle/>
          <a:p>
            <a:r>
              <a:rPr lang="en-US" dirty="0" smtClean="0"/>
              <a:t>Alternative View Engines</a:t>
            </a:r>
            <a:endParaRPr lang="en-US" dirty="0"/>
          </a:p>
        </p:txBody>
      </p:sp>
      <p:graphicFrame>
        <p:nvGraphicFramePr>
          <p:cNvPr id="4" name="Table 3"/>
          <p:cNvGraphicFramePr>
            <a:graphicFrameLocks noGrp="1"/>
          </p:cNvGraphicFramePr>
          <p:nvPr>
            <p:extLst/>
          </p:nvPr>
        </p:nvGraphicFramePr>
        <p:xfrm>
          <a:off x="538687" y="1880720"/>
          <a:ext cx="7903076" cy="4555739"/>
        </p:xfrm>
        <a:graphic>
          <a:graphicData uri="http://schemas.openxmlformats.org/drawingml/2006/table">
            <a:tbl>
              <a:tblPr firstRow="1" bandRow="1">
                <a:tableStyleId>{5C22544A-7EE6-4342-B048-85BDC9FD1C3A}</a:tableStyleId>
              </a:tblPr>
              <a:tblGrid>
                <a:gridCol w="2261402"/>
                <a:gridCol w="5641674"/>
              </a:tblGrid>
              <a:tr h="447993">
                <a:tc>
                  <a:txBody>
                    <a:bodyPr/>
                    <a:lstStyle/>
                    <a:p>
                      <a:pPr algn="ctr"/>
                      <a:r>
                        <a:rPr lang="en-US" dirty="0" smtClean="0">
                          <a:solidFill>
                            <a:schemeClr val="tx1"/>
                          </a:solidFill>
                        </a:rPr>
                        <a:t>View Engine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Description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01244">
                <a:tc>
                  <a:txBody>
                    <a:bodyPr/>
                    <a:lstStyle/>
                    <a:p>
                      <a:r>
                        <a:rPr lang="en-US" sz="1800" kern="1200" dirty="0" smtClean="0">
                          <a:solidFill>
                            <a:schemeClr val="dk1"/>
                          </a:solidFill>
                          <a:latin typeface="+mn-lt"/>
                          <a:ea typeface="+mn-ea"/>
                          <a:cs typeface="+mn-cs"/>
                        </a:rPr>
                        <a:t>Razor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This is the default view engine for MVC 4. It is easy to learn for anyone who has experience in HTML and C# or Visual Basic.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24951">
                <a:tc>
                  <a:txBody>
                    <a:bodyPr/>
                    <a:lstStyle/>
                    <a:p>
                      <a:r>
                        <a:rPr lang="en-US" sz="1800" kern="1200" dirty="0" smtClean="0">
                          <a:solidFill>
                            <a:schemeClr val="dk1"/>
                          </a:solidFill>
                          <a:latin typeface="+mn-lt"/>
                          <a:ea typeface="+mn-ea"/>
                          <a:cs typeface="+mn-cs"/>
                        </a:rPr>
                        <a:t>ASPX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This was the default view engine for MVC 2. It is easy to learn for developers with experience in ASP.NET Web Forms and is also known as the Web Forms View Engine.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48905">
                <a:tc>
                  <a:txBody>
                    <a:bodyPr/>
                    <a:lstStyle/>
                    <a:p>
                      <a:r>
                        <a:rPr lang="en-US" sz="1800" kern="1200" dirty="0" smtClean="0">
                          <a:solidFill>
                            <a:schemeClr val="dk1"/>
                          </a:solidFill>
                          <a:latin typeface="+mn-lt"/>
                          <a:ea typeface="+mn-ea"/>
                          <a:cs typeface="+mn-cs"/>
                        </a:rPr>
                        <a:t>NHaml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NHaml is a .NET Framework version of the Haml view engine used with Ruby on Rails, a competitor to the ASP.NET MVC technology.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32646">
                <a:tc>
                  <a:txBody>
                    <a:bodyPr/>
                    <a:lstStyle/>
                    <a:p>
                      <a:r>
                        <a:rPr lang="en-US" sz="1800" kern="1200" dirty="0" smtClean="0">
                          <a:solidFill>
                            <a:schemeClr val="dk1"/>
                          </a:solidFill>
                          <a:latin typeface="+mn-lt"/>
                          <a:ea typeface="+mn-ea"/>
                          <a:cs typeface="+mn-cs"/>
                        </a:rPr>
                        <a:t>Spark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This view engine uses view files that are easily readable and similar to static HTML files.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TextBox 3"/>
          <p:cNvSpPr txBox="1"/>
          <p:nvPr/>
        </p:nvSpPr>
        <p:spPr>
          <a:xfrm>
            <a:off x="449992" y="933451"/>
            <a:ext cx="8166786" cy="110799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200" b="0" dirty="0" smtClean="0">
                <a:latin typeface="Segoe UI" pitchFamily="34" charset="0"/>
                <a:ea typeface="Segoe UI" pitchFamily="34" charset="0"/>
                <a:cs typeface="Segoe UI" pitchFamily="34" charset="0"/>
              </a:rPr>
              <a:t>The following table describes and compares four popular view engines.</a:t>
            </a:r>
          </a:p>
          <a:p>
            <a:endParaRPr lang="en-US" sz="22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318419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crypted-tbn1.gstatic.com/images?q=tbn:ANd9GcQyQ-djpcxiHdMYR1B1oKaQfeHV1vtQOhTVrdI0MTpPm7QA-GjS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55" y="1009290"/>
            <a:ext cx="8289180" cy="344865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35769" y="5175850"/>
            <a:ext cx="7168551" cy="646331"/>
          </a:xfrm>
          <a:prstGeom prst="rect">
            <a:avLst/>
          </a:prstGeom>
          <a:noFill/>
        </p:spPr>
        <p:txBody>
          <a:bodyPr wrap="square" rtlCol="0">
            <a:spAutoFit/>
          </a:bodyPr>
          <a:lstStyle/>
          <a:p>
            <a:r>
              <a:rPr lang="en-US" altLang="zh-TW" sz="3600" dirty="0" smtClean="0"/>
              <a:t>Ajax in ASP.NET MVC</a:t>
            </a:r>
            <a:endParaRPr lang="zh-TW" altLang="en-US" sz="3600" dirty="0"/>
          </a:p>
        </p:txBody>
      </p:sp>
    </p:spTree>
    <p:extLst>
      <p:ext uri="{BB962C8B-B14F-4D97-AF65-F5344CB8AC3E}">
        <p14:creationId xmlns:p14="http://schemas.microsoft.com/office/powerpoint/2010/main" val="34098019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References</a:t>
            </a:r>
            <a:endParaRPr lang="zh-TW" altLang="en-US" dirty="0"/>
          </a:p>
        </p:txBody>
      </p:sp>
      <p:sp>
        <p:nvSpPr>
          <p:cNvPr id="3" name="內容版面配置區 2"/>
          <p:cNvSpPr>
            <a:spLocks noGrp="1"/>
          </p:cNvSpPr>
          <p:nvPr>
            <p:ph idx="1"/>
          </p:nvPr>
        </p:nvSpPr>
        <p:spPr/>
        <p:txBody>
          <a:bodyPr/>
          <a:lstStyle/>
          <a:p>
            <a:r>
              <a:rPr lang="en-US" altLang="zh-TW" dirty="0" smtClean="0">
                <a:hlinkClick r:id="rId2"/>
              </a:rPr>
              <a:t>http://bootsnipp.com</a:t>
            </a:r>
          </a:p>
          <a:p>
            <a:r>
              <a:rPr lang="en-US" altLang="zh-TW" dirty="0" smtClean="0">
                <a:hlinkClick r:id="rId2"/>
              </a:rPr>
              <a:t>https</a:t>
            </a:r>
            <a:r>
              <a:rPr lang="en-US" altLang="zh-TW" dirty="0">
                <a:hlinkClick r:id="rId2"/>
              </a:rPr>
              <a:t>://kkbruce.tw/bs3</a:t>
            </a:r>
          </a:p>
          <a:p>
            <a:r>
              <a:rPr lang="en-US" altLang="zh-TW" dirty="0" smtClean="0"/>
              <a:t>ASP.NET MVC View UI, Layouts and Themes : </a:t>
            </a:r>
            <a:r>
              <a:rPr lang="en-US" altLang="zh-TW" dirty="0" smtClean="0">
                <a:hlinkClick r:id="rId2"/>
              </a:rPr>
              <a:t>http</a:t>
            </a:r>
            <a:r>
              <a:rPr lang="en-US" altLang="zh-TW" dirty="0">
                <a:hlinkClick r:id="rId2"/>
              </a:rPr>
              <a:t>://www.asp.net/web-pages/overview/ui,-layouts,-</a:t>
            </a:r>
            <a:r>
              <a:rPr lang="en-US" altLang="zh-TW" dirty="0" smtClean="0">
                <a:hlinkClick r:id="rId2"/>
              </a:rPr>
              <a:t>and-themes</a:t>
            </a:r>
            <a:endParaRPr lang="en-US" altLang="zh-TW" dirty="0" smtClean="0"/>
          </a:p>
          <a:p>
            <a:r>
              <a:rPr lang="en-US" altLang="zh-TW" dirty="0" smtClean="0"/>
              <a:t>Tag Builder: </a:t>
            </a:r>
            <a:r>
              <a:rPr lang="en-US" altLang="zh-TW" dirty="0" smtClean="0">
                <a:hlinkClick r:id="rId3"/>
              </a:rPr>
              <a:t>http</a:t>
            </a:r>
            <a:r>
              <a:rPr lang="en-US" altLang="zh-TW" dirty="0">
                <a:hlinkClick r:id="rId3"/>
              </a:rPr>
              <a:t>://</a:t>
            </a:r>
            <a:r>
              <a:rPr lang="en-US" altLang="zh-TW" dirty="0" smtClean="0">
                <a:hlinkClick r:id="rId3"/>
              </a:rPr>
              <a:t>demo.tc/post/564</a:t>
            </a:r>
            <a:r>
              <a:rPr lang="en-US" altLang="zh-TW" dirty="0" smtClean="0"/>
              <a:t> </a:t>
            </a:r>
            <a:endParaRPr lang="zh-TW" altLang="en-US" dirty="0"/>
          </a:p>
        </p:txBody>
      </p:sp>
    </p:spTree>
    <p:extLst>
      <p:ext uri="{BB962C8B-B14F-4D97-AF65-F5344CB8AC3E}">
        <p14:creationId xmlns:p14="http://schemas.microsoft.com/office/powerpoint/2010/main" val="3128931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937463"/>
          </a:xfrm>
        </p:spPr>
        <p:txBody>
          <a:bodyPr/>
          <a:lstStyle/>
          <a:p>
            <a:r>
              <a:rPr lang="zh-TW" altLang="en-US" dirty="0" smtClean="0"/>
              <a:t>學習 </a:t>
            </a:r>
            <a:r>
              <a:rPr lang="en-US" altLang="zh-TW" dirty="0" smtClean="0"/>
              <a:t>MVC</a:t>
            </a:r>
            <a:r>
              <a:rPr lang="zh-TW" altLang="en-US" dirty="0" smtClean="0"/>
              <a:t>，你可以選擇</a:t>
            </a:r>
            <a:r>
              <a:rPr lang="en-US" altLang="zh-TW" dirty="0" smtClean="0"/>
              <a:t>…</a:t>
            </a:r>
            <a:endParaRPr lang="zh-TW" altLang="en-US" dirty="0"/>
          </a:p>
        </p:txBody>
      </p:sp>
      <p:sp>
        <p:nvSpPr>
          <p:cNvPr id="4" name="內容版面配置區 3"/>
          <p:cNvSpPr>
            <a:spLocks noGrp="1"/>
          </p:cNvSpPr>
          <p:nvPr>
            <p:ph idx="1"/>
          </p:nvPr>
        </p:nvSpPr>
        <p:spPr>
          <a:xfrm>
            <a:off x="359229" y="1785667"/>
            <a:ext cx="4682994" cy="4391295"/>
          </a:xfrm>
        </p:spPr>
        <p:txBody>
          <a:bodyPr>
            <a:normAutofit/>
          </a:bodyPr>
          <a:lstStyle/>
          <a:p>
            <a:r>
              <a:rPr lang="zh-TW" altLang="en-US" dirty="0" smtClean="0"/>
              <a:t>由 </a:t>
            </a:r>
            <a:r>
              <a:rPr lang="en-US" altLang="zh-TW" dirty="0" smtClean="0"/>
              <a:t>5 </a:t>
            </a:r>
            <a:r>
              <a:rPr lang="zh-TW" altLang="en-US" dirty="0" smtClean="0"/>
              <a:t>位 </a:t>
            </a:r>
            <a:r>
              <a:rPr lang="en-US" altLang="zh-TW" dirty="0" smtClean="0"/>
              <a:t>MVP </a:t>
            </a:r>
            <a:r>
              <a:rPr lang="zh-TW" altLang="en-US" dirty="0" smtClean="0"/>
              <a:t>合作執筆。</a:t>
            </a:r>
            <a:endParaRPr lang="en-US" altLang="zh-TW" dirty="0" smtClean="0"/>
          </a:p>
          <a:p>
            <a:pPr lvl="1"/>
            <a:r>
              <a:rPr lang="zh-TW" altLang="en-US" dirty="0" smtClean="0"/>
              <a:t>其中三位是 </a:t>
            </a:r>
            <a:r>
              <a:rPr lang="en-US" altLang="zh-TW" dirty="0" err="1" smtClean="0"/>
              <a:t>twMVC</a:t>
            </a:r>
            <a:r>
              <a:rPr lang="en-US" altLang="zh-TW" dirty="0" smtClean="0"/>
              <a:t> </a:t>
            </a:r>
            <a:r>
              <a:rPr lang="zh-TW" altLang="en-US" dirty="0" smtClean="0"/>
              <a:t>社群成員，二位創始人。</a:t>
            </a:r>
            <a:endParaRPr lang="en-US" altLang="zh-TW" dirty="0" smtClean="0"/>
          </a:p>
          <a:p>
            <a:r>
              <a:rPr lang="zh-TW" altLang="en-US" dirty="0" smtClean="0"/>
              <a:t>台灣最暢銷的 </a:t>
            </a:r>
            <a:r>
              <a:rPr lang="en-US" altLang="zh-TW" dirty="0" smtClean="0"/>
              <a:t>ASP.NET MVC </a:t>
            </a:r>
            <a:r>
              <a:rPr lang="zh-TW" altLang="en-US" dirty="0" smtClean="0"/>
              <a:t>中文書。</a:t>
            </a:r>
            <a:endParaRPr lang="en-US" altLang="zh-TW" dirty="0" smtClean="0"/>
          </a:p>
          <a:p>
            <a:r>
              <a:rPr lang="zh-TW" altLang="en-US" dirty="0" smtClean="0"/>
              <a:t>針對 </a:t>
            </a:r>
            <a:r>
              <a:rPr lang="en-US" altLang="zh-TW" dirty="0" smtClean="0"/>
              <a:t>Model, LINQ, EF, View </a:t>
            </a:r>
            <a:r>
              <a:rPr lang="zh-TW" altLang="en-US" dirty="0" smtClean="0"/>
              <a:t>等重要議題完整涉獵。</a:t>
            </a:r>
            <a:endParaRPr lang="en-US" altLang="zh-TW" dirty="0" smtClean="0"/>
          </a:p>
          <a:p>
            <a:r>
              <a:rPr lang="zh-TW" altLang="en-US" dirty="0" smtClean="0"/>
              <a:t>範例程式置於 </a:t>
            </a:r>
            <a:r>
              <a:rPr lang="en-US" altLang="zh-TW" dirty="0" err="1" smtClean="0"/>
              <a:t>Github</a:t>
            </a:r>
            <a:r>
              <a:rPr lang="en-US" altLang="zh-TW" dirty="0" smtClean="0"/>
              <a:t> </a:t>
            </a:r>
            <a:r>
              <a:rPr lang="zh-TW" altLang="en-US" dirty="0" smtClean="0"/>
              <a:t>可隨意下載取用。</a:t>
            </a:r>
            <a:endParaRPr lang="zh-TW" altLang="en-US" dirty="0"/>
          </a:p>
        </p:txBody>
      </p:sp>
      <p:pic>
        <p:nvPicPr>
          <p:cNvPr id="13314" name="Picture 2" descr="http://www.gotop.com.tw/Waweb2004/WawebImages/BookXL/ACL041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2004" y="1461407"/>
            <a:ext cx="3473127" cy="470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7562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937463"/>
          </a:xfrm>
        </p:spPr>
        <p:txBody>
          <a:bodyPr/>
          <a:lstStyle/>
          <a:p>
            <a:r>
              <a:rPr lang="en-US" altLang="zh-TW" dirty="0" smtClean="0"/>
              <a:t>K.NET: </a:t>
            </a:r>
            <a:r>
              <a:rPr lang="zh-TW" altLang="en-US" dirty="0" smtClean="0"/>
              <a:t>高雄</a:t>
            </a:r>
            <a:r>
              <a:rPr lang="zh-TW" altLang="en-US" dirty="0" smtClean="0"/>
              <a:t>在地的 </a:t>
            </a:r>
            <a:r>
              <a:rPr lang="en-US" altLang="zh-TW" dirty="0" smtClean="0"/>
              <a:t>.NET </a:t>
            </a:r>
            <a:r>
              <a:rPr lang="zh-TW" altLang="en-US" dirty="0" smtClean="0"/>
              <a:t>社群</a:t>
            </a:r>
            <a:endParaRPr lang="zh-TW" altLang="en-US" dirty="0"/>
          </a:p>
        </p:txBody>
      </p:sp>
      <p:sp>
        <p:nvSpPr>
          <p:cNvPr id="4" name="內容版面配置區 3"/>
          <p:cNvSpPr>
            <a:spLocks noGrp="1"/>
          </p:cNvSpPr>
          <p:nvPr>
            <p:ph idx="1"/>
          </p:nvPr>
        </p:nvSpPr>
        <p:spPr>
          <a:xfrm>
            <a:off x="2957384" y="1785667"/>
            <a:ext cx="5782961" cy="4391295"/>
          </a:xfrm>
        </p:spPr>
        <p:txBody>
          <a:bodyPr>
            <a:normAutofit/>
          </a:bodyPr>
          <a:lstStyle/>
          <a:p>
            <a:r>
              <a:rPr lang="zh-TW" altLang="en-US" dirty="0" smtClean="0">
                <a:sym typeface="Wingdings" panose="05000000000000000000" pitchFamily="2" charset="2"/>
              </a:rPr>
              <a:t>每週</a:t>
            </a:r>
            <a:r>
              <a:rPr lang="zh-TW" altLang="en-US" dirty="0" smtClean="0">
                <a:sym typeface="Wingdings" panose="05000000000000000000" pitchFamily="2" charset="2"/>
              </a:rPr>
              <a:t>三</a:t>
            </a:r>
            <a:r>
              <a:rPr lang="zh-TW" altLang="en-US" dirty="0" smtClean="0">
                <a:sym typeface="Wingdings" panose="05000000000000000000" pitchFamily="2" charset="2"/>
              </a:rPr>
              <a:t>聚會</a:t>
            </a:r>
            <a:endParaRPr lang="en-US" altLang="zh-TW" dirty="0" smtClean="0">
              <a:sym typeface="Wingdings" panose="05000000000000000000" pitchFamily="2" charset="2"/>
            </a:endParaRPr>
          </a:p>
          <a:p>
            <a:pPr lvl="1"/>
            <a:r>
              <a:rPr lang="zh-TW" altLang="en-US" dirty="0" smtClean="0">
                <a:sym typeface="Wingdings" panose="05000000000000000000" pitchFamily="2" charset="2"/>
              </a:rPr>
              <a:t>星巴克</a:t>
            </a:r>
            <a:r>
              <a:rPr lang="zh-TW" altLang="en-US" dirty="0" smtClean="0">
                <a:sym typeface="Wingdings" panose="05000000000000000000" pitchFamily="2" charset="2"/>
              </a:rPr>
              <a:t>裕誠店 </a:t>
            </a:r>
            <a:r>
              <a:rPr lang="en-US" altLang="zh-TW" dirty="0" smtClean="0">
                <a:sym typeface="Wingdings" panose="05000000000000000000" pitchFamily="2" charset="2"/>
              </a:rPr>
              <a:t>(</a:t>
            </a:r>
            <a:r>
              <a:rPr lang="zh-TW" altLang="en-US" dirty="0">
                <a:sym typeface="Wingdings" panose="05000000000000000000" pitchFamily="2" charset="2"/>
              </a:rPr>
              <a:t>近</a:t>
            </a:r>
            <a:r>
              <a:rPr lang="zh-TW" altLang="en-US" dirty="0" smtClean="0">
                <a:sym typeface="Wingdings" panose="05000000000000000000" pitchFamily="2" charset="2"/>
              </a:rPr>
              <a:t>捷運巨蛋站</a:t>
            </a:r>
            <a:r>
              <a:rPr lang="en-US" altLang="zh-TW" dirty="0" smtClean="0">
                <a:sym typeface="Wingdings" panose="05000000000000000000" pitchFamily="2" charset="2"/>
              </a:rPr>
              <a:t>) </a:t>
            </a:r>
            <a:r>
              <a:rPr lang="zh-TW" altLang="en-US" dirty="0" smtClean="0">
                <a:sym typeface="Wingdings" panose="05000000000000000000" pitchFamily="2" charset="2"/>
              </a:rPr>
              <a:t>或彩色巴黎，依粉絲團公告為準。</a:t>
            </a:r>
            <a:endParaRPr lang="en-US" altLang="zh-TW" dirty="0" smtClean="0">
              <a:sym typeface="Wingdings" panose="05000000000000000000" pitchFamily="2" charset="2"/>
            </a:endParaRPr>
          </a:p>
          <a:p>
            <a:pPr lvl="1"/>
            <a:r>
              <a:rPr lang="zh-TW" altLang="en-US" dirty="0" smtClean="0">
                <a:sym typeface="Wingdings" panose="05000000000000000000" pitchFamily="2" charset="2"/>
              </a:rPr>
              <a:t>想請教，想閒聊都行 </a:t>
            </a:r>
            <a:r>
              <a:rPr lang="en-US" altLang="zh-TW" dirty="0" smtClean="0">
                <a:sym typeface="Wingdings" panose="05000000000000000000" pitchFamily="2" charset="2"/>
              </a:rPr>
              <a:t></a:t>
            </a:r>
          </a:p>
          <a:p>
            <a:r>
              <a:rPr lang="zh-TW" altLang="en-US" dirty="0" smtClean="0"/>
              <a:t>七月起</a:t>
            </a:r>
            <a:r>
              <a:rPr lang="zh-TW" altLang="en-US" dirty="0" smtClean="0"/>
              <a:t>每月舉辦</a:t>
            </a:r>
            <a:r>
              <a:rPr lang="en-US" altLang="zh-TW" dirty="0" smtClean="0"/>
              <a:t>1-2</a:t>
            </a:r>
            <a:r>
              <a:rPr lang="zh-TW" altLang="en-US" dirty="0" smtClean="0"/>
              <a:t>場研討會。</a:t>
            </a:r>
            <a:endParaRPr lang="en-US" altLang="zh-TW" dirty="0" smtClean="0"/>
          </a:p>
          <a:p>
            <a:pPr lvl="1"/>
            <a:r>
              <a:rPr lang="zh-TW" altLang="en-US" dirty="0" smtClean="0"/>
              <a:t>想聽什麼樣的議題，可以在粉絲團或是週三聚會時提出喔。</a:t>
            </a:r>
            <a:endParaRPr lang="en-US" altLang="zh-TW" dirty="0" smtClean="0"/>
          </a:p>
          <a:p>
            <a:pPr lvl="1"/>
            <a:r>
              <a:rPr lang="zh-TW" altLang="en-US" dirty="0" smtClean="0"/>
              <a:t>非免費 </a:t>
            </a:r>
            <a:r>
              <a:rPr lang="en-US" altLang="zh-TW" dirty="0" smtClean="0">
                <a:sym typeface="Wingdings" panose="05000000000000000000" pitchFamily="2" charset="2"/>
              </a:rPr>
              <a:t></a:t>
            </a:r>
            <a:endParaRPr lang="en-US" altLang="zh-TW" dirty="0" smtClean="0"/>
          </a:p>
          <a:p>
            <a:r>
              <a:rPr lang="en-US" altLang="zh-TW" dirty="0" smtClean="0"/>
              <a:t>Welcome </a:t>
            </a:r>
            <a:r>
              <a:rPr lang="en-US" altLang="zh-TW" dirty="0" smtClean="0"/>
              <a:t>to join </a:t>
            </a:r>
            <a:r>
              <a:rPr lang="en-US" altLang="zh-TW" dirty="0"/>
              <a:t>us! </a:t>
            </a:r>
            <a:r>
              <a:rPr lang="en-US" altLang="zh-TW" dirty="0">
                <a:hlinkClick r:id="rId2"/>
              </a:rPr>
              <a:t>http://</a:t>
            </a:r>
            <a:r>
              <a:rPr lang="en-US" altLang="zh-TW" dirty="0" smtClean="0">
                <a:hlinkClick r:id="rId2"/>
              </a:rPr>
              <a:t>on.fb.me/1b4UPZS</a:t>
            </a:r>
            <a:r>
              <a:rPr lang="en-US" altLang="zh-TW" dirty="0" smtClean="0"/>
              <a:t> </a:t>
            </a:r>
            <a:endParaRPr lang="zh-TW" altLang="en-US" dirty="0"/>
          </a:p>
        </p:txBody>
      </p:sp>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1785667"/>
            <a:ext cx="1927816" cy="1970787"/>
          </a:xfrm>
          <a:prstGeom prst="rect">
            <a:avLst/>
          </a:prstGeom>
        </p:spPr>
      </p:pic>
    </p:spTree>
    <p:extLst>
      <p:ext uri="{BB962C8B-B14F-4D97-AF65-F5344CB8AC3E}">
        <p14:creationId xmlns:p14="http://schemas.microsoft.com/office/powerpoint/2010/main" val="11487213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//Build Mini// 2015</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K.NET </a:t>
            </a:r>
            <a:r>
              <a:rPr lang="zh-TW" altLang="en-US" dirty="0" smtClean="0"/>
              <a:t>主辦的首場研討會。</a:t>
            </a:r>
            <a:endParaRPr lang="en-US" altLang="zh-TW" dirty="0" smtClean="0"/>
          </a:p>
          <a:p>
            <a:r>
              <a:rPr lang="zh-TW" altLang="en-US" dirty="0" smtClean="0"/>
              <a:t>由 </a:t>
            </a:r>
            <a:r>
              <a:rPr lang="en-US" altLang="zh-TW" dirty="0" smtClean="0"/>
              <a:t>Build 2015 </a:t>
            </a:r>
            <a:r>
              <a:rPr lang="zh-TW" altLang="en-US" dirty="0" smtClean="0"/>
              <a:t>與 </a:t>
            </a:r>
            <a:r>
              <a:rPr lang="en-US" altLang="zh-TW" dirty="0" smtClean="0"/>
              <a:t>Ignite 2015 </a:t>
            </a:r>
            <a:r>
              <a:rPr lang="zh-TW" altLang="en-US" dirty="0" smtClean="0"/>
              <a:t>的熱門議題中取材。</a:t>
            </a:r>
            <a:endParaRPr lang="en-US" altLang="zh-TW" dirty="0" smtClean="0"/>
          </a:p>
          <a:p>
            <a:pPr lvl="1"/>
            <a:r>
              <a:rPr lang="en-US" altLang="zh-TW" dirty="0" smtClean="0"/>
              <a:t>ASP.NET 5 &amp; MVC 6 &amp; Azure App Services.</a:t>
            </a:r>
          </a:p>
          <a:p>
            <a:pPr lvl="1"/>
            <a:r>
              <a:rPr lang="en-US" altLang="zh-TW" dirty="0" smtClean="0"/>
              <a:t>Windows 10 Universal Application Platform, Visual Studio 2015, Visual Studio Code and Cordova App.</a:t>
            </a:r>
          </a:p>
          <a:p>
            <a:r>
              <a:rPr lang="zh-TW" altLang="en-US" dirty="0" smtClean="0"/>
              <a:t>日期：</a:t>
            </a:r>
            <a:r>
              <a:rPr lang="en-US" altLang="zh-TW" dirty="0" smtClean="0"/>
              <a:t>6/6 13:30-17:30</a:t>
            </a:r>
          </a:p>
          <a:p>
            <a:r>
              <a:rPr lang="zh-TW" altLang="en-US" dirty="0"/>
              <a:t>地點：青年職涯發展</a:t>
            </a:r>
            <a:r>
              <a:rPr lang="zh-TW" altLang="en-US" dirty="0" smtClean="0"/>
              <a:t>中心</a:t>
            </a:r>
            <a:endParaRPr lang="en-US" altLang="zh-TW" dirty="0" smtClean="0"/>
          </a:p>
          <a:p>
            <a:r>
              <a:rPr lang="zh-TW" altLang="en-US" dirty="0" smtClean="0"/>
              <a:t>新技術讓你一次獲得。</a:t>
            </a:r>
            <a:endParaRPr lang="en-US" altLang="zh-TW" dirty="0" smtClean="0"/>
          </a:p>
          <a:p>
            <a:r>
              <a:rPr lang="en-US" altLang="zh-TW" dirty="0"/>
              <a:t>Register Now! </a:t>
            </a:r>
            <a:endParaRPr lang="en-US" altLang="zh-TW" dirty="0" smtClean="0"/>
          </a:p>
          <a:p>
            <a:pPr lvl="1"/>
            <a:r>
              <a:rPr lang="en-US" altLang="zh-TW" dirty="0" smtClean="0">
                <a:hlinkClick r:id="rId2"/>
              </a:rPr>
              <a:t>http</a:t>
            </a:r>
            <a:r>
              <a:rPr lang="en-US" altLang="zh-TW" dirty="0">
                <a:hlinkClick r:id="rId2"/>
              </a:rPr>
              <a:t>://</a:t>
            </a:r>
            <a:r>
              <a:rPr lang="en-US" altLang="zh-TW" dirty="0" smtClean="0">
                <a:hlinkClick r:id="rId2"/>
              </a:rPr>
              <a:t>knet.kktix.cc/events/build-mini</a:t>
            </a:r>
            <a:r>
              <a:rPr lang="en-US" altLang="zh-TW" dirty="0" smtClean="0"/>
              <a:t> </a:t>
            </a:r>
            <a:endParaRPr lang="zh-TW" altLang="en-US" dirty="0"/>
          </a:p>
        </p:txBody>
      </p:sp>
    </p:spTree>
    <p:extLst>
      <p:ext uri="{BB962C8B-B14F-4D97-AF65-F5344CB8AC3E}">
        <p14:creationId xmlns:p14="http://schemas.microsoft.com/office/powerpoint/2010/main" val="33803071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25133" y="2573488"/>
            <a:ext cx="7886700" cy="1325563"/>
          </a:xfrm>
        </p:spPr>
        <p:txBody>
          <a:bodyPr/>
          <a:lstStyle/>
          <a:p>
            <a:pPr algn="ctr"/>
            <a:r>
              <a:rPr lang="en-US" altLang="zh-TW" dirty="0" smtClean="0"/>
              <a:t>Thank you!</a:t>
            </a:r>
            <a:endParaRPr lang="zh-TW" altLang="en-US" dirty="0"/>
          </a:p>
        </p:txBody>
      </p:sp>
    </p:spTree>
    <p:extLst>
      <p:ext uri="{BB962C8B-B14F-4D97-AF65-F5344CB8AC3E}">
        <p14:creationId xmlns:p14="http://schemas.microsoft.com/office/powerpoint/2010/main" val="2689362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72842"/>
          </a:xfrm>
        </p:spPr>
        <p:txBody>
          <a:bodyPr>
            <a:normAutofit fontScale="90000"/>
          </a:bodyPr>
          <a:lstStyle/>
          <a:p>
            <a:r>
              <a:rPr lang="en-US" dirty="0" smtClean="0"/>
              <a:t>Adding Views</a:t>
            </a:r>
            <a:endParaRPr lang="en-US" dirty="0"/>
          </a:p>
        </p:txBody>
      </p:sp>
      <p:pic>
        <p:nvPicPr>
          <p:cNvPr id="4" name="Picture 3"/>
          <p:cNvPicPr>
            <a:picLocks noChangeAspect="1"/>
          </p:cNvPicPr>
          <p:nvPr/>
        </p:nvPicPr>
        <p:blipFill>
          <a:blip r:embed="rId3" cstate="print"/>
          <a:stretch>
            <a:fillRect/>
          </a:stretch>
        </p:blipFill>
        <p:spPr>
          <a:xfrm>
            <a:off x="814451" y="1302509"/>
            <a:ext cx="3076545" cy="3412365"/>
          </a:xfrm>
          <a:prstGeom prst="rect">
            <a:avLst/>
          </a:prstGeom>
        </p:spPr>
      </p:pic>
      <p:pic>
        <p:nvPicPr>
          <p:cNvPr id="5" name="Picture 4"/>
          <p:cNvPicPr>
            <a:picLocks noChangeAspect="1"/>
          </p:cNvPicPr>
          <p:nvPr/>
        </p:nvPicPr>
        <p:blipFill>
          <a:blip r:embed="rId4" cstate="print"/>
          <a:stretch>
            <a:fillRect/>
          </a:stretch>
        </p:blipFill>
        <p:spPr>
          <a:xfrm>
            <a:off x="4162165" y="1287482"/>
            <a:ext cx="4556537" cy="4520588"/>
          </a:xfrm>
          <a:prstGeom prst="rect">
            <a:avLst/>
          </a:prstGeom>
        </p:spPr>
      </p:pic>
    </p:spTree>
    <p:extLst>
      <p:ext uri="{BB962C8B-B14F-4D97-AF65-F5344CB8AC3E}">
        <p14:creationId xmlns:p14="http://schemas.microsoft.com/office/powerpoint/2010/main" val="2509042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36605" y="809969"/>
            <a:ext cx="3130379" cy="4923566"/>
          </a:xfrm>
        </p:spPr>
        <p:txBody>
          <a:bodyPr>
            <a:normAutofit/>
          </a:bodyPr>
          <a:lstStyle/>
          <a:p>
            <a:r>
              <a:rPr lang="zh-TW" altLang="en-US" sz="3200" dirty="0" smtClean="0"/>
              <a:t>前端技術像月亮，初一十五不一樣。</a:t>
            </a:r>
            <a:endParaRPr lang="zh-TW" altLang="en-US" sz="3200" dirty="0"/>
          </a:p>
        </p:txBody>
      </p:sp>
      <p:pic>
        <p:nvPicPr>
          <p:cNvPr id="1026" name="Picture 2" descr="http://163.20.160.24/%7Estar/uploads/photos/7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616" y="593426"/>
            <a:ext cx="4705350" cy="574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454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這麼多</a:t>
            </a:r>
            <a:r>
              <a:rPr lang="en-US" altLang="zh-TW" dirty="0" smtClean="0"/>
              <a:t>CSS Framework...</a:t>
            </a:r>
            <a:endParaRPr lang="zh-TW" altLang="en-US" dirty="0"/>
          </a:p>
        </p:txBody>
      </p:sp>
      <p:pic>
        <p:nvPicPr>
          <p:cNvPr id="2050" name="Picture 2" descr="http://www.templatemonsterblog.es/wp-content/uploads/2014/03/top-framewor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491" y="2163735"/>
            <a:ext cx="7153018" cy="426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46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當然是選 </a:t>
            </a:r>
            <a:r>
              <a:rPr lang="en-US" altLang="zh-TW" dirty="0" smtClean="0"/>
              <a:t>Bootstrap!</a:t>
            </a:r>
            <a:endParaRPr lang="zh-TW" altLang="en-US" dirty="0"/>
          </a:p>
        </p:txBody>
      </p:sp>
      <p:sp>
        <p:nvSpPr>
          <p:cNvPr id="3" name="內容版面配置區 2"/>
          <p:cNvSpPr>
            <a:spLocks noGrp="1"/>
          </p:cNvSpPr>
          <p:nvPr>
            <p:ph idx="1"/>
          </p:nvPr>
        </p:nvSpPr>
        <p:spPr>
          <a:xfrm>
            <a:off x="628650" y="1825625"/>
            <a:ext cx="3482031" cy="4351338"/>
          </a:xfrm>
        </p:spPr>
        <p:txBody>
          <a:bodyPr/>
          <a:lstStyle/>
          <a:p>
            <a:r>
              <a:rPr lang="zh-TW" altLang="en-US" smtClean="0"/>
              <a:t>較多人使用。</a:t>
            </a:r>
            <a:endParaRPr lang="en-US" altLang="zh-TW" smtClean="0"/>
          </a:p>
          <a:p>
            <a:r>
              <a:rPr lang="en-US" altLang="zh-TW" smtClean="0"/>
              <a:t>Visual Studio</a:t>
            </a:r>
            <a:r>
              <a:rPr lang="zh-TW" altLang="en-US" smtClean="0"/>
              <a:t>的範本用的是 </a:t>
            </a:r>
            <a:r>
              <a:rPr lang="en-US" altLang="zh-TW" smtClean="0"/>
              <a:t>Bootstrap</a:t>
            </a:r>
            <a:r>
              <a:rPr lang="zh-TW" altLang="en-US" smtClean="0"/>
              <a:t>。</a:t>
            </a:r>
            <a:endParaRPr lang="en-US" altLang="zh-TW" smtClean="0"/>
          </a:p>
          <a:p>
            <a:r>
              <a:rPr lang="en-US" altLang="zh-TW" smtClean="0"/>
              <a:t>NuGet </a:t>
            </a:r>
            <a:r>
              <a:rPr lang="zh-TW" altLang="en-US" smtClean="0"/>
              <a:t>有套件。</a:t>
            </a:r>
            <a:endParaRPr lang="en-US" altLang="zh-TW" smtClean="0"/>
          </a:p>
          <a:p>
            <a:r>
              <a:rPr lang="zh-TW" altLang="en-US" smtClean="0"/>
              <a:t>神人的中文化</a:t>
            </a:r>
            <a:r>
              <a:rPr lang="en-US" altLang="zh-TW" smtClean="0"/>
              <a:t> </a:t>
            </a:r>
            <a:r>
              <a:rPr lang="en-US" altLang="zh-TW" smtClean="0">
                <a:sym typeface="Wingdings" panose="05000000000000000000" pitchFamily="2" charset="2"/>
              </a:rPr>
              <a:t></a:t>
            </a:r>
            <a:endParaRPr lang="zh-TW" altLang="en-US" dirty="0"/>
          </a:p>
        </p:txBody>
      </p:sp>
      <p:pic>
        <p:nvPicPr>
          <p:cNvPr id="3074" name="Picture 2" descr="http://demo7.dnngo.net/20061/bootstr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3836" y="1502459"/>
            <a:ext cx="3366272" cy="336627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97115" y="4545566"/>
            <a:ext cx="4819945" cy="646331"/>
          </a:xfrm>
          <a:prstGeom prst="rect">
            <a:avLst/>
          </a:prstGeom>
        </p:spPr>
        <p:txBody>
          <a:bodyPr wrap="square">
            <a:spAutoFit/>
          </a:bodyPr>
          <a:lstStyle/>
          <a:p>
            <a:r>
              <a:rPr lang="zh-TW" altLang="en-US" sz="3600" dirty="0">
                <a:hlinkClick r:id="rId3"/>
              </a:rPr>
              <a:t>https://kkbruce.tw/bs</a:t>
            </a:r>
            <a:r>
              <a:rPr lang="zh-TW" altLang="en-US" sz="3600" dirty="0" smtClean="0">
                <a:hlinkClick r:id="rId3"/>
              </a:rPr>
              <a:t>3</a:t>
            </a:r>
            <a:r>
              <a:rPr lang="zh-TW" altLang="en-US" sz="3600" dirty="0" smtClean="0"/>
              <a:t> </a:t>
            </a:r>
            <a:endParaRPr lang="zh-TW" altLang="en-US" sz="3600" dirty="0"/>
          </a:p>
        </p:txBody>
      </p:sp>
    </p:spTree>
    <p:extLst>
      <p:ext uri="{BB962C8B-B14F-4D97-AF65-F5344CB8AC3E}">
        <p14:creationId xmlns:p14="http://schemas.microsoft.com/office/powerpoint/2010/main" val="3285888625"/>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504</TotalTime>
  <Words>3297</Words>
  <Application>Microsoft Office PowerPoint</Application>
  <PresentationFormat>如螢幕大小 (4:3)</PresentationFormat>
  <Paragraphs>458</Paragraphs>
  <Slides>55</Slides>
  <Notes>17</Notes>
  <HiddenSlides>1</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55</vt:i4>
      </vt:variant>
    </vt:vector>
  </HeadingPairs>
  <TitlesOfParts>
    <vt:vector size="68" baseType="lpstr">
      <vt:lpstr>新細明體</vt:lpstr>
      <vt:lpstr>Arial</vt:lpstr>
      <vt:lpstr>Calibri</vt:lpstr>
      <vt:lpstr>Calibri Light</vt:lpstr>
      <vt:lpstr>Consolas</vt:lpstr>
      <vt:lpstr>Courier New</vt:lpstr>
      <vt:lpstr>Estrangelo Edessa</vt:lpstr>
      <vt:lpstr>Lucida Sans Unicode</vt:lpstr>
      <vt:lpstr>Segoe UI</vt:lpstr>
      <vt:lpstr>Times New Roman</vt:lpstr>
      <vt:lpstr>Verdana</vt:lpstr>
      <vt:lpstr>Wingdings</vt:lpstr>
      <vt:lpstr>Office 佈景主題</vt:lpstr>
      <vt:lpstr>PowerPoint 簡報</vt:lpstr>
      <vt:lpstr>Agenda</vt:lpstr>
      <vt:lpstr>View</vt:lpstr>
      <vt:lpstr>What To Choose?</vt:lpstr>
      <vt:lpstr>Alternative View Engines</vt:lpstr>
      <vt:lpstr>Adding Views</vt:lpstr>
      <vt:lpstr>前端技術像月亮，初一十五不一樣。</vt:lpstr>
      <vt:lpstr>這麼多CSS Framework...</vt:lpstr>
      <vt:lpstr>當然是選 Bootstrap!</vt:lpstr>
      <vt:lpstr>PowerPoint 簡報</vt:lpstr>
      <vt:lpstr>Differentiating Server Side Code from HTML</vt:lpstr>
      <vt:lpstr>PowerPoint 簡報</vt:lpstr>
      <vt:lpstr>ASPX vs. Razor</vt:lpstr>
      <vt:lpstr>Single Statement Blocks</vt:lpstr>
      <vt:lpstr>Multi-Statement Block</vt:lpstr>
      <vt:lpstr>Lines of Content</vt:lpstr>
      <vt:lpstr>Code Comments </vt:lpstr>
      <vt:lpstr>Features of Razor Syntax</vt:lpstr>
      <vt:lpstr>Binding Views to Model Classes and Displaying Properties</vt:lpstr>
      <vt:lpstr>PowerPoint 簡報</vt:lpstr>
      <vt:lpstr>Master Page</vt:lpstr>
      <vt:lpstr>Master Page</vt:lpstr>
      <vt:lpstr>The _ViewStart File</vt:lpstr>
      <vt:lpstr>Layout Section</vt:lpstr>
      <vt:lpstr>Master Page &amp; Sections</vt:lpstr>
      <vt:lpstr>IsSectionDefined method </vt:lpstr>
      <vt:lpstr>Passing Data to Layout Pages</vt:lpstr>
      <vt:lpstr>RenderPage </vt:lpstr>
      <vt:lpstr>PowerPoint 簡報</vt:lpstr>
      <vt:lpstr>Rendering Accessible HTML</vt:lpstr>
      <vt:lpstr>Creating Partial Views</vt:lpstr>
      <vt:lpstr>Using Partial Views</vt:lpstr>
      <vt:lpstr> @Html.Partial() </vt:lpstr>
      <vt:lpstr>Use Razor Inline Templates</vt:lpstr>
      <vt:lpstr>PowerPoint 簡報</vt:lpstr>
      <vt:lpstr>HtmlHelper Class</vt:lpstr>
      <vt:lpstr>Basic HTML Helpers</vt:lpstr>
      <vt:lpstr>Using Action Helpers</vt:lpstr>
      <vt:lpstr>Using Display Helpers</vt:lpstr>
      <vt:lpstr>The Begin Form Helper</vt:lpstr>
      <vt:lpstr>Using Editor Helpers</vt:lpstr>
      <vt:lpstr>Using Validation Helpers</vt:lpstr>
      <vt:lpstr>PowerPoint 簡報</vt:lpstr>
      <vt:lpstr>@helper Syntax</vt:lpstr>
      <vt:lpstr>@helpers Across Multiple Views</vt:lpstr>
      <vt:lpstr>Custom HTML Helper</vt:lpstr>
      <vt:lpstr>TagBuilder Class </vt:lpstr>
      <vt:lpstr>PowerPoint 簡報</vt:lpstr>
      <vt:lpstr>Ajax</vt:lpstr>
      <vt:lpstr>PowerPoint 簡報</vt:lpstr>
      <vt:lpstr>References</vt:lpstr>
      <vt:lpstr>學習 MVC，你可以選擇…</vt:lpstr>
      <vt:lpstr>K.NET: 高雄在地的 .NET 社群</vt:lpstr>
      <vt:lpstr>//Build Mini// 2015</vt:lpstr>
      <vt:lpstr>Thank you!</vt:lpstr>
    </vt:vector>
  </TitlesOfParts>
  <Company>小朱軟體技術工坊</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View</dc:title>
  <dc:creator>小朱</dc:creator>
  <cp:lastModifiedBy>小朱</cp:lastModifiedBy>
  <cp:revision>12</cp:revision>
  <dcterms:created xsi:type="dcterms:W3CDTF">2013-11-13T11:59:59Z</dcterms:created>
  <dcterms:modified xsi:type="dcterms:W3CDTF">2015-05-21T09:16:35Z</dcterms:modified>
</cp:coreProperties>
</file>