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5" r:id="rId3"/>
    <p:sldId id="264" r:id="rId4"/>
    <p:sldId id="351" r:id="rId5"/>
    <p:sldId id="356" r:id="rId6"/>
    <p:sldId id="352" r:id="rId7"/>
    <p:sldId id="353" r:id="rId8"/>
    <p:sldId id="354" r:id="rId9"/>
    <p:sldId id="355" r:id="rId10"/>
    <p:sldId id="34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02"/>
    <a:srgbClr val="C20000"/>
    <a:srgbClr val="1D4D71"/>
    <a:srgbClr val="BC0000"/>
    <a:srgbClr val="B11D25"/>
    <a:srgbClr val="AB1F3A"/>
    <a:srgbClr val="DC202C"/>
    <a:srgbClr val="62553E"/>
    <a:srgbClr val="FAFAF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373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18B6B-AA0C-4248-9420-61FE6EF12F23}" type="doc">
      <dgm:prSet loTypeId="urn:microsoft.com/office/officeart/2008/layout/VerticalCurvedList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CB7C16-EA8C-6646-84AA-913DE7B26B93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Palatino" pitchFamily="2" charset="77"/>
              <a:ea typeface="Palatino" pitchFamily="2" charset="77"/>
            </a:rPr>
            <a:t>Mitigate supply chain risks and geopolitical challenges.</a:t>
          </a:r>
        </a:p>
      </dgm:t>
    </dgm:pt>
    <dgm:pt modelId="{B4A3DCDC-8BED-3648-8278-C2EA3D62E07D}" type="parTrans" cxnId="{2F38C24E-66A6-0341-BD69-D4509C14F9C1}">
      <dgm:prSet/>
      <dgm:spPr/>
      <dgm:t>
        <a:bodyPr/>
        <a:lstStyle/>
        <a:p>
          <a:endParaRPr lang="en-US"/>
        </a:p>
      </dgm:t>
    </dgm:pt>
    <dgm:pt modelId="{3ABB2FEF-8AE7-8C40-88EA-CE613FEFF57B}" type="sibTrans" cxnId="{2F38C24E-66A6-0341-BD69-D4509C14F9C1}">
      <dgm:prSet/>
      <dgm:spPr/>
      <dgm:t>
        <a:bodyPr/>
        <a:lstStyle/>
        <a:p>
          <a:endParaRPr lang="en-US"/>
        </a:p>
      </dgm:t>
    </dgm:pt>
    <dgm:pt modelId="{4289C69E-0BA6-504C-AF9E-8C40D40F693C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Palatino" pitchFamily="2" charset="77"/>
              <a:ea typeface="Palatino" pitchFamily="2" charset="77"/>
            </a:rPr>
            <a:t>Optimize production costs while maintaining quality standards.</a:t>
          </a:r>
        </a:p>
      </dgm:t>
    </dgm:pt>
    <dgm:pt modelId="{70B8CCC5-805A-8C4C-8595-A86DD9E10FE5}" type="parTrans" cxnId="{7BFE95C9-579B-854E-85EE-B50359A4B642}">
      <dgm:prSet/>
      <dgm:spPr/>
      <dgm:t>
        <a:bodyPr/>
        <a:lstStyle/>
        <a:p>
          <a:endParaRPr lang="en-US"/>
        </a:p>
      </dgm:t>
    </dgm:pt>
    <dgm:pt modelId="{CFC5C7C0-A6E3-9E4D-828A-AD76F23C6FEA}" type="sibTrans" cxnId="{7BFE95C9-579B-854E-85EE-B50359A4B642}">
      <dgm:prSet/>
      <dgm:spPr/>
      <dgm:t>
        <a:bodyPr/>
        <a:lstStyle/>
        <a:p>
          <a:endParaRPr lang="en-US"/>
        </a:p>
      </dgm:t>
    </dgm:pt>
    <dgm:pt modelId="{FE7CE709-89CD-9C49-B9D7-803F73900BB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>
              <a:solidFill>
                <a:schemeClr val="tx1"/>
              </a:solidFill>
              <a:latin typeface="Palatino" pitchFamily="2" charset="77"/>
              <a:ea typeface="Palatino" pitchFamily="2" charset="77"/>
            </a:rPr>
            <a:t>Expand HP’s market presence in Southeast Asia.</a:t>
          </a:r>
        </a:p>
      </dgm:t>
    </dgm:pt>
    <dgm:pt modelId="{58F2E4E9-6E54-AE4D-8D7C-D83CFD2B054B}" type="parTrans" cxnId="{93B12C22-5816-9F4A-AD99-6FC4D792C155}">
      <dgm:prSet/>
      <dgm:spPr/>
      <dgm:t>
        <a:bodyPr/>
        <a:lstStyle/>
        <a:p>
          <a:endParaRPr lang="en-US"/>
        </a:p>
      </dgm:t>
    </dgm:pt>
    <dgm:pt modelId="{773BB7B2-D1FF-E746-B77D-AD497BCF71FD}" type="sibTrans" cxnId="{93B12C22-5816-9F4A-AD99-6FC4D792C155}">
      <dgm:prSet/>
      <dgm:spPr/>
      <dgm:t>
        <a:bodyPr/>
        <a:lstStyle/>
        <a:p>
          <a:endParaRPr lang="en-US"/>
        </a:p>
      </dgm:t>
    </dgm:pt>
    <dgm:pt modelId="{7F77DEC7-846D-F548-BF83-FF62D0F6A45B}" type="pres">
      <dgm:prSet presAssocID="{61218B6B-AA0C-4248-9420-61FE6EF12F23}" presName="Name0" presStyleCnt="0">
        <dgm:presLayoutVars>
          <dgm:chMax val="7"/>
          <dgm:chPref val="7"/>
          <dgm:dir/>
        </dgm:presLayoutVars>
      </dgm:prSet>
      <dgm:spPr/>
    </dgm:pt>
    <dgm:pt modelId="{B449B8DA-CEBE-DC42-8D24-47A9DB40D9A7}" type="pres">
      <dgm:prSet presAssocID="{61218B6B-AA0C-4248-9420-61FE6EF12F23}" presName="Name1" presStyleCnt="0"/>
      <dgm:spPr/>
    </dgm:pt>
    <dgm:pt modelId="{CD38D4FD-01AF-AC41-B398-FF95C33E7DC1}" type="pres">
      <dgm:prSet presAssocID="{61218B6B-AA0C-4248-9420-61FE6EF12F23}" presName="cycle" presStyleCnt="0"/>
      <dgm:spPr/>
    </dgm:pt>
    <dgm:pt modelId="{94E987C4-1154-674D-81ED-1D29F65D41ED}" type="pres">
      <dgm:prSet presAssocID="{61218B6B-AA0C-4248-9420-61FE6EF12F23}" presName="srcNode" presStyleLbl="node1" presStyleIdx="0" presStyleCnt="3"/>
      <dgm:spPr/>
    </dgm:pt>
    <dgm:pt modelId="{D344DB71-AB82-E049-A91C-B872DED846C7}" type="pres">
      <dgm:prSet presAssocID="{61218B6B-AA0C-4248-9420-61FE6EF12F23}" presName="conn" presStyleLbl="parChTrans1D2" presStyleIdx="0" presStyleCnt="1"/>
      <dgm:spPr/>
    </dgm:pt>
    <dgm:pt modelId="{C1FC85AA-AD51-944B-B553-9E4B98BEC43B}" type="pres">
      <dgm:prSet presAssocID="{61218B6B-AA0C-4248-9420-61FE6EF12F23}" presName="extraNode" presStyleLbl="node1" presStyleIdx="0" presStyleCnt="3"/>
      <dgm:spPr/>
    </dgm:pt>
    <dgm:pt modelId="{A28DBB64-F74A-B743-9A09-2A1EB29E33D4}" type="pres">
      <dgm:prSet presAssocID="{61218B6B-AA0C-4248-9420-61FE6EF12F23}" presName="dstNode" presStyleLbl="node1" presStyleIdx="0" presStyleCnt="3"/>
      <dgm:spPr/>
    </dgm:pt>
    <dgm:pt modelId="{7BDA60C9-24E4-F843-A8EE-F5AEA391368E}" type="pres">
      <dgm:prSet presAssocID="{93CB7C16-EA8C-6646-84AA-913DE7B26B93}" presName="text_1" presStyleLbl="node1" presStyleIdx="0" presStyleCnt="3">
        <dgm:presLayoutVars>
          <dgm:bulletEnabled val="1"/>
        </dgm:presLayoutVars>
      </dgm:prSet>
      <dgm:spPr/>
    </dgm:pt>
    <dgm:pt modelId="{BBFD0DBD-8196-0346-8FBF-9CE252170F9D}" type="pres">
      <dgm:prSet presAssocID="{93CB7C16-EA8C-6646-84AA-913DE7B26B93}" presName="accent_1" presStyleCnt="0"/>
      <dgm:spPr/>
    </dgm:pt>
    <dgm:pt modelId="{E3E7EC9C-AEDC-FD4B-991D-1D56602802B4}" type="pres">
      <dgm:prSet presAssocID="{93CB7C16-EA8C-6646-84AA-913DE7B26B93}" presName="accentRepeatNode" presStyleLbl="solidFgAcc1" presStyleIdx="0" presStyleCnt="3"/>
      <dgm:spPr>
        <a:solidFill>
          <a:schemeClr val="accent1">
            <a:lumMod val="60000"/>
            <a:lumOff val="40000"/>
          </a:schemeClr>
        </a:solidFill>
      </dgm:spPr>
    </dgm:pt>
    <dgm:pt modelId="{9503CA7D-FE76-874B-AA0E-384BEDC55B01}" type="pres">
      <dgm:prSet presAssocID="{4289C69E-0BA6-504C-AF9E-8C40D40F693C}" presName="text_2" presStyleLbl="node1" presStyleIdx="1" presStyleCnt="3">
        <dgm:presLayoutVars>
          <dgm:bulletEnabled val="1"/>
        </dgm:presLayoutVars>
      </dgm:prSet>
      <dgm:spPr/>
    </dgm:pt>
    <dgm:pt modelId="{D4DC8EE0-4C57-6442-868A-A0B8BD6BAE2A}" type="pres">
      <dgm:prSet presAssocID="{4289C69E-0BA6-504C-AF9E-8C40D40F693C}" presName="accent_2" presStyleCnt="0"/>
      <dgm:spPr/>
    </dgm:pt>
    <dgm:pt modelId="{A7912216-CDF4-234C-8B85-2C36A31390B9}" type="pres">
      <dgm:prSet presAssocID="{4289C69E-0BA6-504C-AF9E-8C40D40F693C}" presName="accentRepeatNode" presStyleLbl="solidFgAcc1" presStyleIdx="1" presStyleCnt="3"/>
      <dgm:spPr>
        <a:solidFill>
          <a:schemeClr val="accent1">
            <a:lumMod val="60000"/>
            <a:lumOff val="40000"/>
          </a:schemeClr>
        </a:solidFill>
      </dgm:spPr>
    </dgm:pt>
    <dgm:pt modelId="{06CABA97-FAF3-AE4E-AD45-7ED2CED4FDDB}" type="pres">
      <dgm:prSet presAssocID="{FE7CE709-89CD-9C49-B9D7-803F73900BBF}" presName="text_3" presStyleLbl="node1" presStyleIdx="2" presStyleCnt="3">
        <dgm:presLayoutVars>
          <dgm:bulletEnabled val="1"/>
        </dgm:presLayoutVars>
      </dgm:prSet>
      <dgm:spPr/>
    </dgm:pt>
    <dgm:pt modelId="{C0142957-77BA-D94F-9D48-75B014788B9D}" type="pres">
      <dgm:prSet presAssocID="{FE7CE709-89CD-9C49-B9D7-803F73900BBF}" presName="accent_3" presStyleCnt="0"/>
      <dgm:spPr/>
    </dgm:pt>
    <dgm:pt modelId="{13A0D04F-CC20-494F-8079-2C71D65D9E74}" type="pres">
      <dgm:prSet presAssocID="{FE7CE709-89CD-9C49-B9D7-803F73900BBF}" presName="accentRepeatNode" presStyleLbl="solidFgAcc1" presStyleIdx="2" presStyleCnt="3"/>
      <dgm:spPr>
        <a:solidFill>
          <a:schemeClr val="accent1">
            <a:lumMod val="60000"/>
            <a:lumOff val="40000"/>
          </a:schemeClr>
        </a:solidFill>
      </dgm:spPr>
    </dgm:pt>
  </dgm:ptLst>
  <dgm:cxnLst>
    <dgm:cxn modelId="{E7C0DB1F-4A38-CE40-A31C-7E311807883E}" type="presOf" srcId="{FE7CE709-89CD-9C49-B9D7-803F73900BBF}" destId="{06CABA97-FAF3-AE4E-AD45-7ED2CED4FDDB}" srcOrd="0" destOrd="0" presId="urn:microsoft.com/office/officeart/2008/layout/VerticalCurvedList"/>
    <dgm:cxn modelId="{93B12C22-5816-9F4A-AD99-6FC4D792C155}" srcId="{61218B6B-AA0C-4248-9420-61FE6EF12F23}" destId="{FE7CE709-89CD-9C49-B9D7-803F73900BBF}" srcOrd="2" destOrd="0" parTransId="{58F2E4E9-6E54-AE4D-8D7C-D83CFD2B054B}" sibTransId="{773BB7B2-D1FF-E746-B77D-AD497BCF71FD}"/>
    <dgm:cxn modelId="{86421B36-7C74-FA4C-B175-E1F188ADF95F}" type="presOf" srcId="{3ABB2FEF-8AE7-8C40-88EA-CE613FEFF57B}" destId="{D344DB71-AB82-E049-A91C-B872DED846C7}" srcOrd="0" destOrd="0" presId="urn:microsoft.com/office/officeart/2008/layout/VerticalCurvedList"/>
    <dgm:cxn modelId="{2F38C24E-66A6-0341-BD69-D4509C14F9C1}" srcId="{61218B6B-AA0C-4248-9420-61FE6EF12F23}" destId="{93CB7C16-EA8C-6646-84AA-913DE7B26B93}" srcOrd="0" destOrd="0" parTransId="{B4A3DCDC-8BED-3648-8278-C2EA3D62E07D}" sibTransId="{3ABB2FEF-8AE7-8C40-88EA-CE613FEFF57B}"/>
    <dgm:cxn modelId="{9C4EBD8B-B00C-0C43-9879-1C3825B7D147}" type="presOf" srcId="{4289C69E-0BA6-504C-AF9E-8C40D40F693C}" destId="{9503CA7D-FE76-874B-AA0E-384BEDC55B01}" srcOrd="0" destOrd="0" presId="urn:microsoft.com/office/officeart/2008/layout/VerticalCurvedList"/>
    <dgm:cxn modelId="{A0A58BBA-6FD5-D343-B41C-F4BD43E7E2B0}" type="presOf" srcId="{61218B6B-AA0C-4248-9420-61FE6EF12F23}" destId="{7F77DEC7-846D-F548-BF83-FF62D0F6A45B}" srcOrd="0" destOrd="0" presId="urn:microsoft.com/office/officeart/2008/layout/VerticalCurvedList"/>
    <dgm:cxn modelId="{7BFE95C9-579B-854E-85EE-B50359A4B642}" srcId="{61218B6B-AA0C-4248-9420-61FE6EF12F23}" destId="{4289C69E-0BA6-504C-AF9E-8C40D40F693C}" srcOrd="1" destOrd="0" parTransId="{70B8CCC5-805A-8C4C-8595-A86DD9E10FE5}" sibTransId="{CFC5C7C0-A6E3-9E4D-828A-AD76F23C6FEA}"/>
    <dgm:cxn modelId="{45370EEB-174E-F24D-991D-E32705749F75}" type="presOf" srcId="{93CB7C16-EA8C-6646-84AA-913DE7B26B93}" destId="{7BDA60C9-24E4-F843-A8EE-F5AEA391368E}" srcOrd="0" destOrd="0" presId="urn:microsoft.com/office/officeart/2008/layout/VerticalCurvedList"/>
    <dgm:cxn modelId="{AEEB4E36-8ED0-1543-891C-E11F21595011}" type="presParOf" srcId="{7F77DEC7-846D-F548-BF83-FF62D0F6A45B}" destId="{B449B8DA-CEBE-DC42-8D24-47A9DB40D9A7}" srcOrd="0" destOrd="0" presId="urn:microsoft.com/office/officeart/2008/layout/VerticalCurvedList"/>
    <dgm:cxn modelId="{56ED1A63-309A-CA47-97BF-3C63EB274B4D}" type="presParOf" srcId="{B449B8DA-CEBE-DC42-8D24-47A9DB40D9A7}" destId="{CD38D4FD-01AF-AC41-B398-FF95C33E7DC1}" srcOrd="0" destOrd="0" presId="urn:microsoft.com/office/officeart/2008/layout/VerticalCurvedList"/>
    <dgm:cxn modelId="{EF0C3126-FF76-7D48-BC16-511BAED96168}" type="presParOf" srcId="{CD38D4FD-01AF-AC41-B398-FF95C33E7DC1}" destId="{94E987C4-1154-674D-81ED-1D29F65D41ED}" srcOrd="0" destOrd="0" presId="urn:microsoft.com/office/officeart/2008/layout/VerticalCurvedList"/>
    <dgm:cxn modelId="{739F62DA-7FE0-FF4E-AE6C-83A7483A09DC}" type="presParOf" srcId="{CD38D4FD-01AF-AC41-B398-FF95C33E7DC1}" destId="{D344DB71-AB82-E049-A91C-B872DED846C7}" srcOrd="1" destOrd="0" presId="urn:microsoft.com/office/officeart/2008/layout/VerticalCurvedList"/>
    <dgm:cxn modelId="{B1EE2DCD-73D8-4C46-ABCB-BA6A2739713A}" type="presParOf" srcId="{CD38D4FD-01AF-AC41-B398-FF95C33E7DC1}" destId="{C1FC85AA-AD51-944B-B553-9E4B98BEC43B}" srcOrd="2" destOrd="0" presId="urn:microsoft.com/office/officeart/2008/layout/VerticalCurvedList"/>
    <dgm:cxn modelId="{EA618B41-DC48-184F-B8E2-AD90A13E8D24}" type="presParOf" srcId="{CD38D4FD-01AF-AC41-B398-FF95C33E7DC1}" destId="{A28DBB64-F74A-B743-9A09-2A1EB29E33D4}" srcOrd="3" destOrd="0" presId="urn:microsoft.com/office/officeart/2008/layout/VerticalCurvedList"/>
    <dgm:cxn modelId="{04B47E08-BDB5-AD4F-8C5B-2AF3A8CB176E}" type="presParOf" srcId="{B449B8DA-CEBE-DC42-8D24-47A9DB40D9A7}" destId="{7BDA60C9-24E4-F843-A8EE-F5AEA391368E}" srcOrd="1" destOrd="0" presId="urn:microsoft.com/office/officeart/2008/layout/VerticalCurvedList"/>
    <dgm:cxn modelId="{618A76A5-1E15-0848-9680-E674B50087DC}" type="presParOf" srcId="{B449B8DA-CEBE-DC42-8D24-47A9DB40D9A7}" destId="{BBFD0DBD-8196-0346-8FBF-9CE252170F9D}" srcOrd="2" destOrd="0" presId="urn:microsoft.com/office/officeart/2008/layout/VerticalCurvedList"/>
    <dgm:cxn modelId="{DD0F04A7-8663-7344-BE52-1D5E77F9FE89}" type="presParOf" srcId="{BBFD0DBD-8196-0346-8FBF-9CE252170F9D}" destId="{E3E7EC9C-AEDC-FD4B-991D-1D56602802B4}" srcOrd="0" destOrd="0" presId="urn:microsoft.com/office/officeart/2008/layout/VerticalCurvedList"/>
    <dgm:cxn modelId="{B59CB2DD-C985-014F-B717-D6B87E2ACF72}" type="presParOf" srcId="{B449B8DA-CEBE-DC42-8D24-47A9DB40D9A7}" destId="{9503CA7D-FE76-874B-AA0E-384BEDC55B01}" srcOrd="3" destOrd="0" presId="urn:microsoft.com/office/officeart/2008/layout/VerticalCurvedList"/>
    <dgm:cxn modelId="{25B015DF-1403-7C40-ACD0-937C25FE3B23}" type="presParOf" srcId="{B449B8DA-CEBE-DC42-8D24-47A9DB40D9A7}" destId="{D4DC8EE0-4C57-6442-868A-A0B8BD6BAE2A}" srcOrd="4" destOrd="0" presId="urn:microsoft.com/office/officeart/2008/layout/VerticalCurvedList"/>
    <dgm:cxn modelId="{64BB585A-CFEA-9A47-AC86-8CA4BC1D38A8}" type="presParOf" srcId="{D4DC8EE0-4C57-6442-868A-A0B8BD6BAE2A}" destId="{A7912216-CDF4-234C-8B85-2C36A31390B9}" srcOrd="0" destOrd="0" presId="urn:microsoft.com/office/officeart/2008/layout/VerticalCurvedList"/>
    <dgm:cxn modelId="{96E0A134-1C7C-444B-948D-C48FF4FAD331}" type="presParOf" srcId="{B449B8DA-CEBE-DC42-8D24-47A9DB40D9A7}" destId="{06CABA97-FAF3-AE4E-AD45-7ED2CED4FDDB}" srcOrd="5" destOrd="0" presId="urn:microsoft.com/office/officeart/2008/layout/VerticalCurvedList"/>
    <dgm:cxn modelId="{4027CA70-67E9-7C49-984D-788C07AD6EF1}" type="presParOf" srcId="{B449B8DA-CEBE-DC42-8D24-47A9DB40D9A7}" destId="{C0142957-77BA-D94F-9D48-75B014788B9D}" srcOrd="6" destOrd="0" presId="urn:microsoft.com/office/officeart/2008/layout/VerticalCurvedList"/>
    <dgm:cxn modelId="{2D130DBC-5E5B-5D45-8922-3C9E9B412C72}" type="presParOf" srcId="{C0142957-77BA-D94F-9D48-75B014788B9D}" destId="{13A0D04F-CC20-494F-8079-2C71D65D9E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4DB71-AB82-E049-A91C-B872DED846C7}">
      <dsp:nvSpPr>
        <dsp:cNvPr id="0" name=""/>
        <dsp:cNvSpPr/>
      </dsp:nvSpPr>
      <dsp:spPr>
        <a:xfrm>
          <a:off x="-2342014" y="-361995"/>
          <a:ext cx="2797221" cy="2797221"/>
        </a:xfrm>
        <a:prstGeom prst="blockArc">
          <a:avLst>
            <a:gd name="adj1" fmla="val 18900000"/>
            <a:gd name="adj2" fmla="val 2700000"/>
            <a:gd name="adj3" fmla="val 7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A60C9-24E4-F843-A8EE-F5AEA391368E}">
      <dsp:nvSpPr>
        <dsp:cNvPr id="0" name=""/>
        <dsp:cNvSpPr/>
      </dsp:nvSpPr>
      <dsp:spPr>
        <a:xfrm>
          <a:off x="292630" y="207323"/>
          <a:ext cx="6735119" cy="414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12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Palatino" pitchFamily="2" charset="77"/>
              <a:ea typeface="Palatino" pitchFamily="2" charset="77"/>
            </a:rPr>
            <a:t>Mitigate supply chain risks and geopolitical challenges.</a:t>
          </a:r>
        </a:p>
      </dsp:txBody>
      <dsp:txXfrm>
        <a:off x="292630" y="207323"/>
        <a:ext cx="6735119" cy="414646"/>
      </dsp:txXfrm>
    </dsp:sp>
    <dsp:sp modelId="{E3E7EC9C-AEDC-FD4B-991D-1D56602802B4}">
      <dsp:nvSpPr>
        <dsp:cNvPr id="0" name=""/>
        <dsp:cNvSpPr/>
      </dsp:nvSpPr>
      <dsp:spPr>
        <a:xfrm>
          <a:off x="33476" y="155492"/>
          <a:ext cx="518307" cy="51830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503CA7D-FE76-874B-AA0E-384BEDC55B01}">
      <dsp:nvSpPr>
        <dsp:cNvPr id="0" name=""/>
        <dsp:cNvSpPr/>
      </dsp:nvSpPr>
      <dsp:spPr>
        <a:xfrm>
          <a:off x="443354" y="829292"/>
          <a:ext cx="6584395" cy="414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12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Palatino" pitchFamily="2" charset="77"/>
              <a:ea typeface="Palatino" pitchFamily="2" charset="77"/>
            </a:rPr>
            <a:t>Optimize production costs while maintaining quality standards.</a:t>
          </a:r>
        </a:p>
      </dsp:txBody>
      <dsp:txXfrm>
        <a:off x="443354" y="829292"/>
        <a:ext cx="6584395" cy="414646"/>
      </dsp:txXfrm>
    </dsp:sp>
    <dsp:sp modelId="{A7912216-CDF4-234C-8B85-2C36A31390B9}">
      <dsp:nvSpPr>
        <dsp:cNvPr id="0" name=""/>
        <dsp:cNvSpPr/>
      </dsp:nvSpPr>
      <dsp:spPr>
        <a:xfrm>
          <a:off x="184200" y="777461"/>
          <a:ext cx="518307" cy="51830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CABA97-FAF3-AE4E-AD45-7ED2CED4FDDB}">
      <dsp:nvSpPr>
        <dsp:cNvPr id="0" name=""/>
        <dsp:cNvSpPr/>
      </dsp:nvSpPr>
      <dsp:spPr>
        <a:xfrm>
          <a:off x="292630" y="1451261"/>
          <a:ext cx="6735119" cy="414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912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tx1"/>
              </a:solidFill>
              <a:latin typeface="Palatino" pitchFamily="2" charset="77"/>
              <a:ea typeface="Palatino" pitchFamily="2" charset="77"/>
            </a:rPr>
            <a:t>Expand HP’s market presence in Southeast Asia.</a:t>
          </a:r>
        </a:p>
      </dsp:txBody>
      <dsp:txXfrm>
        <a:off x="292630" y="1451261"/>
        <a:ext cx="6735119" cy="414646"/>
      </dsp:txXfrm>
    </dsp:sp>
    <dsp:sp modelId="{13A0D04F-CC20-494F-8079-2C71D65D9E74}">
      <dsp:nvSpPr>
        <dsp:cNvPr id="0" name=""/>
        <dsp:cNvSpPr/>
      </dsp:nvSpPr>
      <dsp:spPr>
        <a:xfrm>
          <a:off x="33476" y="1399430"/>
          <a:ext cx="518307" cy="51830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Arial" charset="0"/>
              </a:defRPr>
            </a:lvl1pPr>
          </a:lstStyle>
          <a:p>
            <a:fld id="{EDC03AED-4848-43C1-9909-563EBA71546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Arial" charset="0"/>
              </a:defRPr>
            </a:lvl1pPr>
          </a:lstStyle>
          <a:p>
            <a:fld id="{3C3D3D7C-DB3B-4EBA-BB9C-EB36DD93E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charset="0"/>
        <a:ea typeface="Arial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2804" y="273408"/>
            <a:ext cx="342664" cy="501389"/>
            <a:chOff x="270078" y="290764"/>
            <a:chExt cx="329573" cy="482234"/>
          </a:xfrm>
        </p:grpSpPr>
        <p:sp>
          <p:nvSpPr>
            <p:cNvPr id="4" name="菱形 3"/>
            <p:cNvSpPr/>
            <p:nvPr/>
          </p:nvSpPr>
          <p:spPr>
            <a:xfrm>
              <a:off x="270078" y="290764"/>
              <a:ext cx="199430" cy="199430"/>
            </a:xfrm>
            <a:prstGeom prst="diamond">
              <a:avLst/>
            </a:prstGeom>
            <a:solidFill>
              <a:srgbClr val="1D4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菱形 4"/>
            <p:cNvSpPr/>
            <p:nvPr/>
          </p:nvSpPr>
          <p:spPr>
            <a:xfrm>
              <a:off x="270078" y="573568"/>
              <a:ext cx="199430" cy="199430"/>
            </a:xfrm>
            <a:prstGeom prst="diamond">
              <a:avLst/>
            </a:prstGeom>
            <a:solidFill>
              <a:srgbClr val="1D4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400221" y="432166"/>
              <a:ext cx="199430" cy="199430"/>
            </a:xfrm>
            <a:prstGeom prst="diamond">
              <a:avLst/>
            </a:prstGeom>
            <a:solidFill>
              <a:srgbClr val="1D4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00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 userDrawn="1"/>
        </p:nvGrpSpPr>
        <p:grpSpPr>
          <a:xfrm>
            <a:off x="6717601" y="329100"/>
            <a:ext cx="7801087" cy="6646596"/>
            <a:chOff x="6717601" y="329100"/>
            <a:chExt cx="7801087" cy="6646596"/>
          </a:xfrm>
        </p:grpSpPr>
        <p:sp>
          <p:nvSpPr>
            <p:cNvPr id="26" name="任意多边形: 形状 25"/>
            <p:cNvSpPr/>
            <p:nvPr userDrawn="1"/>
          </p:nvSpPr>
          <p:spPr>
            <a:xfrm rot="18675264">
              <a:off x="8592310" y="280895"/>
              <a:ext cx="5775716" cy="5872126"/>
            </a:xfrm>
            <a:custGeom>
              <a:avLst/>
              <a:gdLst>
                <a:gd name="connsiteX0" fmla="*/ 5775716 w 5775716"/>
                <a:gd name="connsiteY0" fmla="*/ 1349937 h 5872126"/>
                <a:gd name="connsiteX1" fmla="*/ 619946 w 5775716"/>
                <a:gd name="connsiteY1" fmla="*/ 5872126 h 5872126"/>
                <a:gd name="connsiteX2" fmla="*/ 0 w 5775716"/>
                <a:gd name="connsiteY2" fmla="*/ 5165323 h 5872126"/>
                <a:gd name="connsiteX3" fmla="*/ 0 w 5775716"/>
                <a:gd name="connsiteY3" fmla="*/ 0 h 5872126"/>
                <a:gd name="connsiteX4" fmla="*/ 4591669 w 5775716"/>
                <a:gd name="connsiteY4" fmla="*/ 0 h 587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5716" h="5872126">
                  <a:moveTo>
                    <a:pt x="5775716" y="1349937"/>
                  </a:moveTo>
                  <a:lnTo>
                    <a:pt x="619946" y="5872126"/>
                  </a:lnTo>
                  <a:lnTo>
                    <a:pt x="0" y="5165323"/>
                  </a:lnTo>
                  <a:lnTo>
                    <a:pt x="0" y="0"/>
                  </a:lnTo>
                  <a:lnTo>
                    <a:pt x="4591669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  <p:sp>
          <p:nvSpPr>
            <p:cNvPr id="24" name="任意多边形: 形状 23"/>
            <p:cNvSpPr/>
            <p:nvPr userDrawn="1"/>
          </p:nvSpPr>
          <p:spPr>
            <a:xfrm rot="18675264">
              <a:off x="9400107" y="670909"/>
              <a:ext cx="5137258" cy="5099904"/>
            </a:xfrm>
            <a:custGeom>
              <a:avLst/>
              <a:gdLst>
                <a:gd name="connsiteX0" fmla="*/ 5137258 w 5137258"/>
                <a:gd name="connsiteY0" fmla="*/ 593952 h 5099904"/>
                <a:gd name="connsiteX1" fmla="*/ 0 w 5137258"/>
                <a:gd name="connsiteY1" fmla="*/ 5099904 h 5099904"/>
                <a:gd name="connsiteX2" fmla="*/ 0 w 5137258"/>
                <a:gd name="connsiteY2" fmla="*/ 0 h 5099904"/>
                <a:gd name="connsiteX3" fmla="*/ 4616295 w 5137258"/>
                <a:gd name="connsiteY3" fmla="*/ 0 h 509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7258" h="5099904">
                  <a:moveTo>
                    <a:pt x="5137258" y="593952"/>
                  </a:moveTo>
                  <a:lnTo>
                    <a:pt x="0" y="5099904"/>
                  </a:lnTo>
                  <a:lnTo>
                    <a:pt x="0" y="0"/>
                  </a:lnTo>
                  <a:lnTo>
                    <a:pt x="4616295" y="0"/>
                  </a:lnTo>
                  <a:close/>
                </a:path>
              </a:pathLst>
            </a:custGeom>
            <a:solidFill>
              <a:srgbClr val="1D4D7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662708" y="5336994"/>
              <a:ext cx="1628935" cy="1521008"/>
            </a:xfrm>
            <a:custGeom>
              <a:avLst/>
              <a:gdLst>
                <a:gd name="connsiteX0" fmla="*/ 740677 w 1628935"/>
                <a:gd name="connsiteY0" fmla="*/ 0 h 1521008"/>
                <a:gd name="connsiteX1" fmla="*/ 795402 w 1628935"/>
                <a:gd name="connsiteY1" fmla="*/ 0 h 1521008"/>
                <a:gd name="connsiteX2" fmla="*/ 1628935 w 1628935"/>
                <a:gd name="connsiteY2" fmla="*/ 737550 h 1521008"/>
                <a:gd name="connsiteX3" fmla="*/ 935695 w 1628935"/>
                <a:gd name="connsiteY3" fmla="*/ 1521007 h 1521008"/>
                <a:gd name="connsiteX4" fmla="*/ 772946 w 1628935"/>
                <a:gd name="connsiteY4" fmla="*/ 1521008 h 1521008"/>
                <a:gd name="connsiteX5" fmla="*/ 0 w 1628935"/>
                <a:gd name="connsiteY5" fmla="*/ 837068 h 152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8935" h="1521008">
                  <a:moveTo>
                    <a:pt x="740677" y="0"/>
                  </a:moveTo>
                  <a:lnTo>
                    <a:pt x="795402" y="0"/>
                  </a:lnTo>
                  <a:lnTo>
                    <a:pt x="1628935" y="737550"/>
                  </a:lnTo>
                  <a:lnTo>
                    <a:pt x="935695" y="1521007"/>
                  </a:lnTo>
                  <a:lnTo>
                    <a:pt x="772946" y="1521008"/>
                  </a:lnTo>
                  <a:lnTo>
                    <a:pt x="0" y="837068"/>
                  </a:lnTo>
                  <a:close/>
                </a:path>
              </a:pathLst>
            </a:custGeom>
            <a:effectLst>
              <a:outerShdw blurRad="63500" sx="103000" sy="103000" algn="ctr" rotWithShape="0">
                <a:prstClr val="black">
                  <a:alpha val="38000"/>
                </a:prstClr>
              </a:outerShdw>
            </a:effectLst>
          </p:spPr>
        </p:pic>
        <p:pic>
          <p:nvPicPr>
            <p:cNvPr id="28" name="图片 27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6717601" y="4468126"/>
              <a:ext cx="1628736" cy="1628736"/>
            </a:xfrm>
            <a:custGeom>
              <a:avLst/>
              <a:gdLst>
                <a:gd name="connsiteX0" fmla="*/ 762999 w 1628736"/>
                <a:gd name="connsiteY0" fmla="*/ 0 h 1628736"/>
                <a:gd name="connsiteX1" fmla="*/ 1628736 w 1628736"/>
                <a:gd name="connsiteY1" fmla="*/ 762999 h 1628736"/>
                <a:gd name="connsiteX2" fmla="*/ 865736 w 1628736"/>
                <a:gd name="connsiteY2" fmla="*/ 1628736 h 1628736"/>
                <a:gd name="connsiteX3" fmla="*/ 0 w 1628736"/>
                <a:gd name="connsiteY3" fmla="*/ 865736 h 1628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36" h="1628736">
                  <a:moveTo>
                    <a:pt x="762999" y="0"/>
                  </a:moveTo>
                  <a:lnTo>
                    <a:pt x="1628736" y="762999"/>
                  </a:lnTo>
                  <a:lnTo>
                    <a:pt x="865736" y="1628736"/>
                  </a:lnTo>
                  <a:lnTo>
                    <a:pt x="0" y="865736"/>
                  </a:lnTo>
                  <a:close/>
                </a:path>
              </a:pathLst>
            </a:custGeom>
            <a:effectLst>
              <a:outerShdw blurRad="63500" sx="103000" sy="103000" algn="ctr" rotWithShape="0">
                <a:prstClr val="black">
                  <a:alpha val="38000"/>
                </a:prstClr>
              </a:outerShdw>
            </a:effectLst>
          </p:spPr>
        </p:pic>
        <p:pic>
          <p:nvPicPr>
            <p:cNvPr id="29" name="图片 28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7539711" y="3530626"/>
              <a:ext cx="1628694" cy="1628695"/>
            </a:xfrm>
            <a:custGeom>
              <a:avLst/>
              <a:gdLst>
                <a:gd name="connsiteX0" fmla="*/ 762651 w 1628694"/>
                <a:gd name="connsiteY0" fmla="*/ 0 h 1628695"/>
                <a:gd name="connsiteX1" fmla="*/ 1628694 w 1628694"/>
                <a:gd name="connsiteY1" fmla="*/ 762652 h 1628695"/>
                <a:gd name="connsiteX2" fmla="*/ 866042 w 1628694"/>
                <a:gd name="connsiteY2" fmla="*/ 1628695 h 1628695"/>
                <a:gd name="connsiteX3" fmla="*/ 0 w 1628694"/>
                <a:gd name="connsiteY3" fmla="*/ 866043 h 16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694" h="1628695">
                  <a:moveTo>
                    <a:pt x="762651" y="0"/>
                  </a:moveTo>
                  <a:lnTo>
                    <a:pt x="1628694" y="762652"/>
                  </a:lnTo>
                  <a:lnTo>
                    <a:pt x="866042" y="1628695"/>
                  </a:lnTo>
                  <a:lnTo>
                    <a:pt x="0" y="866043"/>
                  </a:lnTo>
                  <a:close/>
                </a:path>
              </a:pathLst>
            </a:custGeom>
            <a:effectLst>
              <a:outerShdw blurRad="63500" sx="103000" sy="103000" algn="ctr" rotWithShape="0">
                <a:prstClr val="black">
                  <a:alpha val="38000"/>
                </a:prstClr>
              </a:outerShdw>
            </a:effectLst>
          </p:spPr>
        </p:pic>
        <p:sp>
          <p:nvSpPr>
            <p:cNvPr id="30" name="任意多边形: 形状 29"/>
            <p:cNvSpPr/>
            <p:nvPr userDrawn="1"/>
          </p:nvSpPr>
          <p:spPr>
            <a:xfrm rot="18690236">
              <a:off x="7508966" y="6538031"/>
              <a:ext cx="437665" cy="437665"/>
            </a:xfrm>
            <a:custGeom>
              <a:avLst/>
              <a:gdLst>
                <a:gd name="connsiteX0" fmla="*/ 523725 w 523725"/>
                <a:gd name="connsiteY0" fmla="*/ 0 h 523725"/>
                <a:gd name="connsiteX1" fmla="*/ 523725 w 523725"/>
                <a:gd name="connsiteY1" fmla="*/ 523725 h 523725"/>
                <a:gd name="connsiteX2" fmla="*/ 303410 w 523725"/>
                <a:gd name="connsiteY2" fmla="*/ 523725 h 523725"/>
                <a:gd name="connsiteX3" fmla="*/ 0 w 523725"/>
                <a:gd name="connsiteY3" fmla="*/ 180830 h 523725"/>
                <a:gd name="connsiteX4" fmla="*/ 0 w 523725"/>
                <a:gd name="connsiteY4" fmla="*/ 0 h 52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725" h="523725">
                  <a:moveTo>
                    <a:pt x="523725" y="0"/>
                  </a:moveTo>
                  <a:lnTo>
                    <a:pt x="523725" y="523725"/>
                  </a:lnTo>
                  <a:lnTo>
                    <a:pt x="303410" y="523725"/>
                  </a:lnTo>
                  <a:lnTo>
                    <a:pt x="0" y="180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0000"/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/>
            <p:cNvSpPr/>
            <p:nvPr userDrawn="1"/>
          </p:nvSpPr>
          <p:spPr>
            <a:xfrm rot="13292084">
              <a:off x="8571753" y="5873297"/>
              <a:ext cx="1927399" cy="59379"/>
            </a:xfrm>
            <a:custGeom>
              <a:avLst/>
              <a:gdLst>
                <a:gd name="connsiteX0" fmla="*/ 1863677 w 1927399"/>
                <a:gd name="connsiteY0" fmla="*/ 59379 h 59379"/>
                <a:gd name="connsiteX1" fmla="*/ 0 w 1927399"/>
                <a:gd name="connsiteY1" fmla="*/ 59379 h 59379"/>
                <a:gd name="connsiteX2" fmla="*/ 67034 w 1927399"/>
                <a:gd name="connsiteY2" fmla="*/ 0 h 59379"/>
                <a:gd name="connsiteX3" fmla="*/ 1927399 w 1927399"/>
                <a:gd name="connsiteY3" fmla="*/ 0 h 5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399" h="59379">
                  <a:moveTo>
                    <a:pt x="1863677" y="59379"/>
                  </a:moveTo>
                  <a:lnTo>
                    <a:pt x="0" y="59379"/>
                  </a:lnTo>
                  <a:lnTo>
                    <a:pt x="67034" y="0"/>
                  </a:lnTo>
                  <a:lnTo>
                    <a:pt x="1927399" y="0"/>
                  </a:lnTo>
                  <a:close/>
                </a:path>
              </a:pathLst>
            </a:custGeom>
            <a:solidFill>
              <a:srgbClr val="1D4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/>
            <p:cNvSpPr/>
            <p:nvPr userDrawn="1"/>
          </p:nvSpPr>
          <p:spPr>
            <a:xfrm rot="18690236">
              <a:off x="10623849" y="6195116"/>
              <a:ext cx="738197" cy="738197"/>
            </a:xfrm>
            <a:custGeom>
              <a:avLst/>
              <a:gdLst>
                <a:gd name="connsiteX0" fmla="*/ 738197 w 738197"/>
                <a:gd name="connsiteY0" fmla="*/ 0 h 738197"/>
                <a:gd name="connsiteX1" fmla="*/ 738197 w 738197"/>
                <a:gd name="connsiteY1" fmla="*/ 738197 h 738197"/>
                <a:gd name="connsiteX2" fmla="*/ 303410 w 738197"/>
                <a:gd name="connsiteY2" fmla="*/ 738197 h 738197"/>
                <a:gd name="connsiteX3" fmla="*/ 0 w 738197"/>
                <a:gd name="connsiteY3" fmla="*/ 395301 h 738197"/>
                <a:gd name="connsiteX4" fmla="*/ 0 w 738197"/>
                <a:gd name="connsiteY4" fmla="*/ 0 h 73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197" h="738197">
                  <a:moveTo>
                    <a:pt x="738197" y="0"/>
                  </a:moveTo>
                  <a:lnTo>
                    <a:pt x="738197" y="738197"/>
                  </a:lnTo>
                  <a:lnTo>
                    <a:pt x="303410" y="738197"/>
                  </a:lnTo>
                  <a:lnTo>
                    <a:pt x="0" y="395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69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55725" y="-1"/>
            <a:ext cx="5128403" cy="6884044"/>
            <a:chOff x="599565" y="-1"/>
            <a:chExt cx="5128403" cy="6884044"/>
          </a:xfrm>
        </p:grpSpPr>
        <p:sp>
          <p:nvSpPr>
            <p:cNvPr id="12" name="任意多边形: 形状 11"/>
            <p:cNvSpPr/>
            <p:nvPr/>
          </p:nvSpPr>
          <p:spPr>
            <a:xfrm>
              <a:off x="599565" y="-1"/>
              <a:ext cx="1966929" cy="3868839"/>
            </a:xfrm>
            <a:custGeom>
              <a:avLst/>
              <a:gdLst>
                <a:gd name="connsiteX0" fmla="*/ 0 w 1743313"/>
                <a:gd name="connsiteY0" fmla="*/ 0 h 3429000"/>
                <a:gd name="connsiteX1" fmla="*/ 418303 w 1743313"/>
                <a:gd name="connsiteY1" fmla="*/ 0 h 3429000"/>
                <a:gd name="connsiteX2" fmla="*/ 1743313 w 1743313"/>
                <a:gd name="connsiteY2" fmla="*/ 3429000 h 3429000"/>
                <a:gd name="connsiteX3" fmla="*/ 1325010 w 1743313"/>
                <a:gd name="connsiteY3" fmla="*/ 3429000 h 3429000"/>
                <a:gd name="connsiteX4" fmla="*/ 0 w 1743313"/>
                <a:gd name="connsiteY4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313" h="3429000">
                  <a:moveTo>
                    <a:pt x="0" y="0"/>
                  </a:moveTo>
                  <a:lnTo>
                    <a:pt x="418303" y="0"/>
                  </a:lnTo>
                  <a:lnTo>
                    <a:pt x="1743313" y="3429000"/>
                  </a:lnTo>
                  <a:lnTo>
                    <a:pt x="1325010" y="342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4D71"/>
            </a:solidFill>
            <a:ln>
              <a:noFill/>
            </a:ln>
            <a:effectLst>
              <a:innerShdw blurRad="63500" dist="203200" dir="2400000">
                <a:schemeClr val="tx1">
                  <a:lumMod val="75000"/>
                  <a:lumOff val="25000"/>
                  <a:alpha val="43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599565" y="2800957"/>
              <a:ext cx="2062612" cy="4057043"/>
            </a:xfrm>
            <a:custGeom>
              <a:avLst/>
              <a:gdLst>
                <a:gd name="connsiteX0" fmla="*/ 1325010 w 1743313"/>
                <a:gd name="connsiteY0" fmla="*/ 0 h 3429000"/>
                <a:gd name="connsiteX1" fmla="*/ 1743313 w 1743313"/>
                <a:gd name="connsiteY1" fmla="*/ 0 h 3429000"/>
                <a:gd name="connsiteX2" fmla="*/ 418303 w 1743313"/>
                <a:gd name="connsiteY2" fmla="*/ 3429000 h 3429000"/>
                <a:gd name="connsiteX3" fmla="*/ 0 w 1743313"/>
                <a:gd name="connsiteY3" fmla="*/ 3429000 h 3429000"/>
                <a:gd name="connsiteX4" fmla="*/ 1325010 w 1743313"/>
                <a:gd name="connsiteY4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3313" h="3429000">
                  <a:moveTo>
                    <a:pt x="1325010" y="0"/>
                  </a:moveTo>
                  <a:lnTo>
                    <a:pt x="1743313" y="0"/>
                  </a:lnTo>
                  <a:lnTo>
                    <a:pt x="418303" y="3429000"/>
                  </a:lnTo>
                  <a:lnTo>
                    <a:pt x="0" y="3429000"/>
                  </a:lnTo>
                  <a:lnTo>
                    <a:pt x="1325010" y="0"/>
                  </a:lnTo>
                  <a:close/>
                </a:path>
              </a:pathLst>
            </a:custGeom>
            <a:solidFill>
              <a:srgbClr val="1D4D71"/>
            </a:solidFill>
            <a:ln>
              <a:noFill/>
            </a:ln>
            <a:effectLst>
              <a:innerShdw blurRad="304800" dir="11400000">
                <a:schemeClr val="tx1">
                  <a:lumMod val="75000"/>
                  <a:lumOff val="25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006998" y="0"/>
              <a:ext cx="4720970" cy="6884043"/>
              <a:chOff x="1006998" y="0"/>
              <a:chExt cx="4720970" cy="6884043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3665356" y="400715"/>
                <a:ext cx="1029806" cy="2025570"/>
              </a:xfrm>
              <a:custGeom>
                <a:avLst/>
                <a:gdLst>
                  <a:gd name="connsiteX0" fmla="*/ 0 w 1743313"/>
                  <a:gd name="connsiteY0" fmla="*/ 0 h 3429000"/>
                  <a:gd name="connsiteX1" fmla="*/ 418303 w 1743313"/>
                  <a:gd name="connsiteY1" fmla="*/ 0 h 3429000"/>
                  <a:gd name="connsiteX2" fmla="*/ 1743313 w 1743313"/>
                  <a:gd name="connsiteY2" fmla="*/ 3429000 h 3429000"/>
                  <a:gd name="connsiteX3" fmla="*/ 1325010 w 1743313"/>
                  <a:gd name="connsiteY3" fmla="*/ 3429000 h 3429000"/>
                  <a:gd name="connsiteX4" fmla="*/ 0 w 1743313"/>
                  <a:gd name="connsiteY4" fmla="*/ 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3313" h="3429000">
                    <a:moveTo>
                      <a:pt x="0" y="0"/>
                    </a:moveTo>
                    <a:lnTo>
                      <a:pt x="418303" y="0"/>
                    </a:lnTo>
                    <a:lnTo>
                      <a:pt x="1743313" y="3429000"/>
                    </a:lnTo>
                    <a:lnTo>
                      <a:pt x="1325010" y="3429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D4D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>
              <a:xfrm>
                <a:off x="1006998" y="0"/>
                <a:ext cx="3402958" cy="6858000"/>
              </a:xfrm>
              <a:custGeom>
                <a:avLst/>
                <a:gdLst>
                  <a:gd name="connsiteX0" fmla="*/ 0 w 3402958"/>
                  <a:gd name="connsiteY0" fmla="*/ 0 h 6858000"/>
                  <a:gd name="connsiteX1" fmla="*/ 2077948 w 3402958"/>
                  <a:gd name="connsiteY1" fmla="*/ 0 h 6858000"/>
                  <a:gd name="connsiteX2" fmla="*/ 3402958 w 3402958"/>
                  <a:gd name="connsiteY2" fmla="*/ 3429000 h 6858000"/>
                  <a:gd name="connsiteX3" fmla="*/ 2077948 w 3402958"/>
                  <a:gd name="connsiteY3" fmla="*/ 6858000 h 6858000"/>
                  <a:gd name="connsiteX4" fmla="*/ 0 w 3402958"/>
                  <a:gd name="connsiteY4" fmla="*/ 6858000 h 6858000"/>
                  <a:gd name="connsiteX5" fmla="*/ 1325010 w 3402958"/>
                  <a:gd name="connsiteY5" fmla="*/ 3429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02958" h="6858000">
                    <a:moveTo>
                      <a:pt x="0" y="0"/>
                    </a:moveTo>
                    <a:lnTo>
                      <a:pt x="2077948" y="0"/>
                    </a:lnTo>
                    <a:lnTo>
                      <a:pt x="3402958" y="3429000"/>
                    </a:lnTo>
                    <a:lnTo>
                      <a:pt x="2077948" y="6858000"/>
                    </a:lnTo>
                    <a:lnTo>
                      <a:pt x="0" y="6858000"/>
                    </a:lnTo>
                    <a:lnTo>
                      <a:pt x="1325010" y="3429000"/>
                    </a:lnTo>
                    <a:close/>
                  </a:path>
                </a:pathLst>
              </a:custGeom>
              <a:effectLst>
                <a:outerShdw blurRad="63500" sx="103000" sy="103000" algn="ctr" rotWithShape="0">
                  <a:schemeClr val="tx1">
                    <a:lumMod val="75000"/>
                    <a:lumOff val="25000"/>
                    <a:alpha val="34000"/>
                  </a:schemeClr>
                </a:outerShdw>
              </a:effectLst>
            </p:spPr>
          </p:pic>
          <p:sp>
            <p:nvSpPr>
              <p:cNvPr id="17" name="任意多边形: 形状 16"/>
              <p:cNvSpPr/>
              <p:nvPr/>
            </p:nvSpPr>
            <p:spPr>
              <a:xfrm>
                <a:off x="3665356" y="2827000"/>
                <a:ext cx="2062612" cy="4057043"/>
              </a:xfrm>
              <a:custGeom>
                <a:avLst/>
                <a:gdLst>
                  <a:gd name="connsiteX0" fmla="*/ 1325010 w 1743313"/>
                  <a:gd name="connsiteY0" fmla="*/ 0 h 3429000"/>
                  <a:gd name="connsiteX1" fmla="*/ 1743313 w 1743313"/>
                  <a:gd name="connsiteY1" fmla="*/ 0 h 3429000"/>
                  <a:gd name="connsiteX2" fmla="*/ 418303 w 1743313"/>
                  <a:gd name="connsiteY2" fmla="*/ 3429000 h 3429000"/>
                  <a:gd name="connsiteX3" fmla="*/ 0 w 1743313"/>
                  <a:gd name="connsiteY3" fmla="*/ 3429000 h 3429000"/>
                  <a:gd name="connsiteX4" fmla="*/ 1325010 w 1743313"/>
                  <a:gd name="connsiteY4" fmla="*/ 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3313" h="3429000">
                    <a:moveTo>
                      <a:pt x="1325010" y="0"/>
                    </a:moveTo>
                    <a:lnTo>
                      <a:pt x="1743313" y="0"/>
                    </a:lnTo>
                    <a:lnTo>
                      <a:pt x="418303" y="3429000"/>
                    </a:lnTo>
                    <a:lnTo>
                      <a:pt x="0" y="3429000"/>
                    </a:lnTo>
                    <a:lnTo>
                      <a:pt x="1325010" y="0"/>
                    </a:lnTo>
                    <a:close/>
                  </a:path>
                </a:pathLst>
              </a:custGeom>
              <a:solidFill>
                <a:srgbClr val="BC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fld id="{E1BC62A4-E876-4F5A-B4F1-4E4789163968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1pPr>
          </a:lstStyle>
          <a:p>
            <a:fld id="{A9AF076A-417F-4F3D-A6D3-A7B0323A13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136083" y="1951600"/>
            <a:ext cx="69513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LEVERAGING MY EXPERTISE TO DRIVE STRATEGIC SUCCESS</a:t>
            </a:r>
          </a:p>
          <a:p>
            <a:pPr algn="ctr"/>
            <a:endParaRPr lang="en-US" sz="2800" dirty="0">
              <a:solidFill>
                <a:srgbClr val="FF000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8880" y="456277"/>
            <a:ext cx="10767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1400">
              <a:solidFill>
                <a:srgbClr val="334144"/>
              </a:solidFill>
              <a:latin typeface="Calibri" pitchFamily="34" charset="0"/>
              <a:ea typeface="Calibri" pitchFamily="34" charset="0"/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2791298" y="4674532"/>
            <a:ext cx="3362618" cy="1105786"/>
          </a:xfrm>
          <a:prstGeom prst="roundRect">
            <a:avLst>
              <a:gd name="adj" fmla="val 4803"/>
            </a:avLst>
          </a:prstGeom>
          <a:solidFill>
            <a:srgbClr val="1D4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 DENNIS ANKOMAH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DAD66-94F8-6643-AC4B-E4EA975D0083}"/>
              </a:ext>
            </a:extLst>
          </p:cNvPr>
          <p:cNvSpPr txBox="1"/>
          <p:nvPr/>
        </p:nvSpPr>
        <p:spPr>
          <a:xfrm>
            <a:off x="0" y="258134"/>
            <a:ext cx="9223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D4D71"/>
                </a:solidFill>
                <a:latin typeface="Palatino" pitchFamily="2" charset="77"/>
                <a:ea typeface="Palatino" pitchFamily="2" charset="77"/>
              </a:rPr>
              <a:t>HP TEAM FOR THAILAND MITIGRATION PROJECT</a:t>
            </a:r>
          </a:p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FB8BA-A8EA-3F49-900C-B6E93CA5F16A}"/>
              </a:ext>
            </a:extLst>
          </p:cNvPr>
          <p:cNvSpPr txBox="1"/>
          <p:nvPr/>
        </p:nvSpPr>
        <p:spPr>
          <a:xfrm>
            <a:off x="3398106" y="353506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" pitchFamily="2" charset="77"/>
                <a:ea typeface="Palatino" pitchFamily="2" charset="77"/>
              </a:rPr>
              <a:t>PRESENTED BY</a:t>
            </a:r>
          </a:p>
        </p:txBody>
      </p:sp>
      <p:sp>
        <p:nvSpPr>
          <p:cNvPr id="13" name="矩形: 圆角 18">
            <a:extLst>
              <a:ext uri="{FF2B5EF4-FFF2-40B4-BE49-F238E27FC236}">
                <a16:creationId xmlns:a16="http://schemas.microsoft.com/office/drawing/2014/main" id="{C3843620-8E76-DD42-A66F-C161287A5D57}"/>
              </a:ext>
            </a:extLst>
          </p:cNvPr>
          <p:cNvSpPr/>
          <p:nvPr/>
        </p:nvSpPr>
        <p:spPr>
          <a:xfrm>
            <a:off x="160353" y="6327769"/>
            <a:ext cx="1951459" cy="336628"/>
          </a:xfrm>
          <a:prstGeom prst="roundRect">
            <a:avLst>
              <a:gd name="adj" fmla="val 50000"/>
            </a:avLst>
          </a:prstGeom>
          <a:solidFill>
            <a:srgbClr val="C9000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DATE:- 01-19-2025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20000"/>
              </a:solidFill>
              <a:effectLst/>
              <a:uLnTx/>
              <a:uFillTx/>
              <a:latin typeface="Palatino" pitchFamily="2" charset="77"/>
              <a:ea typeface="Palatino" pitchFamily="2" charset="7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55270" y="3056890"/>
            <a:ext cx="6951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1D4D71"/>
                </a:solidFill>
                <a:latin typeface="Calibri" pitchFamily="34" charset="0"/>
                <a:ea typeface="Calibri" pitchFamily="34" charset="0"/>
              </a:rPr>
              <a:t>THANK YOU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58880" y="456277"/>
            <a:ext cx="107679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1400">
              <a:solidFill>
                <a:srgbClr val="334144"/>
              </a:solidFill>
              <a:latin typeface="Calibri" pitchFamily="34" charset="0"/>
              <a:ea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1747D-80C7-7F44-B180-A40899535A22}"/>
              </a:ext>
            </a:extLst>
          </p:cNvPr>
          <p:cNvSpPr txBox="1"/>
          <p:nvPr/>
        </p:nvSpPr>
        <p:spPr>
          <a:xfrm>
            <a:off x="8219661" y="8547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flipV="1">
            <a:off x="1" y="1"/>
            <a:ext cx="2078891" cy="83610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75077" y="369556"/>
            <a:ext cx="109224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1D4D71"/>
                </a:solidFill>
                <a:latin typeface="Palatino" pitchFamily="2" charset="77"/>
                <a:ea typeface="Palatino" pitchFamily="2" charset="77"/>
              </a:rPr>
              <a:t>PROJECT OBJECTIVE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697547" y="538597"/>
            <a:ext cx="189653" cy="115208"/>
            <a:chOff x="7393717" y="508000"/>
            <a:chExt cx="142240" cy="8640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7393717" y="508000"/>
              <a:ext cx="1422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393717" y="551203"/>
              <a:ext cx="1422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393717" y="594406"/>
              <a:ext cx="1422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462489" y="1228991"/>
            <a:ext cx="112350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To establish HP’s notebook PC production base in Thailand, leveraging its strategic advantages to enhance operational efficiency, market presence, and profitability.</a:t>
            </a:r>
          </a:p>
          <a:p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r>
              <a:rPr lang="en-US" sz="1600" dirty="0">
                <a:latin typeface="Palatino" pitchFamily="2" charset="77"/>
                <a:ea typeface="Palatino" pitchFamily="2" charset="77"/>
              </a:rPr>
              <a:t>Key Goals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273790EA-3E56-9446-B5A8-35DC41322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024107"/>
              </p:ext>
            </p:extLst>
          </p:nvPr>
        </p:nvGraphicFramePr>
        <p:xfrm>
          <a:off x="462489" y="3555988"/>
          <a:ext cx="7051494" cy="20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86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704851" y="211916"/>
            <a:ext cx="466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D4D71"/>
                </a:solidFill>
                <a:latin typeface="Palatino" pitchFamily="2" charset="77"/>
                <a:ea typeface="Palatino" pitchFamily="2" charset="77"/>
              </a:rPr>
              <a:t>WHY THAILAND</a:t>
            </a:r>
            <a:endParaRPr lang="zh-CN" altLang="en-US" sz="3200" b="1" dirty="0">
              <a:solidFill>
                <a:srgbClr val="1D4D7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6421-C0EC-5045-AF10-CAAACA9D5658}"/>
              </a:ext>
            </a:extLst>
          </p:cNvPr>
          <p:cNvSpPr txBox="1"/>
          <p:nvPr/>
        </p:nvSpPr>
        <p:spPr>
          <a:xfrm>
            <a:off x="2147777" y="1956391"/>
            <a:ext cx="26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1" name="image1.gif">
            <a:extLst>
              <a:ext uri="{FF2B5EF4-FFF2-40B4-BE49-F238E27FC236}">
                <a16:creationId xmlns:a16="http://schemas.microsoft.com/office/drawing/2014/main" id="{A867279B-E91E-2B4C-A372-CEB74C5103E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66217" y="126446"/>
            <a:ext cx="5018236" cy="36598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32E7A-BD0D-654A-AFC2-384FBDB391E4}"/>
              </a:ext>
            </a:extLst>
          </p:cNvPr>
          <p:cNvSpPr txBox="1"/>
          <p:nvPr/>
        </p:nvSpPr>
        <p:spPr>
          <a:xfrm>
            <a:off x="704851" y="1161097"/>
            <a:ext cx="595113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STRATEGIC LOCATION</a:t>
            </a:r>
          </a:p>
          <a:p>
            <a:pPr algn="l"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Proximity to major markets in Southeast Asia.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Efficient export logistics with access to global shipping routes.</a:t>
            </a: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algn="l"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126" name="image2.png">
            <a:extLst>
              <a:ext uri="{FF2B5EF4-FFF2-40B4-BE49-F238E27FC236}">
                <a16:creationId xmlns:a16="http://schemas.microsoft.com/office/drawing/2014/main" id="{CEF2E810-116E-FA4A-BF66-B534C751919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5458" y="3041374"/>
            <a:ext cx="5089310" cy="3816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704851" y="52786"/>
            <a:ext cx="466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D4D71"/>
                </a:solidFill>
                <a:latin typeface="Palatino" pitchFamily="2" charset="77"/>
                <a:ea typeface="Palatino" pitchFamily="2" charset="77"/>
              </a:rPr>
              <a:t>WHY THAILAND</a:t>
            </a:r>
            <a:endParaRPr lang="zh-CN" altLang="en-US" sz="3200" b="1" dirty="0">
              <a:solidFill>
                <a:srgbClr val="1D4D7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6421-C0EC-5045-AF10-CAAACA9D5658}"/>
              </a:ext>
            </a:extLst>
          </p:cNvPr>
          <p:cNvSpPr txBox="1"/>
          <p:nvPr/>
        </p:nvSpPr>
        <p:spPr>
          <a:xfrm>
            <a:off x="2147777" y="1956391"/>
            <a:ext cx="26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32E7A-BD0D-654A-AFC2-384FBDB391E4}"/>
              </a:ext>
            </a:extLst>
          </p:cNvPr>
          <p:cNvSpPr txBox="1"/>
          <p:nvPr/>
        </p:nvSpPr>
        <p:spPr>
          <a:xfrm>
            <a:off x="212850" y="1055710"/>
            <a:ext cx="595113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Palatino" pitchFamily="2" charset="77"/>
                <a:ea typeface="Palatino" pitchFamily="2" charset="77"/>
              </a:rPr>
              <a:t>2</a:t>
            </a:r>
            <a:r>
              <a:rPr lang="en-US" b="1" dirty="0">
                <a:latin typeface="Palatino" pitchFamily="2" charset="77"/>
                <a:ea typeface="Palatino" pitchFamily="2" charset="77"/>
              </a:rPr>
              <a:t>. COST-EFFECTIVE MANUFACTURING: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Competitive labor costs compared to developed nations.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Availability of skilled labor in tech manufacturing.</a:t>
            </a:r>
          </a:p>
        </p:txBody>
      </p:sp>
      <p:pic>
        <p:nvPicPr>
          <p:cNvPr id="7" name="image4.png">
            <a:extLst>
              <a:ext uri="{FF2B5EF4-FFF2-40B4-BE49-F238E27FC236}">
                <a16:creationId xmlns:a16="http://schemas.microsoft.com/office/drawing/2014/main" id="{2358DAA3-7F5D-5943-AEC1-AE3974B038D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9930" y="2863464"/>
            <a:ext cx="5943600" cy="3568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D0B70907-E9E2-4143-9FD6-A38BED60E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774" y="52786"/>
            <a:ext cx="10499799" cy="29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image3.png">
            <a:extLst>
              <a:ext uri="{FF2B5EF4-FFF2-40B4-BE49-F238E27FC236}">
                <a16:creationId xmlns:a16="http://schemas.microsoft.com/office/drawing/2014/main" id="{E3DA803C-793D-9842-B5E5-A97D41DA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71" y="525546"/>
            <a:ext cx="5718803" cy="37914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9DA6B7E-E72A-E14B-AE7F-580FE90A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774" y="6605985"/>
            <a:ext cx="104997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724729" y="202255"/>
            <a:ext cx="466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D4D71"/>
                </a:solidFill>
                <a:latin typeface="Palatino" pitchFamily="2" charset="77"/>
                <a:ea typeface="Palatino" pitchFamily="2" charset="77"/>
              </a:rPr>
              <a:t>WHY THAILAND</a:t>
            </a:r>
            <a:endParaRPr lang="zh-CN" altLang="en-US" sz="3200" b="1" dirty="0">
              <a:solidFill>
                <a:srgbClr val="1D4D7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6421-C0EC-5045-AF10-CAAACA9D5658}"/>
              </a:ext>
            </a:extLst>
          </p:cNvPr>
          <p:cNvSpPr txBox="1"/>
          <p:nvPr/>
        </p:nvSpPr>
        <p:spPr>
          <a:xfrm>
            <a:off x="2147777" y="1956391"/>
            <a:ext cx="26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32E7A-BD0D-654A-AFC2-384FBDB391E4}"/>
              </a:ext>
            </a:extLst>
          </p:cNvPr>
          <p:cNvSpPr txBox="1"/>
          <p:nvPr/>
        </p:nvSpPr>
        <p:spPr>
          <a:xfrm>
            <a:off x="212849" y="1055710"/>
            <a:ext cx="693338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Palatino" pitchFamily="2" charset="77"/>
                <a:ea typeface="Palatino" pitchFamily="2" charset="77"/>
              </a:rPr>
              <a:t>3. GOVERNMENT SUPPORT:</a:t>
            </a: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Investment-friendly policies, including tax incentives.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Thailand’s push towards becoming a regional manufacturing hub.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Palatino" pitchFamily="2" charset="77"/>
                <a:ea typeface="Palatino" pitchFamily="2" charset="77"/>
              </a:rPr>
              <a:t>4. INFRASTRUCTURE:</a:t>
            </a: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Established industrial zones and modern facilities.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 Reliable transportation and logistics networks.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0B70907-E9E2-4143-9FD6-A38BED60E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774" y="52786"/>
            <a:ext cx="10499799" cy="29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DA6B7E-E72A-E14B-AE7F-580FE90A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774" y="6605985"/>
            <a:ext cx="104997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704850" y="211916"/>
            <a:ext cx="1148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D4D71"/>
                </a:solidFill>
                <a:latin typeface="Palatino" pitchFamily="2" charset="77"/>
                <a:ea typeface="Palatino" pitchFamily="2" charset="77"/>
              </a:rPr>
              <a:t>PROPOSED ROADMAP TO SUCCESS (KEY MILESTONES)</a:t>
            </a:r>
            <a:endParaRPr lang="zh-CN" altLang="en-US" sz="3200" b="1" dirty="0">
              <a:solidFill>
                <a:srgbClr val="1D4D7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6421-C0EC-5045-AF10-CAAACA9D5658}"/>
              </a:ext>
            </a:extLst>
          </p:cNvPr>
          <p:cNvSpPr txBox="1"/>
          <p:nvPr/>
        </p:nvSpPr>
        <p:spPr>
          <a:xfrm>
            <a:off x="2147777" y="1956391"/>
            <a:ext cx="26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32E7A-BD0D-654A-AFC2-384FBDB391E4}"/>
              </a:ext>
            </a:extLst>
          </p:cNvPr>
          <p:cNvSpPr txBox="1"/>
          <p:nvPr/>
        </p:nvSpPr>
        <p:spPr>
          <a:xfrm>
            <a:off x="148260" y="985534"/>
            <a:ext cx="57555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PHASE 1: INITIAL SETUP AND RESEARCH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Establish local partnerships with suppliers and logistics providers.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Conduct market analysis to understand local consumer preferences and competitors.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Identify regulatory requirements and ensure compliance.</a:t>
            </a:r>
          </a:p>
          <a:p>
            <a:pPr lvl="1">
              <a:lnSpc>
                <a:spcPct val="150000"/>
              </a:lnSpc>
            </a:pPr>
            <a:endParaRPr lang="en-US" sz="1600" b="1" dirty="0"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PHASE 2: INFRASTRUCTURE DEVELOPMENT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Set up manufacturing facilities in strategic locations within Thailand.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Recruit and train a skilled local workforce.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Implement advanced production technologies to enhance efficiency and quality.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CB68E-934F-0144-BCEA-804FC87E9254}"/>
              </a:ext>
            </a:extLst>
          </p:cNvPr>
          <p:cNvSpPr txBox="1"/>
          <p:nvPr/>
        </p:nvSpPr>
        <p:spPr>
          <a:xfrm>
            <a:off x="5834269" y="985534"/>
            <a:ext cx="59436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PHASE 3: PRODUCT LAUNCH PREPARATION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Develop marketing campaigns tailored to the Southeast Asian market.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Collaborate with local retailers and e-commerce platforms for distribution.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Conduct pilot production runs to test processes and ensure product quality.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Palatino" pitchFamily="2" charset="77"/>
                <a:ea typeface="Palatino" pitchFamily="2" charset="77"/>
              </a:rPr>
              <a:t>PHASE 4: MARKET PENETRATION AND SCALING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Launch products with competitive pricing and localized features.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Monitor customer feedback and adapt strategies as needed.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Expand distribution networks and production capacity based on demand.</a:t>
            </a:r>
          </a:p>
        </p:txBody>
      </p:sp>
    </p:spTree>
    <p:extLst>
      <p:ext uri="{BB962C8B-B14F-4D97-AF65-F5344CB8AC3E}">
        <p14:creationId xmlns:p14="http://schemas.microsoft.com/office/powerpoint/2010/main" val="10019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704851" y="211916"/>
            <a:ext cx="6261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D4D71"/>
                </a:solidFill>
                <a:latin typeface="Palatino" pitchFamily="2" charset="77"/>
                <a:ea typeface="Palatino" pitchFamily="2" charset="77"/>
              </a:rPr>
              <a:t>FEATURES REQUIREMENTS</a:t>
            </a:r>
            <a:endParaRPr lang="zh-CN" altLang="en-US" sz="3200" b="1" dirty="0">
              <a:solidFill>
                <a:srgbClr val="1D4D7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6421-C0EC-5045-AF10-CAAACA9D5658}"/>
              </a:ext>
            </a:extLst>
          </p:cNvPr>
          <p:cNvSpPr txBox="1"/>
          <p:nvPr/>
        </p:nvSpPr>
        <p:spPr>
          <a:xfrm>
            <a:off x="2147777" y="1956391"/>
            <a:ext cx="26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32E7A-BD0D-654A-AFC2-384FBDB391E4}"/>
              </a:ext>
            </a:extLst>
          </p:cNvPr>
          <p:cNvSpPr txBox="1"/>
          <p:nvPr/>
        </p:nvSpPr>
        <p:spPr>
          <a:xfrm>
            <a:off x="596347" y="796691"/>
            <a:ext cx="1168841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Palatino" pitchFamily="2" charset="77"/>
                <a:ea typeface="Palatino" pitchFamily="2" charset="77"/>
              </a:rPr>
              <a:t>1.     Localized Product Features:</a:t>
            </a: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Language Support: Ensure software and hardware interfaces support Thai and other regional languages.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Power Compatibility: Adapt devices to local power requirements, including voltage and plug types.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Cultural Customization: Integrate features relevant to local practices, such as thermal resistance for tropical climates.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Palatino" pitchFamily="2" charset="77"/>
                <a:ea typeface="Palatino" pitchFamily="2" charset="77"/>
              </a:rPr>
              <a:t>2.     Sustainability:</a:t>
            </a: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Material Selection: Use recyclable materials and minimize plastic use in product design.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Energy Efficiency: Equip devices with low-power consumption features and promote energy-saving modes.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Sustainable Packaging: Utilize biodegradable or recyclable materials for packaging, reducing environmental impact.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Palatino" pitchFamily="2" charset="77"/>
                <a:ea typeface="Palatino" pitchFamily="2" charset="77"/>
              </a:rPr>
              <a:t>3.     Quality Assurance:</a:t>
            </a: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Testing Protocols: Conduct rigorous testing under local environmental conditions (e.g., humidity, heat) to ensure durability.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Defect Prevention: Implement Six Sigma methodologies to reduce defects during production.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Certifications: Achieve local and international certifications, such as ISO 9001 for quality management.</a:t>
            </a:r>
          </a:p>
        </p:txBody>
      </p:sp>
    </p:spTree>
    <p:extLst>
      <p:ext uri="{BB962C8B-B14F-4D97-AF65-F5344CB8AC3E}">
        <p14:creationId xmlns:p14="http://schemas.microsoft.com/office/powerpoint/2010/main" val="346098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704851" y="211916"/>
            <a:ext cx="6261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D4D71"/>
                </a:solidFill>
                <a:latin typeface="Palatino" pitchFamily="2" charset="77"/>
                <a:ea typeface="Palatino" pitchFamily="2" charset="77"/>
              </a:rPr>
              <a:t>FEATURES REQUIREMENTS</a:t>
            </a:r>
            <a:endParaRPr lang="zh-CN" altLang="en-US" sz="3200" b="1" dirty="0">
              <a:solidFill>
                <a:srgbClr val="1D4D7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6421-C0EC-5045-AF10-CAAACA9D5658}"/>
              </a:ext>
            </a:extLst>
          </p:cNvPr>
          <p:cNvSpPr txBox="1"/>
          <p:nvPr/>
        </p:nvSpPr>
        <p:spPr>
          <a:xfrm>
            <a:off x="2147777" y="1956391"/>
            <a:ext cx="26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32E7A-BD0D-654A-AFC2-384FBDB391E4}"/>
              </a:ext>
            </a:extLst>
          </p:cNvPr>
          <p:cNvSpPr txBox="1"/>
          <p:nvPr/>
        </p:nvSpPr>
        <p:spPr>
          <a:xfrm>
            <a:off x="79514" y="796690"/>
            <a:ext cx="638092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 pitchFamily="2" charset="77"/>
                <a:ea typeface="Palatino" pitchFamily="2" charset="77"/>
              </a:rPr>
              <a:t>1.    COST EFFICIENCY:</a:t>
            </a: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Lean Manufacturing: Adopt lean production techniques to minimize waste and optimize resource use.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Local Sourcing: Leverage local suppliers to reduce logistics and material costs.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Automation: Introduce robotics and AI in manufacturing to increase efficiency and lower labor costs.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r>
              <a:rPr lang="en-US" b="1" dirty="0">
                <a:latin typeface="Palatino" pitchFamily="2" charset="77"/>
                <a:ea typeface="Palatino" pitchFamily="2" charset="77"/>
              </a:rPr>
              <a:t>2.    CUSTOMER SUPPORT:</a:t>
            </a: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Localized Help Desks: Set up support centers with multilingual staff fluent in regional languages.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Online Support Tools: Develop AI-driven chatbots and knowledge bases tailored to regional needs.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Service Accessibility: Ensure easy access to service centers across Thailand and nearby regions.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DF5D0-2B57-FC47-81EE-06F2F870E2C0}"/>
              </a:ext>
            </a:extLst>
          </p:cNvPr>
          <p:cNvSpPr txBox="1"/>
          <p:nvPr/>
        </p:nvSpPr>
        <p:spPr>
          <a:xfrm>
            <a:off x="6380922" y="702469"/>
            <a:ext cx="5655365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" pitchFamily="2" charset="77"/>
                <a:ea typeface="Palatino" pitchFamily="2" charset="77"/>
              </a:rPr>
              <a:t>3.    TECHNOLOGY INTEGRATION:</a:t>
            </a: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Smart Manufacturing: Use IoT sensors for real-time monitoring of production lines.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Big Data Analytics: Implement analytics to forecast demand, optimize supply chains, and enhance decision-making.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Cloud Integration: Utilize cloud platforms for seamless communication and operational efficiency.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r>
              <a:rPr lang="en-US" b="1" dirty="0">
                <a:latin typeface="Palatino" pitchFamily="2" charset="77"/>
                <a:ea typeface="Palatino" pitchFamily="2" charset="77"/>
              </a:rPr>
              <a:t>4.     SCALABILITY:</a:t>
            </a:r>
            <a:endParaRPr lang="en-US" sz="1600" dirty="0">
              <a:latin typeface="Palatino" pitchFamily="2" charset="77"/>
              <a:ea typeface="Palatino" pitchFamily="2" charset="7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Modular Facilities: Design factories with modular layouts to allow quick expansion when needed.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Market Readiness: Develop a strategy to enter additional Southeast Asian markets, such as Malaysia and Indonesia.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Training Programs: Create ongoing training initiatives to upskill workers as operations expand.</a:t>
            </a:r>
          </a:p>
        </p:txBody>
      </p:sp>
    </p:spTree>
    <p:extLst>
      <p:ext uri="{BB962C8B-B14F-4D97-AF65-F5344CB8AC3E}">
        <p14:creationId xmlns:p14="http://schemas.microsoft.com/office/powerpoint/2010/main" val="301716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704851" y="211916"/>
            <a:ext cx="6261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D4D71"/>
                </a:solidFill>
                <a:latin typeface="Palatino" pitchFamily="2" charset="77"/>
                <a:ea typeface="Palatino" pitchFamily="2" charset="77"/>
              </a:rPr>
              <a:t>SUCCESS METRICS</a:t>
            </a:r>
            <a:endParaRPr lang="zh-CN" altLang="en-US" sz="3200" b="1" dirty="0">
              <a:solidFill>
                <a:srgbClr val="1D4D7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6421-C0EC-5045-AF10-CAAACA9D5658}"/>
              </a:ext>
            </a:extLst>
          </p:cNvPr>
          <p:cNvSpPr txBox="1"/>
          <p:nvPr/>
        </p:nvSpPr>
        <p:spPr>
          <a:xfrm>
            <a:off x="2147777" y="1956391"/>
            <a:ext cx="263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232E7A-BD0D-654A-AFC2-384FBDB391E4}"/>
              </a:ext>
            </a:extLst>
          </p:cNvPr>
          <p:cNvSpPr txBox="1"/>
          <p:nvPr/>
        </p:nvSpPr>
        <p:spPr>
          <a:xfrm>
            <a:off x="704851" y="1263830"/>
            <a:ext cx="90545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Achieve a 20% reduction in production costs within the first year.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Capture 25% of the Southeast Asian market share within three years.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Attain a customer satisfaction score of 90% or higher.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600" dirty="0">
                <a:latin typeface="Palatino" pitchFamily="2" charset="77"/>
                <a:ea typeface="Palatino" pitchFamily="2" charset="77"/>
              </a:rPr>
              <a:t>Ensure 100% compliance with local and international regulations.</a:t>
            </a:r>
          </a:p>
        </p:txBody>
      </p:sp>
    </p:spTree>
    <p:extLst>
      <p:ext uri="{BB962C8B-B14F-4D97-AF65-F5344CB8AC3E}">
        <p14:creationId xmlns:p14="http://schemas.microsoft.com/office/powerpoint/2010/main" val="8652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>
            <a:solidFill>
              <a:schemeClr val="tx1">
                <a:lumMod val="75000"/>
                <a:lumOff val="25000"/>
              </a:schemeClr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724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Calibri</vt:lpstr>
      <vt:lpstr>Palatino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Kelly Victoria</dc:creator>
  <cp:lastModifiedBy>Dennis Ankomah</cp:lastModifiedBy>
  <cp:revision>69</cp:revision>
  <dcterms:created xsi:type="dcterms:W3CDTF">1900-01-01T00:00:00Z</dcterms:created>
  <dcterms:modified xsi:type="dcterms:W3CDTF">2025-01-21T14:42:30Z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1033-11.33.82</vt:lpwstr>
  </property>
  <property fmtid="{D5CDD505-2E9C-101B-9397-08002B2CF9AE}" pid="3" name="ICV">
    <vt:lpwstr>655ABC8F7E1F1FFBF0B18D673D6355E3_31</vt:lpwstr>
  </property>
</Properties>
</file>