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61" r:id="rId2"/>
    <p:sldId id="264" r:id="rId3"/>
    <p:sldId id="310" r:id="rId4"/>
    <p:sldId id="267" r:id="rId5"/>
    <p:sldId id="314" r:id="rId6"/>
    <p:sldId id="315" r:id="rId7"/>
    <p:sldId id="316" r:id="rId8"/>
    <p:sldId id="317" r:id="rId9"/>
    <p:sldId id="318" r:id="rId10"/>
    <p:sldId id="319" r:id="rId11"/>
    <p:sldId id="321" r:id="rId12"/>
    <p:sldId id="320"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6CC0F15-0675-4A42-BD91-DA112202ED77}">
          <p14:sldIdLst>
            <p14:sldId id="261"/>
            <p14:sldId id="264"/>
            <p14:sldId id="310"/>
            <p14:sldId id="267"/>
            <p14:sldId id="314"/>
            <p14:sldId id="315"/>
            <p14:sldId id="316"/>
            <p14:sldId id="317"/>
            <p14:sldId id="318"/>
            <p14:sldId id="319"/>
            <p14:sldId id="321"/>
            <p14:sldId id="320"/>
            <p14:sldId id="294"/>
          </p14:sldIdLst>
        </p14:section>
      </p14:sectionLst>
    </p:ext>
    <p:ext uri="{EFAFB233-063F-42B5-8137-9DF3F51BA10A}">
      <p15:sldGuideLst xmlns:p15="http://schemas.microsoft.com/office/powerpoint/2012/main">
        <p15:guide id="1" pos="586">
          <p15:clr>
            <a:srgbClr val="A4A3A4"/>
          </p15:clr>
        </p15:guide>
        <p15:guide id="2" orient="horz" pos="125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147"/>
    <a:srgbClr val="FF4D2F"/>
    <a:srgbClr val="D23920"/>
    <a:srgbClr val="B64D3C"/>
    <a:srgbClr val="01E1F9"/>
    <a:srgbClr val="53A2F8"/>
    <a:srgbClr val="4EA3FD"/>
    <a:srgbClr val="F7F7F7"/>
    <a:srgbClr val="0D2237"/>
    <a:srgbClr val="1A4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8" autoAdjust="0"/>
    <p:restoredTop sz="86372"/>
  </p:normalViewPr>
  <p:slideViewPr>
    <p:cSldViewPr snapToGrid="0" snapToObjects="1" showGuides="1">
      <p:cViewPr>
        <p:scale>
          <a:sx n="69" d="100"/>
          <a:sy n="69" d="100"/>
        </p:scale>
        <p:origin x="144" y="1088"/>
      </p:cViewPr>
      <p:guideLst>
        <p:guide pos="586"/>
        <p:guide orient="horz" pos="125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320"/>
    </p:cViewPr>
  </p:sorterViewPr>
  <p:notesViewPr>
    <p:cSldViewPr snapToGrid="0" snapToObjects="1">
      <p:cViewPr varScale="1">
        <p:scale>
          <a:sx n="69" d="100"/>
          <a:sy n="69" d="100"/>
        </p:scale>
        <p:origin x="345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latin typeface="Inter" charset="0"/>
              <a:ea typeface="Inter" charset="0"/>
              <a:cs typeface="Inter"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D2DF6A-CAEC-BC44-AA67-806316C294AD}" type="datetimeFigureOut">
              <a:rPr kumimoji="1" lang="zh-CN" altLang="en-US" smtClean="0">
                <a:latin typeface="Inter" charset="0"/>
                <a:ea typeface="Inter" charset="0"/>
                <a:cs typeface="Inter" charset="0"/>
              </a:rPr>
              <a:t>2025/1/27</a:t>
            </a:fld>
            <a:endParaRPr kumimoji="1" lang="zh-CN" altLang="en-US">
              <a:latin typeface="Inter" charset="0"/>
              <a:ea typeface="Inter" charset="0"/>
              <a:cs typeface="Inter"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latin typeface="Inter" charset="0"/>
              <a:ea typeface="Inter" charset="0"/>
              <a:cs typeface="Inter" charset="0"/>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C7818F-93EC-4D44-B590-FCFD097ECD18}" type="slidenum">
              <a:rPr kumimoji="1" lang="zh-CN" altLang="en-US" smtClean="0">
                <a:latin typeface="Inter" charset="0"/>
                <a:ea typeface="Inter" charset="0"/>
                <a:cs typeface="Inter" charset="0"/>
              </a:rPr>
              <a:t>‹#›</a:t>
            </a:fld>
            <a:endParaRPr kumimoji="1" lang="zh-CN" altLang="en-US">
              <a:latin typeface="Inter" charset="0"/>
              <a:ea typeface="Inter" charset="0"/>
              <a:cs typeface="Inter"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charset="0"/>
                <a:ea typeface="Inter" charset="0"/>
                <a:cs typeface="Inter"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charset="0"/>
                <a:ea typeface="Inter" charset="0"/>
                <a:cs typeface="Inter" charset="0"/>
              </a:defRPr>
            </a:lvl1pPr>
          </a:lstStyle>
          <a:p>
            <a:fld id="{7BFEF4A5-89D2-4C04-924D-03571E601AA9}" type="datetimeFigureOut">
              <a:rPr lang="zh-CN" altLang="en-US" smtClean="0"/>
              <a:t>2025/1/27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charset="0"/>
                <a:ea typeface="Inter" charset="0"/>
                <a:cs typeface="Inter"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charset="0"/>
                <a:ea typeface="Inter" charset="0"/>
                <a:cs typeface="Inter" charset="0"/>
              </a:defRPr>
            </a:lvl1pPr>
          </a:lstStyle>
          <a:p>
            <a:fld id="{5F0A5159-E94A-481E-A5B5-090A36566B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23570" rtl="0" eaLnBrk="1" latinLnBrk="0" hangingPunct="1">
      <a:defRPr sz="820" kern="1200">
        <a:solidFill>
          <a:schemeClr val="tx1"/>
        </a:solidFill>
        <a:latin typeface="Inter" charset="0"/>
        <a:ea typeface="Inter" charset="0"/>
        <a:cs typeface="Inter" charset="0"/>
      </a:defRPr>
    </a:lvl1pPr>
    <a:lvl2pPr marL="311785" algn="l" defTabSz="623570" rtl="0" eaLnBrk="1" latinLnBrk="0" hangingPunct="1">
      <a:defRPr sz="820" kern="1200">
        <a:solidFill>
          <a:schemeClr val="tx1"/>
        </a:solidFill>
        <a:latin typeface="Inter" charset="0"/>
        <a:ea typeface="Inter" charset="0"/>
        <a:cs typeface="Inter" charset="0"/>
      </a:defRPr>
    </a:lvl2pPr>
    <a:lvl3pPr marL="623570" algn="l" defTabSz="623570" rtl="0" eaLnBrk="1" latinLnBrk="0" hangingPunct="1">
      <a:defRPr sz="820" kern="1200">
        <a:solidFill>
          <a:schemeClr val="tx1"/>
        </a:solidFill>
        <a:latin typeface="Inter" charset="0"/>
        <a:ea typeface="Inter" charset="0"/>
        <a:cs typeface="Inter" charset="0"/>
      </a:defRPr>
    </a:lvl3pPr>
    <a:lvl4pPr marL="935355" algn="l" defTabSz="623570" rtl="0" eaLnBrk="1" latinLnBrk="0" hangingPunct="1">
      <a:defRPr sz="820" kern="1200">
        <a:solidFill>
          <a:schemeClr val="tx1"/>
        </a:solidFill>
        <a:latin typeface="Inter" charset="0"/>
        <a:ea typeface="Inter" charset="0"/>
        <a:cs typeface="Inter" charset="0"/>
      </a:defRPr>
    </a:lvl4pPr>
    <a:lvl5pPr marL="1246505" algn="l" defTabSz="623570" rtl="0" eaLnBrk="1" latinLnBrk="0" hangingPunct="1">
      <a:defRPr sz="820" kern="1200">
        <a:solidFill>
          <a:schemeClr val="tx1"/>
        </a:solidFill>
        <a:latin typeface="Inter" charset="0"/>
        <a:ea typeface="Inter" charset="0"/>
        <a:cs typeface="Inter" charset="0"/>
      </a:defRPr>
    </a:lvl5pPr>
    <a:lvl6pPr marL="1558290" algn="l" defTabSz="623570" rtl="0" eaLnBrk="1" latinLnBrk="0" hangingPunct="1">
      <a:defRPr sz="820" kern="1200">
        <a:solidFill>
          <a:schemeClr val="tx1"/>
        </a:solidFill>
        <a:latin typeface="+mn-lt"/>
        <a:ea typeface="+mn-ea"/>
        <a:cs typeface="+mn-cs"/>
      </a:defRPr>
    </a:lvl6pPr>
    <a:lvl7pPr marL="1870075" algn="l" defTabSz="623570" rtl="0" eaLnBrk="1" latinLnBrk="0" hangingPunct="1">
      <a:defRPr sz="820" kern="1200">
        <a:solidFill>
          <a:schemeClr val="tx1"/>
        </a:solidFill>
        <a:latin typeface="+mn-lt"/>
        <a:ea typeface="+mn-ea"/>
        <a:cs typeface="+mn-cs"/>
      </a:defRPr>
    </a:lvl7pPr>
    <a:lvl8pPr marL="2181860" algn="l" defTabSz="623570" rtl="0" eaLnBrk="1" latinLnBrk="0" hangingPunct="1">
      <a:defRPr sz="820" kern="1200">
        <a:solidFill>
          <a:schemeClr val="tx1"/>
        </a:solidFill>
        <a:latin typeface="+mn-lt"/>
        <a:ea typeface="+mn-ea"/>
        <a:cs typeface="+mn-cs"/>
      </a:defRPr>
    </a:lvl8pPr>
    <a:lvl9pPr marL="2493645" algn="l" defTabSz="623570" rtl="0" eaLnBrk="1" latinLnBrk="0" hangingPunct="1">
      <a:defRPr sz="8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cs typeface="Inter" charset="0"/>
              </a:defRPr>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cs typeface="Inter"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DE734B8-645F-1148-BD1A-6D32A1418225}" type="datetimeFigureOut">
              <a:rPr kumimoji="1" lang="zh-CN" altLang="en-US" smtClean="0"/>
              <a:t>2025/1/27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9545C54-9644-5C4F-8F3D-601E5C2C735B}"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604113" y="0"/>
            <a:ext cx="7587887" cy="6858000"/>
          </a:xfrm>
          <a:custGeom>
            <a:avLst/>
            <a:gdLst>
              <a:gd name="connsiteX0" fmla="*/ 208864 w 7587887"/>
              <a:gd name="connsiteY0" fmla="*/ 0 h 6858000"/>
              <a:gd name="connsiteX1" fmla="*/ 7587887 w 7587887"/>
              <a:gd name="connsiteY1" fmla="*/ 0 h 6858000"/>
              <a:gd name="connsiteX2" fmla="*/ 7587887 w 7587887"/>
              <a:gd name="connsiteY2" fmla="*/ 6858000 h 6858000"/>
              <a:gd name="connsiteX3" fmla="*/ 4098321 w 7587887"/>
              <a:gd name="connsiteY3" fmla="*/ 6858000 h 6858000"/>
              <a:gd name="connsiteX4" fmla="*/ 4527676 w 7587887"/>
              <a:gd name="connsiteY4" fmla="*/ 6204458 h 6858000"/>
              <a:gd name="connsiteX5" fmla="*/ 5020172 w 7587887"/>
              <a:gd name="connsiteY5" fmla="*/ 5655651 h 6858000"/>
              <a:gd name="connsiteX6" fmla="*/ 4885473 w 7587887"/>
              <a:gd name="connsiteY6" fmla="*/ 4759125 h 6858000"/>
              <a:gd name="connsiteX7" fmla="*/ 4081483 w 7587887"/>
              <a:gd name="connsiteY7" fmla="*/ 4277348 h 6858000"/>
              <a:gd name="connsiteX8" fmla="*/ 3412194 w 7587887"/>
              <a:gd name="connsiteY8" fmla="*/ 4105584 h 6858000"/>
              <a:gd name="connsiteX9" fmla="*/ 2595576 w 7587887"/>
              <a:gd name="connsiteY9" fmla="*/ 3171354 h 6858000"/>
              <a:gd name="connsiteX10" fmla="*/ 2241989 w 7587887"/>
              <a:gd name="connsiteY10" fmla="*/ 2446593 h 6858000"/>
              <a:gd name="connsiteX11" fmla="*/ 1113878 w 7587887"/>
              <a:gd name="connsiteY11" fmla="*/ 1834945 h 6858000"/>
              <a:gd name="connsiteX12" fmla="*/ 82583 w 7587887"/>
              <a:gd name="connsiteY12" fmla="*/ 1101805 h 6858000"/>
              <a:gd name="connsiteX13" fmla="*/ 166771 w 7587887"/>
              <a:gd name="connsiteY13" fmla="*/ 75409 h 6858000"/>
              <a:gd name="connsiteX14" fmla="*/ 208864 w 7587887"/>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87887" h="6858000">
                <a:moveTo>
                  <a:pt x="208864" y="0"/>
                </a:moveTo>
                <a:cubicBezTo>
                  <a:pt x="208864" y="0"/>
                  <a:pt x="208864" y="0"/>
                  <a:pt x="7587887" y="0"/>
                </a:cubicBezTo>
                <a:lnTo>
                  <a:pt x="7587887" y="6858000"/>
                </a:lnTo>
                <a:cubicBezTo>
                  <a:pt x="7587887" y="6858000"/>
                  <a:pt x="7587887" y="6858000"/>
                  <a:pt x="4098321" y="6858000"/>
                </a:cubicBezTo>
                <a:cubicBezTo>
                  <a:pt x="4182508" y="6610827"/>
                  <a:pt x="4338255" y="6388791"/>
                  <a:pt x="4527676" y="6204458"/>
                </a:cubicBezTo>
                <a:cubicBezTo>
                  <a:pt x="4704469" y="6032694"/>
                  <a:pt x="4914938" y="5877687"/>
                  <a:pt x="5020172" y="5655651"/>
                </a:cubicBezTo>
                <a:cubicBezTo>
                  <a:pt x="5154872" y="5370774"/>
                  <a:pt x="5083313" y="5010488"/>
                  <a:pt x="4885473" y="4759125"/>
                </a:cubicBezTo>
                <a:cubicBezTo>
                  <a:pt x="4687632" y="4511953"/>
                  <a:pt x="4388767" y="4356946"/>
                  <a:pt x="4081483" y="4277348"/>
                </a:cubicBezTo>
                <a:cubicBezTo>
                  <a:pt x="3858387" y="4218697"/>
                  <a:pt x="3622662" y="4197750"/>
                  <a:pt x="3412194" y="4105584"/>
                </a:cubicBezTo>
                <a:cubicBezTo>
                  <a:pt x="3020722" y="3938009"/>
                  <a:pt x="2763951" y="3560965"/>
                  <a:pt x="2595576" y="3171354"/>
                </a:cubicBezTo>
                <a:cubicBezTo>
                  <a:pt x="2490342" y="2919992"/>
                  <a:pt x="2410364" y="2656061"/>
                  <a:pt x="2241989" y="2446593"/>
                </a:cubicBezTo>
                <a:cubicBezTo>
                  <a:pt x="1972590" y="2107254"/>
                  <a:pt x="1526396" y="1973194"/>
                  <a:pt x="1113878" y="1834945"/>
                </a:cubicBezTo>
                <a:cubicBezTo>
                  <a:pt x="705570" y="1692506"/>
                  <a:pt x="267795" y="1495606"/>
                  <a:pt x="82583" y="1101805"/>
                </a:cubicBezTo>
                <a:cubicBezTo>
                  <a:pt x="-64745" y="779223"/>
                  <a:pt x="-1604" y="389612"/>
                  <a:pt x="166771" y="75409"/>
                </a:cubicBezTo>
                <a:cubicBezTo>
                  <a:pt x="183608" y="50273"/>
                  <a:pt x="196236" y="25136"/>
                  <a:pt x="208864" y="0"/>
                </a:cubicBezTo>
                <a:close/>
              </a:path>
            </a:pathLst>
          </a:custGeom>
          <a:solidFill>
            <a:schemeClr val="bg2">
              <a:lumMod val="95000"/>
            </a:schemeClr>
          </a:solidFill>
        </p:spPr>
        <p:txBody>
          <a:bodyPr wrap="square">
            <a:noAutofit/>
          </a:bodyPr>
          <a:lstStyle>
            <a:lvl1pPr>
              <a:defRPr sz="800"/>
            </a:lvl1pPr>
          </a:lstStyle>
          <a:p>
            <a:endParaRPr lang="en-ID"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292395" y="1964770"/>
            <a:ext cx="5130032" cy="3698615"/>
          </a:xfrm>
          <a:custGeom>
            <a:avLst/>
            <a:gdLst>
              <a:gd name="connsiteX0" fmla="*/ 0 w 5130032"/>
              <a:gd name="connsiteY0" fmla="*/ 0 h 3698615"/>
              <a:gd name="connsiteX1" fmla="*/ 5130032 w 5130032"/>
              <a:gd name="connsiteY1" fmla="*/ 0 h 3698615"/>
              <a:gd name="connsiteX2" fmla="*/ 5130032 w 5130032"/>
              <a:gd name="connsiteY2" fmla="*/ 3698615 h 3698615"/>
              <a:gd name="connsiteX3" fmla="*/ 0 w 5130032"/>
              <a:gd name="connsiteY3" fmla="*/ 3698615 h 3698615"/>
            </a:gdLst>
            <a:ahLst/>
            <a:cxnLst>
              <a:cxn ang="0">
                <a:pos x="connsiteX0" y="connsiteY0"/>
              </a:cxn>
              <a:cxn ang="0">
                <a:pos x="connsiteX1" y="connsiteY1"/>
              </a:cxn>
              <a:cxn ang="0">
                <a:pos x="connsiteX2" y="connsiteY2"/>
              </a:cxn>
              <a:cxn ang="0">
                <a:pos x="connsiteX3" y="connsiteY3"/>
              </a:cxn>
            </a:cxnLst>
            <a:rect l="l" t="t" r="r" b="b"/>
            <a:pathLst>
              <a:path w="5130032" h="3698615">
                <a:moveTo>
                  <a:pt x="0" y="0"/>
                </a:moveTo>
                <a:lnTo>
                  <a:pt x="5130032" y="0"/>
                </a:lnTo>
                <a:lnTo>
                  <a:pt x="5130032" y="3698615"/>
                </a:lnTo>
                <a:lnTo>
                  <a:pt x="0" y="3698615"/>
                </a:lnTo>
                <a:close/>
              </a:path>
            </a:pathLst>
          </a:custGeom>
          <a:solidFill>
            <a:schemeClr val="bg2">
              <a:lumMod val="95000"/>
            </a:schemeClr>
          </a:solidFill>
        </p:spPr>
        <p:txBody>
          <a:bodyPr wrap="square">
            <a:noAutofit/>
          </a:bodyPr>
          <a:lstStyle>
            <a:lvl1pPr>
              <a:defRPr sz="800"/>
            </a:lvl1pPr>
          </a:lstStyle>
          <a:p>
            <a:endParaRPr lang="en-ID"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nter" charset="0"/>
                <a:ea typeface="Inter" charset="0"/>
                <a:cs typeface="Inter" charset="0"/>
              </a:defRPr>
            </a:lvl1pPr>
          </a:lstStyle>
          <a:p>
            <a:fld id="{BDE734B8-645F-1148-BD1A-6D32A1418225}" type="datetimeFigureOut">
              <a:rPr kumimoji="1" lang="zh-CN" altLang="en-US" smtClean="0"/>
              <a:t>2025/1/27</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nter" charset="0"/>
                <a:ea typeface="Inter" charset="0"/>
                <a:cs typeface="Inter" charset="0"/>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nter" charset="0"/>
                <a:ea typeface="Inter" charset="0"/>
                <a:cs typeface="Inter" charset="0"/>
              </a:defRPr>
            </a:lvl1pPr>
          </a:lstStyle>
          <a:p>
            <a:fld id="{29545C54-9644-5C4F-8F3D-601E5C2C735B}" type="slidenum">
              <a:rPr kumimoji="1" lang="zh-CN" altLang="en-US" smtClean="0"/>
              <a:t>‹#›</a:t>
            </a:fld>
            <a:endParaRPr kumimoji="1" lang="zh-CN" altLang="en-US"/>
          </a:p>
        </p:txBody>
      </p:sp>
      <p:pic>
        <p:nvPicPr>
          <p:cNvPr id="8" name="图片 7"/>
          <p:cNvPicPr>
            <a:picLocks noChangeAspect="1"/>
          </p:cNvPicPr>
          <p:nvPr userDrawn="1"/>
        </p:nvPicPr>
        <p:blipFill>
          <a:blip r:embed="rId6"/>
          <a:stretch>
            <a:fillRect/>
          </a:stretch>
        </p:blipFill>
        <p:spPr>
          <a:xfrm>
            <a:off x="6350" y="0"/>
            <a:ext cx="121793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a:srcRect/>
          <a:stretch>
            <a:fillRect/>
          </a:stretch>
        </p:blipFill>
        <p:spPr/>
      </p:pic>
      <p:sp>
        <p:nvSpPr>
          <p:cNvPr id="40" name="Rectangle 39"/>
          <p:cNvSpPr/>
          <p:nvPr/>
        </p:nvSpPr>
        <p:spPr>
          <a:xfrm>
            <a:off x="686552" y="5657626"/>
            <a:ext cx="317565" cy="31756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28" name="Freeform 5"/>
          <p:cNvSpPr/>
          <p:nvPr/>
        </p:nvSpPr>
        <p:spPr bwMode="auto">
          <a:xfrm>
            <a:off x="4539368" y="0"/>
            <a:ext cx="7652632" cy="6858000"/>
          </a:xfrm>
          <a:custGeom>
            <a:avLst/>
            <a:gdLst>
              <a:gd name="T0" fmla="*/ 1818 w 1818"/>
              <a:gd name="T1" fmla="*/ 0 h 1637"/>
              <a:gd name="T2" fmla="*/ 65 w 1818"/>
              <a:gd name="T3" fmla="*/ 0 h 1637"/>
              <a:gd name="T4" fmla="*/ 55 w 1818"/>
              <a:gd name="T5" fmla="*/ 18 h 1637"/>
              <a:gd name="T6" fmla="*/ 35 w 1818"/>
              <a:gd name="T7" fmla="*/ 263 h 1637"/>
              <a:gd name="T8" fmla="*/ 280 w 1818"/>
              <a:gd name="T9" fmla="*/ 438 h 1637"/>
              <a:gd name="T10" fmla="*/ 548 w 1818"/>
              <a:gd name="T11" fmla="*/ 584 h 1637"/>
              <a:gd name="T12" fmla="*/ 632 w 1818"/>
              <a:gd name="T13" fmla="*/ 757 h 1637"/>
              <a:gd name="T14" fmla="*/ 826 w 1818"/>
              <a:gd name="T15" fmla="*/ 980 h 1637"/>
              <a:gd name="T16" fmla="*/ 985 w 1818"/>
              <a:gd name="T17" fmla="*/ 1021 h 1637"/>
              <a:gd name="T18" fmla="*/ 1176 w 1818"/>
              <a:gd name="T19" fmla="*/ 1136 h 1637"/>
              <a:gd name="T20" fmla="*/ 1208 w 1818"/>
              <a:gd name="T21" fmla="*/ 1350 h 1637"/>
              <a:gd name="T22" fmla="*/ 1091 w 1818"/>
              <a:gd name="T23" fmla="*/ 1481 h 1637"/>
              <a:gd name="T24" fmla="*/ 989 w 1818"/>
              <a:gd name="T25" fmla="*/ 1637 h 1637"/>
              <a:gd name="T26" fmla="*/ 1818 w 1818"/>
              <a:gd name="T27" fmla="*/ 1637 h 1637"/>
              <a:gd name="T28" fmla="*/ 1818 w 1818"/>
              <a:gd name="T29" fmla="*/ 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8" h="1637">
                <a:moveTo>
                  <a:pt x="1818" y="0"/>
                </a:moveTo>
                <a:cubicBezTo>
                  <a:pt x="65" y="0"/>
                  <a:pt x="65" y="0"/>
                  <a:pt x="65" y="0"/>
                </a:cubicBezTo>
                <a:cubicBezTo>
                  <a:pt x="62" y="6"/>
                  <a:pt x="59" y="12"/>
                  <a:pt x="55" y="18"/>
                </a:cubicBezTo>
                <a:cubicBezTo>
                  <a:pt x="15" y="93"/>
                  <a:pt x="0" y="186"/>
                  <a:pt x="35" y="263"/>
                </a:cubicBezTo>
                <a:cubicBezTo>
                  <a:pt x="79" y="357"/>
                  <a:pt x="183" y="404"/>
                  <a:pt x="280" y="438"/>
                </a:cubicBezTo>
                <a:cubicBezTo>
                  <a:pt x="378" y="471"/>
                  <a:pt x="484" y="503"/>
                  <a:pt x="548" y="584"/>
                </a:cubicBezTo>
                <a:cubicBezTo>
                  <a:pt x="588" y="634"/>
                  <a:pt x="607" y="697"/>
                  <a:pt x="632" y="757"/>
                </a:cubicBezTo>
                <a:cubicBezTo>
                  <a:pt x="672" y="850"/>
                  <a:pt x="733" y="940"/>
                  <a:pt x="826" y="980"/>
                </a:cubicBezTo>
                <a:cubicBezTo>
                  <a:pt x="876" y="1002"/>
                  <a:pt x="932" y="1007"/>
                  <a:pt x="985" y="1021"/>
                </a:cubicBezTo>
                <a:cubicBezTo>
                  <a:pt x="1058" y="1040"/>
                  <a:pt x="1129" y="1077"/>
                  <a:pt x="1176" y="1136"/>
                </a:cubicBezTo>
                <a:cubicBezTo>
                  <a:pt x="1223" y="1196"/>
                  <a:pt x="1240" y="1282"/>
                  <a:pt x="1208" y="1350"/>
                </a:cubicBezTo>
                <a:cubicBezTo>
                  <a:pt x="1183" y="1403"/>
                  <a:pt x="1133" y="1440"/>
                  <a:pt x="1091" y="1481"/>
                </a:cubicBezTo>
                <a:cubicBezTo>
                  <a:pt x="1046" y="1525"/>
                  <a:pt x="1009" y="1578"/>
                  <a:pt x="989" y="1637"/>
                </a:cubicBezTo>
                <a:cubicBezTo>
                  <a:pt x="1818" y="1637"/>
                  <a:pt x="1818" y="1637"/>
                  <a:pt x="1818" y="1637"/>
                </a:cubicBezTo>
                <a:lnTo>
                  <a:pt x="1818" y="0"/>
                </a:lnTo>
                <a:close/>
              </a:path>
            </a:pathLst>
          </a:custGeom>
          <a:gradFill>
            <a:gsLst>
              <a:gs pos="0">
                <a:schemeClr val="accent1">
                  <a:alpha val="70000"/>
                </a:schemeClr>
              </a:gs>
              <a:gs pos="100000">
                <a:schemeClr val="accent1">
                  <a:lumMod val="75000"/>
                  <a:alpha val="90000"/>
                </a:schemeClr>
              </a:gs>
            </a:gsLst>
            <a:lin ang="5400000" scaled="1"/>
          </a:gradFill>
          <a:ln>
            <a:noFill/>
          </a:ln>
        </p:spPr>
        <p:txBody>
          <a:bodyPr vert="horz" wrap="square" lIns="91440" tIns="45720" rIns="91440" bIns="45720" numCol="1" anchor="t" anchorCtr="0" compatLnSpc="1"/>
          <a:lstStyle/>
          <a:p>
            <a:endParaRPr lang="en-ID" dirty="0">
              <a:cs typeface="Inter" charset="0"/>
            </a:endParaRPr>
          </a:p>
        </p:txBody>
      </p:sp>
      <p:sp>
        <p:nvSpPr>
          <p:cNvPr id="39" name="Rectangle 38"/>
          <p:cNvSpPr/>
          <p:nvPr/>
        </p:nvSpPr>
        <p:spPr>
          <a:xfrm>
            <a:off x="751621" y="5722696"/>
            <a:ext cx="187426" cy="187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cxnSp>
        <p:nvCxnSpPr>
          <p:cNvPr id="42" name="Straight Connector 41"/>
          <p:cNvCxnSpPr/>
          <p:nvPr/>
        </p:nvCxnSpPr>
        <p:spPr>
          <a:xfrm>
            <a:off x="845334" y="5866279"/>
            <a:ext cx="1" cy="99172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1BD390-83C4-3344-84BB-990A555641C0}"/>
              </a:ext>
            </a:extLst>
          </p:cNvPr>
          <p:cNvSpPr txBox="1"/>
          <p:nvPr/>
        </p:nvSpPr>
        <p:spPr>
          <a:xfrm>
            <a:off x="427772" y="1904846"/>
            <a:ext cx="6487378" cy="4070345"/>
          </a:xfrm>
          <a:prstGeom prst="rect">
            <a:avLst/>
          </a:prstGeom>
          <a:noFill/>
        </p:spPr>
        <p:txBody>
          <a:bodyPr wrap="square" rtlCol="0">
            <a:spAutoFit/>
          </a:bodyPr>
          <a:lstStyle/>
          <a:p>
            <a:pPr algn="ctr">
              <a:lnSpc>
                <a:spcPct val="150000"/>
              </a:lnSpc>
            </a:pPr>
            <a:r>
              <a:rPr lang="en-US" sz="4400" dirty="0">
                <a:latin typeface="Palatino" pitchFamily="2" charset="77"/>
                <a:ea typeface="Palatino" pitchFamily="2" charset="77"/>
                <a:cs typeface="Arial Hebrew" pitchFamily="2" charset="-79"/>
              </a:rPr>
              <a:t>FRAUD DETECTION AND </a:t>
            </a:r>
          </a:p>
          <a:p>
            <a:pPr algn="ctr">
              <a:lnSpc>
                <a:spcPct val="150000"/>
              </a:lnSpc>
            </a:pPr>
            <a:r>
              <a:rPr lang="en-US" sz="4400" dirty="0">
                <a:latin typeface="Palatino" pitchFamily="2" charset="77"/>
                <a:ea typeface="Palatino" pitchFamily="2" charset="77"/>
                <a:cs typeface="Arial Hebrew" pitchFamily="2" charset="-79"/>
              </a:rPr>
              <a:t>PREVENTION ENHANCEMENTS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11805" y="1111859"/>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064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14" name="TextBox 5"/>
          <p:cNvSpPr txBox="1"/>
          <p:nvPr/>
        </p:nvSpPr>
        <p:spPr>
          <a:xfrm>
            <a:off x="572154" y="27000"/>
            <a:ext cx="11137245" cy="584775"/>
          </a:xfrm>
          <a:prstGeom prst="rect">
            <a:avLst/>
          </a:prstGeom>
          <a:noFill/>
        </p:spPr>
        <p:txBody>
          <a:bodyPr wrap="square" rtlCol="0">
            <a:spAutoFit/>
          </a:bodyPr>
          <a:lstStyle>
            <a:defPPr>
              <a:defRPr lang="en-US"/>
            </a:defPPr>
            <a:lvl1pPr algn="ctr">
              <a:defRPr sz="3200" b="1">
                <a:latin typeface="+mj-ea"/>
                <a:ea typeface="+mj-ea"/>
              </a:defRPr>
            </a:lvl1pPr>
          </a:lstStyle>
          <a:p>
            <a:pPr algn="l"/>
            <a:r>
              <a:rPr lang="en-US" dirty="0">
                <a:latin typeface="Palatino" pitchFamily="2" charset="77"/>
                <a:ea typeface="Palatino" pitchFamily="2" charset="77"/>
              </a:rPr>
              <a:t>PHASE 5: LAUNCH AND ROLLOUT</a:t>
            </a:r>
          </a:p>
        </p:txBody>
      </p:sp>
      <p:sp>
        <p:nvSpPr>
          <p:cNvPr id="6" name="TextBox 5">
            <a:extLst>
              <a:ext uri="{FF2B5EF4-FFF2-40B4-BE49-F238E27FC236}">
                <a16:creationId xmlns:a16="http://schemas.microsoft.com/office/drawing/2014/main" id="{B0FD7830-315A-1F4E-9D01-224B83A40086}"/>
              </a:ext>
            </a:extLst>
          </p:cNvPr>
          <p:cNvSpPr txBox="1"/>
          <p:nvPr/>
        </p:nvSpPr>
        <p:spPr>
          <a:xfrm>
            <a:off x="572154" y="1040923"/>
            <a:ext cx="10078056" cy="4351191"/>
          </a:xfrm>
          <a:prstGeom prst="rect">
            <a:avLst/>
          </a:prstGeom>
          <a:noFill/>
        </p:spPr>
        <p:txBody>
          <a:bodyPr wrap="square" rtlCol="0">
            <a:spAutoFit/>
          </a:bodyPr>
          <a:lstStyle/>
          <a:p>
            <a:pPr>
              <a:lnSpc>
                <a:spcPct val="150000"/>
              </a:lnSpc>
            </a:pPr>
            <a:r>
              <a:rPr lang="en-US" sz="2000" b="1" dirty="0">
                <a:latin typeface="Palatino" pitchFamily="2" charset="77"/>
                <a:ea typeface="Palatino" pitchFamily="2" charset="77"/>
              </a:rPr>
              <a:t>Goal:</a:t>
            </a:r>
            <a:r>
              <a:rPr lang="en-US" sz="2000" dirty="0">
                <a:latin typeface="Palatino" pitchFamily="2" charset="77"/>
                <a:ea typeface="Palatino" pitchFamily="2" charset="77"/>
              </a:rPr>
              <a:t> </a:t>
            </a:r>
            <a:r>
              <a:rPr lang="en-US" dirty="0">
                <a:latin typeface="Palatino" pitchFamily="2" charset="77"/>
                <a:ea typeface="Palatino" pitchFamily="2" charset="77"/>
              </a:rPr>
              <a:t>Deploy the enhanced features to all merchants.</a:t>
            </a:r>
          </a:p>
          <a:p>
            <a:pPr lvl="0">
              <a:lnSpc>
                <a:spcPct val="150000"/>
              </a:lnSpc>
            </a:pPr>
            <a:r>
              <a:rPr lang="en-US" sz="2000" b="1" dirty="0">
                <a:latin typeface="Palatino" pitchFamily="2" charset="77"/>
                <a:ea typeface="Palatino" pitchFamily="2" charset="77"/>
              </a:rPr>
              <a:t>1.    Soft Launch:</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Rolled out the new system to a limited group of merchants for final validation.</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Collected additional feedback, ensuring a smooth experience for broader adoption.</a:t>
            </a:r>
          </a:p>
          <a:p>
            <a:pPr>
              <a:lnSpc>
                <a:spcPct val="150000"/>
              </a:lnSpc>
            </a:pPr>
            <a:endParaRPr lang="en-US" dirty="0">
              <a:latin typeface="Palatino" pitchFamily="2" charset="77"/>
              <a:ea typeface="Palatino" pitchFamily="2" charset="77"/>
            </a:endParaRPr>
          </a:p>
          <a:p>
            <a:pPr lvl="0">
              <a:lnSpc>
                <a:spcPct val="150000"/>
              </a:lnSpc>
            </a:pPr>
            <a:r>
              <a:rPr lang="en-US" sz="2000" b="1" dirty="0">
                <a:latin typeface="Palatino" pitchFamily="2" charset="77"/>
                <a:ea typeface="Palatino" pitchFamily="2" charset="77"/>
              </a:rPr>
              <a:t>2.    Full Deployment:</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Released the fraud detection enhancements across the platform, accompanied by training materials and webinars for merchants.</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High adoption rates among merchants and positive initial feedback.</a:t>
            </a:r>
          </a:p>
          <a:p>
            <a:pPr lvl="1">
              <a:lnSpc>
                <a:spcPct val="150000"/>
              </a:lnSpc>
            </a:pPr>
            <a:endParaRPr lang="en-US" dirty="0">
              <a:latin typeface="Palatino" pitchFamily="2" charset="77"/>
              <a:ea typeface="Palatino" pitchFamily="2" charset="77"/>
            </a:endParaRPr>
          </a:p>
        </p:txBody>
      </p:sp>
    </p:spTree>
    <p:extLst>
      <p:ext uri="{BB962C8B-B14F-4D97-AF65-F5344CB8AC3E}">
        <p14:creationId xmlns:p14="http://schemas.microsoft.com/office/powerpoint/2010/main" val="68024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11805" y="1111859"/>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064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14" name="TextBox 5"/>
          <p:cNvSpPr txBox="1"/>
          <p:nvPr/>
        </p:nvSpPr>
        <p:spPr>
          <a:xfrm>
            <a:off x="240645" y="44321"/>
            <a:ext cx="12192000" cy="1077218"/>
          </a:xfrm>
          <a:prstGeom prst="rect">
            <a:avLst/>
          </a:prstGeom>
          <a:noFill/>
        </p:spPr>
        <p:txBody>
          <a:bodyPr wrap="square" rtlCol="0">
            <a:spAutoFit/>
          </a:bodyPr>
          <a:lstStyle>
            <a:defPPr>
              <a:defRPr lang="en-US"/>
            </a:defPPr>
            <a:lvl1pPr algn="ctr">
              <a:defRPr sz="3200" b="1">
                <a:latin typeface="+mj-ea"/>
                <a:ea typeface="+mj-ea"/>
              </a:defRPr>
            </a:lvl1pPr>
          </a:lstStyle>
          <a:p>
            <a:pPr algn="l"/>
            <a:r>
              <a:rPr lang="en-US" dirty="0">
                <a:latin typeface="Palatino" pitchFamily="2" charset="77"/>
                <a:ea typeface="Palatino" pitchFamily="2" charset="77"/>
              </a:rPr>
              <a:t>PHASE 6: POST-LAUNCH MONITORING AND CONTINUOUS IMPROVEMENT</a:t>
            </a:r>
          </a:p>
        </p:txBody>
      </p:sp>
      <p:sp>
        <p:nvSpPr>
          <p:cNvPr id="6" name="TextBox 5">
            <a:extLst>
              <a:ext uri="{FF2B5EF4-FFF2-40B4-BE49-F238E27FC236}">
                <a16:creationId xmlns:a16="http://schemas.microsoft.com/office/drawing/2014/main" id="{B0FD7830-315A-1F4E-9D01-224B83A40086}"/>
              </a:ext>
            </a:extLst>
          </p:cNvPr>
          <p:cNvSpPr txBox="1"/>
          <p:nvPr/>
        </p:nvSpPr>
        <p:spPr>
          <a:xfrm>
            <a:off x="586541" y="1165860"/>
            <a:ext cx="11356643" cy="5643853"/>
          </a:xfrm>
          <a:prstGeom prst="rect">
            <a:avLst/>
          </a:prstGeom>
          <a:noFill/>
        </p:spPr>
        <p:txBody>
          <a:bodyPr wrap="square" rtlCol="0">
            <a:spAutoFit/>
          </a:bodyPr>
          <a:lstStyle/>
          <a:p>
            <a:pPr>
              <a:lnSpc>
                <a:spcPct val="150000"/>
              </a:lnSpc>
            </a:pPr>
            <a:r>
              <a:rPr lang="en-US" sz="2000" b="1" dirty="0">
                <a:latin typeface="Palatino" pitchFamily="2" charset="77"/>
                <a:ea typeface="Palatino" pitchFamily="2" charset="77"/>
              </a:rPr>
              <a:t>Goal:</a:t>
            </a:r>
            <a:r>
              <a:rPr lang="en-US" sz="2000" dirty="0">
                <a:latin typeface="Palatino" pitchFamily="2" charset="77"/>
                <a:ea typeface="Palatino" pitchFamily="2" charset="77"/>
              </a:rPr>
              <a:t> </a:t>
            </a:r>
            <a:r>
              <a:rPr lang="en-US" dirty="0">
                <a:latin typeface="Palatino" pitchFamily="2" charset="77"/>
                <a:ea typeface="Palatino" pitchFamily="2" charset="77"/>
              </a:rPr>
              <a:t>Monitor performance and continuously improve the system.</a:t>
            </a:r>
          </a:p>
          <a:p>
            <a:pPr lvl="0">
              <a:lnSpc>
                <a:spcPct val="150000"/>
              </a:lnSpc>
            </a:pPr>
            <a:r>
              <a:rPr lang="en-US" sz="2000" b="1" dirty="0">
                <a:latin typeface="Palatino" pitchFamily="2" charset="77"/>
                <a:ea typeface="Palatino" pitchFamily="2" charset="77"/>
              </a:rPr>
              <a:t>1.    Performance Monitoring:</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Set up dashboards to track key metrics, including fraud detection accuracy, chargeback rates, and merchant satisfaction.</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Maintained high performance and identified opportunities for further refinement.</a:t>
            </a:r>
          </a:p>
          <a:p>
            <a:pPr lvl="0">
              <a:lnSpc>
                <a:spcPct val="150000"/>
              </a:lnSpc>
            </a:pPr>
            <a:r>
              <a:rPr lang="en-US" sz="2000" b="1" dirty="0">
                <a:latin typeface="Palatino" pitchFamily="2" charset="77"/>
                <a:ea typeface="Palatino" pitchFamily="2" charset="77"/>
              </a:rPr>
              <a:t>2.    Feedback Collection:</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Established regular touchpoints with merchants to gather feedback on the new tools and identify feature requests.</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Initiated plans to add advanced fraud visualization tools based on merchant suggestions.</a:t>
            </a:r>
          </a:p>
          <a:p>
            <a:pPr lvl="0">
              <a:lnSpc>
                <a:spcPct val="150000"/>
              </a:lnSpc>
            </a:pPr>
            <a:r>
              <a:rPr lang="en-US" sz="2000" b="1" dirty="0">
                <a:latin typeface="Palatino" pitchFamily="2" charset="77"/>
                <a:ea typeface="Palatino" pitchFamily="2" charset="77"/>
              </a:rPr>
              <a:t>3.    Iterative Enhancements:</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Continued to update the ML model with new transaction data and refined the rule builder’s functionality.</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Ensured the system remained effective against evolving fraud tactics.</a:t>
            </a:r>
          </a:p>
        </p:txBody>
      </p:sp>
    </p:spTree>
    <p:extLst>
      <p:ext uri="{BB962C8B-B14F-4D97-AF65-F5344CB8AC3E}">
        <p14:creationId xmlns:p14="http://schemas.microsoft.com/office/powerpoint/2010/main" val="37861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11805" y="1111859"/>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064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14" name="TextBox 5"/>
          <p:cNvSpPr txBox="1"/>
          <p:nvPr/>
        </p:nvSpPr>
        <p:spPr>
          <a:xfrm>
            <a:off x="896714" y="132222"/>
            <a:ext cx="10398572" cy="584775"/>
          </a:xfrm>
          <a:prstGeom prst="rect">
            <a:avLst/>
          </a:prstGeom>
          <a:noFill/>
        </p:spPr>
        <p:txBody>
          <a:bodyPr wrap="square" rtlCol="0">
            <a:spAutoFit/>
          </a:bodyPr>
          <a:lstStyle>
            <a:defPPr>
              <a:defRPr lang="en-US"/>
            </a:defPPr>
            <a:lvl1pPr algn="ctr">
              <a:defRPr sz="3200" b="1">
                <a:latin typeface="+mj-ea"/>
                <a:ea typeface="+mj-ea"/>
              </a:defRPr>
            </a:lvl1pPr>
          </a:lstStyle>
          <a:p>
            <a:r>
              <a:rPr lang="en-US" dirty="0">
                <a:latin typeface="Palatino" pitchFamily="2" charset="77"/>
                <a:ea typeface="Palatino" pitchFamily="2" charset="77"/>
              </a:rPr>
              <a:t>KEY RESULTS</a:t>
            </a:r>
          </a:p>
        </p:txBody>
      </p:sp>
      <p:sp>
        <p:nvSpPr>
          <p:cNvPr id="6" name="TextBox 5">
            <a:extLst>
              <a:ext uri="{FF2B5EF4-FFF2-40B4-BE49-F238E27FC236}">
                <a16:creationId xmlns:a16="http://schemas.microsoft.com/office/drawing/2014/main" id="{B0FD7830-315A-1F4E-9D01-224B83A40086}"/>
              </a:ext>
            </a:extLst>
          </p:cNvPr>
          <p:cNvSpPr txBox="1"/>
          <p:nvPr/>
        </p:nvSpPr>
        <p:spPr>
          <a:xfrm>
            <a:off x="1519602" y="1696168"/>
            <a:ext cx="8482814" cy="2239074"/>
          </a:xfrm>
          <a:prstGeom prst="rect">
            <a:avLst/>
          </a:prstGeom>
          <a:noFill/>
        </p:spPr>
        <p:txBody>
          <a:bodyPr wrap="square" rtlCol="0">
            <a:spAutoFit/>
          </a:bodyPr>
          <a:lstStyle/>
          <a:p>
            <a:pPr marL="285750" lvl="0" indent="-285750">
              <a:lnSpc>
                <a:spcPct val="200000"/>
              </a:lnSpc>
              <a:buFont typeface="Wingdings" pitchFamily="2" charset="2"/>
              <a:buChar char="Ø"/>
            </a:pPr>
            <a:r>
              <a:rPr lang="en-US" b="1" dirty="0">
                <a:latin typeface="Palatino" pitchFamily="2" charset="77"/>
                <a:ea typeface="Palatino" pitchFamily="2" charset="77"/>
              </a:rPr>
              <a:t>40% Improvement</a:t>
            </a:r>
            <a:r>
              <a:rPr lang="en-US" dirty="0">
                <a:latin typeface="Palatino" pitchFamily="2" charset="77"/>
                <a:ea typeface="Palatino" pitchFamily="2" charset="77"/>
              </a:rPr>
              <a:t> in fraud detection accuracy.</a:t>
            </a:r>
          </a:p>
          <a:p>
            <a:pPr marL="285750" lvl="0" indent="-285750">
              <a:lnSpc>
                <a:spcPct val="200000"/>
              </a:lnSpc>
              <a:buFont typeface="Wingdings" pitchFamily="2" charset="2"/>
              <a:buChar char="Ø"/>
            </a:pPr>
            <a:r>
              <a:rPr lang="en-US" b="1" dirty="0">
                <a:latin typeface="Palatino" pitchFamily="2" charset="77"/>
                <a:ea typeface="Palatino" pitchFamily="2" charset="77"/>
              </a:rPr>
              <a:t>25% Reduction</a:t>
            </a:r>
            <a:r>
              <a:rPr lang="en-US" dirty="0">
                <a:latin typeface="Palatino" pitchFamily="2" charset="77"/>
                <a:ea typeface="Palatino" pitchFamily="2" charset="77"/>
              </a:rPr>
              <a:t> in false positives, saving merchants millions in lost revenue.</a:t>
            </a:r>
          </a:p>
          <a:p>
            <a:pPr marL="285750" lvl="0" indent="-285750">
              <a:lnSpc>
                <a:spcPct val="200000"/>
              </a:lnSpc>
              <a:buFont typeface="Wingdings" pitchFamily="2" charset="2"/>
              <a:buChar char="Ø"/>
            </a:pPr>
            <a:r>
              <a:rPr lang="en-US" b="1" dirty="0">
                <a:latin typeface="Palatino" pitchFamily="2" charset="77"/>
                <a:ea typeface="Palatino" pitchFamily="2" charset="77"/>
              </a:rPr>
              <a:t>95% Satisfaction Score</a:t>
            </a:r>
            <a:r>
              <a:rPr lang="en-US" dirty="0">
                <a:latin typeface="Palatino" pitchFamily="2" charset="77"/>
                <a:ea typeface="Palatino" pitchFamily="2" charset="77"/>
              </a:rPr>
              <a:t> for the fraud prevention tools.</a:t>
            </a:r>
          </a:p>
          <a:p>
            <a:pPr lvl="1">
              <a:lnSpc>
                <a:spcPct val="200000"/>
              </a:lnSpc>
            </a:pPr>
            <a:endParaRPr lang="en-US" dirty="0">
              <a:latin typeface="Palatino" pitchFamily="2" charset="77"/>
              <a:ea typeface="Palatino" pitchFamily="2" charset="77"/>
            </a:endParaRPr>
          </a:p>
        </p:txBody>
      </p:sp>
    </p:spTree>
    <p:extLst>
      <p:ext uri="{BB962C8B-B14F-4D97-AF65-F5344CB8AC3E}">
        <p14:creationId xmlns:p14="http://schemas.microsoft.com/office/powerpoint/2010/main" val="134326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a:srcRect/>
          <a:stretch>
            <a:fillRect/>
          </a:stretch>
        </p:blipFill>
        <p:spPr/>
      </p:pic>
      <p:sp>
        <p:nvSpPr>
          <p:cNvPr id="40" name="Rectangle 39"/>
          <p:cNvSpPr/>
          <p:nvPr/>
        </p:nvSpPr>
        <p:spPr>
          <a:xfrm>
            <a:off x="686552" y="5657626"/>
            <a:ext cx="317565" cy="31756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28" name="Freeform 5"/>
          <p:cNvSpPr/>
          <p:nvPr/>
        </p:nvSpPr>
        <p:spPr bwMode="auto">
          <a:xfrm>
            <a:off x="4539368" y="0"/>
            <a:ext cx="7652632" cy="6858000"/>
          </a:xfrm>
          <a:custGeom>
            <a:avLst/>
            <a:gdLst>
              <a:gd name="T0" fmla="*/ 1818 w 1818"/>
              <a:gd name="T1" fmla="*/ 0 h 1637"/>
              <a:gd name="T2" fmla="*/ 65 w 1818"/>
              <a:gd name="T3" fmla="*/ 0 h 1637"/>
              <a:gd name="T4" fmla="*/ 55 w 1818"/>
              <a:gd name="T5" fmla="*/ 18 h 1637"/>
              <a:gd name="T6" fmla="*/ 35 w 1818"/>
              <a:gd name="T7" fmla="*/ 263 h 1637"/>
              <a:gd name="T8" fmla="*/ 280 w 1818"/>
              <a:gd name="T9" fmla="*/ 438 h 1637"/>
              <a:gd name="T10" fmla="*/ 548 w 1818"/>
              <a:gd name="T11" fmla="*/ 584 h 1637"/>
              <a:gd name="T12" fmla="*/ 632 w 1818"/>
              <a:gd name="T13" fmla="*/ 757 h 1637"/>
              <a:gd name="T14" fmla="*/ 826 w 1818"/>
              <a:gd name="T15" fmla="*/ 980 h 1637"/>
              <a:gd name="T16" fmla="*/ 985 w 1818"/>
              <a:gd name="T17" fmla="*/ 1021 h 1637"/>
              <a:gd name="T18" fmla="*/ 1176 w 1818"/>
              <a:gd name="T19" fmla="*/ 1136 h 1637"/>
              <a:gd name="T20" fmla="*/ 1208 w 1818"/>
              <a:gd name="T21" fmla="*/ 1350 h 1637"/>
              <a:gd name="T22" fmla="*/ 1091 w 1818"/>
              <a:gd name="T23" fmla="*/ 1481 h 1637"/>
              <a:gd name="T24" fmla="*/ 989 w 1818"/>
              <a:gd name="T25" fmla="*/ 1637 h 1637"/>
              <a:gd name="T26" fmla="*/ 1818 w 1818"/>
              <a:gd name="T27" fmla="*/ 1637 h 1637"/>
              <a:gd name="T28" fmla="*/ 1818 w 1818"/>
              <a:gd name="T29" fmla="*/ 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8" h="1637">
                <a:moveTo>
                  <a:pt x="1818" y="0"/>
                </a:moveTo>
                <a:cubicBezTo>
                  <a:pt x="65" y="0"/>
                  <a:pt x="65" y="0"/>
                  <a:pt x="65" y="0"/>
                </a:cubicBezTo>
                <a:cubicBezTo>
                  <a:pt x="62" y="6"/>
                  <a:pt x="59" y="12"/>
                  <a:pt x="55" y="18"/>
                </a:cubicBezTo>
                <a:cubicBezTo>
                  <a:pt x="15" y="93"/>
                  <a:pt x="0" y="186"/>
                  <a:pt x="35" y="263"/>
                </a:cubicBezTo>
                <a:cubicBezTo>
                  <a:pt x="79" y="357"/>
                  <a:pt x="183" y="404"/>
                  <a:pt x="280" y="438"/>
                </a:cubicBezTo>
                <a:cubicBezTo>
                  <a:pt x="378" y="471"/>
                  <a:pt x="484" y="503"/>
                  <a:pt x="548" y="584"/>
                </a:cubicBezTo>
                <a:cubicBezTo>
                  <a:pt x="588" y="634"/>
                  <a:pt x="607" y="697"/>
                  <a:pt x="632" y="757"/>
                </a:cubicBezTo>
                <a:cubicBezTo>
                  <a:pt x="672" y="850"/>
                  <a:pt x="733" y="940"/>
                  <a:pt x="826" y="980"/>
                </a:cubicBezTo>
                <a:cubicBezTo>
                  <a:pt x="876" y="1002"/>
                  <a:pt x="932" y="1007"/>
                  <a:pt x="985" y="1021"/>
                </a:cubicBezTo>
                <a:cubicBezTo>
                  <a:pt x="1058" y="1040"/>
                  <a:pt x="1129" y="1077"/>
                  <a:pt x="1176" y="1136"/>
                </a:cubicBezTo>
                <a:cubicBezTo>
                  <a:pt x="1223" y="1196"/>
                  <a:pt x="1240" y="1282"/>
                  <a:pt x="1208" y="1350"/>
                </a:cubicBezTo>
                <a:cubicBezTo>
                  <a:pt x="1183" y="1403"/>
                  <a:pt x="1133" y="1440"/>
                  <a:pt x="1091" y="1481"/>
                </a:cubicBezTo>
                <a:cubicBezTo>
                  <a:pt x="1046" y="1525"/>
                  <a:pt x="1009" y="1578"/>
                  <a:pt x="989" y="1637"/>
                </a:cubicBezTo>
                <a:cubicBezTo>
                  <a:pt x="1818" y="1637"/>
                  <a:pt x="1818" y="1637"/>
                  <a:pt x="1818" y="1637"/>
                </a:cubicBezTo>
                <a:lnTo>
                  <a:pt x="1818" y="0"/>
                </a:lnTo>
                <a:close/>
              </a:path>
            </a:pathLst>
          </a:custGeom>
          <a:gradFill>
            <a:gsLst>
              <a:gs pos="0">
                <a:schemeClr val="accent1">
                  <a:alpha val="70000"/>
                </a:schemeClr>
              </a:gs>
              <a:gs pos="100000">
                <a:schemeClr val="accent1">
                  <a:lumMod val="75000"/>
                  <a:alpha val="90000"/>
                </a:schemeClr>
              </a:gs>
            </a:gsLst>
            <a:lin ang="5400000" scaled="1"/>
          </a:gradFill>
          <a:ln>
            <a:noFill/>
          </a:ln>
        </p:spPr>
        <p:txBody>
          <a:bodyPr vert="horz" wrap="square" lIns="91440" tIns="45720" rIns="91440" bIns="45720" numCol="1" anchor="t" anchorCtr="0" compatLnSpc="1"/>
          <a:lstStyle/>
          <a:p>
            <a:endParaRPr lang="en-ID" dirty="0">
              <a:cs typeface="Inter" charset="0"/>
            </a:endParaRPr>
          </a:p>
        </p:txBody>
      </p:sp>
      <p:sp>
        <p:nvSpPr>
          <p:cNvPr id="39" name="Rectangle 38"/>
          <p:cNvSpPr/>
          <p:nvPr/>
        </p:nvSpPr>
        <p:spPr>
          <a:xfrm>
            <a:off x="751621" y="5722696"/>
            <a:ext cx="187426" cy="187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cxnSp>
        <p:nvCxnSpPr>
          <p:cNvPr id="42" name="Straight Connector 41"/>
          <p:cNvCxnSpPr/>
          <p:nvPr/>
        </p:nvCxnSpPr>
        <p:spPr>
          <a:xfrm>
            <a:off x="845334" y="5866279"/>
            <a:ext cx="1" cy="99172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83914" y="1615023"/>
            <a:ext cx="5976282" cy="3046095"/>
          </a:xfrm>
          <a:prstGeom prst="rect">
            <a:avLst/>
          </a:prstGeom>
          <a:noFill/>
          <a:effectLst/>
        </p:spPr>
        <p:txBody>
          <a:bodyPr wrap="square" rtlCol="0">
            <a:spAutoFit/>
          </a:bodyPr>
          <a:lstStyle/>
          <a:p>
            <a:pPr>
              <a:lnSpc>
                <a:spcPct val="100000"/>
              </a:lnSpc>
            </a:pPr>
            <a:r>
              <a:rPr kumimoji="1" lang="zh-CN" altLang="en-US" sz="9600" b="1">
                <a:latin typeface="Inter Black" charset="0"/>
                <a:ea typeface="+mj-ea"/>
                <a:cs typeface="Inter Black" charset="0"/>
              </a:rPr>
              <a:t>THANK </a:t>
            </a:r>
          </a:p>
          <a:p>
            <a:pPr>
              <a:lnSpc>
                <a:spcPct val="100000"/>
              </a:lnSpc>
            </a:pPr>
            <a:r>
              <a:rPr kumimoji="1" lang="zh-CN" altLang="en-US" sz="9600" b="1">
                <a:solidFill>
                  <a:schemeClr val="accent1"/>
                </a:solidFill>
                <a:latin typeface="Inter Black" charset="0"/>
                <a:ea typeface="+mj-ea"/>
                <a:cs typeface="Inter Black"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1070044" y="542613"/>
            <a:ext cx="7388286" cy="646331"/>
          </a:xfrm>
          <a:prstGeom prst="rect">
            <a:avLst/>
          </a:prstGeom>
          <a:noFill/>
        </p:spPr>
        <p:txBody>
          <a:bodyPr wrap="square" rtlCol="0">
            <a:spAutoFit/>
          </a:bodyPr>
          <a:lstStyle/>
          <a:p>
            <a:pPr algn="ctr"/>
            <a:r>
              <a:rPr lang="en-US" altLang="zh-CN" sz="3600" b="1" dirty="0">
                <a:latin typeface="Palatino" pitchFamily="2" charset="77"/>
                <a:ea typeface="Palatino" pitchFamily="2" charset="77"/>
                <a:cs typeface="Inter" charset="0"/>
              </a:rPr>
              <a:t>SCOPE OF THE PROJECT</a:t>
            </a:r>
            <a:endParaRPr lang="zh-CN" altLang="en-US" sz="3600" b="1">
              <a:latin typeface="Palatino" pitchFamily="2" charset="77"/>
              <a:ea typeface="Palatino" pitchFamily="2" charset="77"/>
              <a:cs typeface="Inter"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64" name="Freeform 5"/>
          <p:cNvSpPr/>
          <p:nvPr/>
        </p:nvSpPr>
        <p:spPr bwMode="auto">
          <a:xfrm flipH="1">
            <a:off x="0" y="5348453"/>
            <a:ext cx="2344060" cy="1509546"/>
          </a:xfrm>
          <a:custGeom>
            <a:avLst/>
            <a:gdLst>
              <a:gd name="T0" fmla="*/ 981 w 999"/>
              <a:gd name="T1" fmla="*/ 56 h 886"/>
              <a:gd name="T2" fmla="*/ 736 w 999"/>
              <a:gd name="T3" fmla="*/ 36 h 886"/>
              <a:gd name="T4" fmla="*/ 561 w 999"/>
              <a:gd name="T5" fmla="*/ 281 h 886"/>
              <a:gd name="T6" fmla="*/ 415 w 999"/>
              <a:gd name="T7" fmla="*/ 549 h 886"/>
              <a:gd name="T8" fmla="*/ 243 w 999"/>
              <a:gd name="T9" fmla="*/ 633 h 886"/>
              <a:gd name="T10" fmla="*/ 19 w 999"/>
              <a:gd name="T11" fmla="*/ 827 h 886"/>
              <a:gd name="T12" fmla="*/ 0 w 999"/>
              <a:gd name="T13" fmla="*/ 886 h 886"/>
              <a:gd name="T14" fmla="*/ 999 w 999"/>
              <a:gd name="T15" fmla="*/ 886 h 886"/>
              <a:gd name="T16" fmla="*/ 999 w 999"/>
              <a:gd name="T17" fmla="*/ 66 h 886"/>
              <a:gd name="T18" fmla="*/ 981 w 999"/>
              <a:gd name="T19" fmla="*/ 5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886">
                <a:moveTo>
                  <a:pt x="981" y="56"/>
                </a:moveTo>
                <a:cubicBezTo>
                  <a:pt x="906" y="16"/>
                  <a:pt x="813" y="0"/>
                  <a:pt x="736" y="36"/>
                </a:cubicBezTo>
                <a:cubicBezTo>
                  <a:pt x="642" y="79"/>
                  <a:pt x="595" y="183"/>
                  <a:pt x="561" y="281"/>
                </a:cubicBezTo>
                <a:cubicBezTo>
                  <a:pt x="528" y="379"/>
                  <a:pt x="496" y="484"/>
                  <a:pt x="415" y="549"/>
                </a:cubicBezTo>
                <a:cubicBezTo>
                  <a:pt x="365" y="589"/>
                  <a:pt x="302" y="608"/>
                  <a:pt x="243" y="633"/>
                </a:cubicBezTo>
                <a:cubicBezTo>
                  <a:pt x="150" y="672"/>
                  <a:pt x="59" y="734"/>
                  <a:pt x="19" y="827"/>
                </a:cubicBezTo>
                <a:cubicBezTo>
                  <a:pt x="11" y="846"/>
                  <a:pt x="5" y="866"/>
                  <a:pt x="0" y="886"/>
                </a:cubicBezTo>
                <a:cubicBezTo>
                  <a:pt x="999" y="886"/>
                  <a:pt x="999" y="886"/>
                  <a:pt x="999" y="886"/>
                </a:cubicBezTo>
                <a:cubicBezTo>
                  <a:pt x="999" y="66"/>
                  <a:pt x="999" y="66"/>
                  <a:pt x="999" y="66"/>
                </a:cubicBezTo>
                <a:cubicBezTo>
                  <a:pt x="993" y="62"/>
                  <a:pt x="987" y="59"/>
                  <a:pt x="981" y="56"/>
                </a:cubicBezTo>
                <a:close/>
              </a:path>
            </a:pathLst>
          </a:custGeom>
          <a:gradFill>
            <a:gsLst>
              <a:gs pos="0">
                <a:schemeClr val="accent1"/>
              </a:gs>
              <a:gs pos="100000">
                <a:schemeClr val="accent1">
                  <a:lumMod val="75000"/>
                </a:schemeClr>
              </a:gs>
            </a:gsLst>
            <a:lin ang="5400000" scaled="1"/>
          </a:gradFill>
          <a:ln>
            <a:noFill/>
          </a:ln>
        </p:spPr>
        <p:txBody>
          <a:bodyPr vert="horz" wrap="square" lIns="91440" tIns="45720" rIns="91440" bIns="45720" numCol="1" anchor="t" anchorCtr="0" compatLnSpc="1"/>
          <a:lstStyle/>
          <a:p>
            <a:endParaRPr lang="en-ID" dirty="0">
              <a:cs typeface="Inter" charset="0"/>
            </a:endParaRPr>
          </a:p>
        </p:txBody>
      </p:sp>
      <p:sp>
        <p:nvSpPr>
          <p:cNvPr id="65" name="Freeform 5"/>
          <p:cNvSpPr/>
          <p:nvPr/>
        </p:nvSpPr>
        <p:spPr bwMode="auto">
          <a:xfrm>
            <a:off x="9847940" y="5348454"/>
            <a:ext cx="2344060" cy="1509546"/>
          </a:xfrm>
          <a:custGeom>
            <a:avLst/>
            <a:gdLst>
              <a:gd name="T0" fmla="*/ 981 w 999"/>
              <a:gd name="T1" fmla="*/ 56 h 886"/>
              <a:gd name="T2" fmla="*/ 736 w 999"/>
              <a:gd name="T3" fmla="*/ 36 h 886"/>
              <a:gd name="T4" fmla="*/ 561 w 999"/>
              <a:gd name="T5" fmla="*/ 281 h 886"/>
              <a:gd name="T6" fmla="*/ 415 w 999"/>
              <a:gd name="T7" fmla="*/ 549 h 886"/>
              <a:gd name="T8" fmla="*/ 243 w 999"/>
              <a:gd name="T9" fmla="*/ 633 h 886"/>
              <a:gd name="T10" fmla="*/ 19 w 999"/>
              <a:gd name="T11" fmla="*/ 827 h 886"/>
              <a:gd name="T12" fmla="*/ 0 w 999"/>
              <a:gd name="T13" fmla="*/ 886 h 886"/>
              <a:gd name="T14" fmla="*/ 999 w 999"/>
              <a:gd name="T15" fmla="*/ 886 h 886"/>
              <a:gd name="T16" fmla="*/ 999 w 999"/>
              <a:gd name="T17" fmla="*/ 66 h 886"/>
              <a:gd name="T18" fmla="*/ 981 w 999"/>
              <a:gd name="T19" fmla="*/ 5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886">
                <a:moveTo>
                  <a:pt x="981" y="56"/>
                </a:moveTo>
                <a:cubicBezTo>
                  <a:pt x="906" y="16"/>
                  <a:pt x="813" y="0"/>
                  <a:pt x="736" y="36"/>
                </a:cubicBezTo>
                <a:cubicBezTo>
                  <a:pt x="642" y="79"/>
                  <a:pt x="595" y="183"/>
                  <a:pt x="561" y="281"/>
                </a:cubicBezTo>
                <a:cubicBezTo>
                  <a:pt x="528" y="379"/>
                  <a:pt x="496" y="484"/>
                  <a:pt x="415" y="549"/>
                </a:cubicBezTo>
                <a:cubicBezTo>
                  <a:pt x="365" y="589"/>
                  <a:pt x="302" y="608"/>
                  <a:pt x="243" y="633"/>
                </a:cubicBezTo>
                <a:cubicBezTo>
                  <a:pt x="150" y="672"/>
                  <a:pt x="59" y="734"/>
                  <a:pt x="19" y="827"/>
                </a:cubicBezTo>
                <a:cubicBezTo>
                  <a:pt x="11" y="846"/>
                  <a:pt x="5" y="866"/>
                  <a:pt x="0" y="886"/>
                </a:cubicBezTo>
                <a:cubicBezTo>
                  <a:pt x="999" y="886"/>
                  <a:pt x="999" y="886"/>
                  <a:pt x="999" y="886"/>
                </a:cubicBezTo>
                <a:cubicBezTo>
                  <a:pt x="999" y="66"/>
                  <a:pt x="999" y="66"/>
                  <a:pt x="999" y="66"/>
                </a:cubicBezTo>
                <a:cubicBezTo>
                  <a:pt x="993" y="62"/>
                  <a:pt x="987" y="59"/>
                  <a:pt x="981" y="56"/>
                </a:cubicBezTo>
                <a:close/>
              </a:path>
            </a:pathLst>
          </a:custGeom>
          <a:gradFill>
            <a:gsLst>
              <a:gs pos="0">
                <a:schemeClr val="accent1"/>
              </a:gs>
              <a:gs pos="100000">
                <a:schemeClr val="accent1">
                  <a:lumMod val="75000"/>
                </a:schemeClr>
              </a:gs>
            </a:gsLst>
            <a:lin ang="5400000" scaled="1"/>
          </a:gradFill>
          <a:ln>
            <a:noFill/>
          </a:ln>
        </p:spPr>
        <p:txBody>
          <a:bodyPr vert="horz" wrap="square" lIns="91440" tIns="45720" rIns="91440" bIns="45720" numCol="1" anchor="t" anchorCtr="0" compatLnSpc="1"/>
          <a:lstStyle/>
          <a:p>
            <a:endParaRPr lang="en-ID" dirty="0">
              <a:cs typeface="Inter" charset="0"/>
            </a:endParaRPr>
          </a:p>
        </p:txBody>
      </p:sp>
      <p:sp>
        <p:nvSpPr>
          <p:cNvPr id="2" name="TextBox 1">
            <a:extLst>
              <a:ext uri="{FF2B5EF4-FFF2-40B4-BE49-F238E27FC236}">
                <a16:creationId xmlns:a16="http://schemas.microsoft.com/office/drawing/2014/main" id="{B57B03E2-72AA-C34E-9239-520218F0DCE3}"/>
              </a:ext>
            </a:extLst>
          </p:cNvPr>
          <p:cNvSpPr txBox="1"/>
          <p:nvPr/>
        </p:nvSpPr>
        <p:spPr>
          <a:xfrm>
            <a:off x="1070044" y="1614792"/>
            <a:ext cx="10379006" cy="3347070"/>
          </a:xfrm>
          <a:prstGeom prst="rect">
            <a:avLst/>
          </a:prstGeom>
          <a:noFill/>
        </p:spPr>
        <p:txBody>
          <a:bodyPr wrap="square" rtlCol="0">
            <a:spAutoFit/>
          </a:bodyPr>
          <a:lstStyle/>
          <a:p>
            <a:pPr>
              <a:lnSpc>
                <a:spcPct val="200000"/>
              </a:lnSpc>
            </a:pPr>
            <a:r>
              <a:rPr lang="en-US" dirty="0">
                <a:latin typeface="Palatino" pitchFamily="2" charset="77"/>
                <a:ea typeface="Palatino" pitchFamily="2" charset="77"/>
              </a:rPr>
              <a:t>The project aimed to enhance ZendNow’s fraud detection and prevention capabilities by integrating advanced machine learning models, customizable fraud rules, and an intuitive dashboard for monitoring flagged transactions. The solution needed to seamlessly integrate into ZendNow’s existing payment infrastructure while maintaining processing speed and adaptability to diverse merchant needs. Key objectives included minimizing revenue loss due to fraud, improving detection accuracy, and empowering merchants with greater control over fraud prevention.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3349833" y="250830"/>
            <a:ext cx="5219960" cy="646331"/>
          </a:xfrm>
          <a:prstGeom prst="rect">
            <a:avLst/>
          </a:prstGeom>
          <a:noFill/>
        </p:spPr>
        <p:txBody>
          <a:bodyPr wrap="square" rtlCol="0">
            <a:spAutoFit/>
          </a:bodyPr>
          <a:lstStyle/>
          <a:p>
            <a:pPr algn="ctr"/>
            <a:r>
              <a:rPr lang="en-US" altLang="zh-CN" sz="3600" b="1" dirty="0">
                <a:latin typeface="Palatino" pitchFamily="2" charset="77"/>
                <a:ea typeface="Palatino" pitchFamily="2" charset="77"/>
                <a:cs typeface="Inter" charset="0"/>
              </a:rPr>
              <a:t>THE CHALLENGE</a:t>
            </a:r>
            <a:endParaRPr lang="zh-CN" altLang="en-US" sz="3600" b="1">
              <a:latin typeface="Palatino" pitchFamily="2" charset="77"/>
              <a:ea typeface="Palatino" pitchFamily="2" charset="77"/>
              <a:cs typeface="Inter"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64" name="Freeform 5"/>
          <p:cNvSpPr/>
          <p:nvPr/>
        </p:nvSpPr>
        <p:spPr bwMode="auto">
          <a:xfrm flipH="1">
            <a:off x="0" y="5348453"/>
            <a:ext cx="2344060" cy="1509546"/>
          </a:xfrm>
          <a:custGeom>
            <a:avLst/>
            <a:gdLst>
              <a:gd name="T0" fmla="*/ 981 w 999"/>
              <a:gd name="T1" fmla="*/ 56 h 886"/>
              <a:gd name="T2" fmla="*/ 736 w 999"/>
              <a:gd name="T3" fmla="*/ 36 h 886"/>
              <a:gd name="T4" fmla="*/ 561 w 999"/>
              <a:gd name="T5" fmla="*/ 281 h 886"/>
              <a:gd name="T6" fmla="*/ 415 w 999"/>
              <a:gd name="T7" fmla="*/ 549 h 886"/>
              <a:gd name="T8" fmla="*/ 243 w 999"/>
              <a:gd name="T9" fmla="*/ 633 h 886"/>
              <a:gd name="T10" fmla="*/ 19 w 999"/>
              <a:gd name="T11" fmla="*/ 827 h 886"/>
              <a:gd name="T12" fmla="*/ 0 w 999"/>
              <a:gd name="T13" fmla="*/ 886 h 886"/>
              <a:gd name="T14" fmla="*/ 999 w 999"/>
              <a:gd name="T15" fmla="*/ 886 h 886"/>
              <a:gd name="T16" fmla="*/ 999 w 999"/>
              <a:gd name="T17" fmla="*/ 66 h 886"/>
              <a:gd name="T18" fmla="*/ 981 w 999"/>
              <a:gd name="T19" fmla="*/ 5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886">
                <a:moveTo>
                  <a:pt x="981" y="56"/>
                </a:moveTo>
                <a:cubicBezTo>
                  <a:pt x="906" y="16"/>
                  <a:pt x="813" y="0"/>
                  <a:pt x="736" y="36"/>
                </a:cubicBezTo>
                <a:cubicBezTo>
                  <a:pt x="642" y="79"/>
                  <a:pt x="595" y="183"/>
                  <a:pt x="561" y="281"/>
                </a:cubicBezTo>
                <a:cubicBezTo>
                  <a:pt x="528" y="379"/>
                  <a:pt x="496" y="484"/>
                  <a:pt x="415" y="549"/>
                </a:cubicBezTo>
                <a:cubicBezTo>
                  <a:pt x="365" y="589"/>
                  <a:pt x="302" y="608"/>
                  <a:pt x="243" y="633"/>
                </a:cubicBezTo>
                <a:cubicBezTo>
                  <a:pt x="150" y="672"/>
                  <a:pt x="59" y="734"/>
                  <a:pt x="19" y="827"/>
                </a:cubicBezTo>
                <a:cubicBezTo>
                  <a:pt x="11" y="846"/>
                  <a:pt x="5" y="866"/>
                  <a:pt x="0" y="886"/>
                </a:cubicBezTo>
                <a:cubicBezTo>
                  <a:pt x="999" y="886"/>
                  <a:pt x="999" y="886"/>
                  <a:pt x="999" y="886"/>
                </a:cubicBezTo>
                <a:cubicBezTo>
                  <a:pt x="999" y="66"/>
                  <a:pt x="999" y="66"/>
                  <a:pt x="999" y="66"/>
                </a:cubicBezTo>
                <a:cubicBezTo>
                  <a:pt x="993" y="62"/>
                  <a:pt x="987" y="59"/>
                  <a:pt x="981" y="56"/>
                </a:cubicBezTo>
                <a:close/>
              </a:path>
            </a:pathLst>
          </a:custGeom>
          <a:gradFill>
            <a:gsLst>
              <a:gs pos="0">
                <a:schemeClr val="accent1"/>
              </a:gs>
              <a:gs pos="100000">
                <a:schemeClr val="accent1">
                  <a:lumMod val="75000"/>
                </a:schemeClr>
              </a:gs>
            </a:gsLst>
            <a:lin ang="5400000" scaled="1"/>
          </a:gradFill>
          <a:ln>
            <a:noFill/>
          </a:ln>
        </p:spPr>
        <p:txBody>
          <a:bodyPr vert="horz" wrap="square" lIns="91440" tIns="45720" rIns="91440" bIns="45720" numCol="1" anchor="t" anchorCtr="0" compatLnSpc="1"/>
          <a:lstStyle/>
          <a:p>
            <a:endParaRPr lang="en-ID" dirty="0">
              <a:cs typeface="Inter" charset="0"/>
            </a:endParaRPr>
          </a:p>
        </p:txBody>
      </p:sp>
      <p:sp>
        <p:nvSpPr>
          <p:cNvPr id="65" name="Freeform 5"/>
          <p:cNvSpPr/>
          <p:nvPr/>
        </p:nvSpPr>
        <p:spPr bwMode="auto">
          <a:xfrm>
            <a:off x="9847940" y="5348454"/>
            <a:ext cx="2344060" cy="1509546"/>
          </a:xfrm>
          <a:custGeom>
            <a:avLst/>
            <a:gdLst>
              <a:gd name="T0" fmla="*/ 981 w 999"/>
              <a:gd name="T1" fmla="*/ 56 h 886"/>
              <a:gd name="T2" fmla="*/ 736 w 999"/>
              <a:gd name="T3" fmla="*/ 36 h 886"/>
              <a:gd name="T4" fmla="*/ 561 w 999"/>
              <a:gd name="T5" fmla="*/ 281 h 886"/>
              <a:gd name="T6" fmla="*/ 415 w 999"/>
              <a:gd name="T7" fmla="*/ 549 h 886"/>
              <a:gd name="T8" fmla="*/ 243 w 999"/>
              <a:gd name="T9" fmla="*/ 633 h 886"/>
              <a:gd name="T10" fmla="*/ 19 w 999"/>
              <a:gd name="T11" fmla="*/ 827 h 886"/>
              <a:gd name="T12" fmla="*/ 0 w 999"/>
              <a:gd name="T13" fmla="*/ 886 h 886"/>
              <a:gd name="T14" fmla="*/ 999 w 999"/>
              <a:gd name="T15" fmla="*/ 886 h 886"/>
              <a:gd name="T16" fmla="*/ 999 w 999"/>
              <a:gd name="T17" fmla="*/ 66 h 886"/>
              <a:gd name="T18" fmla="*/ 981 w 999"/>
              <a:gd name="T19" fmla="*/ 5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886">
                <a:moveTo>
                  <a:pt x="981" y="56"/>
                </a:moveTo>
                <a:cubicBezTo>
                  <a:pt x="906" y="16"/>
                  <a:pt x="813" y="0"/>
                  <a:pt x="736" y="36"/>
                </a:cubicBezTo>
                <a:cubicBezTo>
                  <a:pt x="642" y="79"/>
                  <a:pt x="595" y="183"/>
                  <a:pt x="561" y="281"/>
                </a:cubicBezTo>
                <a:cubicBezTo>
                  <a:pt x="528" y="379"/>
                  <a:pt x="496" y="484"/>
                  <a:pt x="415" y="549"/>
                </a:cubicBezTo>
                <a:cubicBezTo>
                  <a:pt x="365" y="589"/>
                  <a:pt x="302" y="608"/>
                  <a:pt x="243" y="633"/>
                </a:cubicBezTo>
                <a:cubicBezTo>
                  <a:pt x="150" y="672"/>
                  <a:pt x="59" y="734"/>
                  <a:pt x="19" y="827"/>
                </a:cubicBezTo>
                <a:cubicBezTo>
                  <a:pt x="11" y="846"/>
                  <a:pt x="5" y="866"/>
                  <a:pt x="0" y="886"/>
                </a:cubicBezTo>
                <a:cubicBezTo>
                  <a:pt x="999" y="886"/>
                  <a:pt x="999" y="886"/>
                  <a:pt x="999" y="886"/>
                </a:cubicBezTo>
                <a:cubicBezTo>
                  <a:pt x="999" y="66"/>
                  <a:pt x="999" y="66"/>
                  <a:pt x="999" y="66"/>
                </a:cubicBezTo>
                <a:cubicBezTo>
                  <a:pt x="993" y="62"/>
                  <a:pt x="987" y="59"/>
                  <a:pt x="981" y="56"/>
                </a:cubicBezTo>
                <a:close/>
              </a:path>
            </a:pathLst>
          </a:custGeom>
          <a:gradFill>
            <a:gsLst>
              <a:gs pos="0">
                <a:schemeClr val="accent1"/>
              </a:gs>
              <a:gs pos="100000">
                <a:schemeClr val="accent1">
                  <a:lumMod val="75000"/>
                </a:schemeClr>
              </a:gs>
            </a:gsLst>
            <a:lin ang="5400000" scaled="1"/>
          </a:gradFill>
          <a:ln>
            <a:noFill/>
          </a:ln>
        </p:spPr>
        <p:txBody>
          <a:bodyPr vert="horz" wrap="square" lIns="91440" tIns="45720" rIns="91440" bIns="45720" numCol="1" anchor="t" anchorCtr="0" compatLnSpc="1"/>
          <a:lstStyle/>
          <a:p>
            <a:endParaRPr lang="en-ID" dirty="0">
              <a:cs typeface="Inter" charset="0"/>
            </a:endParaRPr>
          </a:p>
        </p:txBody>
      </p:sp>
      <p:sp>
        <p:nvSpPr>
          <p:cNvPr id="2" name="TextBox 1">
            <a:extLst>
              <a:ext uri="{FF2B5EF4-FFF2-40B4-BE49-F238E27FC236}">
                <a16:creationId xmlns:a16="http://schemas.microsoft.com/office/drawing/2014/main" id="{B57B03E2-72AA-C34E-9239-520218F0DCE3}"/>
              </a:ext>
            </a:extLst>
          </p:cNvPr>
          <p:cNvSpPr txBox="1"/>
          <p:nvPr/>
        </p:nvSpPr>
        <p:spPr>
          <a:xfrm>
            <a:off x="785279" y="834395"/>
            <a:ext cx="10031877" cy="3901068"/>
          </a:xfrm>
          <a:prstGeom prst="rect">
            <a:avLst/>
          </a:prstGeom>
          <a:noFill/>
        </p:spPr>
        <p:txBody>
          <a:bodyPr wrap="square" rtlCol="0">
            <a:spAutoFit/>
          </a:bodyPr>
          <a:lstStyle/>
          <a:p>
            <a:pPr>
              <a:lnSpc>
                <a:spcPct val="200000"/>
              </a:lnSpc>
            </a:pPr>
            <a:r>
              <a:rPr lang="en-US" dirty="0">
                <a:latin typeface="Palatino" pitchFamily="2" charset="77"/>
                <a:ea typeface="Palatino" pitchFamily="2" charset="77"/>
              </a:rPr>
              <a:t>ZendNow’s existing fraud detection system faced high false positive rates, leading to</a:t>
            </a:r>
          </a:p>
          <a:p>
            <a:pPr>
              <a:lnSpc>
                <a:spcPct val="200000"/>
              </a:lnSpc>
            </a:pPr>
            <a:r>
              <a:rPr lang="en-US" dirty="0">
                <a:latin typeface="Palatino" pitchFamily="2" charset="77"/>
                <a:ea typeface="Palatino" pitchFamily="2" charset="77"/>
              </a:rPr>
              <a:t>unnecessary disruptions and lost revenue for merchants. Merchants lacked the ability to tailor</a:t>
            </a:r>
          </a:p>
          <a:p>
            <a:pPr>
              <a:lnSpc>
                <a:spcPct val="200000"/>
              </a:lnSpc>
            </a:pPr>
            <a:r>
              <a:rPr lang="en-US" dirty="0">
                <a:latin typeface="Palatino" pitchFamily="2" charset="77"/>
                <a:ea typeface="Palatino" pitchFamily="2" charset="77"/>
              </a:rPr>
              <a:t>fraud prevention settings to their specific business needs, limiting their control over risk</a:t>
            </a:r>
          </a:p>
          <a:p>
            <a:pPr>
              <a:lnSpc>
                <a:spcPct val="200000"/>
              </a:lnSpc>
            </a:pPr>
            <a:r>
              <a:rPr lang="en-US" dirty="0">
                <a:latin typeface="Palatino" pitchFamily="2" charset="77"/>
                <a:ea typeface="Palatino" pitchFamily="2" charset="77"/>
              </a:rPr>
              <a:t>management. Additionally, the platform struggled to keep pace with increasingly sophisticated</a:t>
            </a:r>
          </a:p>
          <a:p>
            <a:pPr>
              <a:lnSpc>
                <a:spcPct val="200000"/>
              </a:lnSpc>
            </a:pPr>
            <a:r>
              <a:rPr lang="en-US" dirty="0">
                <a:latin typeface="Palatino" pitchFamily="2" charset="77"/>
                <a:ea typeface="Palatino" pitchFamily="2" charset="77"/>
              </a:rPr>
              <a:t>fraud tactics and varied risk profiles across regions and industries. The challenge was to deliver</a:t>
            </a:r>
          </a:p>
          <a:p>
            <a:pPr>
              <a:lnSpc>
                <a:spcPct val="200000"/>
              </a:lnSpc>
            </a:pPr>
            <a:r>
              <a:rPr lang="en-US" dirty="0">
                <a:latin typeface="Palatino" pitchFamily="2" charset="77"/>
                <a:ea typeface="Palatino" pitchFamily="2" charset="77"/>
              </a:rPr>
              <a:t>a scalable, user-friendly solution that balanced robust fraud detection with minimal friction for</a:t>
            </a:r>
          </a:p>
          <a:p>
            <a:pPr>
              <a:lnSpc>
                <a:spcPct val="200000"/>
              </a:lnSpc>
            </a:pPr>
            <a:r>
              <a:rPr lang="en-US" dirty="0">
                <a:latin typeface="Palatino" pitchFamily="2" charset="77"/>
                <a:ea typeface="Palatino" pitchFamily="2" charset="77"/>
              </a:rPr>
              <a:t>legitimate transactions.</a:t>
            </a:r>
          </a:p>
        </p:txBody>
      </p:sp>
    </p:spTree>
    <p:extLst>
      <p:ext uri="{BB962C8B-B14F-4D97-AF65-F5344CB8AC3E}">
        <p14:creationId xmlns:p14="http://schemas.microsoft.com/office/powerpoint/2010/main" val="278770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11805" y="1111859"/>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064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14" name="TextBox 5"/>
          <p:cNvSpPr txBox="1"/>
          <p:nvPr/>
        </p:nvSpPr>
        <p:spPr>
          <a:xfrm>
            <a:off x="572154" y="27000"/>
            <a:ext cx="11137245" cy="584775"/>
          </a:xfrm>
          <a:prstGeom prst="rect">
            <a:avLst/>
          </a:prstGeom>
          <a:noFill/>
        </p:spPr>
        <p:txBody>
          <a:bodyPr wrap="square" rtlCol="0">
            <a:spAutoFit/>
          </a:bodyPr>
          <a:lstStyle>
            <a:defPPr>
              <a:defRPr lang="en-US"/>
            </a:defPPr>
            <a:lvl1pPr algn="ctr">
              <a:defRPr sz="3200" b="1">
                <a:latin typeface="+mj-ea"/>
                <a:ea typeface="+mj-ea"/>
              </a:defRPr>
            </a:lvl1pPr>
          </a:lstStyle>
          <a:p>
            <a:pPr algn="l"/>
            <a:r>
              <a:rPr lang="en-US" altLang="zh-CN" dirty="0">
                <a:latin typeface="Palatino" pitchFamily="2" charset="77"/>
                <a:ea typeface="Palatino" pitchFamily="2" charset="77"/>
                <a:cs typeface="Inter" charset="0"/>
              </a:rPr>
              <a:t>PHASE 1: DISCOVERY AND PROBLEM DEFINITION</a:t>
            </a:r>
            <a:endParaRPr lang="zh-CN" altLang="en-US">
              <a:latin typeface="Palatino" pitchFamily="2" charset="77"/>
              <a:ea typeface="Palatino" pitchFamily="2" charset="77"/>
              <a:cs typeface="Inter" charset="0"/>
            </a:endParaRPr>
          </a:p>
        </p:txBody>
      </p:sp>
      <p:sp>
        <p:nvSpPr>
          <p:cNvPr id="6" name="TextBox 5">
            <a:extLst>
              <a:ext uri="{FF2B5EF4-FFF2-40B4-BE49-F238E27FC236}">
                <a16:creationId xmlns:a16="http://schemas.microsoft.com/office/drawing/2014/main" id="{B0FD7830-315A-1F4E-9D01-224B83A40086}"/>
              </a:ext>
            </a:extLst>
          </p:cNvPr>
          <p:cNvSpPr txBox="1"/>
          <p:nvPr/>
        </p:nvSpPr>
        <p:spPr>
          <a:xfrm>
            <a:off x="372230" y="522875"/>
            <a:ext cx="11880194" cy="6474849"/>
          </a:xfrm>
          <a:prstGeom prst="rect">
            <a:avLst/>
          </a:prstGeom>
          <a:noFill/>
        </p:spPr>
        <p:txBody>
          <a:bodyPr wrap="square" rtlCol="0">
            <a:spAutoFit/>
          </a:bodyPr>
          <a:lstStyle/>
          <a:p>
            <a:pPr>
              <a:lnSpc>
                <a:spcPct val="150000"/>
              </a:lnSpc>
            </a:pPr>
            <a:r>
              <a:rPr lang="en-US" sz="2000" b="1" dirty="0">
                <a:latin typeface="Palatino" pitchFamily="2" charset="77"/>
                <a:ea typeface="Palatino" pitchFamily="2" charset="77"/>
              </a:rPr>
              <a:t>Goal:</a:t>
            </a:r>
            <a:r>
              <a:rPr lang="en-US" sz="2000" dirty="0">
                <a:latin typeface="Palatino" pitchFamily="2" charset="77"/>
                <a:ea typeface="Palatino" pitchFamily="2" charset="77"/>
              </a:rPr>
              <a:t> </a:t>
            </a:r>
            <a:r>
              <a:rPr lang="en-US" dirty="0">
                <a:latin typeface="Palatino" pitchFamily="2" charset="77"/>
                <a:ea typeface="Palatino" pitchFamily="2" charset="77"/>
              </a:rPr>
              <a:t>Understand the scope of the fraud problem and define clear objectives for the project.</a:t>
            </a:r>
          </a:p>
          <a:p>
            <a:pPr>
              <a:lnSpc>
                <a:spcPct val="150000"/>
              </a:lnSpc>
            </a:pPr>
            <a:r>
              <a:rPr lang="en-US" sz="2000" dirty="0">
                <a:latin typeface="Palatino" pitchFamily="2" charset="77"/>
                <a:ea typeface="Palatino" pitchFamily="2" charset="77"/>
              </a:rPr>
              <a:t>1. </a:t>
            </a:r>
            <a:r>
              <a:rPr lang="en-US" sz="2000" b="1" dirty="0">
                <a:latin typeface="Palatino" pitchFamily="2" charset="77"/>
                <a:ea typeface="Palatino" pitchFamily="2" charset="77"/>
              </a:rPr>
              <a:t>Stakeholder Interviews:</a:t>
            </a:r>
          </a:p>
          <a:p>
            <a:pPr marL="1200150" lvl="2" indent="-285750">
              <a:lnSpc>
                <a:spcPct val="150000"/>
              </a:lnSpc>
              <a:buFont typeface="Wingdings" pitchFamily="2" charset="2"/>
              <a:buChar char="q"/>
            </a:pPr>
            <a:r>
              <a:rPr lang="en-US" dirty="0">
                <a:latin typeface="Palatino" pitchFamily="2" charset="77"/>
                <a:ea typeface="Palatino" pitchFamily="2" charset="77"/>
              </a:rPr>
              <a:t>Engaged merchants, customer success teams, and internal risk experts to understand the pain points related to fraud and chargebacks.</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Identified major challenges, including high false positives in fraud detection and insufficient customizability for merchants.</a:t>
            </a:r>
          </a:p>
          <a:p>
            <a:pPr>
              <a:lnSpc>
                <a:spcPct val="150000"/>
              </a:lnSpc>
            </a:pPr>
            <a:r>
              <a:rPr lang="en-US" sz="2000" b="1" dirty="0">
                <a:latin typeface="Palatino" pitchFamily="2" charset="77"/>
                <a:ea typeface="Palatino" pitchFamily="2" charset="77"/>
              </a:rPr>
              <a:t>2. Data Analysis:</a:t>
            </a:r>
          </a:p>
          <a:p>
            <a:pPr marL="1200150" lvl="2" indent="-285750">
              <a:lnSpc>
                <a:spcPct val="150000"/>
              </a:lnSpc>
              <a:buFont typeface="Wingdings" pitchFamily="2" charset="2"/>
              <a:buChar char="q"/>
            </a:pPr>
            <a:r>
              <a:rPr lang="en-US" dirty="0">
                <a:latin typeface="Palatino" pitchFamily="2" charset="77"/>
                <a:ea typeface="Palatino" pitchFamily="2" charset="77"/>
              </a:rPr>
              <a:t>Analyzed historical transaction data to quantify the scale of fraud, types of fraud patterns, and associated financial losses.</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Determined that 20% of flagged transactions were false positives, leading to lost revenue for merchants.</a:t>
            </a:r>
          </a:p>
          <a:p>
            <a:pPr lvl="0">
              <a:lnSpc>
                <a:spcPct val="150000"/>
              </a:lnSpc>
            </a:pPr>
            <a:r>
              <a:rPr lang="en-US" sz="2000" b="1" dirty="0">
                <a:latin typeface="Palatino" pitchFamily="2" charset="77"/>
                <a:ea typeface="Palatino" pitchFamily="2" charset="77"/>
              </a:rPr>
              <a:t>3. Benchmarking:</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Conducted a competitive analysis of fraud prevention tools in the market to identify gaps in SendNow’s offering.</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Found that competitors offered more advanced fraud rules and better user control.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11805" y="1111859"/>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064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14" name="TextBox 5"/>
          <p:cNvSpPr txBox="1"/>
          <p:nvPr/>
        </p:nvSpPr>
        <p:spPr>
          <a:xfrm>
            <a:off x="572154" y="27000"/>
            <a:ext cx="11137245" cy="584775"/>
          </a:xfrm>
          <a:prstGeom prst="rect">
            <a:avLst/>
          </a:prstGeom>
          <a:noFill/>
        </p:spPr>
        <p:txBody>
          <a:bodyPr wrap="square" rtlCol="0">
            <a:spAutoFit/>
          </a:bodyPr>
          <a:lstStyle>
            <a:defPPr>
              <a:defRPr lang="en-US"/>
            </a:defPPr>
            <a:lvl1pPr algn="ctr">
              <a:defRPr sz="3200" b="1">
                <a:latin typeface="+mj-ea"/>
                <a:ea typeface="+mj-ea"/>
              </a:defRPr>
            </a:lvl1pPr>
          </a:lstStyle>
          <a:p>
            <a:pPr algn="l"/>
            <a:r>
              <a:rPr lang="en-US" dirty="0">
                <a:latin typeface="Palatino" pitchFamily="2" charset="77"/>
                <a:ea typeface="Palatino" pitchFamily="2" charset="77"/>
              </a:rPr>
              <a:t>PHASE 2: SOLUTION DESIGN AND PLANNING</a:t>
            </a:r>
          </a:p>
        </p:txBody>
      </p:sp>
      <p:sp>
        <p:nvSpPr>
          <p:cNvPr id="6" name="TextBox 5">
            <a:extLst>
              <a:ext uri="{FF2B5EF4-FFF2-40B4-BE49-F238E27FC236}">
                <a16:creationId xmlns:a16="http://schemas.microsoft.com/office/drawing/2014/main" id="{B0FD7830-315A-1F4E-9D01-224B83A40086}"/>
              </a:ext>
            </a:extLst>
          </p:cNvPr>
          <p:cNvSpPr txBox="1"/>
          <p:nvPr/>
        </p:nvSpPr>
        <p:spPr>
          <a:xfrm>
            <a:off x="372230" y="522875"/>
            <a:ext cx="6182557" cy="5967018"/>
          </a:xfrm>
          <a:prstGeom prst="rect">
            <a:avLst/>
          </a:prstGeom>
          <a:noFill/>
        </p:spPr>
        <p:txBody>
          <a:bodyPr wrap="square" rtlCol="0">
            <a:spAutoFit/>
          </a:bodyPr>
          <a:lstStyle/>
          <a:p>
            <a:pPr>
              <a:lnSpc>
                <a:spcPct val="150000"/>
              </a:lnSpc>
            </a:pPr>
            <a:r>
              <a:rPr lang="en-US" sz="2000" b="1" dirty="0">
                <a:latin typeface="Palatino" pitchFamily="2" charset="77"/>
                <a:ea typeface="Palatino" pitchFamily="2" charset="77"/>
              </a:rPr>
              <a:t>Goal:</a:t>
            </a:r>
            <a:r>
              <a:rPr lang="en-US" sz="2000" dirty="0">
                <a:latin typeface="Palatino" pitchFamily="2" charset="77"/>
                <a:ea typeface="Palatino" pitchFamily="2" charset="77"/>
              </a:rPr>
              <a:t> </a:t>
            </a:r>
            <a:r>
              <a:rPr lang="en-US" dirty="0">
                <a:latin typeface="Palatino" pitchFamily="2" charset="77"/>
                <a:ea typeface="Palatino" pitchFamily="2" charset="77"/>
              </a:rPr>
              <a:t>Define the approach for building enhanced fraud detection and prevention features.</a:t>
            </a:r>
          </a:p>
          <a:p>
            <a:pPr marL="457200" lvl="0" indent="-457200">
              <a:lnSpc>
                <a:spcPct val="150000"/>
              </a:lnSpc>
              <a:buFont typeface="+mj-lt"/>
              <a:buAutoNum type="arabicPeriod"/>
            </a:pPr>
            <a:r>
              <a:rPr lang="en-US" sz="2000" b="1" dirty="0">
                <a:latin typeface="Palatino" pitchFamily="2" charset="77"/>
                <a:ea typeface="Palatino" pitchFamily="2" charset="77"/>
              </a:rPr>
              <a:t>Feature Ideation:</a:t>
            </a:r>
            <a:endParaRPr lang="en-US" sz="2000" dirty="0">
              <a:latin typeface="Palatino" pitchFamily="2" charset="77"/>
              <a:ea typeface="Palatino" pitchFamily="2" charset="77"/>
            </a:endParaRPr>
          </a:p>
          <a:p>
            <a:pPr marL="742950" lvl="1" indent="-285750">
              <a:lnSpc>
                <a:spcPct val="150000"/>
              </a:lnSpc>
              <a:buFont typeface="Wingdings" pitchFamily="2" charset="2"/>
              <a:buChar char="q"/>
            </a:pPr>
            <a:r>
              <a:rPr lang="en-US" dirty="0">
                <a:latin typeface="Palatino" pitchFamily="2" charset="77"/>
                <a:ea typeface="Palatino" pitchFamily="2" charset="77"/>
              </a:rPr>
              <a:t>Collaborated with data science, engineering, and product design teams to brainstorm solutions. Proposed key features:</a:t>
            </a:r>
          </a:p>
          <a:p>
            <a:pPr marL="1200150" lvl="2" indent="-285750">
              <a:lnSpc>
                <a:spcPct val="150000"/>
              </a:lnSpc>
              <a:buFont typeface="Arial" panose="020B0604020202020204" pitchFamily="34" charset="0"/>
              <a:buChar char="•"/>
            </a:pPr>
            <a:r>
              <a:rPr lang="en-US" dirty="0">
                <a:latin typeface="Palatino" pitchFamily="2" charset="77"/>
                <a:ea typeface="Palatino" pitchFamily="2" charset="77"/>
              </a:rPr>
              <a:t>Machine learning (ML) models for real-time fraud detection.</a:t>
            </a:r>
          </a:p>
          <a:p>
            <a:pPr marL="1200150" lvl="2" indent="-285750">
              <a:lnSpc>
                <a:spcPct val="150000"/>
              </a:lnSpc>
              <a:buFont typeface="Arial" panose="020B0604020202020204" pitchFamily="34" charset="0"/>
              <a:buChar char="•"/>
            </a:pPr>
            <a:r>
              <a:rPr lang="en-US" dirty="0">
                <a:latin typeface="Palatino" pitchFamily="2" charset="77"/>
                <a:ea typeface="Palatino" pitchFamily="2" charset="77"/>
              </a:rPr>
              <a:t>Customizable fraud rules for merchants.</a:t>
            </a:r>
          </a:p>
          <a:p>
            <a:pPr marL="1200150" lvl="2" indent="-285750">
              <a:lnSpc>
                <a:spcPct val="150000"/>
              </a:lnSpc>
              <a:buFont typeface="Arial" panose="020B0604020202020204" pitchFamily="34" charset="0"/>
              <a:buChar char="•"/>
            </a:pPr>
            <a:r>
              <a:rPr lang="en-US" dirty="0">
                <a:latin typeface="Palatino" pitchFamily="2" charset="77"/>
                <a:ea typeface="Palatino" pitchFamily="2" charset="77"/>
              </a:rPr>
              <a:t>Intuitive dashboards to monitor flagged transactions.</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Prioritized an MVP focusing on ML-based detection and customizable rules.</a:t>
            </a:r>
          </a:p>
          <a:p>
            <a:pPr lvl="1">
              <a:lnSpc>
                <a:spcPct val="150000"/>
              </a:lnSpc>
            </a:pPr>
            <a:endParaRPr lang="en-US" dirty="0">
              <a:latin typeface="Palatino" pitchFamily="2" charset="77"/>
              <a:ea typeface="Palatino" pitchFamily="2" charset="77"/>
            </a:endParaRPr>
          </a:p>
        </p:txBody>
      </p:sp>
      <p:pic>
        <p:nvPicPr>
          <p:cNvPr id="7" name="image3.png">
            <a:extLst>
              <a:ext uri="{FF2B5EF4-FFF2-40B4-BE49-F238E27FC236}">
                <a16:creationId xmlns:a16="http://schemas.microsoft.com/office/drawing/2014/main" id="{A4ED1AE1-49CD-F746-856B-2F243525F1ED}"/>
              </a:ext>
            </a:extLst>
          </p:cNvPr>
          <p:cNvPicPr/>
          <p:nvPr/>
        </p:nvPicPr>
        <p:blipFill>
          <a:blip r:embed="rId2"/>
          <a:srcRect/>
          <a:stretch>
            <a:fillRect/>
          </a:stretch>
        </p:blipFill>
        <p:spPr>
          <a:xfrm>
            <a:off x="6743700" y="1280016"/>
            <a:ext cx="5270500" cy="42190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3438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11805" y="1111859"/>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064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14" name="TextBox 5"/>
          <p:cNvSpPr txBox="1"/>
          <p:nvPr/>
        </p:nvSpPr>
        <p:spPr>
          <a:xfrm>
            <a:off x="572154" y="27000"/>
            <a:ext cx="11137245" cy="584775"/>
          </a:xfrm>
          <a:prstGeom prst="rect">
            <a:avLst/>
          </a:prstGeom>
          <a:noFill/>
        </p:spPr>
        <p:txBody>
          <a:bodyPr wrap="square" rtlCol="0">
            <a:spAutoFit/>
          </a:bodyPr>
          <a:lstStyle>
            <a:defPPr>
              <a:defRPr lang="en-US"/>
            </a:defPPr>
            <a:lvl1pPr algn="ctr">
              <a:defRPr sz="3200" b="1">
                <a:latin typeface="+mj-ea"/>
                <a:ea typeface="+mj-ea"/>
              </a:defRPr>
            </a:lvl1pPr>
          </a:lstStyle>
          <a:p>
            <a:pPr algn="l"/>
            <a:r>
              <a:rPr lang="en-US" dirty="0">
                <a:latin typeface="Palatino" pitchFamily="2" charset="77"/>
                <a:ea typeface="Palatino" pitchFamily="2" charset="77"/>
              </a:rPr>
              <a:t>PHASE 2: SOLUTION DESIGN AND PLANNING</a:t>
            </a:r>
          </a:p>
        </p:txBody>
      </p:sp>
      <p:sp>
        <p:nvSpPr>
          <p:cNvPr id="6" name="TextBox 5">
            <a:extLst>
              <a:ext uri="{FF2B5EF4-FFF2-40B4-BE49-F238E27FC236}">
                <a16:creationId xmlns:a16="http://schemas.microsoft.com/office/drawing/2014/main" id="{B0FD7830-315A-1F4E-9D01-224B83A40086}"/>
              </a:ext>
            </a:extLst>
          </p:cNvPr>
          <p:cNvSpPr txBox="1"/>
          <p:nvPr/>
        </p:nvSpPr>
        <p:spPr>
          <a:xfrm>
            <a:off x="382966" y="1111859"/>
            <a:ext cx="4695069" cy="4212692"/>
          </a:xfrm>
          <a:prstGeom prst="rect">
            <a:avLst/>
          </a:prstGeom>
          <a:noFill/>
        </p:spPr>
        <p:txBody>
          <a:bodyPr wrap="square" rtlCol="0">
            <a:spAutoFit/>
          </a:bodyPr>
          <a:lstStyle/>
          <a:p>
            <a:pPr lvl="0">
              <a:lnSpc>
                <a:spcPct val="150000"/>
              </a:lnSpc>
            </a:pPr>
            <a:r>
              <a:rPr lang="en-US" b="1" dirty="0">
                <a:latin typeface="Palatino" pitchFamily="2" charset="77"/>
                <a:ea typeface="Palatino" pitchFamily="2" charset="77"/>
              </a:rPr>
              <a:t>2.    Roadmap Development:</a:t>
            </a:r>
            <a:endParaRPr lang="en-US" dirty="0">
              <a:latin typeface="Palatino" pitchFamily="2" charset="77"/>
              <a:ea typeface="Palatino" pitchFamily="2" charset="77"/>
            </a:endParaRPr>
          </a:p>
          <a:p>
            <a:pPr marL="742950" lvl="1" indent="-285750">
              <a:lnSpc>
                <a:spcPct val="150000"/>
              </a:lnSpc>
              <a:buFont typeface="Wingdings" pitchFamily="2" charset="2"/>
              <a:buChar char="q"/>
            </a:pPr>
            <a:r>
              <a:rPr lang="en-US" dirty="0">
                <a:latin typeface="Palatino" pitchFamily="2" charset="77"/>
                <a:ea typeface="Palatino" pitchFamily="2" charset="77"/>
              </a:rPr>
              <a:t>Created a roadmap detailing milestones, deliverables, and timelines for feature development and rollout.</a:t>
            </a:r>
          </a:p>
          <a:p>
            <a:pPr>
              <a:lnSpc>
                <a:spcPct val="150000"/>
              </a:lnSpc>
            </a:pPr>
            <a:endParaRPr lang="en-US" dirty="0">
              <a:latin typeface="Palatino" pitchFamily="2" charset="77"/>
              <a:ea typeface="Palatino" pitchFamily="2" charset="77"/>
            </a:endParaRPr>
          </a:p>
          <a:p>
            <a:pPr marL="285750" indent="-285750">
              <a:lnSpc>
                <a:spcPct val="150000"/>
              </a:lnSpc>
              <a:buFont typeface="Wingdings" pitchFamily="2" charset="2"/>
              <a:buChar char="§"/>
            </a:pPr>
            <a:r>
              <a:rPr lang="en-US" b="1" dirty="0">
                <a:latin typeface="Palatino" pitchFamily="2" charset="77"/>
                <a:ea typeface="Palatino" pitchFamily="2" charset="77"/>
              </a:rPr>
              <a:t>Outcome</a:t>
            </a:r>
            <a:r>
              <a:rPr lang="en-US" dirty="0">
                <a:latin typeface="Palatino" pitchFamily="2" charset="77"/>
                <a:ea typeface="Palatino" pitchFamily="2" charset="77"/>
              </a:rPr>
              <a:t>: Secured buy-in from stakeholders and aligned the team on a phased delivery approach.</a:t>
            </a:r>
          </a:p>
          <a:p>
            <a:pPr lvl="1">
              <a:lnSpc>
                <a:spcPct val="150000"/>
              </a:lnSpc>
            </a:pPr>
            <a:endParaRPr lang="en-US" dirty="0">
              <a:latin typeface="Palatino" pitchFamily="2" charset="77"/>
              <a:ea typeface="Palatino" pitchFamily="2" charset="77"/>
            </a:endParaRPr>
          </a:p>
        </p:txBody>
      </p:sp>
      <p:pic>
        <p:nvPicPr>
          <p:cNvPr id="8" name="image1.png">
            <a:extLst>
              <a:ext uri="{FF2B5EF4-FFF2-40B4-BE49-F238E27FC236}">
                <a16:creationId xmlns:a16="http://schemas.microsoft.com/office/drawing/2014/main" id="{65EC9EFB-90E2-094B-AB15-13C3D926BB1B}"/>
              </a:ext>
            </a:extLst>
          </p:cNvPr>
          <p:cNvPicPr/>
          <p:nvPr/>
        </p:nvPicPr>
        <p:blipFill>
          <a:blip r:embed="rId2"/>
          <a:srcRect/>
          <a:stretch>
            <a:fillRect/>
          </a:stretch>
        </p:blipFill>
        <p:spPr>
          <a:xfrm>
            <a:off x="5867400" y="638775"/>
            <a:ext cx="5207000" cy="5826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8087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11805" y="1111859"/>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064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14" name="TextBox 5"/>
          <p:cNvSpPr txBox="1"/>
          <p:nvPr/>
        </p:nvSpPr>
        <p:spPr>
          <a:xfrm>
            <a:off x="572154" y="27000"/>
            <a:ext cx="11137245" cy="584775"/>
          </a:xfrm>
          <a:prstGeom prst="rect">
            <a:avLst/>
          </a:prstGeom>
          <a:noFill/>
        </p:spPr>
        <p:txBody>
          <a:bodyPr wrap="square" rtlCol="0">
            <a:spAutoFit/>
          </a:bodyPr>
          <a:lstStyle>
            <a:defPPr>
              <a:defRPr lang="en-US"/>
            </a:defPPr>
            <a:lvl1pPr algn="ctr">
              <a:defRPr sz="3200" b="1">
                <a:latin typeface="+mj-ea"/>
                <a:ea typeface="+mj-ea"/>
              </a:defRPr>
            </a:lvl1pPr>
          </a:lstStyle>
          <a:p>
            <a:pPr algn="l"/>
            <a:r>
              <a:rPr lang="en-US" dirty="0">
                <a:latin typeface="Palatino" pitchFamily="2" charset="77"/>
                <a:ea typeface="Palatino" pitchFamily="2" charset="77"/>
              </a:rPr>
              <a:t>PHASE 2: SOLUTION DESIGN AND PLANNING</a:t>
            </a:r>
          </a:p>
        </p:txBody>
      </p:sp>
      <p:sp>
        <p:nvSpPr>
          <p:cNvPr id="6" name="TextBox 5">
            <a:extLst>
              <a:ext uri="{FF2B5EF4-FFF2-40B4-BE49-F238E27FC236}">
                <a16:creationId xmlns:a16="http://schemas.microsoft.com/office/drawing/2014/main" id="{B0FD7830-315A-1F4E-9D01-224B83A40086}"/>
              </a:ext>
            </a:extLst>
          </p:cNvPr>
          <p:cNvSpPr txBox="1"/>
          <p:nvPr/>
        </p:nvSpPr>
        <p:spPr>
          <a:xfrm>
            <a:off x="421065" y="1111859"/>
            <a:ext cx="4961770" cy="3658694"/>
          </a:xfrm>
          <a:prstGeom prst="rect">
            <a:avLst/>
          </a:prstGeom>
          <a:noFill/>
        </p:spPr>
        <p:txBody>
          <a:bodyPr wrap="square" rtlCol="0">
            <a:spAutoFit/>
          </a:bodyPr>
          <a:lstStyle/>
          <a:p>
            <a:pPr lvl="0"/>
            <a:r>
              <a:rPr lang="en-US" b="1" dirty="0"/>
              <a:t>3.    User Story Development:</a:t>
            </a:r>
            <a:endParaRPr lang="en-US" dirty="0"/>
          </a:p>
          <a:p>
            <a:pPr marL="742950" lvl="1" indent="-285750">
              <a:lnSpc>
                <a:spcPct val="150000"/>
              </a:lnSpc>
              <a:buFont typeface="Wingdings" pitchFamily="2" charset="2"/>
              <a:buChar char="q"/>
            </a:pPr>
            <a:r>
              <a:rPr lang="en-US" dirty="0">
                <a:latin typeface="Palatino" pitchFamily="2" charset="77"/>
                <a:ea typeface="Palatino" pitchFamily="2" charset="77"/>
              </a:rPr>
              <a:t>Drafted detailed user stories and acceptance criteria for each feature.</a:t>
            </a:r>
          </a:p>
          <a:p>
            <a:pPr>
              <a:lnSpc>
                <a:spcPct val="150000"/>
              </a:lnSpc>
            </a:pPr>
            <a:endParaRPr lang="en-US" dirty="0">
              <a:latin typeface="Palatino" pitchFamily="2" charset="77"/>
              <a:ea typeface="Palatino" pitchFamily="2" charset="77"/>
            </a:endParaRPr>
          </a:p>
          <a:p>
            <a:pPr marL="285750" indent="-285750">
              <a:lnSpc>
                <a:spcPct val="150000"/>
              </a:lnSpc>
              <a:buFont typeface="Wingdings" pitchFamily="2" charset="2"/>
              <a:buChar char="§"/>
            </a:pPr>
            <a:r>
              <a:rPr lang="en-US" b="1" dirty="0">
                <a:latin typeface="Palatino" pitchFamily="2" charset="77"/>
                <a:ea typeface="Palatino" pitchFamily="2" charset="77"/>
              </a:rPr>
              <a:t>Example: </a:t>
            </a:r>
            <a:r>
              <a:rPr lang="en-US" dirty="0">
                <a:latin typeface="Palatino" pitchFamily="2" charset="77"/>
                <a:ea typeface="Palatino" pitchFamily="2" charset="77"/>
              </a:rPr>
              <a:t>“As a merchant, I want to set custom fraud rules so I can align fraud prevention with my business risk tolerance.”</a:t>
            </a:r>
          </a:p>
          <a:p>
            <a:pPr lvl="1">
              <a:lnSpc>
                <a:spcPct val="150000"/>
              </a:lnSpc>
            </a:pPr>
            <a:endParaRPr lang="en-US" dirty="0">
              <a:latin typeface="Palatino" pitchFamily="2" charset="77"/>
              <a:ea typeface="Palatino" pitchFamily="2" charset="77"/>
            </a:endParaRPr>
          </a:p>
        </p:txBody>
      </p:sp>
      <p:pic>
        <p:nvPicPr>
          <p:cNvPr id="8" name="image8.png">
            <a:extLst>
              <a:ext uri="{FF2B5EF4-FFF2-40B4-BE49-F238E27FC236}">
                <a16:creationId xmlns:a16="http://schemas.microsoft.com/office/drawing/2014/main" id="{18FFEB10-2722-4A43-9F99-85E5BCF56E41}"/>
              </a:ext>
            </a:extLst>
          </p:cNvPr>
          <p:cNvPicPr/>
          <p:nvPr/>
        </p:nvPicPr>
        <p:blipFill>
          <a:blip r:embed="rId2"/>
          <a:srcRect/>
          <a:stretch>
            <a:fillRect/>
          </a:stretch>
        </p:blipFill>
        <p:spPr>
          <a:xfrm>
            <a:off x="5600700" y="1111859"/>
            <a:ext cx="6477000" cy="5461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7792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11805" y="1111859"/>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064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14" name="TextBox 5"/>
          <p:cNvSpPr txBox="1"/>
          <p:nvPr/>
        </p:nvSpPr>
        <p:spPr>
          <a:xfrm>
            <a:off x="572154" y="27000"/>
            <a:ext cx="11137245" cy="584775"/>
          </a:xfrm>
          <a:prstGeom prst="rect">
            <a:avLst/>
          </a:prstGeom>
          <a:noFill/>
        </p:spPr>
        <p:txBody>
          <a:bodyPr wrap="square" rtlCol="0">
            <a:spAutoFit/>
          </a:bodyPr>
          <a:lstStyle>
            <a:defPPr>
              <a:defRPr lang="en-US"/>
            </a:defPPr>
            <a:lvl1pPr algn="ctr">
              <a:defRPr sz="3200" b="1">
                <a:latin typeface="+mj-ea"/>
                <a:ea typeface="+mj-ea"/>
              </a:defRPr>
            </a:lvl1pPr>
          </a:lstStyle>
          <a:p>
            <a:pPr algn="l"/>
            <a:r>
              <a:rPr lang="en-US" dirty="0">
                <a:latin typeface="Palatino" pitchFamily="2" charset="77"/>
                <a:ea typeface="Palatino" pitchFamily="2" charset="77"/>
              </a:rPr>
              <a:t>PHASE 3: DEVELOPMENT AND INTEGRATION</a:t>
            </a:r>
          </a:p>
        </p:txBody>
      </p:sp>
      <p:sp>
        <p:nvSpPr>
          <p:cNvPr id="6" name="TextBox 5">
            <a:extLst>
              <a:ext uri="{FF2B5EF4-FFF2-40B4-BE49-F238E27FC236}">
                <a16:creationId xmlns:a16="http://schemas.microsoft.com/office/drawing/2014/main" id="{B0FD7830-315A-1F4E-9D01-224B83A40086}"/>
              </a:ext>
            </a:extLst>
          </p:cNvPr>
          <p:cNvSpPr txBox="1"/>
          <p:nvPr/>
        </p:nvSpPr>
        <p:spPr>
          <a:xfrm>
            <a:off x="395282" y="397559"/>
            <a:ext cx="11796717" cy="6474849"/>
          </a:xfrm>
          <a:prstGeom prst="rect">
            <a:avLst/>
          </a:prstGeom>
          <a:noFill/>
        </p:spPr>
        <p:txBody>
          <a:bodyPr wrap="square" rtlCol="0">
            <a:spAutoFit/>
          </a:bodyPr>
          <a:lstStyle/>
          <a:p>
            <a:pPr>
              <a:lnSpc>
                <a:spcPct val="150000"/>
              </a:lnSpc>
            </a:pPr>
            <a:r>
              <a:rPr lang="en-US" sz="2000" b="1" dirty="0">
                <a:latin typeface="Palatino" pitchFamily="2" charset="77"/>
                <a:ea typeface="Palatino" pitchFamily="2" charset="77"/>
              </a:rPr>
              <a:t>Goal: </a:t>
            </a:r>
            <a:r>
              <a:rPr lang="en-US" dirty="0">
                <a:latin typeface="Palatino" pitchFamily="2" charset="77"/>
                <a:ea typeface="Palatino" pitchFamily="2" charset="77"/>
              </a:rPr>
              <a:t>Build and integrate fraud prevention features into the ZendNow platform.</a:t>
            </a:r>
          </a:p>
          <a:p>
            <a:pPr marL="342900" lvl="0" indent="-342900">
              <a:lnSpc>
                <a:spcPct val="150000"/>
              </a:lnSpc>
              <a:buFont typeface="+mj-lt"/>
              <a:buAutoNum type="arabicPeriod"/>
            </a:pPr>
            <a:r>
              <a:rPr lang="en-US" sz="2000" b="1" dirty="0">
                <a:latin typeface="Palatino" pitchFamily="2" charset="77"/>
                <a:ea typeface="Palatino" pitchFamily="2" charset="77"/>
              </a:rPr>
              <a:t>Machine Learning Model Development:</a:t>
            </a:r>
          </a:p>
          <a:p>
            <a:pPr marL="1200150" lvl="2" indent="-285750">
              <a:lnSpc>
                <a:spcPct val="150000"/>
              </a:lnSpc>
              <a:buFont typeface="Wingdings" pitchFamily="2" charset="2"/>
              <a:buChar char="q"/>
            </a:pPr>
            <a:r>
              <a:rPr lang="en-US" dirty="0">
                <a:latin typeface="Palatino" pitchFamily="2" charset="77"/>
                <a:ea typeface="Palatino" pitchFamily="2" charset="77"/>
              </a:rPr>
              <a:t>Worked with data scientists to train ML models using historical transaction data, incorporating features like transaction frequency, geolocation, and user behavior.</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Developed a model that flagged transactions with </a:t>
            </a:r>
            <a:r>
              <a:rPr lang="en-US" b="1" dirty="0">
                <a:latin typeface="Palatino" pitchFamily="2" charset="77"/>
                <a:ea typeface="Palatino" pitchFamily="2" charset="77"/>
              </a:rPr>
              <a:t>40% greater accuracy</a:t>
            </a:r>
            <a:r>
              <a:rPr lang="en-US" dirty="0">
                <a:latin typeface="Palatino" pitchFamily="2" charset="77"/>
                <a:ea typeface="Palatino" pitchFamily="2" charset="77"/>
              </a:rPr>
              <a:t> than the previous system.</a:t>
            </a:r>
          </a:p>
          <a:p>
            <a:pPr>
              <a:lnSpc>
                <a:spcPct val="150000"/>
              </a:lnSpc>
            </a:pPr>
            <a:endParaRPr lang="en-US" dirty="0">
              <a:latin typeface="Palatino" pitchFamily="2" charset="77"/>
              <a:ea typeface="Palatino" pitchFamily="2" charset="77"/>
            </a:endParaRPr>
          </a:p>
          <a:p>
            <a:pPr lvl="0">
              <a:lnSpc>
                <a:spcPct val="150000"/>
              </a:lnSpc>
            </a:pPr>
            <a:r>
              <a:rPr lang="en-US" sz="2000" b="1" dirty="0">
                <a:latin typeface="Palatino" pitchFamily="2" charset="77"/>
                <a:ea typeface="Palatino" pitchFamily="2" charset="77"/>
              </a:rPr>
              <a:t>2.   Custom Fraud Rules:</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Partnered with engineers to create a rule builder interface that allowed merchants to define custom thresholds for fraud detection.</a:t>
            </a:r>
          </a:p>
          <a:p>
            <a:pPr marL="285750" indent="-285750">
              <a:lnSpc>
                <a:spcPct val="150000"/>
              </a:lnSpc>
              <a:buFont typeface="Wingdings" pitchFamily="2" charset="2"/>
              <a:buChar char="§"/>
            </a:pPr>
            <a:r>
              <a:rPr lang="en-US" b="1" dirty="0">
                <a:latin typeface="Palatino" pitchFamily="2" charset="77"/>
                <a:ea typeface="Palatino" pitchFamily="2" charset="77"/>
              </a:rPr>
              <a:t>Outcome</a:t>
            </a:r>
            <a:r>
              <a:rPr lang="en-US" dirty="0">
                <a:latin typeface="Palatino" pitchFamily="2" charset="77"/>
                <a:ea typeface="Palatino" pitchFamily="2" charset="77"/>
              </a:rPr>
              <a:t>: Delivered a user-friendly tool enabling merchants to adjust fraud sensitivity based on their specific needs.</a:t>
            </a:r>
          </a:p>
          <a:p>
            <a:pPr lvl="0">
              <a:lnSpc>
                <a:spcPct val="150000"/>
              </a:lnSpc>
            </a:pPr>
            <a:r>
              <a:rPr lang="en-US" sz="2000" b="1" dirty="0">
                <a:latin typeface="Palatino" pitchFamily="2" charset="77"/>
                <a:ea typeface="Palatino" pitchFamily="2" charset="77"/>
              </a:rPr>
              <a:t>3.    Backend Integration:</a:t>
            </a:r>
          </a:p>
          <a:p>
            <a:pPr marL="1200150" lvl="2" indent="-285750">
              <a:lnSpc>
                <a:spcPct val="150000"/>
              </a:lnSpc>
              <a:buFont typeface="Wingdings" pitchFamily="2" charset="2"/>
              <a:buChar char="q"/>
            </a:pPr>
            <a:r>
              <a:rPr lang="en-US" dirty="0">
                <a:latin typeface="Palatino" pitchFamily="2" charset="77"/>
                <a:ea typeface="Palatino" pitchFamily="2" charset="77"/>
              </a:rPr>
              <a:t>Integrated the ML model and fraud rule system into ZendNow’s payment processing pipeline, ensuring seamless operation.</a:t>
            </a:r>
          </a:p>
          <a:p>
            <a:pPr marL="285750" indent="-285750">
              <a:lnSpc>
                <a:spcPct val="150000"/>
              </a:lnSpc>
              <a:buFont typeface="Wingdings" pitchFamily="2" charset="2"/>
              <a:buChar char="§"/>
            </a:pPr>
            <a:r>
              <a:rPr lang="en-US" dirty="0">
                <a:latin typeface="Palatino" pitchFamily="2" charset="77"/>
                <a:ea typeface="Palatino" pitchFamily="2" charset="77"/>
              </a:rPr>
              <a:t>Outcome: Achieved real-time fraud detection without impacting transaction processing speed.</a:t>
            </a:r>
          </a:p>
        </p:txBody>
      </p:sp>
    </p:spTree>
    <p:extLst>
      <p:ext uri="{BB962C8B-B14F-4D97-AF65-F5344CB8AC3E}">
        <p14:creationId xmlns:p14="http://schemas.microsoft.com/office/powerpoint/2010/main" val="84505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11805" y="1111859"/>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064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cs typeface="Inter"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charset="0"/>
            </a:endParaRPr>
          </a:p>
        </p:txBody>
      </p:sp>
      <p:sp>
        <p:nvSpPr>
          <p:cNvPr id="14" name="TextBox 5"/>
          <p:cNvSpPr txBox="1"/>
          <p:nvPr/>
        </p:nvSpPr>
        <p:spPr>
          <a:xfrm>
            <a:off x="572154" y="27000"/>
            <a:ext cx="11137245" cy="584775"/>
          </a:xfrm>
          <a:prstGeom prst="rect">
            <a:avLst/>
          </a:prstGeom>
          <a:noFill/>
        </p:spPr>
        <p:txBody>
          <a:bodyPr wrap="square" rtlCol="0">
            <a:spAutoFit/>
          </a:bodyPr>
          <a:lstStyle>
            <a:defPPr>
              <a:defRPr lang="en-US"/>
            </a:defPPr>
            <a:lvl1pPr algn="ctr">
              <a:defRPr sz="3200" b="1">
                <a:latin typeface="+mj-ea"/>
                <a:ea typeface="+mj-ea"/>
              </a:defRPr>
            </a:lvl1pPr>
          </a:lstStyle>
          <a:p>
            <a:pPr algn="l"/>
            <a:r>
              <a:rPr lang="en-US" dirty="0">
                <a:latin typeface="Palatino" pitchFamily="2" charset="77"/>
                <a:ea typeface="Palatino" pitchFamily="2" charset="77"/>
              </a:rPr>
              <a:t>PHASE 4: TESTING AND VALIDATION</a:t>
            </a:r>
          </a:p>
        </p:txBody>
      </p:sp>
      <p:sp>
        <p:nvSpPr>
          <p:cNvPr id="6" name="TextBox 5">
            <a:extLst>
              <a:ext uri="{FF2B5EF4-FFF2-40B4-BE49-F238E27FC236}">
                <a16:creationId xmlns:a16="http://schemas.microsoft.com/office/drawing/2014/main" id="{B0FD7830-315A-1F4E-9D01-224B83A40086}"/>
              </a:ext>
            </a:extLst>
          </p:cNvPr>
          <p:cNvSpPr txBox="1"/>
          <p:nvPr/>
        </p:nvSpPr>
        <p:spPr>
          <a:xfrm>
            <a:off x="421065" y="709374"/>
            <a:ext cx="11645599" cy="6059351"/>
          </a:xfrm>
          <a:prstGeom prst="rect">
            <a:avLst/>
          </a:prstGeom>
          <a:noFill/>
        </p:spPr>
        <p:txBody>
          <a:bodyPr wrap="square" rtlCol="0">
            <a:spAutoFit/>
          </a:bodyPr>
          <a:lstStyle/>
          <a:p>
            <a:pPr>
              <a:lnSpc>
                <a:spcPct val="150000"/>
              </a:lnSpc>
            </a:pPr>
            <a:r>
              <a:rPr lang="en-US" sz="2000" b="1" dirty="0">
                <a:latin typeface="Palatino" pitchFamily="2" charset="77"/>
                <a:ea typeface="Palatino" pitchFamily="2" charset="77"/>
              </a:rPr>
              <a:t>Goal</a:t>
            </a:r>
            <a:r>
              <a:rPr lang="en-US" b="1" dirty="0">
                <a:latin typeface="Palatino" pitchFamily="2" charset="77"/>
                <a:ea typeface="Palatino" pitchFamily="2" charset="77"/>
              </a:rPr>
              <a:t>:</a:t>
            </a:r>
            <a:r>
              <a:rPr lang="en-US" dirty="0">
                <a:latin typeface="Palatino" pitchFamily="2" charset="77"/>
                <a:ea typeface="Palatino" pitchFamily="2" charset="77"/>
              </a:rPr>
              <a:t> Ensure the system performs accurately and meets user needs.</a:t>
            </a:r>
          </a:p>
          <a:p>
            <a:pPr lvl="0">
              <a:lnSpc>
                <a:spcPct val="150000"/>
              </a:lnSpc>
            </a:pPr>
            <a:r>
              <a:rPr lang="en-US" sz="2000" b="1" dirty="0">
                <a:latin typeface="Palatino" pitchFamily="2" charset="77"/>
                <a:ea typeface="Palatino" pitchFamily="2" charset="77"/>
              </a:rPr>
              <a:t>1.    Internal Testing:</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Conducted stress tests to validate the ML model’s performance under high transaction volumes.</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Verified the system could handle peak loads without performance degradation.</a:t>
            </a:r>
          </a:p>
          <a:p>
            <a:pPr>
              <a:lnSpc>
                <a:spcPct val="150000"/>
              </a:lnSpc>
            </a:pPr>
            <a:endParaRPr lang="en-US" dirty="0">
              <a:latin typeface="Palatino" pitchFamily="2" charset="77"/>
              <a:ea typeface="Palatino" pitchFamily="2" charset="77"/>
            </a:endParaRPr>
          </a:p>
          <a:p>
            <a:pPr lvl="0">
              <a:lnSpc>
                <a:spcPct val="150000"/>
              </a:lnSpc>
            </a:pPr>
            <a:r>
              <a:rPr lang="en-US" sz="2000" b="1" dirty="0">
                <a:latin typeface="Palatino" pitchFamily="2" charset="77"/>
                <a:ea typeface="Palatino" pitchFamily="2" charset="77"/>
              </a:rPr>
              <a:t>2.    User Acceptance Testing (UAT):</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Collaborated with selected merchants to pilot the new fraud prevention tools and gather feedback.</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Identified minor usability issues in the rule builder, which were resolved before the full launch.</a:t>
            </a:r>
          </a:p>
          <a:p>
            <a:pPr>
              <a:lnSpc>
                <a:spcPct val="150000"/>
              </a:lnSpc>
            </a:pPr>
            <a:endParaRPr lang="en-US" dirty="0">
              <a:latin typeface="Palatino" pitchFamily="2" charset="77"/>
              <a:ea typeface="Palatino" pitchFamily="2" charset="77"/>
            </a:endParaRPr>
          </a:p>
          <a:p>
            <a:pPr lvl="0">
              <a:lnSpc>
                <a:spcPct val="150000"/>
              </a:lnSpc>
            </a:pPr>
            <a:r>
              <a:rPr lang="en-US" sz="2000" b="1" dirty="0">
                <a:latin typeface="Palatino" pitchFamily="2" charset="77"/>
                <a:ea typeface="Palatino" pitchFamily="2" charset="77"/>
              </a:rPr>
              <a:t>3.     A/B Testing:</a:t>
            </a:r>
            <a:endParaRPr lang="en-US" sz="2000" dirty="0">
              <a:latin typeface="Palatino" pitchFamily="2" charset="77"/>
              <a:ea typeface="Palatino" pitchFamily="2" charset="77"/>
            </a:endParaRPr>
          </a:p>
          <a:p>
            <a:pPr marL="1200150" lvl="2" indent="-285750">
              <a:lnSpc>
                <a:spcPct val="150000"/>
              </a:lnSpc>
              <a:buFont typeface="Wingdings" pitchFamily="2" charset="2"/>
              <a:buChar char="q"/>
            </a:pPr>
            <a:r>
              <a:rPr lang="en-US" dirty="0">
                <a:latin typeface="Palatino" pitchFamily="2" charset="77"/>
                <a:ea typeface="Palatino" pitchFamily="2" charset="77"/>
              </a:rPr>
              <a:t>Compared the new fraud detection system with the old one using a subset of transactions.</a:t>
            </a:r>
          </a:p>
          <a:p>
            <a:pPr marL="1200150" lvl="2" indent="-285750">
              <a:lnSpc>
                <a:spcPct val="150000"/>
              </a:lnSpc>
              <a:buFont typeface="Wingdings" pitchFamily="2" charset="2"/>
              <a:buChar char="q"/>
            </a:pPr>
            <a:r>
              <a:rPr lang="en-US" b="1" dirty="0">
                <a:latin typeface="Palatino" pitchFamily="2" charset="77"/>
                <a:ea typeface="Palatino" pitchFamily="2" charset="77"/>
              </a:rPr>
              <a:t>Metrics evaluated: </a:t>
            </a:r>
            <a:r>
              <a:rPr lang="en-US" dirty="0">
                <a:latin typeface="Palatino" pitchFamily="2" charset="77"/>
                <a:ea typeface="Palatino" pitchFamily="2" charset="77"/>
              </a:rPr>
              <a:t>fraud detection accuracy, false positive rate, and processing speed.</a:t>
            </a:r>
          </a:p>
          <a:p>
            <a:pPr marL="285750" indent="-285750">
              <a:lnSpc>
                <a:spcPct val="150000"/>
              </a:lnSpc>
              <a:buFont typeface="Wingdings" pitchFamily="2" charset="2"/>
              <a:buChar char="§"/>
            </a:pPr>
            <a:r>
              <a:rPr lang="en-US" b="1" dirty="0">
                <a:latin typeface="Palatino" pitchFamily="2" charset="77"/>
                <a:ea typeface="Palatino" pitchFamily="2" charset="77"/>
              </a:rPr>
              <a:t>Outcome: </a:t>
            </a:r>
            <a:r>
              <a:rPr lang="en-US" dirty="0">
                <a:latin typeface="Palatino" pitchFamily="2" charset="77"/>
                <a:ea typeface="Palatino" pitchFamily="2" charset="77"/>
              </a:rPr>
              <a:t>Demonstrated a </a:t>
            </a:r>
            <a:r>
              <a:rPr lang="en-US" b="1" dirty="0">
                <a:latin typeface="Palatino" pitchFamily="2" charset="77"/>
                <a:ea typeface="Palatino" pitchFamily="2" charset="77"/>
              </a:rPr>
              <a:t>25% reduction in false positives</a:t>
            </a:r>
            <a:r>
              <a:rPr lang="en-US" dirty="0">
                <a:latin typeface="Palatino" pitchFamily="2" charset="77"/>
                <a:ea typeface="Palatino" pitchFamily="2" charset="77"/>
              </a:rPr>
              <a:t> and a </a:t>
            </a:r>
            <a:r>
              <a:rPr lang="en-US" b="1" dirty="0">
                <a:latin typeface="Palatino" pitchFamily="2" charset="77"/>
                <a:ea typeface="Palatino" pitchFamily="2" charset="77"/>
              </a:rPr>
              <a:t>40% improvement in fraud detection accuracy</a:t>
            </a:r>
            <a:r>
              <a:rPr lang="en-US" dirty="0">
                <a:latin typeface="Palatino" pitchFamily="2" charset="77"/>
                <a:ea typeface="Palatino" pitchFamily="2" charset="77"/>
              </a:rPr>
              <a:t>.</a:t>
            </a:r>
          </a:p>
        </p:txBody>
      </p:sp>
    </p:spTree>
    <p:extLst>
      <p:ext uri="{BB962C8B-B14F-4D97-AF65-F5344CB8AC3E}">
        <p14:creationId xmlns:p14="http://schemas.microsoft.com/office/powerpoint/2010/main" val="370220388"/>
      </p:ext>
    </p:extLst>
  </p:cSld>
  <p:clrMapOvr>
    <a:masterClrMapping/>
  </p:clrMapOvr>
</p:sld>
</file>

<file path=ppt/theme/theme1.xml><?xml version="1.0" encoding="utf-8"?>
<a:theme xmlns:a="http://schemas.openxmlformats.org/drawingml/2006/main" name="Office Theme">
  <a:themeElements>
    <a:clrScheme name="宏格沃兹学院（浅）">
      <a:dk1>
        <a:srgbClr val="000000"/>
      </a:dk1>
      <a:lt1>
        <a:srgbClr val="FFFFFF"/>
      </a:lt1>
      <a:dk2>
        <a:srgbClr val="001326"/>
      </a:dk2>
      <a:lt2>
        <a:srgbClr val="E7E6E6"/>
      </a:lt2>
      <a:accent1>
        <a:srgbClr val="007FFE"/>
      </a:accent1>
      <a:accent2>
        <a:srgbClr val="19C065"/>
      </a:accent2>
      <a:accent3>
        <a:srgbClr val="F0BD00"/>
      </a:accent3>
      <a:accent4>
        <a:srgbClr val="F12200"/>
      </a:accent4>
      <a:accent5>
        <a:srgbClr val="E002BB"/>
      </a:accent5>
      <a:accent6>
        <a:srgbClr val="A5A5A5"/>
      </a:accent6>
      <a:hlink>
        <a:srgbClr val="007FFE"/>
      </a:hlink>
      <a:folHlink>
        <a:srgbClr val="F20000"/>
      </a:folHlink>
    </a:clrScheme>
    <a:fontScheme name="自定义 23">
      <a:majorFont>
        <a:latin typeface="Inter"/>
        <a:ea typeface="Inter"/>
        <a:cs typeface=""/>
      </a:majorFont>
      <a:minorFont>
        <a:latin typeface="Inter"/>
        <a:ea typeface="Inte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alpha val="85000"/>
              </a:schemeClr>
            </a:gs>
            <a:gs pos="100000">
              <a:schemeClr val="accent1">
                <a:lumMod val="75000"/>
              </a:schemeClr>
            </a:gs>
          </a:gsLst>
          <a:lin ang="42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Inter"/>
        <a:font script="Hebr" typeface="Inte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ajorFont>
      <a:minorFont>
        <a:latin typeface="Inter"/>
        <a:ea typeface=""/>
        <a:cs typeface=""/>
        <a:font script="Jpan" typeface="游ゴシック"/>
        <a:font script="Hang" typeface="맑은 고딕"/>
        <a:font script="Hans" typeface="Inter"/>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Inter"/>
        <a:font script="Hebr" typeface="Inte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417</TotalTime>
  <Words>1051</Words>
  <Application>Microsoft Macintosh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Hebrew</vt:lpstr>
      <vt:lpstr>Inter</vt:lpstr>
      <vt:lpstr>Inter Black</vt:lpstr>
      <vt:lpstr>Palatino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Kelly Victoria</dc:creator>
  <cp:lastModifiedBy>Microsoft Office User</cp:lastModifiedBy>
  <cp:revision>300</cp:revision>
  <cp:lastPrinted>1900-01-01T00:00:00Z</cp:lastPrinted>
  <dcterms:created xsi:type="dcterms:W3CDTF">1900-01-01T00:00:00Z</dcterms:created>
  <dcterms:modified xsi:type="dcterms:W3CDTF">2025-01-28T00:35:15Z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1033-11.33.82</vt:lpwstr>
  </property>
  <property fmtid="{D5CDD505-2E9C-101B-9397-08002B2CF9AE}" pid="3" name="ICV">
    <vt:lpwstr>92B306FD1E02985E82C29767DB9568C1_31</vt:lpwstr>
  </property>
</Properties>
</file>