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312" r:id="rId10"/>
    <p:sldId id="282" r:id="rId11"/>
    <p:sldId id="313" r:id="rId12"/>
    <p:sldId id="283" r:id="rId13"/>
    <p:sldId id="284" r:id="rId14"/>
    <p:sldId id="31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315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275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0DBF8F3-C93B-44C0-AB2E-B440A90831A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940" y="4835525"/>
            <a:ext cx="1569720" cy="1943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6E2EC7-7501-4090-9B91-8F84C7085D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FF01C5-6F12-4F42-917E-A934A2A9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688D7F-F0C0-422E-AF98-EF190F8C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DA8CB-3232-434C-9CC6-93C0FD3D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A2F4A-AFE8-4442-BDD0-D4220B87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691F45-5527-477A-BB02-495FCAEFE8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84"/>
            <a:ext cx="1219200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95D17-C78A-42C3-9A98-5D00DAF4E1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55742-F220-4CBE-AF89-2FE04A8F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C4B17-B420-46D1-BE70-4D8F6D49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880A58-3F8B-4E66-BEC4-379C35F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609C6-BD0B-461C-AD23-011CA3C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073F0-8099-415D-B49A-D7DB851135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FC0C76-B08D-4E0C-B25C-34B7EF7B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 Medium" pitchFamily="2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38627-4440-423B-B4CB-83A0148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A8D6F-F535-481E-94B7-3C95FF47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56B7D-560A-480A-A8A1-E232B95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172C2-35E0-451A-867C-0C0D8CB7A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E3EF3-5EB5-4BD0-B879-73DBD1BA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378F7-98D9-47B4-B8A9-3B54709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6565F-6CED-4021-9245-C362542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7B52C-21BE-4845-95E2-2EBC3FA4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8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3005-AB88-4DA2-B8BA-11D431AC7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3794125"/>
          </a:xfrm>
        </p:spPr>
        <p:txBody>
          <a:bodyPr anchor="b"/>
          <a:lstStyle>
            <a:lvl1pPr algn="ctr">
              <a:defRPr sz="6000">
                <a:latin typeface="Raleway Medium" pitchFamily="2" charset="0"/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F4A30-E42D-4BAE-9FC2-5EB699040C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CB914-D63F-4D75-A425-9F00B8F9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8309B-F7E6-4FE0-A40B-34006E57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D56BB-97CF-4666-A565-C4CAB63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BF09F3-D69C-4AC1-805A-6497742E7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84"/>
            <a:ext cx="12192000" cy="5364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AC0485-2F2A-4095-BD1E-13A333CB8E7D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0" y="921500"/>
            <a:ext cx="1569720" cy="19431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59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2084-A17F-4E99-80A1-EA9AF431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29B5F-3776-435F-8A06-663B1551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9558AD-4B8B-4F78-B604-3E22F342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04E8AB-7FB6-425C-8B23-16D24632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946032-9C4C-4EA7-8563-E422FC8D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1D98A-F67C-432D-BEE2-1E3337E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2E68-ECCC-4735-B61D-1F3B84C3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F1F57-4C5A-4ACC-A544-BF6BC718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14E3AA-BD0A-4DC0-B550-BE5A79F51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D47C6C-3F6C-4352-81ED-E1B0F60A7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BFDA03-820C-4449-93CF-FBA51753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CA55F6-CE8F-4FCB-8A61-BD10768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190204-2EA3-4660-93FB-70B932BB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CE9615-5D73-44D7-B2A2-579FE9B5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1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6E18-9CC8-45A8-A3EC-9E83DF511C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E11518-84E3-4045-9AAC-842D96B1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8B1D87-D0E7-4945-A218-90D9883C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9DA9A2-2454-4872-8A8B-F5A60F56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3CBD88-1637-4E0E-B240-C2E3F1A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FB065F-1DDA-4FD3-B100-00031BE0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4A63B9-1143-4B79-9BE7-1DC14DC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5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74D16-C3F4-49B6-BAE0-3BD7ED5E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aleway Medium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3A11E-BDEA-4EC6-8199-33036393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aleway Medium" pitchFamily="2" charset="0"/>
              </a:defRPr>
            </a:lvl1pPr>
            <a:lvl2pPr>
              <a:defRPr sz="2800">
                <a:latin typeface="Raleway" pitchFamily="2" charset="0"/>
              </a:defRPr>
            </a:lvl2pPr>
            <a:lvl3pPr>
              <a:defRPr sz="2400">
                <a:latin typeface="Raleway" pitchFamily="2" charset="0"/>
              </a:defRPr>
            </a:lvl3pPr>
            <a:lvl4pPr>
              <a:defRPr sz="2000">
                <a:latin typeface="Raleway" pitchFamily="2" charset="0"/>
              </a:defRPr>
            </a:lvl4pPr>
            <a:lvl5pPr>
              <a:defRPr sz="2000">
                <a:latin typeface="Raleway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AF3F0-809F-486D-AD87-C212C259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leway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97F63-B3BA-47FD-8D74-6341BF2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43092F-A632-4FAF-B6CD-3F050379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11DAE-B4A6-4762-9D10-C6DC439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533D-EF2C-47A2-937A-6C120B5C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aleway Medium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717FAB-B1D0-4BD6-BCA6-763ECD1A9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B04E8-A109-467A-8954-703AEACB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leway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E460C6-D061-405D-B6C6-95AF2A1D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968D86-991E-47AB-87E5-27E11C2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73A062-041F-4C2F-B2D5-8224C1B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775548-8D79-4744-B2F7-B521FBFE69AF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365125"/>
            <a:ext cx="789314" cy="9770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167E05-4E07-4D83-A08D-1FB7BA4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F24C5-3BBB-468C-86A7-C7790CAA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525EA3-1B57-4B1E-A723-D8852C84B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0B49-077C-4123-9F57-B4E5BDAF877E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329BB-FC39-4DEA-9921-0A91C273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7EA84-2B9C-4066-ABC3-20DC4012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41D6-4BE1-4CB0-B75C-A633BB4AAC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Espaço Reservado para Conteúdo 8">
            <a:extLst>
              <a:ext uri="{FF2B5EF4-FFF2-40B4-BE49-F238E27FC236}">
                <a16:creationId xmlns:a16="http://schemas.microsoft.com/office/drawing/2014/main" id="{15FEDCEC-81E4-4ECB-85A3-523BECFDFDB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8204" y="3883668"/>
            <a:ext cx="5421087" cy="5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D3D3F-FD7F-433B-8291-1CC04AD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 Projeto de Sistemas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0B238-87F1-4C3F-8565-0953B61E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Professor: Leonardo Mello</a:t>
            </a:r>
          </a:p>
        </p:txBody>
      </p:sp>
    </p:spTree>
    <p:extLst>
      <p:ext uri="{BB962C8B-B14F-4D97-AF65-F5344CB8AC3E}">
        <p14:creationId xmlns:p14="http://schemas.microsoft.com/office/powerpoint/2010/main" val="12720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pt-BR" sz="3200" dirty="0"/>
              <a:t>Presunções e Dependências (liste cada um dos fatores que afetam os requisitos declarados na SRS. Esses fatores não são restrições de projeto no software; mas são, na verdade, quaisquer alterações neles que possam afetar os requisitos na SRS)</a:t>
            </a:r>
          </a:p>
          <a:p>
            <a:pPr lvl="1" algn="just"/>
            <a:r>
              <a:rPr lang="pt-BR" sz="3200" dirty="0"/>
              <a:t>Requisitos específicos</a:t>
            </a:r>
          </a:p>
          <a:p>
            <a:pPr lvl="2" algn="just"/>
            <a:r>
              <a:rPr lang="pt-BR" sz="3200" dirty="0"/>
              <a:t>Requisitos funcionais (entradas, resultados, cálculos e casos de uso)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77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pt-BR" sz="3200" dirty="0"/>
              <a:t>Requisitos externos de interface (usuário, hardware, software, comunicações – interface do usuário, layouts de tela)</a:t>
            </a:r>
          </a:p>
          <a:p>
            <a:pPr lvl="2" algn="just"/>
            <a:r>
              <a:rPr lang="pt-BR" sz="3200" dirty="0"/>
              <a:t>Requisitos de desempenho (se existem requisitos de desempenho para o produto sob várias circunstâncias, determine-os aqui e explique-os para ajudar os desenvolvedores a entender a intenção e fazer escolhas de projetos adequadas. Especifique os relacionamentos de timing para sistemas em tempo real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0805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pt-BR" sz="3200" dirty="0"/>
              <a:t>Limitações de Projeto (formatos de arquivos, linguagens, padrões, compatibilidade </a:t>
            </a:r>
            <a:r>
              <a:rPr lang="pt-BR" sz="3200" dirty="0" err="1"/>
              <a:t>etc</a:t>
            </a:r>
            <a:r>
              <a:rPr lang="pt-BR" sz="3200" dirty="0"/>
              <a:t>).</a:t>
            </a:r>
          </a:p>
          <a:p>
            <a:pPr lvl="2" algn="just"/>
            <a:r>
              <a:rPr lang="pt-BR" sz="3200" dirty="0"/>
              <a:t>Atributos (atributos de software que podem servir como requisitos... Eficiência, flexibilidade, interoperabilidade, confiabilidade, </a:t>
            </a:r>
            <a:r>
              <a:rPr lang="pt-BR" sz="3200" dirty="0" err="1"/>
              <a:t>reusabilidade</a:t>
            </a:r>
            <a:r>
              <a:rPr lang="pt-BR" sz="3200" dirty="0"/>
              <a:t>, </a:t>
            </a:r>
            <a:r>
              <a:rPr lang="pt-BR" sz="3200" dirty="0" err="1"/>
              <a:t>testabilidade</a:t>
            </a:r>
            <a:r>
              <a:rPr lang="pt-BR" sz="3200" dirty="0"/>
              <a:t> etc.)</a:t>
            </a:r>
          </a:p>
          <a:p>
            <a:pPr lvl="2" algn="just"/>
            <a:r>
              <a:rPr lang="pt-BR" sz="3200" dirty="0"/>
              <a:t>Outros requisitos.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6524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/>
              <a:t>Diagramas de fluxo de dados (Nível 0, nível 1 e nível 2)</a:t>
            </a:r>
          </a:p>
          <a:p>
            <a:pPr lvl="1" algn="just"/>
            <a:r>
              <a:rPr lang="pt-BR" sz="3200" dirty="0"/>
              <a:t>Diagrama de Entidade-Relacionamento</a:t>
            </a:r>
          </a:p>
          <a:p>
            <a:pPr lvl="1" algn="just"/>
            <a:r>
              <a:rPr lang="pt-BR" sz="3200" dirty="0"/>
              <a:t>Gráfico de estrutura</a:t>
            </a:r>
          </a:p>
          <a:p>
            <a:pPr lvl="1" algn="just"/>
            <a:r>
              <a:rPr lang="pt-BR" sz="3200" dirty="0"/>
              <a:t>Telas</a:t>
            </a:r>
          </a:p>
          <a:p>
            <a:pPr lvl="1" algn="just"/>
            <a:r>
              <a:rPr lang="pt-BR" sz="3200" dirty="0" err="1"/>
              <a:t>Pseudo-código</a:t>
            </a:r>
            <a:endParaRPr lang="pt-BR" sz="32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942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sz="3000" dirty="0"/>
              <a:t>Informações de suporte (elas podem incluir: </a:t>
            </a:r>
          </a:p>
          <a:p>
            <a:pPr lvl="2" algn="just"/>
            <a:r>
              <a:rPr lang="pt-BR" sz="3000" dirty="0"/>
              <a:t>Formatos modelo I/O</a:t>
            </a:r>
          </a:p>
          <a:p>
            <a:pPr lvl="2" algn="just"/>
            <a:r>
              <a:rPr lang="pt-BR" sz="3000" dirty="0"/>
              <a:t>Informações de motivo que podem ajudar os leitores da SRS</a:t>
            </a:r>
          </a:p>
          <a:p>
            <a:pPr lvl="2" algn="just"/>
            <a:r>
              <a:rPr lang="pt-BR" sz="3000" dirty="0"/>
              <a:t>Descrição dos problemas a serem solucionados pelo software</a:t>
            </a:r>
          </a:p>
          <a:p>
            <a:pPr lvl="2" algn="just"/>
            <a:r>
              <a:rPr lang="pt-BR" sz="3000" dirty="0"/>
              <a:t>O histórico, motivo, experiência e  características operacionais da organização a ser auxiliada.</a:t>
            </a:r>
          </a:p>
          <a:p>
            <a:pPr lvl="2" algn="just"/>
            <a:r>
              <a:rPr lang="pt-BR" sz="3000" dirty="0"/>
              <a:t>Instruções especiais de pacote para o código para a mídia.</a:t>
            </a:r>
          </a:p>
          <a:p>
            <a:pPr lvl="1" algn="just"/>
            <a:r>
              <a:rPr lang="pt-BR" sz="3000" dirty="0"/>
              <a:t>Apêndice (dicionário de dados e outras informações)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54126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pt-BR" sz="3200" dirty="0"/>
              <a:t>Determinar e entender os requisitos não é uma  tarefa fácil. Veja alguns exemplos:</a:t>
            </a:r>
          </a:p>
          <a:p>
            <a:pPr lvl="1" algn="just"/>
            <a:endParaRPr lang="pt-BR" sz="3200" dirty="0"/>
          </a:p>
          <a:p>
            <a:pPr lvl="1" algn="just"/>
            <a:endParaRPr lang="pt-BR" sz="3200" dirty="0"/>
          </a:p>
          <a:p>
            <a:pPr lvl="1" algn="just"/>
            <a:endParaRPr lang="pt-BR" sz="3200" dirty="0"/>
          </a:p>
          <a:p>
            <a:pPr lvl="1" algn="just"/>
            <a:endParaRPr lang="pt-BR" sz="3200" dirty="0"/>
          </a:p>
          <a:p>
            <a:pPr lvl="1" algn="just"/>
            <a:endParaRPr lang="pt-BR" sz="3200" dirty="0"/>
          </a:p>
          <a:p>
            <a:pPr lvl="1" algn="just"/>
            <a:r>
              <a:rPr lang="pt-BR" sz="3200" dirty="0"/>
              <a:t>Nesta declaração, a palavra  “último” é ambígua, ou seja, pode significar o último registro acessado em um arquivo aleatório ou o último registro em um arquivo sequencial.</a:t>
            </a:r>
          </a:p>
          <a:p>
            <a:pPr lvl="1" algn="just"/>
            <a:endParaRPr lang="pt-BR" sz="2000" dirty="0"/>
          </a:p>
          <a:p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6F10B-AE12-4136-8A78-EA1CDA3D0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9" t="34453" r="46317" b="52751"/>
          <a:stretch/>
        </p:blipFill>
        <p:spPr>
          <a:xfrm>
            <a:off x="4155610" y="3065189"/>
            <a:ext cx="3859419" cy="12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4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 algn="just">
              <a:buNone/>
            </a:pPr>
            <a:r>
              <a:rPr lang="pt-BR" sz="3200" dirty="0"/>
              <a:t>A declaração, aparentemente completa, não menciona o tipo de elementos da matriz. São números reais e inteiros ou números complexos? Dependendo da resposta a esta pergunta, o algoritmo será diferente.</a:t>
            </a:r>
          </a:p>
          <a:p>
            <a:pPr lvl="1" algn="just"/>
            <a:endParaRPr lang="pt-BR" sz="20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FE8E67-EA6D-4BEE-AEB2-B5DBD37A3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5" t="36219" r="28416" b="50000"/>
          <a:stretch/>
        </p:blipFill>
        <p:spPr>
          <a:xfrm>
            <a:off x="627114" y="4001294"/>
            <a:ext cx="7349163" cy="18706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7584BA-DFAD-4D4C-86F2-40B941FE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4" t="41892" r="62630" b="39405"/>
          <a:stretch/>
        </p:blipFill>
        <p:spPr>
          <a:xfrm>
            <a:off x="7976277" y="4273380"/>
            <a:ext cx="2912503" cy="14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 do sistema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/>
              <a:t>O sistema deve ser de fácil utilização para o usuário. Como se pode determinar se este requisito será satisfeito ou não?</a:t>
            </a:r>
          </a:p>
          <a:p>
            <a:pPr lvl="1" algn="just"/>
            <a:endParaRPr lang="pt-BR" sz="3200" dirty="0"/>
          </a:p>
          <a:p>
            <a:pPr marL="393192" lvl="1" indent="0" algn="just">
              <a:buNone/>
            </a:pPr>
            <a:r>
              <a:rPr lang="pt-BR" sz="3200" dirty="0"/>
              <a:t>“O resultado de uma solicitação ao sistema deverá ser exibido dentro de 10 segundos”.</a:t>
            </a:r>
          </a:p>
          <a:p>
            <a:pPr marL="393192" lvl="1" indent="0">
              <a:buNone/>
            </a:pPr>
            <a:endParaRPr lang="pt-BR" sz="3200" dirty="0"/>
          </a:p>
          <a:p>
            <a:pPr marL="393192" lvl="1" indent="0">
              <a:buNone/>
            </a:pPr>
            <a:r>
              <a:rPr lang="pt-BR" sz="3200" dirty="0"/>
              <a:t>Quais são as exceções para “dentro de 10 segundos”?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2793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/>
              <a:t>Em um SRS:</a:t>
            </a:r>
          </a:p>
          <a:p>
            <a:pPr lvl="2" algn="just"/>
            <a:r>
              <a:rPr lang="pt-BR" sz="3200" dirty="0"/>
              <a:t>Todos os requisitos devem estar corretos. Não podem existir erros reais.</a:t>
            </a:r>
          </a:p>
          <a:p>
            <a:pPr lvl="2" algn="just"/>
            <a:r>
              <a:rPr lang="pt-BR" sz="3200" dirty="0"/>
              <a:t>Todos os requisitos devem ter apenas uma interpretação. Lembre-se dos exemplos de declarações ambíguas.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4073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SRS completo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/>
              <a:t>O SRS deve ser completo em todos os aspectos. Na prática, é difícil atingir este objetivo. Muitas vezes os clientes mudam os requisitos à medida que o desenvolvimento do software progride ou novos requisitos são adicionados.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4156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Engenharia de 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Definição de requisitos:</a:t>
            </a:r>
          </a:p>
          <a:p>
            <a:pPr algn="just"/>
            <a:endParaRPr lang="pt-BR" sz="3600" dirty="0"/>
          </a:p>
          <a:p>
            <a:pPr lvl="1" algn="just"/>
            <a:r>
              <a:rPr lang="pt-BR" sz="3200" dirty="0"/>
              <a:t>Condição ou capacidade que um usuário deve ter para que possa solucionar um problema ou atingir um objetivo.</a:t>
            </a:r>
          </a:p>
          <a:p>
            <a:pPr lvl="1" algn="just"/>
            <a:endParaRPr lang="pt-BR" sz="3200" dirty="0"/>
          </a:p>
          <a:p>
            <a:pPr lvl="1" algn="just"/>
            <a:r>
              <a:rPr lang="pt-BR" sz="3200" dirty="0"/>
              <a:t>Condição ou capacidade que um sistema deve ter para atender a um contrato padrão, especificação ou outro documento formalmente imposto.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pt-BR" sz="3200" dirty="0"/>
              <a:t>A ágeis metodologias de desenvolvimento são especificamente projetadas para levar esse fator em consideração. Elas dividem as exigências em subconjuntos chamados de cenários e cada um é implementado separadamente. No entanto, cada cenário deve estar completo.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B40C18-F38F-47B5-9380-E3FE28DA2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8" t="38188" r="59962" b="41141"/>
          <a:stretch/>
        </p:blipFill>
        <p:spPr>
          <a:xfrm>
            <a:off x="6434373" y="4316828"/>
            <a:ext cx="4248472" cy="21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/>
            <a:r>
              <a:rPr lang="pt-BR" sz="3200" dirty="0"/>
              <a:t>Todos os requisitos devem ser verificáveis, ou seja, deve ser possível constatar se eles foram atendidos ou não. Palavras como “altamente” e “geralmente”, não devem ser utilizadas.</a:t>
            </a:r>
          </a:p>
          <a:p>
            <a:pPr lvl="1" algn="just"/>
            <a:r>
              <a:rPr lang="pt-BR" sz="3200" dirty="0"/>
              <a:t>Todos os requisitos devem ser consistentes e não-conflitantes.</a:t>
            </a:r>
          </a:p>
          <a:p>
            <a:pPr lvl="1" algn="just"/>
            <a:endParaRPr lang="pt-BR" sz="3200" dirty="0"/>
          </a:p>
          <a:p>
            <a:pPr marL="393192" lvl="1" indent="0" algn="just">
              <a:buNone/>
            </a:pPr>
            <a:r>
              <a:rPr lang="pt-BR" sz="3200" dirty="0"/>
              <a:t>Como definimos anteriormente, os requisitos mudam. Então, o formato da  SRS deve ser tal que as mudanças possam ser facilmente incorporadas.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774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Os requisitos podem ser classificados como:</a:t>
            </a:r>
          </a:p>
          <a:p>
            <a:pPr lvl="1" algn="just"/>
            <a:r>
              <a:rPr lang="pt-BR" sz="3200" dirty="0"/>
              <a:t>Funcionais</a:t>
            </a:r>
          </a:p>
          <a:p>
            <a:pPr lvl="1" algn="just"/>
            <a:r>
              <a:rPr lang="pt-BR" sz="3200" dirty="0"/>
              <a:t>Não funcionais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8484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Os requisitos funcionais especificam o que o sistema deve fazer. Por exemplo:</a:t>
            </a:r>
          </a:p>
          <a:p>
            <a:r>
              <a:rPr lang="pt-BR" sz="3200" dirty="0"/>
              <a:t>Calcular os juros compostos à taxa de 14% ao ano, de um depósito fixo, por um período de três anos.</a:t>
            </a:r>
          </a:p>
          <a:p>
            <a:r>
              <a:rPr lang="pt-BR" sz="3200" dirty="0"/>
              <a:t>Calcular o imposto à taxa de 30% em uma renda anual igual a e acima de R$ 2.00.000, mas não superior a R$ 3.00.000.</a:t>
            </a:r>
          </a:p>
          <a:p>
            <a:r>
              <a:rPr lang="pt-BR" sz="3200" dirty="0"/>
              <a:t>Inverter uma matriz quadrada de números reais (tamanho máximo 100 x 100).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0279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Requisitos não funcionais especificam os atributos de qualidade gerais que o sistema deve satisfazer. Por exemplo:</a:t>
            </a:r>
          </a:p>
          <a:p>
            <a:pPr lvl="1"/>
            <a:r>
              <a:rPr lang="pt-BR" sz="3200" dirty="0"/>
              <a:t>Portabilidade</a:t>
            </a:r>
          </a:p>
          <a:p>
            <a:pPr lvl="1"/>
            <a:r>
              <a:rPr lang="pt-BR" sz="3200" dirty="0"/>
              <a:t>Confiabilidade</a:t>
            </a:r>
          </a:p>
          <a:p>
            <a:pPr lvl="1"/>
            <a:r>
              <a:rPr lang="pt-BR" sz="3200" dirty="0"/>
              <a:t>Confiabilidade</a:t>
            </a:r>
          </a:p>
          <a:p>
            <a:pPr lvl="1"/>
            <a:r>
              <a:rPr lang="pt-BR" sz="3200" dirty="0"/>
              <a:t>Desempenho</a:t>
            </a:r>
          </a:p>
          <a:p>
            <a:pPr lvl="1"/>
            <a:r>
              <a:rPr lang="pt-BR" sz="3200" dirty="0" err="1"/>
              <a:t>Testabilidade</a:t>
            </a:r>
            <a:endParaRPr lang="pt-BR" sz="32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25191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3200" dirty="0" err="1"/>
              <a:t>Modificabilidade</a:t>
            </a:r>
            <a:endParaRPr lang="pt-BR" sz="3200" dirty="0"/>
          </a:p>
          <a:p>
            <a:pPr lvl="1"/>
            <a:r>
              <a:rPr lang="pt-BR" sz="3200" dirty="0"/>
              <a:t>Apresentação</a:t>
            </a:r>
          </a:p>
          <a:p>
            <a:pPr lvl="1"/>
            <a:r>
              <a:rPr lang="pt-BR" sz="3200" dirty="0" err="1"/>
              <a:t>Reusabilidade</a:t>
            </a:r>
            <a:endParaRPr lang="pt-BR" sz="3200" dirty="0"/>
          </a:p>
          <a:p>
            <a:pPr lvl="1"/>
            <a:r>
              <a:rPr lang="pt-BR" sz="3200" dirty="0" err="1"/>
              <a:t>Entendibilidade</a:t>
            </a:r>
            <a:endParaRPr lang="pt-BR" sz="3200" dirty="0"/>
          </a:p>
          <a:p>
            <a:pPr lvl="1"/>
            <a:r>
              <a:rPr lang="pt-BR" sz="3200" dirty="0"/>
              <a:t>Aceitabilidade</a:t>
            </a:r>
          </a:p>
          <a:p>
            <a:pPr lvl="1"/>
            <a:r>
              <a:rPr lang="pt-BR" sz="3200" dirty="0"/>
              <a:t>Interoperabilidade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0468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Alguns exemplos de requisitos não funcionais são:</a:t>
            </a:r>
          </a:p>
          <a:p>
            <a:pPr lvl="1" algn="just"/>
            <a:r>
              <a:rPr lang="pt-BR" sz="3200" dirty="0"/>
              <a:t>O número significativo de dígitos para o qual a precisão deve ser mantida em todos os cálculos numéricos é 10.</a:t>
            </a:r>
          </a:p>
          <a:p>
            <a:pPr lvl="1" algn="just"/>
            <a:r>
              <a:rPr lang="pt-BR" sz="3200" dirty="0"/>
              <a:t>O tempo de resposta do sistema deve ser sempre inferior a 5 segundos.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8836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software deve ser desenvolvido usando linguagem C em um sistema baseado no UNIX.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C3625E-44C5-4FC2-973B-95A737531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9" t="24515" r="59047" b="36110"/>
          <a:stretch/>
        </p:blipFill>
        <p:spPr>
          <a:xfrm>
            <a:off x="827583" y="2852936"/>
            <a:ext cx="420531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Um livro pode ser deletado do Sistema de Gerenciamento de Biblioteca apenas pelo Administrador de Banco de Dados.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FE9325-7AD8-404B-A6D8-F8D8AA72F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20" t="27468" r="32483" b="39063"/>
          <a:stretch/>
        </p:blipFill>
        <p:spPr>
          <a:xfrm>
            <a:off x="457200" y="3429000"/>
            <a:ext cx="43366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57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 rotina de </a:t>
            </a:r>
            <a:r>
              <a:rPr lang="pt-BR" sz="3200" dirty="0" err="1"/>
              <a:t>diagonalização</a:t>
            </a:r>
            <a:r>
              <a:rPr lang="pt-BR" sz="3200" dirty="0"/>
              <a:t> da matriz deve zerar todos os elementos diagonais, que sejam iguais ou inferiores a 10</a:t>
            </a:r>
            <a:r>
              <a:rPr lang="pt-BR" sz="3200" baseline="30000" dirty="0"/>
              <a:t>-3</a:t>
            </a:r>
            <a:r>
              <a:rPr lang="pt-BR" sz="3200" dirty="0"/>
              <a:t>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4948CE-360D-4B61-A269-4BEDC3AD8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1" t="26790" r="66794" b="52539"/>
          <a:stretch/>
        </p:blipFill>
        <p:spPr>
          <a:xfrm>
            <a:off x="1259632" y="3212976"/>
            <a:ext cx="3312368" cy="31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Por exemplo:</a:t>
            </a:r>
          </a:p>
          <a:p>
            <a:pPr lvl="1" algn="just"/>
            <a:r>
              <a:rPr lang="pt-BR" sz="3200" dirty="0"/>
              <a:t>Um gerente de fornecimento deve estabelecer os requisitos que atendam às suas exigências no gerenciamento do fornecimento.</a:t>
            </a:r>
          </a:p>
          <a:p>
            <a:pPr lvl="1" algn="just"/>
            <a:endParaRPr lang="pt-BR" sz="3200" dirty="0"/>
          </a:p>
          <a:p>
            <a:pPr lvl="1" algn="just"/>
            <a:r>
              <a:rPr lang="pt-BR" sz="3200" dirty="0"/>
              <a:t>Um gerente de banco deve estabelecer os requisitos que atendam às suas exigências quanto à melhoria no tempo de atendimento às necessidades dos cliente.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39846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Executivos experientes devem ser capazes de usar todas as funções do sistema após um treinamento total de duas horas. Após esse treinamento, o número médio de erros cometidos por eles não deve exceder a dois por dia.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78A43F-EFBD-4770-B810-7E7556A6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0" t="48446" r="60706" b="26945"/>
          <a:stretch/>
        </p:blipFill>
        <p:spPr>
          <a:xfrm>
            <a:off x="611560" y="4133694"/>
            <a:ext cx="4032448" cy="25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Os requisitos também podem ser classificados nas seguintes categorias:</a:t>
            </a:r>
          </a:p>
          <a:p>
            <a:pPr lvl="1" algn="just"/>
            <a:r>
              <a:rPr lang="pt-BR" sz="3200" dirty="0"/>
              <a:t>Nível de satisfação</a:t>
            </a:r>
          </a:p>
          <a:p>
            <a:pPr lvl="1" algn="just"/>
            <a:r>
              <a:rPr lang="pt-BR" sz="3200" dirty="0"/>
              <a:t>Prioridade</a:t>
            </a:r>
          </a:p>
          <a:p>
            <a:pPr lvl="1" algn="just"/>
            <a:r>
              <a:rPr lang="pt-BR" sz="3200" dirty="0"/>
              <a:t>Estabilidade</a:t>
            </a:r>
          </a:p>
          <a:p>
            <a:pPr lvl="1" algn="just"/>
            <a:r>
              <a:rPr lang="pt-BR" sz="3200" dirty="0"/>
              <a:t>Categoria de usuário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4DC8E1-DD4C-45DF-878E-4B6FE0F3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5" t="31499" r="60153" b="38970"/>
          <a:stretch/>
        </p:blipFill>
        <p:spPr>
          <a:xfrm>
            <a:off x="4908420" y="2629774"/>
            <a:ext cx="4248472" cy="42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Nível de satisfação:</a:t>
            </a:r>
            <a:r>
              <a:rPr lang="pt-BR" sz="3600" dirty="0"/>
              <a:t> existem três tipos:</a:t>
            </a:r>
          </a:p>
          <a:p>
            <a:pPr lvl="1" algn="just"/>
            <a:r>
              <a:rPr lang="pt-BR" sz="3200" dirty="0"/>
              <a:t>Normal</a:t>
            </a:r>
          </a:p>
          <a:p>
            <a:pPr lvl="1" algn="just"/>
            <a:r>
              <a:rPr lang="pt-BR" sz="3200" dirty="0"/>
              <a:t>Esperado</a:t>
            </a:r>
          </a:p>
          <a:p>
            <a:pPr lvl="1" algn="just"/>
            <a:r>
              <a:rPr lang="pt-BR" sz="3200" dirty="0"/>
              <a:t>Além da expectativa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C00A42-2134-4D5D-9AF9-25C19BC47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27468" r="53513" b="34141"/>
          <a:stretch/>
        </p:blipFill>
        <p:spPr>
          <a:xfrm>
            <a:off x="5648466" y="2345110"/>
            <a:ext cx="492608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Os requisitos normais são declarações específicas das necessidades do usuário. O nível de satisfação do usuário é diretamente proporcional ao grau em que eles são satisfeitos pelo sistema.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38AAA9-C72D-46DB-86D3-BB335052D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6" t="33468" r="59600" b="34048"/>
          <a:stretch/>
        </p:blipFill>
        <p:spPr>
          <a:xfrm>
            <a:off x="479368" y="3789039"/>
            <a:ext cx="3804599" cy="27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53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Os requisitos esperados podem não ser declarados pelos usuários, mas espera-se que o desenvolvedor os atenda. Se os requisitos forem atendidos, o nível de satisfação dos usuários poderá  não aumentar, mas se não forem, eles poderão ficar extremamente insatisfeitos.</a:t>
            </a:r>
          </a:p>
          <a:p>
            <a:pPr algn="just"/>
            <a:r>
              <a:rPr lang="pt-BR" sz="3200" dirty="0"/>
              <a:t>Os requisitos esperados são muito importantes do ponto de vista do desenvolvedor.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050E31-A970-444C-BA08-488DB91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9" t="31672" r="59046" b="36829"/>
          <a:stretch/>
        </p:blipFill>
        <p:spPr>
          <a:xfrm>
            <a:off x="8103710" y="4768312"/>
            <a:ext cx="2817509" cy="20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5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Os requisitos esperados podem não ser declarados pelos usuários, mas espera-se que o desenvolvedor os atenda. Se os requisitos forem atendidos, o nível de satisfação dos usuários poderá  não aumentar, mas se não forem, eles poderão ficar extremamente insatisfeitos.</a:t>
            </a:r>
          </a:p>
          <a:p>
            <a:pPr algn="just"/>
            <a:r>
              <a:rPr lang="pt-BR" sz="3200" dirty="0"/>
              <a:t>Os requisitos esperados são muito importantes do ponto de vista do desenvolvedor.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050E31-A970-444C-BA08-488DB91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9" t="31672" r="59046" b="36829"/>
          <a:stretch/>
        </p:blipFill>
        <p:spPr>
          <a:xfrm>
            <a:off x="7839305" y="4680177"/>
            <a:ext cx="2817509" cy="20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7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 tendência ao longo dos anos tem sido a de que os requisitos acima da expectativa se tornem normas e que...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BC8DCE-D12E-4C06-84C0-3AD2AAD3F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0" t="31849" r="59599" b="35667"/>
          <a:stretch/>
        </p:blipFill>
        <p:spPr>
          <a:xfrm>
            <a:off x="611559" y="3284984"/>
            <a:ext cx="4764021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7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Alguns dos requisitos normais se tornem esperados. Observe o exemplo na próxima tela: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9020F0-8E3B-45E6-B300-876149197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6" t="31557" r="59600" b="34975"/>
          <a:stretch/>
        </p:blipFill>
        <p:spPr>
          <a:xfrm>
            <a:off x="1187623" y="2780928"/>
            <a:ext cx="5396125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0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 recurso de auxílio online foi utilizado pela primeira vez no sistema UNIX, na forma de páginas gerenciadas pelo usuário.</a:t>
            </a:r>
          </a:p>
          <a:p>
            <a:pPr algn="just"/>
            <a:r>
              <a:rPr lang="pt-BR" sz="3200" dirty="0"/>
              <a:t>Naquela época, era um recurso acima da expectativa. Mais  tarde, outros usuários começaram a exigir esse recurso como parte de seus sistemas.</a:t>
            </a:r>
          </a:p>
          <a:p>
            <a:pPr algn="just"/>
            <a:r>
              <a:rPr lang="pt-BR" sz="3200" dirty="0"/>
              <a:t>Hoje em dia, os usuários não pedem por isso, mas espera-se que o desenvolvedor forneça esse recurso.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9023B8-8A62-492A-877B-DD94506A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0" t="30733" r="61893" b="48596"/>
          <a:stretch/>
        </p:blipFill>
        <p:spPr>
          <a:xfrm>
            <a:off x="1678077" y="5345831"/>
            <a:ext cx="2880320" cy="15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9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600" b="1" dirty="0"/>
              <a:t>Prioridade:</a:t>
            </a:r>
            <a:r>
              <a:rPr lang="pt-BR" sz="3600" dirty="0"/>
              <a:t> forma de priorizar os requisitos. Eles podem ser classificados  como:</a:t>
            </a:r>
          </a:p>
          <a:p>
            <a:pPr lvl="1" algn="just"/>
            <a:r>
              <a:rPr lang="pt-BR" sz="3200" dirty="0"/>
              <a:t>Necessários</a:t>
            </a:r>
          </a:p>
          <a:p>
            <a:pPr lvl="1" algn="just"/>
            <a:r>
              <a:rPr lang="pt-BR" sz="3200" dirty="0"/>
              <a:t>Desejáveis</a:t>
            </a:r>
          </a:p>
          <a:p>
            <a:pPr lvl="1" algn="just"/>
            <a:r>
              <a:rPr lang="pt-BR" sz="3200" dirty="0"/>
              <a:t>Não essenciais</a:t>
            </a:r>
          </a:p>
          <a:p>
            <a:pPr algn="just"/>
            <a:r>
              <a:rPr lang="pt-BR" sz="3600" dirty="0"/>
              <a:t>Essa classificação é feita em conjunto com os usuários e ajuda na determinação de foco em um modelo de desenvolvimento interativo.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341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do analista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É trabalho do analista entender esses requisitos e fornecer uma solução adequada. Para isso, ele precisa entender o negócio do cliente:</a:t>
            </a:r>
          </a:p>
          <a:p>
            <a:pPr marL="457200" indent="-457200" algn="just">
              <a:buAutoNum type="alphaLcParenR"/>
            </a:pPr>
            <a:r>
              <a:rPr lang="pt-BR" sz="3600" dirty="0"/>
              <a:t>Quem serão os usuários?</a:t>
            </a:r>
          </a:p>
          <a:p>
            <a:pPr marL="457200" indent="-457200" algn="just">
              <a:buAutoNum type="alphaLcParenR"/>
            </a:pPr>
            <a:r>
              <a:rPr lang="pt-BR" sz="3600" dirty="0"/>
              <a:t>Qual a influência dos usuários?</a:t>
            </a:r>
          </a:p>
          <a:p>
            <a:pPr marL="457200" indent="-457200" algn="just">
              <a:buAutoNum type="alphaLcParenR"/>
            </a:pPr>
            <a:r>
              <a:rPr lang="pt-BR" sz="3600" dirty="0"/>
              <a:t>Quais serão as restrições?</a:t>
            </a:r>
          </a:p>
          <a:p>
            <a:pPr marL="457200" indent="-457200" algn="just">
              <a:buAutoNum type="alphaLcParenR"/>
            </a:pPr>
            <a:r>
              <a:rPr lang="pt-BR" sz="3600" dirty="0"/>
              <a:t>Quais serão as variáveis etc.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66164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200" b="1" dirty="0"/>
              <a:t>Estabilidade:</a:t>
            </a:r>
            <a:r>
              <a:rPr lang="pt-BR" sz="3200" dirty="0"/>
              <a:t> os requisitos podem ser estáveis ou instáveis. Requisitos estáveis não mudam frequentemente, ou pelo menos o período de tempo para mudança é longo.</a:t>
            </a:r>
          </a:p>
          <a:p>
            <a:pPr algn="just"/>
            <a:r>
              <a:rPr lang="pt-BR" sz="3200" dirty="0"/>
              <a:t>No entanto, alguns requisitos podem mudar frequentemente (instáveis). Por exemplo, se estiver ocorrendo alterações no processo do negócio juntamente com o desenvolvimento do software, os requisitos correspondentes podem mudar até que o processo se estabilize.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03EA14-52CF-4BDC-AB6F-6B2E79DDD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6" t="35437" r="62367" b="40938"/>
          <a:stretch/>
        </p:blipFill>
        <p:spPr>
          <a:xfrm>
            <a:off x="4499992" y="5345832"/>
            <a:ext cx="214223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26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classificações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3900" b="1" dirty="0"/>
              <a:t>Categorias de usuários: </a:t>
            </a:r>
            <a:r>
              <a:rPr lang="pt-BR" sz="3900" dirty="0"/>
              <a:t> como definimos na introdução, haverá muitos interessados em um sistema. De modo geral, eles são de dois tipos:</a:t>
            </a:r>
          </a:p>
          <a:p>
            <a:pPr lvl="1" algn="just"/>
            <a:r>
              <a:rPr lang="pt-BR" sz="3500" dirty="0"/>
              <a:t>Aqueles que definem as políticas para o sistema.</a:t>
            </a:r>
          </a:p>
          <a:p>
            <a:pPr lvl="1" algn="just"/>
            <a:r>
              <a:rPr lang="pt-BR" sz="3500" dirty="0"/>
              <a:t>Aqueles que utilizam o sistema.</a:t>
            </a:r>
          </a:p>
          <a:p>
            <a:pPr algn="just"/>
            <a:r>
              <a:rPr lang="pt-BR" sz="3900" dirty="0"/>
              <a:t>Eles podem ainda ser captados entre essas classes dependendo das necessidades de informação e serviços necessários. É importante que todos os interessados sejam identificados e suas exigências sejam captadas.</a:t>
            </a:r>
          </a:p>
          <a:p>
            <a:pPr marL="914400" lvl="2" indent="0" algn="just">
              <a:buNone/>
            </a:pPr>
            <a:br>
              <a:rPr lang="pt-BR" dirty="0"/>
            </a:br>
            <a:br>
              <a:rPr lang="pt-BR" dirty="0"/>
            </a:br>
            <a:endParaRPr lang="pt-BR" sz="11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8A5F99-A03C-4F85-9D51-1EABA7902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8" t="36166" r="64659" b="40209"/>
          <a:stretch/>
        </p:blipFill>
        <p:spPr>
          <a:xfrm>
            <a:off x="9553600" y="4935557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4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Curso: Engenharia de requisitos (26 horas)</a:t>
            </a:r>
          </a:p>
          <a:p>
            <a:pPr algn="just"/>
            <a:r>
              <a:rPr lang="pt-BR" dirty="0"/>
              <a:t>Fundação Bradesco.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7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do analista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O analista não pode presumir que o desenvolvimento de um sistema (</a:t>
            </a:r>
            <a:r>
              <a:rPr lang="pt-BR" sz="3600" i="1" dirty="0"/>
              <a:t>software</a:t>
            </a:r>
            <a:r>
              <a:rPr lang="pt-BR" sz="3600" dirty="0"/>
              <a:t>) seja a única solução que pode ser oferecida ao cliente.</a:t>
            </a:r>
          </a:p>
          <a:p>
            <a:pPr algn="just"/>
            <a:endParaRPr lang="pt-BR" sz="3200" dirty="0"/>
          </a:p>
          <a:p>
            <a:pPr algn="just"/>
            <a:r>
              <a:rPr lang="pt-BR" sz="3600" dirty="0"/>
              <a:t>Ele deve ter uma visão mais ampla. Algumas vezes, a redefinição dos processos do negócio pode ser tudo o que é necessário para melhorar a sua eficiência!</a:t>
            </a:r>
            <a:endParaRPr lang="pt-BR" sz="32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3784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Se a análise realizada levar à conclusão de que um sistema deve ser desenvolvido, o analista terá que elaborar um documento detalhado de tudo o que o sistema precisará para atender às necessidades do cliente.</a:t>
            </a:r>
            <a:endParaRPr lang="pt-BR" sz="32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0284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Esse documento é chamado de </a:t>
            </a:r>
            <a:r>
              <a:rPr lang="pt-BR" b="1" dirty="0"/>
              <a:t>Especificação de Requisitos de Software</a:t>
            </a:r>
            <a:r>
              <a:rPr lang="pt-BR" dirty="0"/>
              <a:t> (SRS – </a:t>
            </a:r>
            <a:r>
              <a:rPr lang="pt-BR" i="1" dirty="0"/>
              <a:t>Software </a:t>
            </a:r>
            <a:r>
              <a:rPr lang="pt-BR" i="1" dirty="0" err="1"/>
              <a:t>Requirements</a:t>
            </a:r>
            <a:r>
              <a:rPr lang="pt-BR" i="1" dirty="0"/>
              <a:t> </a:t>
            </a:r>
            <a:r>
              <a:rPr lang="pt-BR" i="1" dirty="0" err="1"/>
              <a:t>Specification</a:t>
            </a:r>
            <a:r>
              <a:rPr lang="pt-BR" dirty="0"/>
              <a:t>). Veja abaixo um exemplo de SRS:</a:t>
            </a:r>
          </a:p>
          <a:p>
            <a:pPr lvl="1" algn="just"/>
            <a:r>
              <a:rPr lang="pt-BR" sz="3200" dirty="0"/>
              <a:t>Introdução</a:t>
            </a:r>
          </a:p>
          <a:p>
            <a:pPr lvl="2" algn="just"/>
            <a:r>
              <a:rPr lang="pt-BR" sz="2400" dirty="0"/>
              <a:t>Motivo (Motivo deste documento)</a:t>
            </a:r>
          </a:p>
          <a:p>
            <a:pPr lvl="2" algn="just"/>
            <a:r>
              <a:rPr lang="pt-BR" sz="2400" dirty="0"/>
              <a:t>Escopo (Deve consistir de uma descrição clara e concisa do assunto abrangido)</a:t>
            </a:r>
          </a:p>
          <a:p>
            <a:pPr lvl="2" algn="just"/>
            <a:r>
              <a:rPr lang="pt-BR" sz="2400" dirty="0"/>
              <a:t>Definições, Acrônimos e Abreviações (Uma lista alfabética das abreviações e acrônimos)</a:t>
            </a:r>
          </a:p>
          <a:p>
            <a:pPr lvl="2" algn="just"/>
            <a:r>
              <a:rPr lang="pt-BR" sz="2400" dirty="0"/>
              <a:t>Visão geral do documento (Resuma o motivo e o conteúdo deste documento)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2200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pt-BR" sz="4000" dirty="0"/>
              <a:t>Características gerais</a:t>
            </a:r>
          </a:p>
          <a:p>
            <a:pPr lvl="2" algn="just"/>
            <a:r>
              <a:rPr lang="pt-BR" sz="3200" dirty="0"/>
              <a:t>Introdução (descreva as características e limites do sistema)</a:t>
            </a:r>
          </a:p>
          <a:p>
            <a:pPr lvl="2" algn="just"/>
            <a:r>
              <a:rPr lang="pt-BR" sz="3200" dirty="0"/>
              <a:t>Perspectiva de sistema (determine o motivo do sistema)</a:t>
            </a:r>
          </a:p>
          <a:p>
            <a:pPr lvl="2" algn="just"/>
            <a:r>
              <a:rPr lang="pt-BR" sz="3200" dirty="0"/>
              <a:t>Atividade de sistema ou recursos de sistema (descreva os recursos do sistema. Exemplo: em um “sistema de monitoramento de empréstimo” as atividades/recursos serão autenticação, cálculo de parcelas, geração de multas, cálculo de vencimento, geração de fatura etc.)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62589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Software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 algn="just"/>
            <a:r>
              <a:rPr lang="pt-BR" sz="3200" dirty="0"/>
              <a:t>Características de usuário (descreva as características gerais dos usuários do produto incluindo nível educacional, experiência e especialização técnica)</a:t>
            </a:r>
          </a:p>
          <a:p>
            <a:pPr lvl="2" algn="just"/>
            <a:r>
              <a:rPr lang="pt-BR" sz="3200" dirty="0"/>
              <a:t>Restrições gerais (forneça uma descrição geral de quaisquer outros itens que limitarão as opções do desenvolvedor para projetar o sistema. Eles podem incluir: políticas regulamentares, limitações de hardware, interface a outros aplicativos, operação paralela, funções de controle, requisitos de linguagem de maior ordem, urgência do aplicativo, considerações de proteção e segurança)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22874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e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Aula1.pptx" id="{878B44F0-81F6-4188-8387-A41DFE3F8A64}" vid="{054C5ECE-EB7A-490F-B6D3-DA6EBEE16B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</Template>
  <TotalTime>85</TotalTime>
  <Words>1949</Words>
  <Application>Microsoft Office PowerPoint</Application>
  <PresentationFormat>Widescreen</PresentationFormat>
  <Paragraphs>195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Raleway</vt:lpstr>
      <vt:lpstr>Raleway Medium</vt:lpstr>
      <vt:lpstr>Tema do Office</vt:lpstr>
      <vt:lpstr>Análise e Projeto de Sistemas</vt:lpstr>
      <vt:lpstr>Aula 2 – Engenharia de requisitos</vt:lpstr>
      <vt:lpstr>Apresentação do PowerPoint</vt:lpstr>
      <vt:lpstr>Trabalho do analista</vt:lpstr>
      <vt:lpstr>Visão do analista</vt:lpstr>
      <vt:lpstr>Análise</vt:lpstr>
      <vt:lpstr>Especificação de Requisitos de Software</vt:lpstr>
      <vt:lpstr>Especificação de Requisitos de Software</vt:lpstr>
      <vt:lpstr>Especificação de Requisitos de Software</vt:lpstr>
      <vt:lpstr>Especificação de Requisitos de Software</vt:lpstr>
      <vt:lpstr>Especificação de Requisitos de Software</vt:lpstr>
      <vt:lpstr>Especificação de Requisitos de Software</vt:lpstr>
      <vt:lpstr>Especificação de Requisitos de Software</vt:lpstr>
      <vt:lpstr>Especificação de Requisitos de Software</vt:lpstr>
      <vt:lpstr>Entender requisitos</vt:lpstr>
      <vt:lpstr>Entender requisitos</vt:lpstr>
      <vt:lpstr>Facilidade do sistema</vt:lpstr>
      <vt:lpstr>SRS</vt:lpstr>
      <vt:lpstr>SRS completo</vt:lpstr>
      <vt:lpstr>Metodologia</vt:lpstr>
      <vt:lpstr>Requisitos</vt:lpstr>
      <vt:lpstr>Requisitos funcionais e não funcionais</vt:lpstr>
      <vt:lpstr>Requisitos funcionais e não funcionais</vt:lpstr>
      <vt:lpstr>Requisitos funcionais e não funcionais</vt:lpstr>
      <vt:lpstr>Requisitos funcionais e não funcionais</vt:lpstr>
      <vt:lpstr>Requisitos funcionais e não funcionais</vt:lpstr>
      <vt:lpstr>Requisitos funcionais e não funcionais</vt:lpstr>
      <vt:lpstr>Requisitos funcionais e não funcionais</vt:lpstr>
      <vt:lpstr>Requisitos funcionais e não funcionais</vt:lpstr>
      <vt:lpstr>Requisitos funcionais e não funcionais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Outras classificações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Aluno</dc:creator>
  <cp:lastModifiedBy>Luiz Gama</cp:lastModifiedBy>
  <cp:revision>27</cp:revision>
  <dcterms:created xsi:type="dcterms:W3CDTF">2021-02-05T20:51:39Z</dcterms:created>
  <dcterms:modified xsi:type="dcterms:W3CDTF">2023-02-08T14:14:08Z</dcterms:modified>
</cp:coreProperties>
</file>