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pen Sans SemiBold"/>
      <p:regular r:id="rId23"/>
      <p:bold r:id="rId24"/>
      <p:italic r:id="rId25"/>
      <p:boldItalic r:id="rId26"/>
    </p:embeddedFont>
    <p:embeddedFont>
      <p:font typeface="Vidaloka"/>
      <p:regular r:id="rId27"/>
    </p:embeddedFont>
    <p:embeddedFont>
      <p:font typeface="Russo One"/>
      <p:regular r:id="rId28"/>
    </p:embeddedFont>
    <p:embeddedFont>
      <p:font typeface="Mako"/>
      <p:regular r:id="rId29"/>
    </p:embeddedFont>
    <p:embeddedFont>
      <p:font typeface="Crimson Tex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rimsonText-bold.fntdata"/><Relationship Id="rId30" Type="http://schemas.openxmlformats.org/officeDocument/2006/relationships/font" Target="fonts/CrimsonText-regular.fntdata"/><Relationship Id="rId33" Type="http://schemas.openxmlformats.org/officeDocument/2006/relationships/font" Target="fonts/CrimsonText-boldItalic.fntdata"/><Relationship Id="rId32" Type="http://schemas.openxmlformats.org/officeDocument/2006/relationships/font" Target="fonts/CrimsonText-italic.fntdata"/><Relationship Id="rId35" Type="http://schemas.openxmlformats.org/officeDocument/2006/relationships/font" Target="fonts/OpenSans-bold.fntdata"/><Relationship Id="rId34" Type="http://schemas.openxmlformats.org/officeDocument/2006/relationships/font" Target="fonts/OpenSans-regular.fntdata"/><Relationship Id="rId37" Type="http://schemas.openxmlformats.org/officeDocument/2006/relationships/font" Target="fonts/OpenSans-boldItalic.fntdata"/><Relationship Id="rId36" Type="http://schemas.openxmlformats.org/officeDocument/2006/relationships/font" Target="fonts/OpenSans-italic.fntdata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penSansSemiBold-bold.fntdata"/><Relationship Id="rId23" Type="http://schemas.openxmlformats.org/officeDocument/2006/relationships/font" Target="fonts/OpenSansSemiBold-regular.fntdata"/><Relationship Id="rId26" Type="http://schemas.openxmlformats.org/officeDocument/2006/relationships/font" Target="fonts/OpenSansSemiBold-boldItalic.fntdata"/><Relationship Id="rId25" Type="http://schemas.openxmlformats.org/officeDocument/2006/relationships/font" Target="fonts/OpenSansSemiBold-italic.fntdata"/><Relationship Id="rId28" Type="http://schemas.openxmlformats.org/officeDocument/2006/relationships/font" Target="fonts/RussoOne-regular.fntdata"/><Relationship Id="rId27" Type="http://schemas.openxmlformats.org/officeDocument/2006/relationships/font" Target="fonts/Vidaloka-regular.fntdata"/><Relationship Id="rId29" Type="http://schemas.openxmlformats.org/officeDocument/2006/relationships/font" Target="fonts/Mak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8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erriweath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966a4f5589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966a4f5589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66a4f5589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966a4f5589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66a4f5589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66a4f5589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66a4f5589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66a4f5589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966a4f5589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966a4f5589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966a4f5589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966a4f5589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966a4f5589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966a4f5589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966a4f5589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966a4f5589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PROJECT 3</a:t>
            </a:r>
            <a:endParaRPr/>
          </a:p>
        </p:txBody>
      </p:sp>
      <p:sp>
        <p:nvSpPr>
          <p:cNvPr id="518" name="Google Shape;518;p66"/>
          <p:cNvSpPr txBox="1"/>
          <p:nvPr/>
        </p:nvSpPr>
        <p:spPr>
          <a:xfrm>
            <a:off x="1040000" y="3377100"/>
            <a:ext cx="70641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ACHARYA AKHILESH GIRISH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DENNIS CHEN CHEE HAO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 JIAN SCHAUN 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2784150" y="437150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</a:t>
            </a:r>
            <a:endParaRPr sz="3600"/>
          </a:p>
        </p:txBody>
      </p:sp>
      <p:sp>
        <p:nvSpPr>
          <p:cNvPr id="524" name="Google Shape;524;p67"/>
          <p:cNvSpPr txBox="1"/>
          <p:nvPr>
            <p:ph idx="4" type="subTitle"/>
          </p:nvPr>
        </p:nvSpPr>
        <p:spPr>
          <a:xfrm>
            <a:off x="1501200" y="2158800"/>
            <a:ext cx="61497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Dynamic Programming: Knapsack Problem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8"/>
          <p:cNvSpPr txBox="1"/>
          <p:nvPr>
            <p:ph idx="4" type="subTitle"/>
          </p:nvPr>
        </p:nvSpPr>
        <p:spPr>
          <a:xfrm>
            <a:off x="1701450" y="503800"/>
            <a:ext cx="5741100" cy="19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(1) Give a recursive definition of the function P(C).</a:t>
            </a:r>
            <a:endParaRPr b="1" sz="2000"/>
          </a:p>
        </p:txBody>
      </p:sp>
      <p:sp>
        <p:nvSpPr>
          <p:cNvPr id="530" name="Google Shape;530;p68"/>
          <p:cNvSpPr txBox="1"/>
          <p:nvPr>
            <p:ph idx="4" type="subTitle"/>
          </p:nvPr>
        </p:nvSpPr>
        <p:spPr>
          <a:xfrm>
            <a:off x="211800" y="2456200"/>
            <a:ext cx="87204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P(C) = max(P(C),p0+P(C-w0), p1+P(C-w1), ..., p(n-1)+ P(C-w(n-1))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 = capacity, w = weight, p = profit, n = type of object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idx="4" type="subTitle"/>
          </p:nvPr>
        </p:nvSpPr>
        <p:spPr>
          <a:xfrm>
            <a:off x="758725" y="300950"/>
            <a:ext cx="76980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(2) Draw the subproblem graph for P(14) where n is 3 with the weights and profits given below. </a:t>
            </a:r>
            <a:endParaRPr b="1" sz="2000"/>
          </a:p>
        </p:txBody>
      </p:sp>
      <p:pic>
        <p:nvPicPr>
          <p:cNvPr id="536" name="Google Shape;53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4315"/>
            <a:ext cx="2407200" cy="72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9"/>
          <p:cNvSpPr/>
          <p:nvPr/>
        </p:nvSpPr>
        <p:spPr>
          <a:xfrm>
            <a:off x="4093225" y="1212525"/>
            <a:ext cx="8418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38" name="Google Shape;538;p69"/>
          <p:cNvGrpSpPr/>
          <p:nvPr/>
        </p:nvGrpSpPr>
        <p:grpSpPr>
          <a:xfrm>
            <a:off x="1519409" y="2367720"/>
            <a:ext cx="1328360" cy="306614"/>
            <a:chOff x="1480800" y="1952275"/>
            <a:chExt cx="1683600" cy="409200"/>
          </a:xfrm>
        </p:grpSpPr>
        <p:sp>
          <p:nvSpPr>
            <p:cNvPr id="539" name="Google Shape;539;p69"/>
            <p:cNvSpPr/>
            <p:nvPr/>
          </p:nvSpPr>
          <p:spPr>
            <a:xfrm>
              <a:off x="14808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(14-w0) = 10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23226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41" name="Google Shape;541;p69"/>
          <p:cNvGrpSpPr/>
          <p:nvPr/>
        </p:nvGrpSpPr>
        <p:grpSpPr>
          <a:xfrm>
            <a:off x="4514118" y="1866305"/>
            <a:ext cx="1328360" cy="306614"/>
            <a:chOff x="3980975" y="2420900"/>
            <a:chExt cx="1683600" cy="409200"/>
          </a:xfrm>
        </p:grpSpPr>
        <p:sp>
          <p:nvSpPr>
            <p:cNvPr id="542" name="Google Shape;542;p69"/>
            <p:cNvSpPr/>
            <p:nvPr/>
          </p:nvSpPr>
          <p:spPr>
            <a:xfrm>
              <a:off x="39809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(14-w1) = 8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3" name="Google Shape;543;p69"/>
            <p:cNvSpPr/>
            <p:nvPr/>
          </p:nvSpPr>
          <p:spPr>
            <a:xfrm>
              <a:off x="48227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+p1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44" name="Google Shape;544;p69"/>
          <p:cNvGrpSpPr/>
          <p:nvPr/>
        </p:nvGrpSpPr>
        <p:grpSpPr>
          <a:xfrm>
            <a:off x="7491643" y="1739170"/>
            <a:ext cx="1328360" cy="306614"/>
            <a:chOff x="6921375" y="1723775"/>
            <a:chExt cx="1683600" cy="409200"/>
          </a:xfrm>
        </p:grpSpPr>
        <p:sp>
          <p:nvSpPr>
            <p:cNvPr id="545" name="Google Shape;545;p69"/>
            <p:cNvSpPr/>
            <p:nvPr/>
          </p:nvSpPr>
          <p:spPr>
            <a:xfrm>
              <a:off x="69213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(14-w2) = 6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6" name="Google Shape;546;p69"/>
            <p:cNvSpPr/>
            <p:nvPr/>
          </p:nvSpPr>
          <p:spPr>
            <a:xfrm>
              <a:off x="77631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47" name="Google Shape;547;p69"/>
          <p:cNvCxnSpPr>
            <a:stCxn id="537" idx="2"/>
            <a:endCxn id="542" idx="0"/>
          </p:cNvCxnSpPr>
          <p:nvPr/>
        </p:nvCxnSpPr>
        <p:spPr>
          <a:xfrm>
            <a:off x="4514125" y="1621725"/>
            <a:ext cx="332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69"/>
          <p:cNvCxnSpPr>
            <a:stCxn id="537" idx="1"/>
            <a:endCxn id="539" idx="0"/>
          </p:cNvCxnSpPr>
          <p:nvPr/>
        </p:nvCxnSpPr>
        <p:spPr>
          <a:xfrm flipH="1">
            <a:off x="1851625" y="1417125"/>
            <a:ext cx="22416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69"/>
          <p:cNvCxnSpPr>
            <a:stCxn id="537" idx="3"/>
            <a:endCxn id="545" idx="0"/>
          </p:cNvCxnSpPr>
          <p:nvPr/>
        </p:nvCxnSpPr>
        <p:spPr>
          <a:xfrm>
            <a:off x="4935025" y="1417125"/>
            <a:ext cx="2888700" cy="3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0" name="Google Shape;550;p69"/>
          <p:cNvGrpSpPr/>
          <p:nvPr/>
        </p:nvGrpSpPr>
        <p:grpSpPr>
          <a:xfrm>
            <a:off x="9" y="2975770"/>
            <a:ext cx="1328360" cy="306614"/>
            <a:chOff x="1480800" y="1952275"/>
            <a:chExt cx="1683600" cy="409200"/>
          </a:xfrm>
        </p:grpSpPr>
        <p:sp>
          <p:nvSpPr>
            <p:cNvPr id="551" name="Google Shape;551;p69"/>
            <p:cNvSpPr/>
            <p:nvPr/>
          </p:nvSpPr>
          <p:spPr>
            <a:xfrm>
              <a:off x="14808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(10-w2) = 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2" name="Google Shape;552;p69"/>
            <p:cNvSpPr/>
            <p:nvPr/>
          </p:nvSpPr>
          <p:spPr>
            <a:xfrm>
              <a:off x="23226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53" name="Google Shape;553;p69"/>
          <p:cNvGrpSpPr/>
          <p:nvPr/>
        </p:nvGrpSpPr>
        <p:grpSpPr>
          <a:xfrm>
            <a:off x="1043634" y="3445670"/>
            <a:ext cx="1328360" cy="306614"/>
            <a:chOff x="1480800" y="1952275"/>
            <a:chExt cx="1683600" cy="409200"/>
          </a:xfrm>
        </p:grpSpPr>
        <p:sp>
          <p:nvSpPr>
            <p:cNvPr id="554" name="Google Shape;554;p69"/>
            <p:cNvSpPr/>
            <p:nvPr/>
          </p:nvSpPr>
          <p:spPr>
            <a:xfrm>
              <a:off x="14808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(10-w1) = 4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5" name="Google Shape;555;p69"/>
            <p:cNvSpPr/>
            <p:nvPr/>
          </p:nvSpPr>
          <p:spPr>
            <a:xfrm>
              <a:off x="23226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+p1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56" name="Google Shape;556;p69"/>
          <p:cNvGrpSpPr/>
          <p:nvPr/>
        </p:nvGrpSpPr>
        <p:grpSpPr>
          <a:xfrm>
            <a:off x="2152359" y="2975770"/>
            <a:ext cx="1328360" cy="306614"/>
            <a:chOff x="1480800" y="1952275"/>
            <a:chExt cx="1683600" cy="409200"/>
          </a:xfrm>
        </p:grpSpPr>
        <p:sp>
          <p:nvSpPr>
            <p:cNvPr id="557" name="Google Shape;557;p69"/>
            <p:cNvSpPr/>
            <p:nvPr/>
          </p:nvSpPr>
          <p:spPr>
            <a:xfrm>
              <a:off x="14808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(10-w0) = 6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58" name="Google Shape;558;p69"/>
            <p:cNvSpPr/>
            <p:nvPr/>
          </p:nvSpPr>
          <p:spPr>
            <a:xfrm>
              <a:off x="23226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59" name="Google Shape;559;p69"/>
          <p:cNvCxnSpPr>
            <a:stCxn id="539" idx="2"/>
            <a:endCxn id="551" idx="0"/>
          </p:cNvCxnSpPr>
          <p:nvPr/>
        </p:nvCxnSpPr>
        <p:spPr>
          <a:xfrm flipH="1">
            <a:off x="331999" y="2674334"/>
            <a:ext cx="15195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69"/>
          <p:cNvCxnSpPr>
            <a:stCxn id="539" idx="2"/>
            <a:endCxn id="554" idx="0"/>
          </p:cNvCxnSpPr>
          <p:nvPr/>
        </p:nvCxnSpPr>
        <p:spPr>
          <a:xfrm flipH="1">
            <a:off x="1375699" y="2674334"/>
            <a:ext cx="475800" cy="7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69"/>
          <p:cNvCxnSpPr>
            <a:stCxn id="539" idx="2"/>
            <a:endCxn id="557" idx="0"/>
          </p:cNvCxnSpPr>
          <p:nvPr/>
        </p:nvCxnSpPr>
        <p:spPr>
          <a:xfrm>
            <a:off x="1851499" y="2674334"/>
            <a:ext cx="6330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62" name="Google Shape;562;p69"/>
          <p:cNvGrpSpPr/>
          <p:nvPr/>
        </p:nvGrpSpPr>
        <p:grpSpPr>
          <a:xfrm>
            <a:off x="3321718" y="2417493"/>
            <a:ext cx="1328360" cy="306614"/>
            <a:chOff x="3980975" y="2420900"/>
            <a:chExt cx="1683600" cy="409200"/>
          </a:xfrm>
        </p:grpSpPr>
        <p:sp>
          <p:nvSpPr>
            <p:cNvPr id="563" name="Google Shape;563;p69"/>
            <p:cNvSpPr/>
            <p:nvPr/>
          </p:nvSpPr>
          <p:spPr>
            <a:xfrm>
              <a:off x="39809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(8-w0) = 4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48227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65" name="Google Shape;565;p69"/>
          <p:cNvGrpSpPr/>
          <p:nvPr/>
        </p:nvGrpSpPr>
        <p:grpSpPr>
          <a:xfrm>
            <a:off x="4695630" y="2906668"/>
            <a:ext cx="1328360" cy="306614"/>
            <a:chOff x="3980975" y="2420900"/>
            <a:chExt cx="1683600" cy="409200"/>
          </a:xfrm>
        </p:grpSpPr>
        <p:sp>
          <p:nvSpPr>
            <p:cNvPr id="566" name="Google Shape;566;p69"/>
            <p:cNvSpPr/>
            <p:nvPr/>
          </p:nvSpPr>
          <p:spPr>
            <a:xfrm>
              <a:off x="39809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(8-w1) = 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48227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+p1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68" name="Google Shape;568;p69"/>
          <p:cNvGrpSpPr/>
          <p:nvPr/>
        </p:nvGrpSpPr>
        <p:grpSpPr>
          <a:xfrm>
            <a:off x="5487293" y="2418443"/>
            <a:ext cx="1328360" cy="306614"/>
            <a:chOff x="3980975" y="2420900"/>
            <a:chExt cx="1683600" cy="409200"/>
          </a:xfrm>
        </p:grpSpPr>
        <p:sp>
          <p:nvSpPr>
            <p:cNvPr id="569" name="Google Shape;569;p69"/>
            <p:cNvSpPr/>
            <p:nvPr/>
          </p:nvSpPr>
          <p:spPr>
            <a:xfrm>
              <a:off x="39809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(8-w2) = 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0" name="Google Shape;570;p69"/>
            <p:cNvSpPr/>
            <p:nvPr/>
          </p:nvSpPr>
          <p:spPr>
            <a:xfrm>
              <a:off x="4822775" y="2420900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71" name="Google Shape;571;p69"/>
          <p:cNvCxnSpPr>
            <a:stCxn id="542" idx="2"/>
            <a:endCxn id="563" idx="0"/>
          </p:cNvCxnSpPr>
          <p:nvPr/>
        </p:nvCxnSpPr>
        <p:spPr>
          <a:xfrm flipH="1">
            <a:off x="3653708" y="2172919"/>
            <a:ext cx="11925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69"/>
          <p:cNvCxnSpPr>
            <a:stCxn id="542" idx="2"/>
            <a:endCxn id="569" idx="0"/>
          </p:cNvCxnSpPr>
          <p:nvPr/>
        </p:nvCxnSpPr>
        <p:spPr>
          <a:xfrm>
            <a:off x="4846208" y="2172919"/>
            <a:ext cx="97320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69"/>
          <p:cNvCxnSpPr>
            <a:stCxn id="542" idx="2"/>
            <a:endCxn id="566" idx="0"/>
          </p:cNvCxnSpPr>
          <p:nvPr/>
        </p:nvCxnSpPr>
        <p:spPr>
          <a:xfrm>
            <a:off x="4846208" y="2172919"/>
            <a:ext cx="1815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4" name="Google Shape;574;p69"/>
          <p:cNvGrpSpPr/>
          <p:nvPr/>
        </p:nvGrpSpPr>
        <p:grpSpPr>
          <a:xfrm>
            <a:off x="7551368" y="4475857"/>
            <a:ext cx="1328360" cy="306614"/>
            <a:chOff x="6921375" y="1723775"/>
            <a:chExt cx="1683600" cy="409200"/>
          </a:xfrm>
        </p:grpSpPr>
        <p:sp>
          <p:nvSpPr>
            <p:cNvPr id="575" name="Google Shape;575;p69"/>
            <p:cNvSpPr/>
            <p:nvPr/>
          </p:nvSpPr>
          <p:spPr>
            <a:xfrm>
              <a:off x="69213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(6-w1) = 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6" name="Google Shape;576;p69"/>
            <p:cNvSpPr/>
            <p:nvPr/>
          </p:nvSpPr>
          <p:spPr>
            <a:xfrm>
              <a:off x="77631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+p1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77" name="Google Shape;577;p69"/>
          <p:cNvCxnSpPr>
            <a:stCxn id="545" idx="2"/>
            <a:endCxn id="575" idx="0"/>
          </p:cNvCxnSpPr>
          <p:nvPr/>
        </p:nvCxnSpPr>
        <p:spPr>
          <a:xfrm>
            <a:off x="7823733" y="2045783"/>
            <a:ext cx="59700" cy="24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8" name="Google Shape;578;p69"/>
          <p:cNvGrpSpPr/>
          <p:nvPr/>
        </p:nvGrpSpPr>
        <p:grpSpPr>
          <a:xfrm>
            <a:off x="3278159" y="4352095"/>
            <a:ext cx="1328360" cy="306614"/>
            <a:chOff x="1480800" y="1952275"/>
            <a:chExt cx="1683600" cy="409200"/>
          </a:xfrm>
        </p:grpSpPr>
        <p:sp>
          <p:nvSpPr>
            <p:cNvPr id="579" name="Google Shape;579;p69"/>
            <p:cNvSpPr/>
            <p:nvPr/>
          </p:nvSpPr>
          <p:spPr>
            <a:xfrm>
              <a:off x="14808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(4-w0) = 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0" name="Google Shape;580;p69"/>
            <p:cNvSpPr/>
            <p:nvPr/>
          </p:nvSpPr>
          <p:spPr>
            <a:xfrm>
              <a:off x="2322600" y="19522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81" name="Google Shape;581;p69"/>
          <p:cNvCxnSpPr>
            <a:stCxn id="554" idx="2"/>
            <a:endCxn id="579" idx="0"/>
          </p:cNvCxnSpPr>
          <p:nvPr/>
        </p:nvCxnSpPr>
        <p:spPr>
          <a:xfrm>
            <a:off x="1375724" y="3752284"/>
            <a:ext cx="22344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69"/>
          <p:cNvCxnSpPr>
            <a:stCxn id="563" idx="2"/>
            <a:endCxn id="579" idx="0"/>
          </p:cNvCxnSpPr>
          <p:nvPr/>
        </p:nvCxnSpPr>
        <p:spPr>
          <a:xfrm flipH="1">
            <a:off x="3610308" y="2724106"/>
            <a:ext cx="43500" cy="16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69"/>
          <p:cNvCxnSpPr>
            <a:stCxn id="557" idx="2"/>
            <a:endCxn id="575" idx="0"/>
          </p:cNvCxnSpPr>
          <p:nvPr/>
        </p:nvCxnSpPr>
        <p:spPr>
          <a:xfrm>
            <a:off x="2484449" y="3282384"/>
            <a:ext cx="53991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84" name="Google Shape;584;p69"/>
          <p:cNvGrpSpPr/>
          <p:nvPr/>
        </p:nvGrpSpPr>
        <p:grpSpPr>
          <a:xfrm>
            <a:off x="5842468" y="3623507"/>
            <a:ext cx="1328360" cy="306614"/>
            <a:chOff x="6921375" y="1723775"/>
            <a:chExt cx="1683600" cy="409200"/>
          </a:xfrm>
        </p:grpSpPr>
        <p:sp>
          <p:nvSpPr>
            <p:cNvPr id="585" name="Google Shape;585;p69"/>
            <p:cNvSpPr/>
            <p:nvPr/>
          </p:nvSpPr>
          <p:spPr>
            <a:xfrm>
              <a:off x="69213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(6-w0) = 2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6" name="Google Shape;586;p69"/>
            <p:cNvSpPr/>
            <p:nvPr/>
          </p:nvSpPr>
          <p:spPr>
            <a:xfrm>
              <a:off x="7763175" y="1723775"/>
              <a:ext cx="841800" cy="40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Montserrat"/>
                  <a:ea typeface="Montserrat"/>
                  <a:cs typeface="Montserrat"/>
                  <a:sym typeface="Montserrat"/>
                </a:rPr>
                <a:t>+p0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87" name="Google Shape;587;p69"/>
          <p:cNvCxnSpPr>
            <a:stCxn id="557" idx="2"/>
            <a:endCxn id="585" idx="0"/>
          </p:cNvCxnSpPr>
          <p:nvPr/>
        </p:nvCxnSpPr>
        <p:spPr>
          <a:xfrm>
            <a:off x="2484449" y="3282384"/>
            <a:ext cx="36900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69"/>
          <p:cNvCxnSpPr>
            <a:stCxn id="545" idx="2"/>
            <a:endCxn id="585" idx="0"/>
          </p:cNvCxnSpPr>
          <p:nvPr/>
        </p:nvCxnSpPr>
        <p:spPr>
          <a:xfrm flipH="1">
            <a:off x="6174633" y="2045783"/>
            <a:ext cx="1649100" cy="15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/>
          <p:nvPr>
            <p:ph idx="4" type="subTitle"/>
          </p:nvPr>
        </p:nvSpPr>
        <p:spPr>
          <a:xfrm>
            <a:off x="69500" y="310725"/>
            <a:ext cx="90744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(3) Give a dynamic programming algorithm to compute the maximum profit, given a knapsack of capacity C, n types of objects with weights wi and profits pi using the bottom up approach.</a:t>
            </a:r>
            <a:endParaRPr b="1" sz="2000"/>
          </a:p>
        </p:txBody>
      </p:sp>
      <p:sp>
        <p:nvSpPr>
          <p:cNvPr id="594" name="Google Shape;594;p70"/>
          <p:cNvSpPr txBox="1"/>
          <p:nvPr>
            <p:ph idx="4" type="subTitle"/>
          </p:nvPr>
        </p:nvSpPr>
        <p:spPr>
          <a:xfrm>
            <a:off x="137750" y="2123775"/>
            <a:ext cx="8720400" cy="26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knapsack(C, n, pi, wi):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 = 0 to C):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P[i] = 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 = 0 to C):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(j = 0 to (n-1)):</a:t>
            </a:r>
            <a:endParaRPr/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(wi[j] &lt;= i):</a:t>
            </a:r>
            <a:endParaRPr/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P[i] = max(P[i], P[i - wi[j]] + pi[j])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P[C]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>
            <p:ph idx="4" type="subTitle"/>
          </p:nvPr>
        </p:nvSpPr>
        <p:spPr>
          <a:xfrm>
            <a:off x="0" y="503800"/>
            <a:ext cx="91440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(4) Code your algorithm in a programming language</a:t>
            </a:r>
            <a:endParaRPr b="1" sz="2000"/>
          </a:p>
        </p:txBody>
      </p:sp>
      <p:pic>
        <p:nvPicPr>
          <p:cNvPr id="600" name="Google Shape;6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575" y="1187250"/>
            <a:ext cx="5934350" cy="33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2"/>
          <p:cNvSpPr txBox="1"/>
          <p:nvPr>
            <p:ph idx="4" type="subTitle"/>
          </p:nvPr>
        </p:nvSpPr>
        <p:spPr>
          <a:xfrm>
            <a:off x="0" y="503800"/>
            <a:ext cx="91440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(4)(a) show the running result of P(14) with weights and profits given in (2)</a:t>
            </a:r>
            <a:endParaRPr b="1" sz="2000"/>
          </a:p>
        </p:txBody>
      </p:sp>
      <p:pic>
        <p:nvPicPr>
          <p:cNvPr id="606" name="Google Shape;60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1475"/>
            <a:ext cx="3204250" cy="10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400" y="1218125"/>
            <a:ext cx="43624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200" y="2615975"/>
            <a:ext cx="23526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>
            <p:ph idx="4" type="subTitle"/>
          </p:nvPr>
        </p:nvSpPr>
        <p:spPr>
          <a:xfrm>
            <a:off x="0" y="503800"/>
            <a:ext cx="91440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(4)(b) show the running result of P(14) with weights and profits given below.</a:t>
            </a:r>
            <a:endParaRPr b="1" sz="2000"/>
          </a:p>
        </p:txBody>
      </p:sp>
      <p:pic>
        <p:nvPicPr>
          <p:cNvPr id="614" name="Google Shape;6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0600"/>
            <a:ext cx="3209300" cy="10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400" y="1218125"/>
            <a:ext cx="43624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525" y="2615975"/>
            <a:ext cx="23526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