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3" r:id="rId4"/>
    <p:sldMasterId id="2147483764" r:id="rId5"/>
    <p:sldMasterId id="21474837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aleway"/>
      <p:regular r:id="rId37"/>
      <p:bold r:id="rId38"/>
      <p:italic r:id="rId39"/>
      <p:boldItalic r:id="rId40"/>
    </p:embeddedFont>
    <p:embeddedFont>
      <p:font typeface="Merriweather Light"/>
      <p:regular r:id="rId41"/>
      <p:bold r:id="rId42"/>
      <p:italic r:id="rId43"/>
      <p:boldItalic r:id="rId44"/>
    </p:embeddedFont>
    <p:embeddedFont>
      <p:font typeface="Lato"/>
      <p:regular r:id="rId45"/>
      <p:bold r:id="rId46"/>
      <p:italic r:id="rId47"/>
      <p:boldItalic r:id="rId48"/>
    </p:embeddedFont>
    <p:embeddedFont>
      <p:font typeface="Montserrat"/>
      <p:regular r:id="rId49"/>
      <p:bold r:id="rId50"/>
      <p:italic r:id="rId51"/>
      <p:boldItalic r:id="rId52"/>
    </p:embeddedFont>
    <p:embeddedFont>
      <p:font typeface="Open Sans SemiBold"/>
      <p:regular r:id="rId53"/>
      <p:bold r:id="rId54"/>
      <p:italic r:id="rId55"/>
      <p:boldItalic r:id="rId56"/>
    </p:embeddedFont>
    <p:embeddedFont>
      <p:font typeface="Vidaloka"/>
      <p:regular r:id="rId57"/>
    </p:embeddedFont>
    <p:embeddedFont>
      <p:font typeface="Russo One"/>
      <p:regular r:id="rId58"/>
    </p:embeddedFont>
    <p:embeddedFont>
      <p:font typeface="Mako"/>
      <p:regular r:id="rId59"/>
    </p:embeddedFont>
    <p:embeddedFont>
      <p:font typeface="Crimson Text"/>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MerriweatherLight-bold.fntdata"/><Relationship Id="rId41" Type="http://schemas.openxmlformats.org/officeDocument/2006/relationships/font" Target="fonts/MerriweatherLight-regular.fntdata"/><Relationship Id="rId44" Type="http://schemas.openxmlformats.org/officeDocument/2006/relationships/font" Target="fonts/MerriweatherLight-boldItalic.fntdata"/><Relationship Id="rId43" Type="http://schemas.openxmlformats.org/officeDocument/2006/relationships/font" Target="fonts/MerriweatherLight-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aleway-regular.fntdata"/><Relationship Id="rId36" Type="http://schemas.openxmlformats.org/officeDocument/2006/relationships/slide" Target="slides/slide29.xml"/><Relationship Id="rId39" Type="http://schemas.openxmlformats.org/officeDocument/2006/relationships/font" Target="fonts/Raleway-italic.fntdata"/><Relationship Id="rId38" Type="http://schemas.openxmlformats.org/officeDocument/2006/relationships/font" Target="fonts/Raleway-bold.fntdata"/><Relationship Id="rId62" Type="http://schemas.openxmlformats.org/officeDocument/2006/relationships/font" Target="fonts/CrimsonText-italic.fntdata"/><Relationship Id="rId61" Type="http://schemas.openxmlformats.org/officeDocument/2006/relationships/font" Target="fonts/CrimsonText-bold.fntdata"/><Relationship Id="rId20" Type="http://schemas.openxmlformats.org/officeDocument/2006/relationships/slide" Target="slides/slide13.xml"/><Relationship Id="rId64" Type="http://schemas.openxmlformats.org/officeDocument/2006/relationships/font" Target="fonts/OpenSans-regular.fntdata"/><Relationship Id="rId63" Type="http://schemas.openxmlformats.org/officeDocument/2006/relationships/font" Target="fonts/CrimsonText-boldItalic.fntdata"/><Relationship Id="rId22" Type="http://schemas.openxmlformats.org/officeDocument/2006/relationships/slide" Target="slides/slide15.xml"/><Relationship Id="rId66" Type="http://schemas.openxmlformats.org/officeDocument/2006/relationships/font" Target="fonts/OpenSans-italic.fntdata"/><Relationship Id="rId21" Type="http://schemas.openxmlformats.org/officeDocument/2006/relationships/slide" Target="slides/slide14.xml"/><Relationship Id="rId65"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font" Target="fonts/OpenSans-boldItalic.fntdata"/><Relationship Id="rId60" Type="http://schemas.openxmlformats.org/officeDocument/2006/relationships/font" Target="fonts/CrimsonText-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OpenSansSemiBold-regular.fntdata"/><Relationship Id="rId52" Type="http://schemas.openxmlformats.org/officeDocument/2006/relationships/font" Target="fonts/Montserrat-boldItalic.fntdata"/><Relationship Id="rId11" Type="http://schemas.openxmlformats.org/officeDocument/2006/relationships/slide" Target="slides/slide4.xml"/><Relationship Id="rId55" Type="http://schemas.openxmlformats.org/officeDocument/2006/relationships/font" Target="fonts/OpenSansSemiBold-italic.fntdata"/><Relationship Id="rId10" Type="http://schemas.openxmlformats.org/officeDocument/2006/relationships/slide" Target="slides/slide3.xml"/><Relationship Id="rId54" Type="http://schemas.openxmlformats.org/officeDocument/2006/relationships/font" Target="fonts/OpenSansSemiBold-bold.fntdata"/><Relationship Id="rId13" Type="http://schemas.openxmlformats.org/officeDocument/2006/relationships/slide" Target="slides/slide6.xml"/><Relationship Id="rId57" Type="http://schemas.openxmlformats.org/officeDocument/2006/relationships/font" Target="fonts/Vidaloka-regular.fntdata"/><Relationship Id="rId12" Type="http://schemas.openxmlformats.org/officeDocument/2006/relationships/slide" Target="slides/slide5.xml"/><Relationship Id="rId56" Type="http://schemas.openxmlformats.org/officeDocument/2006/relationships/font" Target="fonts/OpenSansSemiBold-boldItalic.fntdata"/><Relationship Id="rId15" Type="http://schemas.openxmlformats.org/officeDocument/2006/relationships/slide" Target="slides/slide8.xml"/><Relationship Id="rId59" Type="http://schemas.openxmlformats.org/officeDocument/2006/relationships/font" Target="fonts/Mako-regular.fntdata"/><Relationship Id="rId14" Type="http://schemas.openxmlformats.org/officeDocument/2006/relationships/slide" Target="slides/slide7.xml"/><Relationship Id="rId58" Type="http://schemas.openxmlformats.org/officeDocument/2006/relationships/font" Target="fonts/RussoOne-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8a0cbcfae9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8a0cbcfae9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c831325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c831325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4c8313257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4c8313257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4c8313257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4c8313257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8a0cbcfae9_0_3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8a0cbcfae9_0_3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4c831325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24c831325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4c80f2958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4c80f2958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24c8313257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24c8313257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4c80f2958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4c80f2958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4c80f2958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4c80f2958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24c80f2958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24c80f2958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8a0cbcfae9_0_3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8a0cbcfae9_0_3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4c80f2958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4c80f2958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4c8313257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4c8313257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4c8313257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4c8313257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4c8313257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4c8313257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28a0cbcfae9_0_3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28a0cbcfae9_0_3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24c8313257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24c8313257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4c831325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4c831325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4c8313257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4c8313257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4c8313257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4c8313257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8a0cbcfae9_0_3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8a0cbcfae9_0_3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8a0cbcfae9_0_3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8a0cbcfae9_0_3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4c83132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4c83132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4c831325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4c831325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4c831325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4c831325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4c831325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24c831325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4c83b41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4c83b41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4c80f2958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4c80f2958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875" name="Shape 875"/>
        <p:cNvGrpSpPr/>
        <p:nvPr/>
      </p:nvGrpSpPr>
      <p:grpSpPr>
        <a:xfrm>
          <a:off x="0" y="0"/>
          <a:ext cx="0" cy="0"/>
          <a:chOff x="0" y="0"/>
          <a:chExt cx="0" cy="0"/>
        </a:xfrm>
      </p:grpSpPr>
      <p:sp>
        <p:nvSpPr>
          <p:cNvPr id="876" name="Google Shape;876;p103"/>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7" name="Google Shape;877;p103"/>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78" name="Google Shape;878;p103"/>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9" name="Google Shape;879;p103"/>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80" name="Google Shape;880;p103"/>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1" name="Google Shape;881;p103"/>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82" name="Google Shape;882;p103"/>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83" name="Google Shape;883;p1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4" name="Google Shape;884;p1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885" name="Shape 885"/>
        <p:cNvGrpSpPr/>
        <p:nvPr/>
      </p:nvGrpSpPr>
      <p:grpSpPr>
        <a:xfrm>
          <a:off x="0" y="0"/>
          <a:ext cx="0" cy="0"/>
          <a:chOff x="0" y="0"/>
          <a:chExt cx="0" cy="0"/>
        </a:xfrm>
      </p:grpSpPr>
      <p:sp>
        <p:nvSpPr>
          <p:cNvPr id="886" name="Google Shape;886;p104"/>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7" name="Google Shape;887;p104"/>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8" name="Google Shape;888;p104"/>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9" name="Google Shape;889;p104"/>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0" name="Google Shape;890;p104"/>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1" name="Google Shape;891;p104"/>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2" name="Google Shape;892;p104"/>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3" name="Google Shape;893;p104"/>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4" name="Google Shape;894;p10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95" name="Google Shape;895;p1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6" name="Google Shape;896;p1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897" name="Shape 897"/>
        <p:cNvGrpSpPr/>
        <p:nvPr/>
      </p:nvGrpSpPr>
      <p:grpSpPr>
        <a:xfrm>
          <a:off x="0" y="0"/>
          <a:ext cx="0" cy="0"/>
          <a:chOff x="0" y="0"/>
          <a:chExt cx="0" cy="0"/>
        </a:xfrm>
      </p:grpSpPr>
      <p:cxnSp>
        <p:nvCxnSpPr>
          <p:cNvPr id="898" name="Google Shape;898;p1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9" name="Google Shape;899;p1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0" name="Google Shape;900;p10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1" name="Google Shape;901;p10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2" name="Google Shape;902;p10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3" name="Google Shape;903;p10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04" name="Google Shape;904;p105"/>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5" name="Google Shape;905;p105"/>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6" name="Google Shape;906;p105"/>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7" name="Google Shape;907;p105"/>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8" name="Google Shape;908;p10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09" name="Google Shape;909;p105"/>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10" name="Google Shape;910;p105"/>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911" name="Shape 911"/>
        <p:cNvGrpSpPr/>
        <p:nvPr/>
      </p:nvGrpSpPr>
      <p:grpSpPr>
        <a:xfrm>
          <a:off x="0" y="0"/>
          <a:ext cx="0" cy="0"/>
          <a:chOff x="0" y="0"/>
          <a:chExt cx="0" cy="0"/>
        </a:xfrm>
      </p:grpSpPr>
      <p:sp>
        <p:nvSpPr>
          <p:cNvPr id="912" name="Google Shape;912;p106"/>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13" name="Google Shape;913;p106"/>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4" name="Google Shape;914;p106"/>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15" name="Google Shape;915;p106"/>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106"/>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17" name="Google Shape;917;p106"/>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18" name="Google Shape;918;p1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9" name="Google Shape;919;p1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920" name="Shape 920"/>
        <p:cNvGrpSpPr/>
        <p:nvPr/>
      </p:nvGrpSpPr>
      <p:grpSpPr>
        <a:xfrm>
          <a:off x="0" y="0"/>
          <a:ext cx="0" cy="0"/>
          <a:chOff x="0" y="0"/>
          <a:chExt cx="0" cy="0"/>
        </a:xfrm>
      </p:grpSpPr>
      <p:sp>
        <p:nvSpPr>
          <p:cNvPr id="921" name="Google Shape;921;p107"/>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2" name="Google Shape;922;p107"/>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3" name="Google Shape;923;p107"/>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4" name="Google Shape;924;p107"/>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5" name="Google Shape;925;p107"/>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6" name="Google Shape;926;p107"/>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7" name="Google Shape;927;p10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8" name="Google Shape;928;p10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9" name="Google Shape;929;p10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30" name="Google Shape;930;p10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31" name="Google Shape;931;p10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32" name="Google Shape;932;p107"/>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33" name="Google Shape;933;p107"/>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34" name="Google Shape;934;p107"/>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935" name="Shape 935"/>
        <p:cNvGrpSpPr/>
        <p:nvPr/>
      </p:nvGrpSpPr>
      <p:grpSpPr>
        <a:xfrm>
          <a:off x="0" y="0"/>
          <a:ext cx="0" cy="0"/>
          <a:chOff x="0" y="0"/>
          <a:chExt cx="0" cy="0"/>
        </a:xfrm>
      </p:grpSpPr>
      <p:sp>
        <p:nvSpPr>
          <p:cNvPr id="936" name="Google Shape;936;p108"/>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7" name="Google Shape;937;p108"/>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38" name="Google Shape;938;p10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9" name="Google Shape;939;p10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940" name="Shape 940"/>
        <p:cNvGrpSpPr/>
        <p:nvPr/>
      </p:nvGrpSpPr>
      <p:grpSpPr>
        <a:xfrm>
          <a:off x="0" y="0"/>
          <a:ext cx="0" cy="0"/>
          <a:chOff x="0" y="0"/>
          <a:chExt cx="0" cy="0"/>
        </a:xfrm>
      </p:grpSpPr>
      <p:sp>
        <p:nvSpPr>
          <p:cNvPr id="941" name="Google Shape;941;p109"/>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942" name="Google Shape;942;p109"/>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943" name="Google Shape;943;p10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4" name="Google Shape;944;p10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945" name="Shape 945"/>
        <p:cNvGrpSpPr/>
        <p:nvPr/>
      </p:nvGrpSpPr>
      <p:grpSpPr>
        <a:xfrm>
          <a:off x="0" y="0"/>
          <a:ext cx="0" cy="0"/>
          <a:chOff x="0" y="0"/>
          <a:chExt cx="0" cy="0"/>
        </a:xfrm>
      </p:grpSpPr>
      <p:sp>
        <p:nvSpPr>
          <p:cNvPr id="946" name="Google Shape;946;p110"/>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947" name="Google Shape;947;p110"/>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48" name="Google Shape;948;p1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9" name="Google Shape;949;p1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0" name="Google Shape;950;p11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951" name="Shape 951"/>
        <p:cNvGrpSpPr/>
        <p:nvPr/>
      </p:nvGrpSpPr>
      <p:grpSpPr>
        <a:xfrm>
          <a:off x="0" y="0"/>
          <a:ext cx="0" cy="0"/>
          <a:chOff x="0" y="0"/>
          <a:chExt cx="0" cy="0"/>
        </a:xfrm>
      </p:grpSpPr>
      <p:cxnSp>
        <p:nvCxnSpPr>
          <p:cNvPr id="952" name="Google Shape;952;p1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3" name="Google Shape;953;p1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4" name="Google Shape;954;p1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5" name="Google Shape;955;p1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6" name="Google Shape;956;p1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7" name="Google Shape;957;p1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58" name="Google Shape;958;p11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59" name="Google Shape;959;p111"/>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60" name="Google Shape;960;p111"/>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961" name="Shape 961"/>
        <p:cNvGrpSpPr/>
        <p:nvPr/>
      </p:nvGrpSpPr>
      <p:grpSpPr>
        <a:xfrm>
          <a:off x="0" y="0"/>
          <a:ext cx="0" cy="0"/>
          <a:chOff x="0" y="0"/>
          <a:chExt cx="0" cy="0"/>
        </a:xfrm>
      </p:grpSpPr>
      <p:sp>
        <p:nvSpPr>
          <p:cNvPr id="962" name="Google Shape;962;p112"/>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63" name="Google Shape;963;p112"/>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4" name="Google Shape;964;p112"/>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65" name="Google Shape;965;p112"/>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6" name="Google Shape;966;p112"/>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67" name="Google Shape;967;p1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8" name="Google Shape;968;p1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969" name="Shape 969"/>
        <p:cNvGrpSpPr/>
        <p:nvPr/>
      </p:nvGrpSpPr>
      <p:grpSpPr>
        <a:xfrm>
          <a:off x="0" y="0"/>
          <a:ext cx="0" cy="0"/>
          <a:chOff x="0" y="0"/>
          <a:chExt cx="0" cy="0"/>
        </a:xfrm>
      </p:grpSpPr>
      <p:sp>
        <p:nvSpPr>
          <p:cNvPr id="970" name="Google Shape;970;p11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71" name="Google Shape;971;p113"/>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72" name="Google Shape;972;p113"/>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73" name="Google Shape;973;p113"/>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74" name="Google Shape;974;p113"/>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75" name="Google Shape;975;p113"/>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76" name="Google Shape;976;p113"/>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77" name="Google Shape;977;p1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8" name="Google Shape;978;p1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9" name="Google Shape;979;p11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0" name="Google Shape;980;p1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81" name="Shape 981"/>
        <p:cNvGrpSpPr/>
        <p:nvPr/>
      </p:nvGrpSpPr>
      <p:grpSpPr>
        <a:xfrm>
          <a:off x="0" y="0"/>
          <a:ext cx="0" cy="0"/>
          <a:chOff x="0" y="0"/>
          <a:chExt cx="0" cy="0"/>
        </a:xfrm>
      </p:grpSpPr>
      <p:sp>
        <p:nvSpPr>
          <p:cNvPr id="982" name="Google Shape;982;p114"/>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83" name="Google Shape;983;p114"/>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4" name="Google Shape;984;p114"/>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985" name="Google Shape;985;p1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6" name="Google Shape;986;p114"/>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7" name="Google Shape;987;p1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8" name="Google Shape;988;p114"/>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89" name="Shape 989"/>
        <p:cNvGrpSpPr/>
        <p:nvPr/>
      </p:nvGrpSpPr>
      <p:grpSpPr>
        <a:xfrm>
          <a:off x="0" y="0"/>
          <a:ext cx="0" cy="0"/>
          <a:chOff x="0" y="0"/>
          <a:chExt cx="0" cy="0"/>
        </a:xfrm>
      </p:grpSpPr>
      <p:cxnSp>
        <p:nvCxnSpPr>
          <p:cNvPr id="990" name="Google Shape;990;p1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1" name="Google Shape;991;p1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992" name="Shape 992"/>
        <p:cNvGrpSpPr/>
        <p:nvPr/>
      </p:nvGrpSpPr>
      <p:grpSpPr>
        <a:xfrm>
          <a:off x="0" y="0"/>
          <a:ext cx="0" cy="0"/>
          <a:chOff x="0" y="0"/>
          <a:chExt cx="0" cy="0"/>
        </a:xfrm>
      </p:grpSpPr>
      <p:cxnSp>
        <p:nvCxnSpPr>
          <p:cNvPr id="993" name="Google Shape;993;p1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4" name="Google Shape;994;p1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5" name="Google Shape;995;p11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96" name="Google Shape;996;p116"/>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997" name="Shape 997"/>
        <p:cNvGrpSpPr/>
        <p:nvPr/>
      </p:nvGrpSpPr>
      <p:grpSpPr>
        <a:xfrm>
          <a:off x="0" y="0"/>
          <a:ext cx="0" cy="0"/>
          <a:chOff x="0" y="0"/>
          <a:chExt cx="0" cy="0"/>
        </a:xfrm>
      </p:grpSpPr>
      <p:cxnSp>
        <p:nvCxnSpPr>
          <p:cNvPr id="998" name="Google Shape;998;p1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9" name="Google Shape;999;p1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0" name="Google Shape;1000;p11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1001" name="Shape 1001"/>
        <p:cNvGrpSpPr/>
        <p:nvPr/>
      </p:nvGrpSpPr>
      <p:grpSpPr>
        <a:xfrm>
          <a:off x="0" y="0"/>
          <a:ext cx="0" cy="0"/>
          <a:chOff x="0" y="0"/>
          <a:chExt cx="0" cy="0"/>
        </a:xfrm>
      </p:grpSpPr>
      <p:cxnSp>
        <p:nvCxnSpPr>
          <p:cNvPr id="1002" name="Google Shape;1002;p1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3" name="Google Shape;1003;p1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4" name="Google Shape;1004;p11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5" name="Google Shape;1005;p11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6" name="Google Shape;1006;p11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7" name="Google Shape;1007;p11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8" name="Google Shape;88;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 name="Google Shape;89;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 name="Google Shape;9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 name="Google Shape;91;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5"/>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15"/>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95" name="Google Shape;95;p15"/>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6" name="Google Shape;9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 name="Google Shape;9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9" name="Google Shape;99;p15"/>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103" name="Google Shape;103;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 name="Google Shape;104;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5" name="Google Shape;105;p16"/>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17"/>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7"/>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09" name="Google Shape;109;p17"/>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 name="Google Shape;110;p17"/>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11" name="Google Shape;111;p17"/>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2" name="Google Shape;112;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7" name="Google Shape;117;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8" name="Google Shape;118;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121" name="Google Shape;121;p19"/>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2" name="Google Shape;122;p1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3" name="Google Shape;123;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20"/>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27" name="Google Shape;127;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8" name="Google Shape;128;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0" name="Google Shape;130;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2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33" name="Google Shape;133;p2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34" name="Google Shape;134;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5" name="Google Shape;135;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sp>
        <p:nvSpPr>
          <p:cNvPr id="138" name="Google Shape;138;p22"/>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39" name="Google Shape;139;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0" name="Google Shape;140;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sp>
        <p:nvSpPr>
          <p:cNvPr id="143" name="Google Shape;143;p23"/>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4" name="Google Shape;144;p23"/>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45" name="Google Shape;145;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8" name="Google Shape;148;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9" name="Shape 14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0" name="Shape 150"/>
        <p:cNvGrpSpPr/>
        <p:nvPr/>
      </p:nvGrpSpPr>
      <p:grpSpPr>
        <a:xfrm>
          <a:off x="0" y="0"/>
          <a:ext cx="0" cy="0"/>
          <a:chOff x="0" y="0"/>
          <a:chExt cx="0" cy="0"/>
        </a:xfrm>
      </p:grpSpPr>
      <p:sp>
        <p:nvSpPr>
          <p:cNvPr id="151" name="Google Shape;151;p2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25"/>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3" name="Google Shape;153;p25"/>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4" name="Google Shape;154;p25"/>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5" name="Google Shape;155;p25"/>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5"/>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7" name="Google Shape;157;p25"/>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5"/>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9" name="Google Shape;159;p25"/>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5"/>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61" name="Google Shape;161;p25"/>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62" name="Google Shape;162;p25"/>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63" name="Google Shape;163;p25"/>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64" name="Google Shape;164;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5" name="Google Shape;165;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66" name="Shape 166"/>
        <p:cNvGrpSpPr/>
        <p:nvPr/>
      </p:nvGrpSpPr>
      <p:grpSpPr>
        <a:xfrm>
          <a:off x="0" y="0"/>
          <a:ext cx="0" cy="0"/>
          <a:chOff x="0" y="0"/>
          <a:chExt cx="0" cy="0"/>
        </a:xfrm>
      </p:grpSpPr>
      <p:sp>
        <p:nvSpPr>
          <p:cNvPr id="167" name="Google Shape;167;p26"/>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26"/>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69" name="Google Shape;169;p26"/>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0" name="Google Shape;170;p26"/>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26"/>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72" name="Google Shape;172;p26"/>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 name="Google Shape;173;p26"/>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 name="Google Shape;174;p26"/>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75" name="Google Shape;175;p26"/>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26"/>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26"/>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78" name="Google Shape;178;p26"/>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9" name="Google Shape;179;p26"/>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0" name="Google Shape;180;p26"/>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81" name="Google Shape;181;p26"/>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 name="Google Shape;182;p26"/>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26"/>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84" name="Google Shape;184;p26"/>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5" name="Google Shape;185;p26"/>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86" name="Google Shape;18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 name="Google Shape;188;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0" name="Shape 190"/>
        <p:cNvGrpSpPr/>
        <p:nvPr/>
      </p:nvGrpSpPr>
      <p:grpSpPr>
        <a:xfrm>
          <a:off x="0" y="0"/>
          <a:ext cx="0" cy="0"/>
          <a:chOff x="0" y="0"/>
          <a:chExt cx="0" cy="0"/>
        </a:xfrm>
      </p:grpSpPr>
      <p:sp>
        <p:nvSpPr>
          <p:cNvPr id="191" name="Google Shape;191;p27"/>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92" name="Google Shape;192;p27"/>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3" name="Google Shape;19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4" name="Google Shape;19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95" name="Shape 195"/>
        <p:cNvGrpSpPr/>
        <p:nvPr/>
      </p:nvGrpSpPr>
      <p:grpSpPr>
        <a:xfrm>
          <a:off x="0" y="0"/>
          <a:ext cx="0" cy="0"/>
          <a:chOff x="0" y="0"/>
          <a:chExt cx="0" cy="0"/>
        </a:xfrm>
      </p:grpSpPr>
      <p:sp>
        <p:nvSpPr>
          <p:cNvPr id="196" name="Google Shape;196;p28"/>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97" name="Google Shape;197;p28"/>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8" name="Google Shape;198;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9" name="Google Shape;199;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 name="Google Shape;200;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1" name="Google Shape;201;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202" name="Shape 202"/>
        <p:cNvGrpSpPr/>
        <p:nvPr/>
      </p:nvGrpSpPr>
      <p:grpSpPr>
        <a:xfrm>
          <a:off x="0" y="0"/>
          <a:ext cx="0" cy="0"/>
          <a:chOff x="0" y="0"/>
          <a:chExt cx="0" cy="0"/>
        </a:xfrm>
      </p:grpSpPr>
      <p:sp>
        <p:nvSpPr>
          <p:cNvPr id="203" name="Google Shape;203;p29"/>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04" name="Google Shape;204;p29"/>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205" name="Google Shape;205;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 name="Google Shape;207;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209" name="Shape 209"/>
        <p:cNvGrpSpPr/>
        <p:nvPr/>
      </p:nvGrpSpPr>
      <p:grpSpPr>
        <a:xfrm>
          <a:off x="0" y="0"/>
          <a:ext cx="0" cy="0"/>
          <a:chOff x="0" y="0"/>
          <a:chExt cx="0" cy="0"/>
        </a:xfrm>
      </p:grpSpPr>
      <p:sp>
        <p:nvSpPr>
          <p:cNvPr id="210" name="Google Shape;210;p30"/>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211" name="Google Shape;211;p30"/>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12" name="Google Shape;21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14" name="Shape 214"/>
        <p:cNvGrpSpPr/>
        <p:nvPr/>
      </p:nvGrpSpPr>
      <p:grpSpPr>
        <a:xfrm>
          <a:off x="0" y="0"/>
          <a:ext cx="0" cy="0"/>
          <a:chOff x="0" y="0"/>
          <a:chExt cx="0" cy="0"/>
        </a:xfrm>
      </p:grpSpPr>
      <p:sp>
        <p:nvSpPr>
          <p:cNvPr id="215" name="Google Shape;215;p31"/>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216" name="Google Shape;216;p31"/>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217" name="Google Shape;217;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8" name="Google Shape;218;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0" name="Google Shape;220;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223" name="Shape 223"/>
        <p:cNvGrpSpPr/>
        <p:nvPr/>
      </p:nvGrpSpPr>
      <p:grpSpPr>
        <a:xfrm>
          <a:off x="0" y="0"/>
          <a:ext cx="0" cy="0"/>
          <a:chOff x="0" y="0"/>
          <a:chExt cx="0" cy="0"/>
        </a:xfrm>
      </p:grpSpPr>
      <p:sp>
        <p:nvSpPr>
          <p:cNvPr id="224" name="Google Shape;224;p32"/>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5" name="Google Shape;225;p32"/>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26" name="Google Shape;226;p32"/>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7" name="Google Shape;227;p32"/>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2"/>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9" name="Google Shape;229;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0" name="Google Shape;230;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1" name="Shape 231"/>
        <p:cNvGrpSpPr/>
        <p:nvPr/>
      </p:nvGrpSpPr>
      <p:grpSpPr>
        <a:xfrm>
          <a:off x="0" y="0"/>
          <a:ext cx="0" cy="0"/>
          <a:chOff x="0" y="0"/>
          <a:chExt cx="0" cy="0"/>
        </a:xfrm>
      </p:grpSpPr>
      <p:sp>
        <p:nvSpPr>
          <p:cNvPr id="232" name="Google Shape;232;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33" name="Google Shape;233;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36" name="Shape 236"/>
        <p:cNvGrpSpPr/>
        <p:nvPr/>
      </p:nvGrpSpPr>
      <p:grpSpPr>
        <a:xfrm>
          <a:off x="0" y="0"/>
          <a:ext cx="0" cy="0"/>
          <a:chOff x="0" y="0"/>
          <a:chExt cx="0" cy="0"/>
        </a:xfrm>
      </p:grpSpPr>
      <p:cxnSp>
        <p:nvCxnSpPr>
          <p:cNvPr id="237" name="Google Shape;237;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 name="Google Shape;238;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0" name="Google Shape;240;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1" name="Google Shape;241;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2" name="Google Shape;242;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3" name="Google Shape;243;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44" name="Shape 244"/>
        <p:cNvGrpSpPr/>
        <p:nvPr/>
      </p:nvGrpSpPr>
      <p:grpSpPr>
        <a:xfrm>
          <a:off x="0" y="0"/>
          <a:ext cx="0" cy="0"/>
          <a:chOff x="0" y="0"/>
          <a:chExt cx="0" cy="0"/>
        </a:xfrm>
      </p:grpSpPr>
      <p:sp>
        <p:nvSpPr>
          <p:cNvPr id="245" name="Google Shape;245;p35"/>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6" name="Google Shape;246;p35"/>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7" name="Google Shape;247;p35"/>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 name="Google Shape;248;p35"/>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9" name="Google Shape;249;p35"/>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35"/>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1" name="Google Shape;251;p35"/>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2" name="Google Shape;252;p35"/>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3" name="Google Shape;253;p35"/>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4" name="Google Shape;254;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 name="Google Shape;255;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56" name="Shape 256"/>
        <p:cNvGrpSpPr/>
        <p:nvPr/>
      </p:nvGrpSpPr>
      <p:grpSpPr>
        <a:xfrm>
          <a:off x="0" y="0"/>
          <a:ext cx="0" cy="0"/>
          <a:chOff x="0" y="0"/>
          <a:chExt cx="0" cy="0"/>
        </a:xfrm>
      </p:grpSpPr>
      <p:cxnSp>
        <p:nvCxnSpPr>
          <p:cNvPr id="257" name="Google Shape;257;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 name="Google Shape;258;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 name="Google Shape;259;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0" name="Google Shape;260;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61" name="Google Shape;261;p36"/>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62" name="Shape 262"/>
        <p:cNvGrpSpPr/>
        <p:nvPr/>
      </p:nvGrpSpPr>
      <p:grpSpPr>
        <a:xfrm>
          <a:off x="0" y="0"/>
          <a:ext cx="0" cy="0"/>
          <a:chOff x="0" y="0"/>
          <a:chExt cx="0" cy="0"/>
        </a:xfrm>
      </p:grpSpPr>
      <p:sp>
        <p:nvSpPr>
          <p:cNvPr id="263" name="Google Shape;263;p37"/>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4" name="Google Shape;264;p37"/>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65" name="Google Shape;265;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6" name="Google Shape;266;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 name="Google Shape;268;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69" name="Shape 269"/>
        <p:cNvGrpSpPr/>
        <p:nvPr/>
      </p:nvGrpSpPr>
      <p:grpSpPr>
        <a:xfrm>
          <a:off x="0" y="0"/>
          <a:ext cx="0" cy="0"/>
          <a:chOff x="0" y="0"/>
          <a:chExt cx="0" cy="0"/>
        </a:xfrm>
      </p:grpSpPr>
      <p:sp>
        <p:nvSpPr>
          <p:cNvPr id="270" name="Google Shape;270;p38"/>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1" name="Google Shape;271;p38"/>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72" name="Google Shape;272;p38"/>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73" name="Google Shape;27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4" name="Google Shape;27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5" name="Google Shape;275;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76" name="Shape 276"/>
        <p:cNvGrpSpPr/>
        <p:nvPr/>
      </p:nvGrpSpPr>
      <p:grpSpPr>
        <a:xfrm>
          <a:off x="0" y="0"/>
          <a:ext cx="0" cy="0"/>
          <a:chOff x="0" y="0"/>
          <a:chExt cx="0" cy="0"/>
        </a:xfrm>
      </p:grpSpPr>
      <p:sp>
        <p:nvSpPr>
          <p:cNvPr id="277" name="Google Shape;277;p39"/>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8" name="Google Shape;278;p39"/>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79" name="Google Shape;279;p39"/>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80" name="Google Shape;280;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4" name="Google Shape;284;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5" name="Google Shape;285;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86" name="Shape 286"/>
        <p:cNvGrpSpPr/>
        <p:nvPr/>
      </p:nvGrpSpPr>
      <p:grpSpPr>
        <a:xfrm>
          <a:off x="0" y="0"/>
          <a:ext cx="0" cy="0"/>
          <a:chOff x="0" y="0"/>
          <a:chExt cx="0" cy="0"/>
        </a:xfrm>
      </p:grpSpPr>
      <p:sp>
        <p:nvSpPr>
          <p:cNvPr id="287" name="Google Shape;287;p40"/>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8" name="Google Shape;288;p40"/>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89" name="Google Shape;289;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0" name="Google Shape;290;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1" name="Google Shape;291;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92" name="Shape 292"/>
        <p:cNvGrpSpPr/>
        <p:nvPr/>
      </p:nvGrpSpPr>
      <p:grpSpPr>
        <a:xfrm>
          <a:off x="0" y="0"/>
          <a:ext cx="0" cy="0"/>
          <a:chOff x="0" y="0"/>
          <a:chExt cx="0" cy="0"/>
        </a:xfrm>
      </p:grpSpPr>
      <p:sp>
        <p:nvSpPr>
          <p:cNvPr id="293" name="Google Shape;293;p41"/>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4" name="Google Shape;294;p41"/>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95" name="Google Shape;295;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6" name="Google Shape;296;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7" name="Google Shape;297;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8" name="Google Shape;298;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9" name="Google Shape;299;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00" name="Google Shape;300;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01" name="Shape 301"/>
        <p:cNvGrpSpPr/>
        <p:nvPr/>
      </p:nvGrpSpPr>
      <p:grpSpPr>
        <a:xfrm>
          <a:off x="0" y="0"/>
          <a:ext cx="0" cy="0"/>
          <a:chOff x="0" y="0"/>
          <a:chExt cx="0" cy="0"/>
        </a:xfrm>
      </p:grpSpPr>
      <p:sp>
        <p:nvSpPr>
          <p:cNvPr id="302" name="Google Shape;302;p42"/>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3" name="Google Shape;303;p42"/>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42"/>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5" name="Google Shape;305;p42"/>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6" name="Google Shape;306;p42"/>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7" name="Google Shape;307;p42"/>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9" name="Google Shape;309;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0" name="Google Shape;310;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311" name="Shape 311"/>
        <p:cNvGrpSpPr/>
        <p:nvPr/>
      </p:nvGrpSpPr>
      <p:grpSpPr>
        <a:xfrm>
          <a:off x="0" y="0"/>
          <a:ext cx="0" cy="0"/>
          <a:chOff x="0" y="0"/>
          <a:chExt cx="0" cy="0"/>
        </a:xfrm>
      </p:grpSpPr>
      <p:sp>
        <p:nvSpPr>
          <p:cNvPr id="312" name="Google Shape;312;p43"/>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3" name="Google Shape;313;p43"/>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4" name="Google Shape;314;p43"/>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5" name="Google Shape;315;p43"/>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3"/>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7" name="Google Shape;317;p43"/>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8" name="Google Shape;318;p4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19" name="Google Shape;319;p43"/>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0" name="Google Shape;320;p43"/>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1" name="Google Shape;321;p43"/>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2" name="Google Shape;322;p43"/>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3" name="Google Shape;323;p43"/>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4" name="Google Shape;324;p43"/>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25" name="Google Shape;325;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6" name="Google Shape;326;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7" name="Google Shape;327;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8" name="Google Shape;328;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329" name="Shape 329"/>
        <p:cNvGrpSpPr/>
        <p:nvPr/>
      </p:nvGrpSpPr>
      <p:grpSpPr>
        <a:xfrm>
          <a:off x="0" y="0"/>
          <a:ext cx="0" cy="0"/>
          <a:chOff x="0" y="0"/>
          <a:chExt cx="0" cy="0"/>
        </a:xfrm>
      </p:grpSpPr>
      <p:sp>
        <p:nvSpPr>
          <p:cNvPr id="330" name="Google Shape;330;p4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1" name="Google Shape;331;p4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2" name="Google Shape;332;p4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3" name="Google Shape;333;p4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4" name="Google Shape;334;p4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5" name="Google Shape;335;p4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6" name="Google Shape;336;p44"/>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7" name="Google Shape;337;p44"/>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8" name="Google Shape;338;p44"/>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9" name="Google Shape;339;p44"/>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 name="Google Shape;340;p44"/>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41" name="Google Shape;341;p44"/>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44"/>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45" name="Shape 345"/>
        <p:cNvGrpSpPr/>
        <p:nvPr/>
      </p:nvGrpSpPr>
      <p:grpSpPr>
        <a:xfrm>
          <a:off x="0" y="0"/>
          <a:ext cx="0" cy="0"/>
          <a:chOff x="0" y="0"/>
          <a:chExt cx="0" cy="0"/>
        </a:xfrm>
      </p:grpSpPr>
      <p:sp>
        <p:nvSpPr>
          <p:cNvPr id="346" name="Google Shape;346;p4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47" name="Google Shape;347;p4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4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49" name="Google Shape;349;p4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4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51" name="Google Shape;351;p4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45"/>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53" name="Google Shape;353;p45"/>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5"/>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55" name="Google Shape;355;p45"/>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8" name="Google Shape;358;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0" name="Google Shape;360;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61" name="Shape 361"/>
        <p:cNvGrpSpPr/>
        <p:nvPr/>
      </p:nvGrpSpPr>
      <p:grpSpPr>
        <a:xfrm>
          <a:off x="0" y="0"/>
          <a:ext cx="0" cy="0"/>
          <a:chOff x="0" y="0"/>
          <a:chExt cx="0" cy="0"/>
        </a:xfrm>
      </p:grpSpPr>
      <p:sp>
        <p:nvSpPr>
          <p:cNvPr id="362" name="Google Shape;362;p46"/>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63" name="Google Shape;363;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4" name="Google Shape;364;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5" name="Google Shape;365;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6" name="Google Shape;366;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7" name="Google Shape;367;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8" name="Google Shape;368;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69" name="Shape 369"/>
        <p:cNvGrpSpPr/>
        <p:nvPr/>
      </p:nvGrpSpPr>
      <p:grpSpPr>
        <a:xfrm>
          <a:off x="0" y="0"/>
          <a:ext cx="0" cy="0"/>
          <a:chOff x="0" y="0"/>
          <a:chExt cx="0" cy="0"/>
        </a:xfrm>
      </p:grpSpPr>
      <p:sp>
        <p:nvSpPr>
          <p:cNvPr id="370" name="Google Shape;370;p4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1" name="Google Shape;371;p4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3" name="Google Shape;373;p4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5" name="Google Shape;375;p4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7" name="Google Shape;377;p4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8" name="Google Shape;378;p4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79" name="Google Shape;379;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0" name="Google Shape;380;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81" name="Shape 381"/>
        <p:cNvGrpSpPr/>
        <p:nvPr/>
      </p:nvGrpSpPr>
      <p:grpSpPr>
        <a:xfrm>
          <a:off x="0" y="0"/>
          <a:ext cx="0" cy="0"/>
          <a:chOff x="0" y="0"/>
          <a:chExt cx="0" cy="0"/>
        </a:xfrm>
      </p:grpSpPr>
      <p:sp>
        <p:nvSpPr>
          <p:cNvPr id="382" name="Google Shape;382;p48"/>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3" name="Google Shape;383;p48"/>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4" name="Google Shape;384;p48"/>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48"/>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48"/>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48"/>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48"/>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9" name="Google Shape;389;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0" name="Google Shape;390;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1" name="Google Shape;391;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92" name="Shape 392"/>
        <p:cNvGrpSpPr/>
        <p:nvPr/>
      </p:nvGrpSpPr>
      <p:grpSpPr>
        <a:xfrm>
          <a:off x="0" y="0"/>
          <a:ext cx="0" cy="0"/>
          <a:chOff x="0" y="0"/>
          <a:chExt cx="0" cy="0"/>
        </a:xfrm>
      </p:grpSpPr>
      <p:cxnSp>
        <p:nvCxnSpPr>
          <p:cNvPr id="393" name="Google Shape;393;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5" name="Google Shape;395;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6" name="Google Shape;396;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7" name="Google Shape;397;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8" name="Google Shape;398;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9" name="Google Shape;399;p49"/>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0" name="Google Shape;400;p49"/>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1" name="Google Shape;401;p49"/>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2" name="Google Shape;402;p49"/>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3" name="Google Shape;403;p49"/>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4" name="Google Shape;404;p49"/>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5" name="Google Shape;405;p49"/>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6" name="Google Shape;406;p49"/>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7" name="Google Shape;407;p49"/>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8" name="Google Shape;408;p49"/>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409" name="Google Shape;409;p49"/>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410" name="Google Shape;410;p49"/>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411" name="Google Shape;411;p49"/>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412" name="Shape 412"/>
        <p:cNvGrpSpPr/>
        <p:nvPr/>
      </p:nvGrpSpPr>
      <p:grpSpPr>
        <a:xfrm>
          <a:off x="0" y="0"/>
          <a:ext cx="0" cy="0"/>
          <a:chOff x="0" y="0"/>
          <a:chExt cx="0" cy="0"/>
        </a:xfrm>
      </p:grpSpPr>
      <p:sp>
        <p:nvSpPr>
          <p:cNvPr id="413" name="Google Shape;413;p5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4" name="Google Shape;414;p5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415" name="Google Shape;415;p5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6" name="Google Shape;416;p5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417" name="Google Shape;417;p5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8" name="Google Shape;418;p5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419" name="Google Shape;419;p5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0" name="Google Shape;420;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1" name="Google Shape;421;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422" name="Shape 422"/>
        <p:cNvGrpSpPr/>
        <p:nvPr/>
      </p:nvGrpSpPr>
      <p:grpSpPr>
        <a:xfrm>
          <a:off x="0" y="0"/>
          <a:ext cx="0" cy="0"/>
          <a:chOff x="0" y="0"/>
          <a:chExt cx="0" cy="0"/>
        </a:xfrm>
      </p:grpSpPr>
      <p:sp>
        <p:nvSpPr>
          <p:cNvPr id="423" name="Google Shape;423;p51"/>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4" name="Google Shape;424;p51"/>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5" name="Google Shape;425;p51"/>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6" name="Google Shape;426;p51"/>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7" name="Google Shape;427;p51"/>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8" name="Google Shape;428;p51"/>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9" name="Google Shape;429;p51"/>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0" name="Google Shape;430;p51"/>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1" name="Google Shape;431;p51"/>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32" name="Google Shape;432;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3" name="Google Shape;43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34" name="Shape 434"/>
        <p:cNvGrpSpPr/>
        <p:nvPr/>
      </p:nvGrpSpPr>
      <p:grpSpPr>
        <a:xfrm>
          <a:off x="0" y="0"/>
          <a:ext cx="0" cy="0"/>
          <a:chOff x="0" y="0"/>
          <a:chExt cx="0" cy="0"/>
        </a:xfrm>
      </p:grpSpPr>
      <p:cxnSp>
        <p:nvCxnSpPr>
          <p:cNvPr id="435" name="Google Shape;435;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6" name="Google Shape;436;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7" name="Google Shape;437;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8" name="Google Shape;438;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9" name="Google Shape;439;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41" name="Google Shape;441;p5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2" name="Google Shape;442;p5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3" name="Google Shape;443;p5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4" name="Google Shape;444;p5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5" name="Google Shape;445;p5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46" name="Google Shape;446;p5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7" name="Google Shape;447;p5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48" name="Shape 448"/>
        <p:cNvGrpSpPr/>
        <p:nvPr/>
      </p:nvGrpSpPr>
      <p:grpSpPr>
        <a:xfrm>
          <a:off x="0" y="0"/>
          <a:ext cx="0" cy="0"/>
          <a:chOff x="0" y="0"/>
          <a:chExt cx="0" cy="0"/>
        </a:xfrm>
      </p:grpSpPr>
      <p:sp>
        <p:nvSpPr>
          <p:cNvPr id="449" name="Google Shape;449;p53"/>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50" name="Google Shape;450;p53"/>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1" name="Google Shape;451;p53"/>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52" name="Google Shape;452;p53"/>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3" name="Google Shape;453;p53"/>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54" name="Google Shape;454;p53"/>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55" name="Google Shape;455;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6" name="Google Shape;456;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57" name="Shape 457"/>
        <p:cNvGrpSpPr/>
        <p:nvPr/>
      </p:nvGrpSpPr>
      <p:grpSpPr>
        <a:xfrm>
          <a:off x="0" y="0"/>
          <a:ext cx="0" cy="0"/>
          <a:chOff x="0" y="0"/>
          <a:chExt cx="0" cy="0"/>
        </a:xfrm>
      </p:grpSpPr>
      <p:sp>
        <p:nvSpPr>
          <p:cNvPr id="458" name="Google Shape;458;p54"/>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59" name="Google Shape;459;p54"/>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0" name="Google Shape;460;p54"/>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1" name="Google Shape;461;p54"/>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2" name="Google Shape;462;p54"/>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3" name="Google Shape;463;p54"/>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64" name="Google Shape;464;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5" name="Google Shape;465;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6" name="Google Shape;466;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8" name="Google Shape;468;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9" name="Google Shape;469;p54"/>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70" name="Google Shape;470;p54"/>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71" name="Google Shape;471;p54"/>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72" name="Shape 472"/>
        <p:cNvGrpSpPr/>
        <p:nvPr/>
      </p:nvGrpSpPr>
      <p:grpSpPr>
        <a:xfrm>
          <a:off x="0" y="0"/>
          <a:ext cx="0" cy="0"/>
          <a:chOff x="0" y="0"/>
          <a:chExt cx="0" cy="0"/>
        </a:xfrm>
      </p:grpSpPr>
      <p:sp>
        <p:nvSpPr>
          <p:cNvPr id="473" name="Google Shape;473;p55"/>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4" name="Google Shape;474;p55"/>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75" name="Google Shape;475;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6" name="Google Shape;476;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77" name="Shape 477"/>
        <p:cNvGrpSpPr/>
        <p:nvPr/>
      </p:nvGrpSpPr>
      <p:grpSpPr>
        <a:xfrm>
          <a:off x="0" y="0"/>
          <a:ext cx="0" cy="0"/>
          <a:chOff x="0" y="0"/>
          <a:chExt cx="0" cy="0"/>
        </a:xfrm>
      </p:grpSpPr>
      <p:sp>
        <p:nvSpPr>
          <p:cNvPr id="478" name="Google Shape;478;p56"/>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79" name="Google Shape;479;p56"/>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80" name="Google Shape;480;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1" name="Google Shape;481;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82" name="Shape 482"/>
        <p:cNvGrpSpPr/>
        <p:nvPr/>
      </p:nvGrpSpPr>
      <p:grpSpPr>
        <a:xfrm>
          <a:off x="0" y="0"/>
          <a:ext cx="0" cy="0"/>
          <a:chOff x="0" y="0"/>
          <a:chExt cx="0" cy="0"/>
        </a:xfrm>
      </p:grpSpPr>
      <p:sp>
        <p:nvSpPr>
          <p:cNvPr id="483" name="Google Shape;483;p57"/>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84" name="Google Shape;484;p57"/>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85" name="Google Shape;485;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6" name="Google Shape;486;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7" name="Google Shape;487;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88" name="Shape 488"/>
        <p:cNvGrpSpPr/>
        <p:nvPr/>
      </p:nvGrpSpPr>
      <p:grpSpPr>
        <a:xfrm>
          <a:off x="0" y="0"/>
          <a:ext cx="0" cy="0"/>
          <a:chOff x="0" y="0"/>
          <a:chExt cx="0" cy="0"/>
        </a:xfrm>
      </p:grpSpPr>
      <p:cxnSp>
        <p:nvCxnSpPr>
          <p:cNvPr id="489" name="Google Shape;489;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0" name="Google Shape;490;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2" name="Google Shape;492;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3" name="Google Shape;493;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4" name="Google Shape;494;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95" name="Google Shape;495;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96" name="Google Shape;496;p58"/>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97" name="Google Shape;497;p58"/>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98" name="Shape 498"/>
        <p:cNvGrpSpPr/>
        <p:nvPr/>
      </p:nvGrpSpPr>
      <p:grpSpPr>
        <a:xfrm>
          <a:off x="0" y="0"/>
          <a:ext cx="0" cy="0"/>
          <a:chOff x="0" y="0"/>
          <a:chExt cx="0" cy="0"/>
        </a:xfrm>
      </p:grpSpPr>
      <p:sp>
        <p:nvSpPr>
          <p:cNvPr id="499" name="Google Shape;499;p5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00" name="Google Shape;500;p5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1" name="Google Shape;501;p5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02" name="Google Shape;502;p5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3" name="Google Shape;503;p5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504" name="Google Shape;504;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506" name="Shape 506"/>
        <p:cNvGrpSpPr/>
        <p:nvPr/>
      </p:nvGrpSpPr>
      <p:grpSpPr>
        <a:xfrm>
          <a:off x="0" y="0"/>
          <a:ext cx="0" cy="0"/>
          <a:chOff x="0" y="0"/>
          <a:chExt cx="0" cy="0"/>
        </a:xfrm>
      </p:grpSpPr>
      <p:sp>
        <p:nvSpPr>
          <p:cNvPr id="507" name="Google Shape;507;p60"/>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508" name="Google Shape;508;p60"/>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09" name="Google Shape;509;p60"/>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0" name="Google Shape;510;p60"/>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11" name="Google Shape;511;p60"/>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2" name="Google Shape;512;p60"/>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13" name="Google Shape;513;p60"/>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14" name="Google Shape;514;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6" name="Google Shape;516;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7" name="Google Shape;517;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518" name="Shape 518"/>
        <p:cNvGrpSpPr/>
        <p:nvPr/>
      </p:nvGrpSpPr>
      <p:grpSpPr>
        <a:xfrm>
          <a:off x="0" y="0"/>
          <a:ext cx="0" cy="0"/>
          <a:chOff x="0" y="0"/>
          <a:chExt cx="0" cy="0"/>
        </a:xfrm>
      </p:grpSpPr>
      <p:sp>
        <p:nvSpPr>
          <p:cNvPr id="519" name="Google Shape;519;p61"/>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520" name="Google Shape;520;p61"/>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522" name="Google Shape;522;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3" name="Google Shape;523;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24" name="Google Shape;524;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5" name="Google Shape;525;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526" name="Shape 526"/>
        <p:cNvGrpSpPr/>
        <p:nvPr/>
      </p:nvGrpSpPr>
      <p:grpSpPr>
        <a:xfrm>
          <a:off x="0" y="0"/>
          <a:ext cx="0" cy="0"/>
          <a:chOff x="0" y="0"/>
          <a:chExt cx="0" cy="0"/>
        </a:xfrm>
      </p:grpSpPr>
      <p:cxnSp>
        <p:nvCxnSpPr>
          <p:cNvPr id="527" name="Google Shape;527;p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8" name="Google Shape;528;p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529" name="Shape 529"/>
        <p:cNvGrpSpPr/>
        <p:nvPr/>
      </p:nvGrpSpPr>
      <p:grpSpPr>
        <a:xfrm>
          <a:off x="0" y="0"/>
          <a:ext cx="0" cy="0"/>
          <a:chOff x="0" y="0"/>
          <a:chExt cx="0" cy="0"/>
        </a:xfrm>
      </p:grpSpPr>
      <p:cxnSp>
        <p:nvCxnSpPr>
          <p:cNvPr id="530" name="Google Shape;530;p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1" name="Google Shape;531;p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2" name="Google Shape;532;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3" name="Google Shape;533;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34" name="Shape 534"/>
        <p:cNvGrpSpPr/>
        <p:nvPr/>
      </p:nvGrpSpPr>
      <p:grpSpPr>
        <a:xfrm>
          <a:off x="0" y="0"/>
          <a:ext cx="0" cy="0"/>
          <a:chOff x="0" y="0"/>
          <a:chExt cx="0" cy="0"/>
        </a:xfrm>
      </p:grpSpPr>
      <p:cxnSp>
        <p:nvCxnSpPr>
          <p:cNvPr id="535" name="Google Shape;535;p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6" name="Google Shape;536;p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7" name="Google Shape;537;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38" name="Shape 538"/>
        <p:cNvGrpSpPr/>
        <p:nvPr/>
      </p:nvGrpSpPr>
      <p:grpSpPr>
        <a:xfrm>
          <a:off x="0" y="0"/>
          <a:ext cx="0" cy="0"/>
          <a:chOff x="0" y="0"/>
          <a:chExt cx="0" cy="0"/>
        </a:xfrm>
      </p:grpSpPr>
      <p:cxnSp>
        <p:nvCxnSpPr>
          <p:cNvPr id="539" name="Google Shape;539;p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0" name="Google Shape;540;p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1" name="Google Shape;541;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2" name="Google Shape;542;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3" name="Google Shape;543;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4" name="Google Shape;544;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8" name="Shape 548"/>
        <p:cNvGrpSpPr/>
        <p:nvPr/>
      </p:nvGrpSpPr>
      <p:grpSpPr>
        <a:xfrm>
          <a:off x="0" y="0"/>
          <a:ext cx="0" cy="0"/>
          <a:chOff x="0" y="0"/>
          <a:chExt cx="0" cy="0"/>
        </a:xfrm>
      </p:grpSpPr>
      <p:sp>
        <p:nvSpPr>
          <p:cNvPr id="549" name="Google Shape;549;p67"/>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0" name="Google Shape;550;p67"/>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51" name="Google Shape;551;p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2" name="Google Shape;552;p67"/>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53" name="Google Shape;553;p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4" name="Google Shape;554;p67"/>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5" name="Shape 555"/>
        <p:cNvGrpSpPr/>
        <p:nvPr/>
      </p:nvGrpSpPr>
      <p:grpSpPr>
        <a:xfrm>
          <a:off x="0" y="0"/>
          <a:ext cx="0" cy="0"/>
          <a:chOff x="0" y="0"/>
          <a:chExt cx="0" cy="0"/>
        </a:xfrm>
      </p:grpSpPr>
      <p:sp>
        <p:nvSpPr>
          <p:cNvPr id="556" name="Google Shape;556;p68"/>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7" name="Google Shape;557;p68"/>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558" name="Google Shape;558;p68"/>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59" name="Google Shape;559;p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0" name="Google Shape;560;p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1" name="Google Shape;561;p68"/>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62" name="Google Shape;562;p68"/>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3" name="Shape 563"/>
        <p:cNvGrpSpPr/>
        <p:nvPr/>
      </p:nvGrpSpPr>
      <p:grpSpPr>
        <a:xfrm>
          <a:off x="0" y="0"/>
          <a:ext cx="0" cy="0"/>
          <a:chOff x="0" y="0"/>
          <a:chExt cx="0" cy="0"/>
        </a:xfrm>
      </p:grpSpPr>
      <p:sp>
        <p:nvSpPr>
          <p:cNvPr id="564" name="Google Shape;564;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5" name="Google Shape;565;p6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566" name="Google Shape;566;p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7" name="Google Shape;567;p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8" name="Google Shape;568;p69"/>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9" name="Shape 569"/>
        <p:cNvGrpSpPr/>
        <p:nvPr/>
      </p:nvGrpSpPr>
      <p:grpSpPr>
        <a:xfrm>
          <a:off x="0" y="0"/>
          <a:ext cx="0" cy="0"/>
          <a:chOff x="0" y="0"/>
          <a:chExt cx="0" cy="0"/>
        </a:xfrm>
      </p:grpSpPr>
      <p:sp>
        <p:nvSpPr>
          <p:cNvPr id="570" name="Google Shape;570;p70"/>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1" name="Google Shape;571;p70"/>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72" name="Google Shape;572;p70"/>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3" name="Google Shape;573;p70"/>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74" name="Google Shape;574;p70"/>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75" name="Google Shape;575;p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6" name="Google Shape;576;p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7" name="Google Shape;577;p70"/>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8" name="Shape 578"/>
        <p:cNvGrpSpPr/>
        <p:nvPr/>
      </p:nvGrpSpPr>
      <p:grpSpPr>
        <a:xfrm>
          <a:off x="0" y="0"/>
          <a:ext cx="0" cy="0"/>
          <a:chOff x="0" y="0"/>
          <a:chExt cx="0" cy="0"/>
        </a:xfrm>
      </p:grpSpPr>
      <p:sp>
        <p:nvSpPr>
          <p:cNvPr id="579" name="Google Shape;579;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80" name="Google Shape;580;p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1" name="Google Shape;581;p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2" name="Shape 582"/>
        <p:cNvGrpSpPr/>
        <p:nvPr/>
      </p:nvGrpSpPr>
      <p:grpSpPr>
        <a:xfrm>
          <a:off x="0" y="0"/>
          <a:ext cx="0" cy="0"/>
          <a:chOff x="0" y="0"/>
          <a:chExt cx="0" cy="0"/>
        </a:xfrm>
      </p:grpSpPr>
      <p:sp>
        <p:nvSpPr>
          <p:cNvPr id="583" name="Google Shape;583;p72"/>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84" name="Google Shape;584;p72"/>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85" name="Google Shape;585;p72"/>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86" name="Google Shape;586;p7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7" name="Google Shape;587;p7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8" name="Shape 588"/>
        <p:cNvGrpSpPr/>
        <p:nvPr/>
      </p:nvGrpSpPr>
      <p:grpSpPr>
        <a:xfrm>
          <a:off x="0" y="0"/>
          <a:ext cx="0" cy="0"/>
          <a:chOff x="0" y="0"/>
          <a:chExt cx="0" cy="0"/>
        </a:xfrm>
      </p:grpSpPr>
      <p:sp>
        <p:nvSpPr>
          <p:cNvPr id="589" name="Google Shape;589;p73"/>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90" name="Google Shape;590;p7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1" name="Google Shape;591;p7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2" name="Google Shape;592;p73"/>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93" name="Google Shape;593;p73"/>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4" name="Shape 594"/>
        <p:cNvGrpSpPr/>
        <p:nvPr/>
      </p:nvGrpSpPr>
      <p:grpSpPr>
        <a:xfrm>
          <a:off x="0" y="0"/>
          <a:ext cx="0" cy="0"/>
          <a:chOff x="0" y="0"/>
          <a:chExt cx="0" cy="0"/>
        </a:xfrm>
      </p:grpSpPr>
      <p:sp>
        <p:nvSpPr>
          <p:cNvPr id="595" name="Google Shape;595;p74"/>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96" name="Google Shape;596;p7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97" name="Google Shape;597;p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8" name="Google Shape;598;p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9" name="Google Shape;599;p74"/>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0" name="Shape 600"/>
        <p:cNvGrpSpPr/>
        <p:nvPr/>
      </p:nvGrpSpPr>
      <p:grpSpPr>
        <a:xfrm>
          <a:off x="0" y="0"/>
          <a:ext cx="0" cy="0"/>
          <a:chOff x="0" y="0"/>
          <a:chExt cx="0" cy="0"/>
        </a:xfrm>
      </p:grpSpPr>
      <p:sp>
        <p:nvSpPr>
          <p:cNvPr id="601" name="Google Shape;601;p75"/>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02" name="Google Shape;602;p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3" name="Google Shape;603;p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4" name="Google Shape;604;p75"/>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5" name="Shape 605"/>
        <p:cNvGrpSpPr/>
        <p:nvPr/>
      </p:nvGrpSpPr>
      <p:grpSpPr>
        <a:xfrm>
          <a:off x="0" y="0"/>
          <a:ext cx="0" cy="0"/>
          <a:chOff x="0" y="0"/>
          <a:chExt cx="0" cy="0"/>
        </a:xfrm>
      </p:grpSpPr>
      <p:sp>
        <p:nvSpPr>
          <p:cNvPr id="606" name="Google Shape;606;p76"/>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7" name="Google Shape;607;p76"/>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608" name="Google Shape;608;p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9" name="Google Shape;609;p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0" name="Google Shape;610;p7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11" name="Google Shape;611;p7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2" name="Shape 612"/>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13" name="Shape 613"/>
        <p:cNvGrpSpPr/>
        <p:nvPr/>
      </p:nvGrpSpPr>
      <p:grpSpPr>
        <a:xfrm>
          <a:off x="0" y="0"/>
          <a:ext cx="0" cy="0"/>
          <a:chOff x="0" y="0"/>
          <a:chExt cx="0" cy="0"/>
        </a:xfrm>
      </p:grpSpPr>
      <p:sp>
        <p:nvSpPr>
          <p:cNvPr id="614" name="Google Shape;614;p78"/>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5" name="Google Shape;615;p78"/>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16" name="Google Shape;616;p78"/>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7" name="Google Shape;617;p78"/>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18" name="Google Shape;618;p78"/>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9" name="Google Shape;619;p78"/>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20" name="Google Shape;620;p78"/>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1" name="Google Shape;621;p78"/>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22" name="Google Shape;622;p78"/>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3" name="Google Shape;623;p78"/>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24" name="Google Shape;624;p78"/>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25" name="Google Shape;625;p78"/>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26" name="Google Shape;626;p78"/>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627" name="Google Shape;627;p7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8" name="Google Shape;628;p7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629" name="Shape 629"/>
        <p:cNvGrpSpPr/>
        <p:nvPr/>
      </p:nvGrpSpPr>
      <p:grpSpPr>
        <a:xfrm>
          <a:off x="0" y="0"/>
          <a:ext cx="0" cy="0"/>
          <a:chOff x="0" y="0"/>
          <a:chExt cx="0" cy="0"/>
        </a:xfrm>
      </p:grpSpPr>
      <p:sp>
        <p:nvSpPr>
          <p:cNvPr id="630" name="Google Shape;630;p79"/>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1" name="Google Shape;631;p79"/>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32" name="Google Shape;632;p79"/>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3" name="Google Shape;633;p79"/>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4" name="Google Shape;634;p79"/>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35" name="Google Shape;635;p79"/>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6" name="Google Shape;636;p79"/>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7" name="Google Shape;637;p79"/>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38" name="Google Shape;638;p79"/>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9" name="Google Shape;639;p79"/>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0" name="Google Shape;640;p79"/>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41" name="Google Shape;641;p79"/>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2" name="Google Shape;642;p79"/>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3" name="Google Shape;643;p79"/>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44" name="Google Shape;644;p79"/>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5" name="Google Shape;645;p79"/>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6" name="Google Shape;646;p79"/>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47" name="Google Shape;647;p79"/>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8" name="Google Shape;648;p79"/>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49" name="Google Shape;649;p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0" name="Google Shape;650;p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1" name="Google Shape;651;p7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2" name="Google Shape;652;p7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3" name="Shape 653"/>
        <p:cNvGrpSpPr/>
        <p:nvPr/>
      </p:nvGrpSpPr>
      <p:grpSpPr>
        <a:xfrm>
          <a:off x="0" y="0"/>
          <a:ext cx="0" cy="0"/>
          <a:chOff x="0" y="0"/>
          <a:chExt cx="0" cy="0"/>
        </a:xfrm>
      </p:grpSpPr>
      <p:sp>
        <p:nvSpPr>
          <p:cNvPr id="654" name="Google Shape;654;p80"/>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55" name="Google Shape;655;p80"/>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56" name="Google Shape;656;p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7" name="Google Shape;657;p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58" name="Shape 658"/>
        <p:cNvGrpSpPr/>
        <p:nvPr/>
      </p:nvGrpSpPr>
      <p:grpSpPr>
        <a:xfrm>
          <a:off x="0" y="0"/>
          <a:ext cx="0" cy="0"/>
          <a:chOff x="0" y="0"/>
          <a:chExt cx="0" cy="0"/>
        </a:xfrm>
      </p:grpSpPr>
      <p:sp>
        <p:nvSpPr>
          <p:cNvPr id="659" name="Google Shape;659;p81"/>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60" name="Google Shape;660;p81"/>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61" name="Google Shape;661;p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2" name="Google Shape;662;p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3" name="Google Shape;663;p8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64" name="Google Shape;664;p8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665" name="Shape 665"/>
        <p:cNvGrpSpPr/>
        <p:nvPr/>
      </p:nvGrpSpPr>
      <p:grpSpPr>
        <a:xfrm>
          <a:off x="0" y="0"/>
          <a:ext cx="0" cy="0"/>
          <a:chOff x="0" y="0"/>
          <a:chExt cx="0" cy="0"/>
        </a:xfrm>
      </p:grpSpPr>
      <p:sp>
        <p:nvSpPr>
          <p:cNvPr id="666" name="Google Shape;666;p82"/>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667" name="Google Shape;667;p82"/>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668" name="Google Shape;668;p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9" name="Google Shape;669;p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0" name="Google Shape;670;p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1" name="Google Shape;671;p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72" name="Shape 672"/>
        <p:cNvGrpSpPr/>
        <p:nvPr/>
      </p:nvGrpSpPr>
      <p:grpSpPr>
        <a:xfrm>
          <a:off x="0" y="0"/>
          <a:ext cx="0" cy="0"/>
          <a:chOff x="0" y="0"/>
          <a:chExt cx="0" cy="0"/>
        </a:xfrm>
      </p:grpSpPr>
      <p:sp>
        <p:nvSpPr>
          <p:cNvPr id="673" name="Google Shape;673;p83"/>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674" name="Google Shape;674;p83"/>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675" name="Google Shape;675;p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6" name="Google Shape;676;p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77" name="Shape 677"/>
        <p:cNvGrpSpPr/>
        <p:nvPr/>
      </p:nvGrpSpPr>
      <p:grpSpPr>
        <a:xfrm>
          <a:off x="0" y="0"/>
          <a:ext cx="0" cy="0"/>
          <a:chOff x="0" y="0"/>
          <a:chExt cx="0" cy="0"/>
        </a:xfrm>
      </p:grpSpPr>
      <p:sp>
        <p:nvSpPr>
          <p:cNvPr id="678" name="Google Shape;678;p84"/>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679" name="Google Shape;679;p84"/>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680" name="Google Shape;680;p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1" name="Google Shape;681;p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2" name="Google Shape;682;p8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3" name="Google Shape;683;p8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4" name="Google Shape;684;p8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5" name="Google Shape;685;p8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686" name="Shape 686"/>
        <p:cNvGrpSpPr/>
        <p:nvPr/>
      </p:nvGrpSpPr>
      <p:grpSpPr>
        <a:xfrm>
          <a:off x="0" y="0"/>
          <a:ext cx="0" cy="0"/>
          <a:chOff x="0" y="0"/>
          <a:chExt cx="0" cy="0"/>
        </a:xfrm>
      </p:grpSpPr>
      <p:sp>
        <p:nvSpPr>
          <p:cNvPr id="687" name="Google Shape;687;p85"/>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8" name="Google Shape;688;p85"/>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89" name="Google Shape;689;p85"/>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90" name="Google Shape;690;p85"/>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1" name="Google Shape;691;p85"/>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2" name="Google Shape;692;p85"/>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93" name="Google Shape;693;p85"/>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94" name="Shape 694"/>
        <p:cNvGrpSpPr/>
        <p:nvPr/>
      </p:nvGrpSpPr>
      <p:grpSpPr>
        <a:xfrm>
          <a:off x="0" y="0"/>
          <a:ext cx="0" cy="0"/>
          <a:chOff x="0" y="0"/>
          <a:chExt cx="0" cy="0"/>
        </a:xfrm>
      </p:grpSpPr>
      <p:sp>
        <p:nvSpPr>
          <p:cNvPr id="695" name="Google Shape;695;p8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96" name="Google Shape;696;p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7" name="Google Shape;697;p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8" name="Google Shape;698;p8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699" name="Shape 699"/>
        <p:cNvGrpSpPr/>
        <p:nvPr/>
      </p:nvGrpSpPr>
      <p:grpSpPr>
        <a:xfrm>
          <a:off x="0" y="0"/>
          <a:ext cx="0" cy="0"/>
          <a:chOff x="0" y="0"/>
          <a:chExt cx="0" cy="0"/>
        </a:xfrm>
      </p:grpSpPr>
      <p:cxnSp>
        <p:nvCxnSpPr>
          <p:cNvPr id="700" name="Google Shape;700;p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1" name="Google Shape;701;p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2" name="Google Shape;702;p8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3" name="Google Shape;703;p8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4" name="Google Shape;704;p8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5" name="Google Shape;705;p8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06" name="Google Shape;706;p8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707" name="Shape 707"/>
        <p:cNvGrpSpPr/>
        <p:nvPr/>
      </p:nvGrpSpPr>
      <p:grpSpPr>
        <a:xfrm>
          <a:off x="0" y="0"/>
          <a:ext cx="0" cy="0"/>
          <a:chOff x="0" y="0"/>
          <a:chExt cx="0" cy="0"/>
        </a:xfrm>
      </p:grpSpPr>
      <p:sp>
        <p:nvSpPr>
          <p:cNvPr id="708" name="Google Shape;708;p88"/>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9" name="Google Shape;709;p88"/>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0" name="Google Shape;710;p88"/>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1" name="Google Shape;711;p88"/>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2" name="Google Shape;712;p88"/>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3" name="Google Shape;713;p88"/>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4" name="Google Shape;714;p88"/>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5" name="Google Shape;715;p88"/>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6" name="Google Shape;716;p88"/>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17" name="Google Shape;717;p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8" name="Google Shape;718;p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719" name="Shape 719"/>
        <p:cNvGrpSpPr/>
        <p:nvPr/>
      </p:nvGrpSpPr>
      <p:grpSpPr>
        <a:xfrm>
          <a:off x="0" y="0"/>
          <a:ext cx="0" cy="0"/>
          <a:chOff x="0" y="0"/>
          <a:chExt cx="0" cy="0"/>
        </a:xfrm>
      </p:grpSpPr>
      <p:cxnSp>
        <p:nvCxnSpPr>
          <p:cNvPr id="720" name="Google Shape;720;p8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1" name="Google Shape;721;p8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2" name="Google Shape;722;p8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23" name="Google Shape;723;p8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24" name="Google Shape;724;p89"/>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725" name="Shape 725"/>
        <p:cNvGrpSpPr/>
        <p:nvPr/>
      </p:nvGrpSpPr>
      <p:grpSpPr>
        <a:xfrm>
          <a:off x="0" y="0"/>
          <a:ext cx="0" cy="0"/>
          <a:chOff x="0" y="0"/>
          <a:chExt cx="0" cy="0"/>
        </a:xfrm>
      </p:grpSpPr>
      <p:sp>
        <p:nvSpPr>
          <p:cNvPr id="726" name="Google Shape;726;p90"/>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27" name="Google Shape;727;p90"/>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28" name="Google Shape;728;p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9" name="Google Shape;729;p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0" name="Google Shape;730;p9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1" name="Google Shape;731;p9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32" name="Shape 732"/>
        <p:cNvGrpSpPr/>
        <p:nvPr/>
      </p:nvGrpSpPr>
      <p:grpSpPr>
        <a:xfrm>
          <a:off x="0" y="0"/>
          <a:ext cx="0" cy="0"/>
          <a:chOff x="0" y="0"/>
          <a:chExt cx="0" cy="0"/>
        </a:xfrm>
      </p:grpSpPr>
      <p:sp>
        <p:nvSpPr>
          <p:cNvPr id="733" name="Google Shape;733;p91"/>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4" name="Google Shape;734;p91"/>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35" name="Google Shape;735;p91"/>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36" name="Google Shape;736;p9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7" name="Google Shape;737;p9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8" name="Google Shape;738;p9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739" name="Shape 739"/>
        <p:cNvGrpSpPr/>
        <p:nvPr/>
      </p:nvGrpSpPr>
      <p:grpSpPr>
        <a:xfrm>
          <a:off x="0" y="0"/>
          <a:ext cx="0" cy="0"/>
          <a:chOff x="0" y="0"/>
          <a:chExt cx="0" cy="0"/>
        </a:xfrm>
      </p:grpSpPr>
      <p:sp>
        <p:nvSpPr>
          <p:cNvPr id="740" name="Google Shape;740;p92"/>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41" name="Google Shape;741;p92"/>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42" name="Google Shape;742;p92"/>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43" name="Google Shape;743;p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4" name="Google Shape;744;p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5" name="Google Shape;745;p9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6" name="Google Shape;746;p9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7" name="Google Shape;747;p9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8" name="Google Shape;748;p9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749" name="Shape 749"/>
        <p:cNvGrpSpPr/>
        <p:nvPr/>
      </p:nvGrpSpPr>
      <p:grpSpPr>
        <a:xfrm>
          <a:off x="0" y="0"/>
          <a:ext cx="0" cy="0"/>
          <a:chOff x="0" y="0"/>
          <a:chExt cx="0" cy="0"/>
        </a:xfrm>
      </p:grpSpPr>
      <p:sp>
        <p:nvSpPr>
          <p:cNvPr id="750" name="Google Shape;750;p93"/>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1" name="Google Shape;751;p93"/>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52" name="Google Shape;752;p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3" name="Google Shape;753;p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4" name="Google Shape;754;p93"/>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755" name="Shape 755"/>
        <p:cNvGrpSpPr/>
        <p:nvPr/>
      </p:nvGrpSpPr>
      <p:grpSpPr>
        <a:xfrm>
          <a:off x="0" y="0"/>
          <a:ext cx="0" cy="0"/>
          <a:chOff x="0" y="0"/>
          <a:chExt cx="0" cy="0"/>
        </a:xfrm>
      </p:grpSpPr>
      <p:sp>
        <p:nvSpPr>
          <p:cNvPr id="756" name="Google Shape;756;p94"/>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7" name="Google Shape;757;p94"/>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58" name="Google Shape;758;p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9" name="Google Shape;759;p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60" name="Google Shape;760;p9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1" name="Google Shape;761;p9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2" name="Google Shape;762;p9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3" name="Google Shape;763;p9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64" name="Shape 764"/>
        <p:cNvGrpSpPr/>
        <p:nvPr/>
      </p:nvGrpSpPr>
      <p:grpSpPr>
        <a:xfrm>
          <a:off x="0" y="0"/>
          <a:ext cx="0" cy="0"/>
          <a:chOff x="0" y="0"/>
          <a:chExt cx="0" cy="0"/>
        </a:xfrm>
      </p:grpSpPr>
      <p:sp>
        <p:nvSpPr>
          <p:cNvPr id="765" name="Google Shape;765;p95"/>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6" name="Google Shape;766;p95"/>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7" name="Google Shape;767;p95"/>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8" name="Google Shape;768;p95"/>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9" name="Google Shape;769;p95"/>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0" name="Google Shape;770;p95"/>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1" name="Google Shape;771;p95"/>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72" name="Google Shape;772;p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3" name="Google Shape;773;p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774" name="Shape 774"/>
        <p:cNvGrpSpPr/>
        <p:nvPr/>
      </p:nvGrpSpPr>
      <p:grpSpPr>
        <a:xfrm>
          <a:off x="0" y="0"/>
          <a:ext cx="0" cy="0"/>
          <a:chOff x="0" y="0"/>
          <a:chExt cx="0" cy="0"/>
        </a:xfrm>
      </p:grpSpPr>
      <p:sp>
        <p:nvSpPr>
          <p:cNvPr id="775" name="Google Shape;775;p96"/>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6" name="Google Shape;776;p96"/>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7" name="Google Shape;777;p96"/>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8" name="Google Shape;778;p96"/>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9" name="Google Shape;779;p96"/>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0" name="Google Shape;780;p96"/>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1" name="Google Shape;781;p9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782" name="Google Shape;782;p96"/>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3" name="Google Shape;783;p96"/>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96"/>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5" name="Google Shape;785;p96"/>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6" name="Google Shape;786;p96"/>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7" name="Google Shape;787;p96"/>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88" name="Google Shape;788;p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9" name="Google Shape;789;p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0" name="Google Shape;790;p9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1" name="Google Shape;791;p9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792" name="Shape 792"/>
        <p:cNvGrpSpPr/>
        <p:nvPr/>
      </p:nvGrpSpPr>
      <p:grpSpPr>
        <a:xfrm>
          <a:off x="0" y="0"/>
          <a:ext cx="0" cy="0"/>
          <a:chOff x="0" y="0"/>
          <a:chExt cx="0" cy="0"/>
        </a:xfrm>
      </p:grpSpPr>
      <p:sp>
        <p:nvSpPr>
          <p:cNvPr id="793" name="Google Shape;793;p97"/>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94" name="Google Shape;794;p97"/>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5" name="Google Shape;795;p97"/>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96" name="Google Shape;796;p97"/>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7" name="Google Shape;797;p97"/>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98" name="Google Shape;798;p97"/>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9" name="Google Shape;799;p97"/>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0" name="Google Shape;800;p97"/>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1" name="Google Shape;801;p97"/>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2" name="Google Shape;802;p97"/>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3" name="Google Shape;803;p97"/>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4" name="Google Shape;804;p97"/>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5" name="Google Shape;805;p97"/>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06" name="Google Shape;806;p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7" name="Google Shape;807;p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808" name="Shape 808"/>
        <p:cNvGrpSpPr/>
        <p:nvPr/>
      </p:nvGrpSpPr>
      <p:grpSpPr>
        <a:xfrm>
          <a:off x="0" y="0"/>
          <a:ext cx="0" cy="0"/>
          <a:chOff x="0" y="0"/>
          <a:chExt cx="0" cy="0"/>
        </a:xfrm>
      </p:grpSpPr>
      <p:sp>
        <p:nvSpPr>
          <p:cNvPr id="809" name="Google Shape;809;p98"/>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0" name="Google Shape;810;p98"/>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1" name="Google Shape;811;p98"/>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2" name="Google Shape;812;p98"/>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3" name="Google Shape;813;p98"/>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4" name="Google Shape;814;p98"/>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5" name="Google Shape;815;p98"/>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6" name="Google Shape;816;p98"/>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p98"/>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8" name="Google Shape;818;p98"/>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9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20" name="Google Shape;820;p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1" name="Google Shape;821;p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2" name="Google Shape;822;p9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3" name="Google Shape;823;p9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824" name="Shape 824"/>
        <p:cNvGrpSpPr/>
        <p:nvPr/>
      </p:nvGrpSpPr>
      <p:grpSpPr>
        <a:xfrm>
          <a:off x="0" y="0"/>
          <a:ext cx="0" cy="0"/>
          <a:chOff x="0" y="0"/>
          <a:chExt cx="0" cy="0"/>
        </a:xfrm>
      </p:grpSpPr>
      <p:sp>
        <p:nvSpPr>
          <p:cNvPr id="825" name="Google Shape;825;p99"/>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826" name="Google Shape;826;p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7" name="Google Shape;827;p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8" name="Google Shape;828;p9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9" name="Google Shape;829;p9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0" name="Google Shape;830;p9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1" name="Google Shape;831;p9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832" name="Shape 832"/>
        <p:cNvGrpSpPr/>
        <p:nvPr/>
      </p:nvGrpSpPr>
      <p:grpSpPr>
        <a:xfrm>
          <a:off x="0" y="0"/>
          <a:ext cx="0" cy="0"/>
          <a:chOff x="0" y="0"/>
          <a:chExt cx="0" cy="0"/>
        </a:xfrm>
      </p:grpSpPr>
      <p:sp>
        <p:nvSpPr>
          <p:cNvPr id="833" name="Google Shape;833;p100"/>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4" name="Google Shape;834;p100"/>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5" name="Google Shape;835;p100"/>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6" name="Google Shape;836;p100"/>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7" name="Google Shape;837;p100"/>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8" name="Google Shape;838;p100"/>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9" name="Google Shape;839;p100"/>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0" name="Google Shape;840;p100"/>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1" name="Google Shape;841;p100"/>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42" name="Google Shape;842;p1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43" name="Google Shape;843;p1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844" name="Shape 844"/>
        <p:cNvGrpSpPr/>
        <p:nvPr/>
      </p:nvGrpSpPr>
      <p:grpSpPr>
        <a:xfrm>
          <a:off x="0" y="0"/>
          <a:ext cx="0" cy="0"/>
          <a:chOff x="0" y="0"/>
          <a:chExt cx="0" cy="0"/>
        </a:xfrm>
      </p:grpSpPr>
      <p:sp>
        <p:nvSpPr>
          <p:cNvPr id="845" name="Google Shape;845;p101"/>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6" name="Google Shape;846;p101"/>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7" name="Google Shape;847;p101"/>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8" name="Google Shape;848;p101"/>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9" name="Google Shape;849;p101"/>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0" name="Google Shape;850;p101"/>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1" name="Google Shape;851;p101"/>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52" name="Google Shape;852;p1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3" name="Google Shape;853;p1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4" name="Google Shape;854;p10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855" name="Shape 855"/>
        <p:cNvGrpSpPr/>
        <p:nvPr/>
      </p:nvGrpSpPr>
      <p:grpSpPr>
        <a:xfrm>
          <a:off x="0" y="0"/>
          <a:ext cx="0" cy="0"/>
          <a:chOff x="0" y="0"/>
          <a:chExt cx="0" cy="0"/>
        </a:xfrm>
      </p:grpSpPr>
      <p:cxnSp>
        <p:nvCxnSpPr>
          <p:cNvPr id="856" name="Google Shape;856;p1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7" name="Google Shape;857;p1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8" name="Google Shape;858;p10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59" name="Google Shape;859;p1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60" name="Google Shape;860;p10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61" name="Google Shape;861;p10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62" name="Google Shape;862;p102"/>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3" name="Google Shape;863;p102"/>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64" name="Google Shape;864;p102"/>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102"/>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66" name="Google Shape;866;p102"/>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7" name="Google Shape;867;p102"/>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68" name="Google Shape;868;p102"/>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102"/>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70" name="Google Shape;870;p102"/>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102"/>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72" name="Google Shape;872;p102"/>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73" name="Google Shape;873;p102"/>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74" name="Google Shape;874;p102"/>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2.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3.xml"/><Relationship Id="rId42" Type="http://schemas.openxmlformats.org/officeDocument/2006/relationships/slideLayout" Target="../slideLayouts/slideLayout105.xml"/><Relationship Id="rId41" Type="http://schemas.openxmlformats.org/officeDocument/2006/relationships/slideLayout" Target="../slideLayouts/slideLayout104.xml"/><Relationship Id="rId44" Type="http://schemas.openxmlformats.org/officeDocument/2006/relationships/slideLayout" Target="../slideLayouts/slideLayout107.xml"/><Relationship Id="rId43" Type="http://schemas.openxmlformats.org/officeDocument/2006/relationships/slideLayout" Target="../slideLayouts/slideLayout106.xml"/><Relationship Id="rId46" Type="http://schemas.openxmlformats.org/officeDocument/2006/relationships/slideLayout" Target="../slideLayouts/slideLayout109.xml"/><Relationship Id="rId45" Type="http://schemas.openxmlformats.org/officeDocument/2006/relationships/slideLayout" Target="../slideLayouts/slideLayout108.xml"/><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9" Type="http://schemas.openxmlformats.org/officeDocument/2006/relationships/slideLayout" Target="../slideLayouts/slideLayout72.xml"/><Relationship Id="rId48" Type="http://schemas.openxmlformats.org/officeDocument/2006/relationships/slideLayout" Target="../slideLayouts/slideLayout111.xml"/><Relationship Id="rId47" Type="http://schemas.openxmlformats.org/officeDocument/2006/relationships/slideLayout" Target="../slideLayouts/slideLayout110.xml"/><Relationship Id="rId49" Type="http://schemas.openxmlformats.org/officeDocument/2006/relationships/slideLayout" Target="../slideLayouts/slideLayout112.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31" Type="http://schemas.openxmlformats.org/officeDocument/2006/relationships/slideLayout" Target="../slideLayouts/slideLayout94.xml"/><Relationship Id="rId30" Type="http://schemas.openxmlformats.org/officeDocument/2006/relationships/slideLayout" Target="../slideLayouts/slideLayout93.xml"/><Relationship Id="rId33" Type="http://schemas.openxmlformats.org/officeDocument/2006/relationships/slideLayout" Target="../slideLayouts/slideLayout96.xml"/><Relationship Id="rId32" Type="http://schemas.openxmlformats.org/officeDocument/2006/relationships/slideLayout" Target="../slideLayouts/slideLayout95.xml"/><Relationship Id="rId35" Type="http://schemas.openxmlformats.org/officeDocument/2006/relationships/slideLayout" Target="../slideLayouts/slideLayout98.xml"/><Relationship Id="rId34" Type="http://schemas.openxmlformats.org/officeDocument/2006/relationships/slideLayout" Target="../slideLayouts/slideLayout97.xml"/><Relationship Id="rId37" Type="http://schemas.openxmlformats.org/officeDocument/2006/relationships/slideLayout" Target="../slideLayouts/slideLayout100.xml"/><Relationship Id="rId36" Type="http://schemas.openxmlformats.org/officeDocument/2006/relationships/slideLayout" Target="../slideLayouts/slideLayout99.xml"/><Relationship Id="rId39" Type="http://schemas.openxmlformats.org/officeDocument/2006/relationships/slideLayout" Target="../slideLayouts/slideLayout102.xml"/><Relationship Id="rId38" Type="http://schemas.openxmlformats.org/officeDocument/2006/relationships/slideLayout" Target="../slideLayouts/slideLayout101.xml"/><Relationship Id="rId20" Type="http://schemas.openxmlformats.org/officeDocument/2006/relationships/slideLayout" Target="../slideLayouts/slideLayout83.xml"/><Relationship Id="rId22" Type="http://schemas.openxmlformats.org/officeDocument/2006/relationships/slideLayout" Target="../slideLayouts/slideLayout85.xml"/><Relationship Id="rId21" Type="http://schemas.openxmlformats.org/officeDocument/2006/relationships/slideLayout" Target="../slideLayouts/slideLayout84.xml"/><Relationship Id="rId24" Type="http://schemas.openxmlformats.org/officeDocument/2006/relationships/slideLayout" Target="../slideLayouts/slideLayout87.xml"/><Relationship Id="rId23" Type="http://schemas.openxmlformats.org/officeDocument/2006/relationships/slideLayout" Target="../slideLayouts/slideLayout86.xml"/><Relationship Id="rId26" Type="http://schemas.openxmlformats.org/officeDocument/2006/relationships/slideLayout" Target="../slideLayouts/slideLayout89.xml"/><Relationship Id="rId25" Type="http://schemas.openxmlformats.org/officeDocument/2006/relationships/slideLayout" Target="../slideLayouts/slideLayout88.xml"/><Relationship Id="rId28" Type="http://schemas.openxmlformats.org/officeDocument/2006/relationships/slideLayout" Target="../slideLayouts/slideLayout91.xml"/><Relationship Id="rId27" Type="http://schemas.openxmlformats.org/officeDocument/2006/relationships/slideLayout" Target="../slideLayouts/slideLayout90.xml"/><Relationship Id="rId29" Type="http://schemas.openxmlformats.org/officeDocument/2006/relationships/slideLayout" Target="../slideLayouts/slideLayout92.xml"/><Relationship Id="rId51" Type="http://schemas.openxmlformats.org/officeDocument/2006/relationships/slideLayout" Target="../slideLayouts/slideLayout114.xml"/><Relationship Id="rId50" Type="http://schemas.openxmlformats.org/officeDocument/2006/relationships/slideLayout" Target="../slideLayouts/slideLayout113.xml"/><Relationship Id="rId53" Type="http://schemas.openxmlformats.org/officeDocument/2006/relationships/theme" Target="../theme/theme3.xml"/><Relationship Id="rId52" Type="http://schemas.openxmlformats.org/officeDocument/2006/relationships/slideLayout" Target="../slideLayouts/slideLayout11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3" Type="http://schemas.openxmlformats.org/officeDocument/2006/relationships/slideLayout" Target="../slideLayouts/slideLayout76.xml"/><Relationship Id="rId12" Type="http://schemas.openxmlformats.org/officeDocument/2006/relationships/slideLayout" Target="../slideLayouts/slideLayout75.xml"/><Relationship Id="rId15" Type="http://schemas.openxmlformats.org/officeDocument/2006/relationships/slideLayout" Target="../slideLayouts/slideLayout78.xml"/><Relationship Id="rId14" Type="http://schemas.openxmlformats.org/officeDocument/2006/relationships/slideLayout" Target="../slideLayouts/slideLayout77.xml"/><Relationship Id="rId17" Type="http://schemas.openxmlformats.org/officeDocument/2006/relationships/slideLayout" Target="../slideLayouts/slideLayout80.xml"/><Relationship Id="rId16" Type="http://schemas.openxmlformats.org/officeDocument/2006/relationships/slideLayout" Target="../slideLayouts/slideLayout79.xml"/><Relationship Id="rId19" Type="http://schemas.openxmlformats.org/officeDocument/2006/relationships/slideLayout" Target="../slideLayouts/slideLayout82.xml"/><Relationship Id="rId1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84" name="Google Shape;84;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5" name="Shape 545"/>
        <p:cNvGrpSpPr/>
        <p:nvPr/>
      </p:nvGrpSpPr>
      <p:grpSpPr>
        <a:xfrm>
          <a:off x="0" y="0"/>
          <a:ext cx="0" cy="0"/>
          <a:chOff x="0" y="0"/>
          <a:chExt cx="0" cy="0"/>
        </a:xfrm>
      </p:grpSpPr>
      <p:sp>
        <p:nvSpPr>
          <p:cNvPr id="546" name="Google Shape;546;p6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47" name="Google Shape;547;p66"/>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 id="2147483760" r:id="rId50"/>
    <p:sldLayoutId id="2147483761" r:id="rId51"/>
    <p:sldLayoutId id="2147483762"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19"/>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4 PROJECT 2</a:t>
            </a:r>
            <a:endParaRPr/>
          </a:p>
        </p:txBody>
      </p:sp>
      <p:sp>
        <p:nvSpPr>
          <p:cNvPr id="1013" name="Google Shape;1013;p119"/>
          <p:cNvSpPr txBox="1"/>
          <p:nvPr>
            <p:ph idx="1" type="subTitle"/>
          </p:nvPr>
        </p:nvSpPr>
        <p:spPr>
          <a:xfrm>
            <a:off x="1040000" y="3377100"/>
            <a:ext cx="7064100" cy="1396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a:solidFill>
                  <a:schemeClr val="dk1"/>
                </a:solidFill>
              </a:rPr>
              <a:t>ACHARYA AKHILESH GIRISH</a:t>
            </a:r>
            <a:endParaRPr>
              <a:solidFill>
                <a:schemeClr val="dk1"/>
              </a:solidFill>
            </a:endParaRPr>
          </a:p>
          <a:p>
            <a:pPr indent="0" lvl="0" marL="0" rtl="0" algn="ctr">
              <a:lnSpc>
                <a:spcPct val="150000"/>
              </a:lnSpc>
              <a:spcBef>
                <a:spcPts val="0"/>
              </a:spcBef>
              <a:spcAft>
                <a:spcPts val="0"/>
              </a:spcAft>
              <a:buClr>
                <a:schemeClr val="dk1"/>
              </a:buClr>
              <a:buSzPts val="1100"/>
              <a:buFont typeface="Arial"/>
              <a:buNone/>
            </a:pPr>
            <a:r>
              <a:rPr lang="en">
                <a:solidFill>
                  <a:schemeClr val="dk1"/>
                </a:solidFill>
              </a:rPr>
              <a:t>DENNIS CHEN CHEE HAO</a:t>
            </a:r>
            <a:endParaRPr>
              <a:solidFill>
                <a:schemeClr val="dk1"/>
              </a:solidFill>
            </a:endParaRPr>
          </a:p>
          <a:p>
            <a:pPr indent="0" lvl="0" marL="0" rtl="0" algn="ctr">
              <a:lnSpc>
                <a:spcPct val="150000"/>
              </a:lnSpc>
              <a:spcBef>
                <a:spcPts val="0"/>
              </a:spcBef>
              <a:spcAft>
                <a:spcPts val="0"/>
              </a:spcAft>
              <a:buClr>
                <a:schemeClr val="dk1"/>
              </a:buClr>
              <a:buSzPts val="1100"/>
              <a:buFont typeface="Arial"/>
              <a:buNone/>
            </a:pPr>
            <a:r>
              <a:rPr lang="en">
                <a:solidFill>
                  <a:schemeClr val="dk1"/>
                </a:solidFill>
              </a:rPr>
              <a:t>MA JIAN SCHAUN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2"/>
                                        </p:tgtEl>
                                        <p:attrNameLst>
                                          <p:attrName>style.visibility</p:attrName>
                                        </p:attrNameLst>
                                      </p:cBhvr>
                                      <p:to>
                                        <p:strVal val="visible"/>
                                      </p:to>
                                    </p:set>
                                    <p:anim calcmode="lin" valueType="num">
                                      <p:cBhvr additive="base">
                                        <p:cTn dur="1000"/>
                                        <p:tgtEl>
                                          <p:spTgt spid="10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13"/>
                                        </p:tgtEl>
                                        <p:attrNameLst>
                                          <p:attrName>style.visibility</p:attrName>
                                        </p:attrNameLst>
                                      </p:cBhvr>
                                      <p:to>
                                        <p:strVal val="visible"/>
                                      </p:to>
                                    </p:set>
                                    <p:anim calcmode="lin" valueType="num">
                                      <p:cBhvr additive="base">
                                        <p:cTn dur="1000"/>
                                        <p:tgtEl>
                                          <p:spTgt spid="10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28"/>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Collection of Empirical Data of Dijkstra’s Algorithm 1</a:t>
            </a:r>
            <a:endParaRPr b="1"/>
          </a:p>
        </p:txBody>
      </p:sp>
      <p:sp>
        <p:nvSpPr>
          <p:cNvPr id="1074" name="Google Shape;1074;p128"/>
          <p:cNvSpPr txBox="1"/>
          <p:nvPr/>
        </p:nvSpPr>
        <p:spPr>
          <a:xfrm>
            <a:off x="5455825" y="1181750"/>
            <a:ext cx="3463500" cy="316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We will be collecting the run time for Dijkstra's Algorithm.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We have generated a </a:t>
            </a:r>
            <a:r>
              <a:rPr b="1" lang="en">
                <a:latin typeface="Montserrat"/>
                <a:ea typeface="Montserrat"/>
                <a:cs typeface="Montserrat"/>
                <a:sym typeface="Montserrat"/>
              </a:rPr>
              <a:t>complete graph</a:t>
            </a:r>
            <a:r>
              <a:rPr lang="en">
                <a:latin typeface="Montserrat"/>
                <a:ea typeface="Montserrat"/>
                <a:cs typeface="Montserrat"/>
                <a:sym typeface="Montserrat"/>
              </a:rPr>
              <a:t> ranging from </a:t>
            </a:r>
            <a:r>
              <a:rPr b="1" lang="en">
                <a:latin typeface="Montserrat"/>
                <a:ea typeface="Montserrat"/>
                <a:cs typeface="Montserrat"/>
                <a:sym typeface="Montserrat"/>
              </a:rPr>
              <a:t>100 to 4000 vertices</a:t>
            </a:r>
            <a:r>
              <a:rPr lang="en">
                <a:latin typeface="Montserrat"/>
                <a:ea typeface="Montserrat"/>
                <a:cs typeface="Montserrat"/>
                <a:sym typeface="Montserrat"/>
              </a:rPr>
              <a:t> with </a:t>
            </a:r>
            <a:r>
              <a:rPr b="1" lang="en">
                <a:latin typeface="Montserrat"/>
                <a:ea typeface="Montserrat"/>
                <a:cs typeface="Montserrat"/>
                <a:sym typeface="Montserrat"/>
              </a:rPr>
              <a:t>interval of 100.</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For each graph size, we will be generating 5 different graphs and collecting 5 timings and taking the average</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Created a new column for the theoretical time complexity</a:t>
            </a:r>
            <a:endParaRPr>
              <a:latin typeface="Montserrat"/>
              <a:ea typeface="Montserrat"/>
              <a:cs typeface="Montserrat"/>
              <a:sym typeface="Montserrat"/>
            </a:endParaRPr>
          </a:p>
        </p:txBody>
      </p:sp>
      <p:pic>
        <p:nvPicPr>
          <p:cNvPr id="1075" name="Google Shape;1075;p128"/>
          <p:cNvPicPr preferRelativeResize="0"/>
          <p:nvPr/>
        </p:nvPicPr>
        <p:blipFill>
          <a:blip r:embed="rId3">
            <a:alphaModFix/>
          </a:blip>
          <a:stretch>
            <a:fillRect/>
          </a:stretch>
        </p:blipFill>
        <p:spPr>
          <a:xfrm>
            <a:off x="379525" y="926625"/>
            <a:ext cx="4701350" cy="36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29"/>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Plotting of graphs, and comparing them</a:t>
            </a:r>
            <a:endParaRPr b="1"/>
          </a:p>
        </p:txBody>
      </p:sp>
      <p:sp>
        <p:nvSpPr>
          <p:cNvPr id="1081" name="Google Shape;1081;p129"/>
          <p:cNvSpPr txBox="1"/>
          <p:nvPr/>
        </p:nvSpPr>
        <p:spPr>
          <a:xfrm>
            <a:off x="180175" y="4056900"/>
            <a:ext cx="8938500" cy="2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So in order to determine whether our algorithm implementation is accurate, we will first plot a graph of </a:t>
            </a:r>
            <a:r>
              <a:rPr b="1" lang="en">
                <a:latin typeface="Montserrat"/>
                <a:ea typeface="Montserrat"/>
                <a:cs typeface="Montserrat"/>
                <a:sym typeface="Montserrat"/>
              </a:rPr>
              <a:t>average timing against vertices</a:t>
            </a:r>
            <a:r>
              <a:rPr lang="en">
                <a:latin typeface="Montserrat"/>
                <a:ea typeface="Montserrat"/>
                <a:cs typeface="Montserrat"/>
                <a:sym typeface="Montserrat"/>
              </a:rPr>
              <a:t> and </a:t>
            </a:r>
            <a:r>
              <a:rPr b="1" lang="en">
                <a:latin typeface="Montserrat"/>
                <a:ea typeface="Montserrat"/>
                <a:cs typeface="Montserrat"/>
                <a:sym typeface="Montserrat"/>
              </a:rPr>
              <a:t>compare </a:t>
            </a:r>
            <a:r>
              <a:rPr lang="en">
                <a:latin typeface="Montserrat"/>
                <a:ea typeface="Montserrat"/>
                <a:cs typeface="Montserrat"/>
                <a:sym typeface="Montserrat"/>
              </a:rPr>
              <a:t>it with the </a:t>
            </a:r>
            <a:r>
              <a:rPr b="1" lang="en">
                <a:latin typeface="Montserrat"/>
                <a:ea typeface="Montserrat"/>
                <a:cs typeface="Montserrat"/>
                <a:sym typeface="Montserrat"/>
              </a:rPr>
              <a:t>theoretical time complexity against vertices.</a:t>
            </a: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1082" name="Google Shape;1082;p129"/>
          <p:cNvPicPr preferRelativeResize="0"/>
          <p:nvPr/>
        </p:nvPicPr>
        <p:blipFill>
          <a:blip r:embed="rId3">
            <a:alphaModFix/>
          </a:blip>
          <a:stretch>
            <a:fillRect/>
          </a:stretch>
        </p:blipFill>
        <p:spPr>
          <a:xfrm>
            <a:off x="56700" y="683225"/>
            <a:ext cx="3455600" cy="3467325"/>
          </a:xfrm>
          <a:prstGeom prst="rect">
            <a:avLst/>
          </a:prstGeom>
          <a:noFill/>
          <a:ln>
            <a:noFill/>
          </a:ln>
        </p:spPr>
      </p:pic>
      <p:pic>
        <p:nvPicPr>
          <p:cNvPr id="1083" name="Google Shape;1083;p129"/>
          <p:cNvPicPr preferRelativeResize="0"/>
          <p:nvPr/>
        </p:nvPicPr>
        <p:blipFill>
          <a:blip r:embed="rId4">
            <a:alphaModFix/>
          </a:blip>
          <a:stretch>
            <a:fillRect/>
          </a:stretch>
        </p:blipFill>
        <p:spPr>
          <a:xfrm>
            <a:off x="3563825" y="683225"/>
            <a:ext cx="3333725" cy="3467325"/>
          </a:xfrm>
          <a:prstGeom prst="rect">
            <a:avLst/>
          </a:prstGeom>
          <a:noFill/>
          <a:ln>
            <a:noFill/>
          </a:ln>
        </p:spPr>
      </p:pic>
      <p:sp>
        <p:nvSpPr>
          <p:cNvPr id="1084" name="Google Shape;1084;p129"/>
          <p:cNvSpPr txBox="1"/>
          <p:nvPr/>
        </p:nvSpPr>
        <p:spPr>
          <a:xfrm>
            <a:off x="6949075" y="683225"/>
            <a:ext cx="2169600" cy="3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As we can see from the 2 graphs, the shape of the two graphs is very similar.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So next we will check the correlation between time complexity and average run time of our implementation</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30"/>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Analysis and correctness of our implementation</a:t>
            </a:r>
            <a:endParaRPr b="1"/>
          </a:p>
        </p:txBody>
      </p:sp>
      <p:pic>
        <p:nvPicPr>
          <p:cNvPr id="1090" name="Google Shape;1090;p130"/>
          <p:cNvPicPr preferRelativeResize="0"/>
          <p:nvPr/>
        </p:nvPicPr>
        <p:blipFill>
          <a:blip r:embed="rId3">
            <a:alphaModFix/>
          </a:blip>
          <a:stretch>
            <a:fillRect/>
          </a:stretch>
        </p:blipFill>
        <p:spPr>
          <a:xfrm>
            <a:off x="196500" y="1065825"/>
            <a:ext cx="8632799" cy="1070300"/>
          </a:xfrm>
          <a:prstGeom prst="rect">
            <a:avLst/>
          </a:prstGeom>
          <a:noFill/>
          <a:ln>
            <a:noFill/>
          </a:ln>
        </p:spPr>
      </p:pic>
      <p:sp>
        <p:nvSpPr>
          <p:cNvPr id="1091" name="Google Shape;1091;p130"/>
          <p:cNvSpPr txBox="1"/>
          <p:nvPr/>
        </p:nvSpPr>
        <p:spPr>
          <a:xfrm>
            <a:off x="1357350" y="2444825"/>
            <a:ext cx="6429300" cy="205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Since the correlation of 0.998 is extremely close to 1, this suggests that there is almost a perfect linear relationship between average run time of our implementation and the theoretical time complexity.</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This suggests to us that our implementation is more likely to be correct.</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31"/>
          <p:cNvSpPr txBox="1"/>
          <p:nvPr>
            <p:ph idx="1" type="subTitle"/>
          </p:nvPr>
        </p:nvSpPr>
        <p:spPr>
          <a:xfrm>
            <a:off x="1842900" y="1095751"/>
            <a:ext cx="5458200" cy="284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 Suppose the input graph G = (V, E) is stored in an array of </a:t>
            </a:r>
            <a:r>
              <a:rPr b="1" lang="en"/>
              <a:t>adjacency lists</a:t>
            </a:r>
            <a:r>
              <a:rPr lang="en"/>
              <a:t> and we use a </a:t>
            </a:r>
            <a:r>
              <a:rPr b="1" lang="en"/>
              <a:t>minimizing heap</a:t>
            </a:r>
            <a:r>
              <a:rPr lang="en"/>
              <a:t> for the priority queue. </a:t>
            </a:r>
            <a:endParaRPr/>
          </a:p>
          <a:p>
            <a:pPr indent="0" lvl="0" marL="0" rtl="0" algn="just">
              <a:spcBef>
                <a:spcPts val="1200"/>
              </a:spcBef>
              <a:spcAft>
                <a:spcPts val="1200"/>
              </a:spcAft>
              <a:buNone/>
            </a:pPr>
            <a:r>
              <a:rPr lang="en"/>
              <a:t>Implement the Dijkstra’s algorithm using this setting and analyze its </a:t>
            </a:r>
            <a:r>
              <a:rPr b="1" lang="en"/>
              <a:t>time complexity</a:t>
            </a:r>
            <a:r>
              <a:rPr lang="en"/>
              <a:t> with respect to </a:t>
            </a:r>
            <a:r>
              <a:rPr b="1" lang="en"/>
              <a:t>|V| and |E|</a:t>
            </a:r>
            <a:r>
              <a:rPr lang="en"/>
              <a:t> both </a:t>
            </a:r>
            <a:r>
              <a:rPr b="1" lang="en"/>
              <a:t>theoretically and empirically.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32"/>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Theoretical time complexity of Dijkstra's Algorithm with graph being represented as an adjacency list and min heap as priority queue</a:t>
            </a:r>
            <a:endParaRPr b="1"/>
          </a:p>
        </p:txBody>
      </p:sp>
      <p:sp>
        <p:nvSpPr>
          <p:cNvPr id="1102" name="Google Shape;1102;p132"/>
          <p:cNvSpPr txBox="1"/>
          <p:nvPr/>
        </p:nvSpPr>
        <p:spPr>
          <a:xfrm>
            <a:off x="0" y="1291550"/>
            <a:ext cx="9687900" cy="3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function Dijkstra(Graph, source):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vertex v in Graph.Vertices: . . . . </a:t>
            </a:r>
            <a:r>
              <a:rPr lang="en" sz="1100">
                <a:solidFill>
                  <a:schemeClr val="dk1"/>
                </a:solidFill>
                <a:latin typeface="Courier New"/>
                <a:ea typeface="Courier New"/>
                <a:cs typeface="Courier New"/>
                <a:sym typeface="Courier New"/>
              </a:rPr>
              <a:t>Initialization - happens for all vertices in O(|V|)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INFINITY </a:t>
            </a:r>
            <a:r>
              <a:rPr lang="en" sz="1100">
                <a:solidFill>
                  <a:srgbClr val="FF0000"/>
                </a:solidFill>
                <a:latin typeface="Courier New"/>
                <a:ea typeface="Courier New"/>
                <a:cs typeface="Courier New"/>
                <a:sym typeface="Courier New"/>
              </a:rPr>
              <a:t>. . . . . . . . . . . </a:t>
            </a:r>
            <a:r>
              <a:rPr lang="en" sz="1100">
                <a:solidFill>
                  <a:srgbClr val="FF0000"/>
                </a:solidFill>
                <a:latin typeface="Courier New"/>
                <a:ea typeface="Courier New"/>
                <a:cs typeface="Courier New"/>
                <a:sym typeface="Courier New"/>
              </a:rPr>
              <a:t>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prev[v] ← UNDEFINED  . . . . . . . . . . </a:t>
            </a:r>
            <a:r>
              <a:rPr lang="en" sz="1100">
                <a:solidFill>
                  <a:schemeClr val="dk1"/>
                </a:solidFill>
                <a:latin typeface="Courier New"/>
                <a:ea typeface="Courier New"/>
                <a:cs typeface="Courier New"/>
                <a:sym typeface="Courier New"/>
              </a:rPr>
              <a:t>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add v to Q </a:t>
            </a:r>
            <a:r>
              <a:rPr lang="en" sz="1100">
                <a:solidFill>
                  <a:srgbClr val="FF0000"/>
                </a:solidFill>
                <a:latin typeface="Courier New"/>
                <a:ea typeface="Courier New"/>
                <a:cs typeface="Courier New"/>
                <a:sym typeface="Courier New"/>
              </a:rPr>
              <a:t>. . . . . . . . . . . . . . . Building heap, takes O(log|V|)</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dist[source] ← 0 . . . . . . . . . . . . . . 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while Q is not empty:. . . . . . . . . . . . Can happen for all edges in the graph O(|E|)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u ← vertex in Q with min dist[u]</a:t>
            </a:r>
            <a:r>
              <a:rPr lang="en" sz="1100">
                <a:solidFill>
                  <a:srgbClr val="FF0000"/>
                </a:solidFill>
                <a:latin typeface="Courier New"/>
                <a:ea typeface="Courier New"/>
                <a:cs typeface="Courier New"/>
                <a:sym typeface="Courier New"/>
              </a:rPr>
              <a:t>. . . . </a:t>
            </a:r>
            <a:r>
              <a:rPr lang="en" sz="1100">
                <a:solidFill>
                  <a:srgbClr val="FF0000"/>
                </a:solidFill>
                <a:latin typeface="Courier New"/>
                <a:ea typeface="Courier New"/>
                <a:cs typeface="Courier New"/>
                <a:sym typeface="Courier New"/>
              </a:rPr>
              <a:t>Removing min from heap, takes O(log|V|)</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remove u from Q . . . . . . . . . . . . 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neighbor v of u still in Q:</a:t>
            </a:r>
            <a:r>
              <a:rPr lang="en" sz="1100">
                <a:solidFill>
                  <a:srgbClr val="FF0000"/>
                </a:solidFill>
                <a:latin typeface="Courier New"/>
                <a:ea typeface="Courier New"/>
                <a:cs typeface="Courier New"/>
                <a:sym typeface="Courier New"/>
              </a:rPr>
              <a:t>. . Maximum of V-1 other neighbours for each vertex</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alt ← dist[u] + Graph.Edges(u, v)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if alt &lt; dist[v]:                 . To relax the neighbours here would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alt                 .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prev[v] ← u. . . . . .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return dist[], prev[]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1103" name="Google Shape;1103;p132"/>
          <p:cNvSpPr txBox="1"/>
          <p:nvPr/>
        </p:nvSpPr>
        <p:spPr>
          <a:xfrm>
            <a:off x="3989625" y="4138150"/>
            <a:ext cx="45165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Time Complexity:</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O(|V|log|V|) + O(|E|log|V|) = O((|V| + |E|) * log|V|)</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33"/>
          <p:cNvSpPr txBox="1"/>
          <p:nvPr>
            <p:ph idx="1" type="subTitle"/>
          </p:nvPr>
        </p:nvSpPr>
        <p:spPr>
          <a:xfrm>
            <a:off x="1072425" y="34365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09" name="Google Shape;1109;p133"/>
          <p:cNvPicPr preferRelativeResize="0"/>
          <p:nvPr/>
        </p:nvPicPr>
        <p:blipFill>
          <a:blip r:embed="rId3">
            <a:alphaModFix/>
          </a:blip>
          <a:stretch>
            <a:fillRect/>
          </a:stretch>
        </p:blipFill>
        <p:spPr>
          <a:xfrm>
            <a:off x="47425" y="849625"/>
            <a:ext cx="4801475" cy="4224449"/>
          </a:xfrm>
          <a:prstGeom prst="rect">
            <a:avLst/>
          </a:prstGeom>
          <a:noFill/>
          <a:ln>
            <a:noFill/>
          </a:ln>
        </p:spPr>
      </p:pic>
      <p:sp>
        <p:nvSpPr>
          <p:cNvPr id="1110" name="Google Shape;1110;p133"/>
          <p:cNvSpPr txBox="1"/>
          <p:nvPr/>
        </p:nvSpPr>
        <p:spPr>
          <a:xfrm>
            <a:off x="5214600" y="1232550"/>
            <a:ext cx="38400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Structure of the MinHeap </a:t>
            </a:r>
            <a:endParaRPr sz="15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34"/>
          <p:cNvSpPr txBox="1"/>
          <p:nvPr>
            <p:ph idx="1" type="subTitle"/>
          </p:nvPr>
        </p:nvSpPr>
        <p:spPr>
          <a:xfrm>
            <a:off x="302100" y="1896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16" name="Google Shape;1116;p134"/>
          <p:cNvPicPr preferRelativeResize="0"/>
          <p:nvPr/>
        </p:nvPicPr>
        <p:blipFill>
          <a:blip r:embed="rId3">
            <a:alphaModFix/>
          </a:blip>
          <a:stretch>
            <a:fillRect/>
          </a:stretch>
        </p:blipFill>
        <p:spPr>
          <a:xfrm>
            <a:off x="57575" y="635575"/>
            <a:ext cx="4886366" cy="4436800"/>
          </a:xfrm>
          <a:prstGeom prst="rect">
            <a:avLst/>
          </a:prstGeom>
          <a:noFill/>
          <a:ln>
            <a:noFill/>
          </a:ln>
        </p:spPr>
      </p:pic>
      <p:sp>
        <p:nvSpPr>
          <p:cNvPr id="1117" name="Google Shape;1117;p134"/>
          <p:cNvSpPr txBox="1"/>
          <p:nvPr/>
        </p:nvSpPr>
        <p:spPr>
          <a:xfrm>
            <a:off x="5273875" y="805900"/>
            <a:ext cx="37806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Initialization of Dijkstra’s Algorithm</a:t>
            </a:r>
            <a:endParaRPr sz="1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35"/>
          <p:cNvSpPr txBox="1"/>
          <p:nvPr>
            <p:ph idx="1" type="subTitle"/>
          </p:nvPr>
        </p:nvSpPr>
        <p:spPr>
          <a:xfrm>
            <a:off x="302100" y="1896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23" name="Google Shape;1123;p135"/>
          <p:cNvPicPr preferRelativeResize="0"/>
          <p:nvPr/>
        </p:nvPicPr>
        <p:blipFill>
          <a:blip r:embed="rId3">
            <a:alphaModFix/>
          </a:blip>
          <a:stretch>
            <a:fillRect/>
          </a:stretch>
        </p:blipFill>
        <p:spPr>
          <a:xfrm>
            <a:off x="57600" y="1230050"/>
            <a:ext cx="3682250" cy="2811250"/>
          </a:xfrm>
          <a:prstGeom prst="rect">
            <a:avLst/>
          </a:prstGeom>
          <a:noFill/>
          <a:ln>
            <a:noFill/>
          </a:ln>
        </p:spPr>
      </p:pic>
      <p:pic>
        <p:nvPicPr>
          <p:cNvPr id="1124" name="Google Shape;1124;p135"/>
          <p:cNvPicPr preferRelativeResize="0"/>
          <p:nvPr/>
        </p:nvPicPr>
        <p:blipFill>
          <a:blip r:embed="rId4">
            <a:alphaModFix/>
          </a:blip>
          <a:stretch>
            <a:fillRect/>
          </a:stretch>
        </p:blipFill>
        <p:spPr>
          <a:xfrm>
            <a:off x="3858400" y="1634700"/>
            <a:ext cx="5213408" cy="208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36"/>
          <p:cNvSpPr txBox="1"/>
          <p:nvPr>
            <p:ph idx="1" type="subTitle"/>
          </p:nvPr>
        </p:nvSpPr>
        <p:spPr>
          <a:xfrm>
            <a:off x="302100" y="1896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30" name="Google Shape;1130;p136"/>
          <p:cNvPicPr preferRelativeResize="0"/>
          <p:nvPr/>
        </p:nvPicPr>
        <p:blipFill>
          <a:blip r:embed="rId3">
            <a:alphaModFix/>
          </a:blip>
          <a:stretch>
            <a:fillRect/>
          </a:stretch>
        </p:blipFill>
        <p:spPr>
          <a:xfrm>
            <a:off x="1159775" y="827075"/>
            <a:ext cx="5524400" cy="3772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37"/>
          <p:cNvSpPr txBox="1"/>
          <p:nvPr>
            <p:ph idx="1" type="subTitle"/>
          </p:nvPr>
        </p:nvSpPr>
        <p:spPr>
          <a:xfrm>
            <a:off x="1072425" y="34365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sp>
        <p:nvSpPr>
          <p:cNvPr id="1136" name="Google Shape;1136;p137"/>
          <p:cNvSpPr txBox="1"/>
          <p:nvPr/>
        </p:nvSpPr>
        <p:spPr>
          <a:xfrm flipH="1">
            <a:off x="2192475" y="1255350"/>
            <a:ext cx="4930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Relaxing the neighbours from the vertex visited</a:t>
            </a:r>
            <a:endParaRPr sz="1600">
              <a:latin typeface="Montserrat"/>
              <a:ea typeface="Montserrat"/>
              <a:cs typeface="Montserrat"/>
              <a:sym typeface="Montserrat"/>
            </a:endParaRPr>
          </a:p>
        </p:txBody>
      </p:sp>
      <p:pic>
        <p:nvPicPr>
          <p:cNvPr id="1137" name="Google Shape;1137;p137"/>
          <p:cNvPicPr preferRelativeResize="0"/>
          <p:nvPr/>
        </p:nvPicPr>
        <p:blipFill>
          <a:blip r:embed="rId3">
            <a:alphaModFix/>
          </a:blip>
          <a:stretch>
            <a:fillRect/>
          </a:stretch>
        </p:blipFill>
        <p:spPr>
          <a:xfrm>
            <a:off x="152400" y="1713813"/>
            <a:ext cx="8839200" cy="29246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20"/>
          <p:cNvSpPr txBox="1"/>
          <p:nvPr>
            <p:ph type="title"/>
          </p:nvPr>
        </p:nvSpPr>
        <p:spPr>
          <a:xfrm>
            <a:off x="2784150" y="437150"/>
            <a:ext cx="358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a:t>
            </a:r>
            <a:endParaRPr sz="3600"/>
          </a:p>
        </p:txBody>
      </p:sp>
      <p:sp>
        <p:nvSpPr>
          <p:cNvPr id="1019" name="Google Shape;1019;p120"/>
          <p:cNvSpPr txBox="1"/>
          <p:nvPr>
            <p:ph idx="4" type="subTitle"/>
          </p:nvPr>
        </p:nvSpPr>
        <p:spPr>
          <a:xfrm>
            <a:off x="1701450" y="1146150"/>
            <a:ext cx="5741100" cy="1952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t>Using the Dijkstra's algorithm, we want to find out how the following affects its time complexity:</a:t>
            </a:r>
            <a:endParaRPr b="1" sz="2000"/>
          </a:p>
        </p:txBody>
      </p:sp>
      <p:sp>
        <p:nvSpPr>
          <p:cNvPr id="1020" name="Google Shape;1020;p120"/>
          <p:cNvSpPr txBox="1"/>
          <p:nvPr>
            <p:ph idx="4" type="subTitle"/>
          </p:nvPr>
        </p:nvSpPr>
        <p:spPr>
          <a:xfrm>
            <a:off x="1701450" y="2719125"/>
            <a:ext cx="5749200" cy="1449000"/>
          </a:xfrm>
          <a:prstGeom prst="rect">
            <a:avLst/>
          </a:prstGeom>
        </p:spPr>
        <p:txBody>
          <a:bodyPr anchorCtr="0" anchor="t" bIns="91425" lIns="91425" spcFirstLastPara="1" rIns="91425" wrap="square" tIns="91425">
            <a:noAutofit/>
          </a:bodyPr>
          <a:lstStyle/>
          <a:p>
            <a:pPr indent="-355600" lvl="0" marL="457200" rtl="0" algn="ctr">
              <a:lnSpc>
                <a:spcPct val="150000"/>
              </a:lnSpc>
              <a:spcBef>
                <a:spcPts val="0"/>
              </a:spcBef>
              <a:spcAft>
                <a:spcPts val="0"/>
              </a:spcAft>
              <a:buSzPts val="2000"/>
              <a:buAutoNum type="alphaLcParenR"/>
            </a:pPr>
            <a:r>
              <a:rPr lang="en" sz="2000"/>
              <a:t>Adjacency Matrix + Array Priority Queue</a:t>
            </a:r>
            <a:endParaRPr sz="2000"/>
          </a:p>
          <a:p>
            <a:pPr indent="0" lvl="0" marL="0" rtl="0" algn="ctr">
              <a:lnSpc>
                <a:spcPct val="150000"/>
              </a:lnSpc>
              <a:spcBef>
                <a:spcPts val="0"/>
              </a:spcBef>
              <a:spcAft>
                <a:spcPts val="0"/>
              </a:spcAft>
              <a:buNone/>
            </a:pPr>
            <a:r>
              <a:rPr lang="en" sz="2000"/>
              <a:t>VS</a:t>
            </a:r>
            <a:endParaRPr sz="2000"/>
          </a:p>
          <a:p>
            <a:pPr indent="0" lvl="0" marL="0" rtl="0" algn="ctr">
              <a:lnSpc>
                <a:spcPct val="150000"/>
              </a:lnSpc>
              <a:spcBef>
                <a:spcPts val="0"/>
              </a:spcBef>
              <a:spcAft>
                <a:spcPts val="0"/>
              </a:spcAft>
              <a:buNone/>
            </a:pPr>
            <a:r>
              <a:rPr lang="en" sz="2000"/>
              <a:t>b) Adjacency List + Min Heap Priority Queue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38"/>
          <p:cNvSpPr txBox="1"/>
          <p:nvPr>
            <p:ph type="title"/>
          </p:nvPr>
        </p:nvSpPr>
        <p:spPr>
          <a:xfrm>
            <a:off x="985200" y="437150"/>
            <a:ext cx="7173600" cy="9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ADJACENCY LIST</a:t>
            </a:r>
            <a:endParaRPr sz="3600"/>
          </a:p>
        </p:txBody>
      </p:sp>
      <p:pic>
        <p:nvPicPr>
          <p:cNvPr id="1143" name="Google Shape;1143;p138"/>
          <p:cNvPicPr preferRelativeResize="0"/>
          <p:nvPr/>
        </p:nvPicPr>
        <p:blipFill>
          <a:blip r:embed="rId3">
            <a:alphaModFix/>
          </a:blip>
          <a:stretch>
            <a:fillRect/>
          </a:stretch>
        </p:blipFill>
        <p:spPr>
          <a:xfrm>
            <a:off x="4886800" y="1164150"/>
            <a:ext cx="3510741" cy="3473049"/>
          </a:xfrm>
          <a:prstGeom prst="rect">
            <a:avLst/>
          </a:prstGeom>
          <a:noFill/>
          <a:ln>
            <a:noFill/>
          </a:ln>
        </p:spPr>
      </p:pic>
      <p:pic>
        <p:nvPicPr>
          <p:cNvPr id="1144" name="Google Shape;1144;p138"/>
          <p:cNvPicPr preferRelativeResize="0"/>
          <p:nvPr/>
        </p:nvPicPr>
        <p:blipFill>
          <a:blip r:embed="rId4">
            <a:alphaModFix/>
          </a:blip>
          <a:stretch>
            <a:fillRect/>
          </a:stretch>
        </p:blipFill>
        <p:spPr>
          <a:xfrm>
            <a:off x="843625" y="1549525"/>
            <a:ext cx="2981325" cy="1143000"/>
          </a:xfrm>
          <a:prstGeom prst="rect">
            <a:avLst/>
          </a:prstGeom>
          <a:noFill/>
          <a:ln>
            <a:noFill/>
          </a:ln>
        </p:spPr>
      </p:pic>
      <p:pic>
        <p:nvPicPr>
          <p:cNvPr id="1145" name="Google Shape;1145;p138"/>
          <p:cNvPicPr preferRelativeResize="0"/>
          <p:nvPr/>
        </p:nvPicPr>
        <p:blipFill rotWithShape="1">
          <a:blip r:embed="rId5">
            <a:alphaModFix/>
          </a:blip>
          <a:srcRect b="0" l="0" r="0" t="50414"/>
          <a:stretch/>
        </p:blipFill>
        <p:spPr>
          <a:xfrm>
            <a:off x="843625" y="2692525"/>
            <a:ext cx="2981325" cy="12336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39"/>
          <p:cNvSpPr txBox="1"/>
          <p:nvPr>
            <p:ph idx="1" type="subTitle"/>
          </p:nvPr>
        </p:nvSpPr>
        <p:spPr>
          <a:xfrm>
            <a:off x="476550" y="2533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Collection of Empirical Data of Dijkstra’s Algorithm 2</a:t>
            </a:r>
            <a:endParaRPr b="1"/>
          </a:p>
        </p:txBody>
      </p:sp>
      <p:sp>
        <p:nvSpPr>
          <p:cNvPr id="1151" name="Google Shape;1151;p139"/>
          <p:cNvSpPr txBox="1"/>
          <p:nvPr/>
        </p:nvSpPr>
        <p:spPr>
          <a:xfrm>
            <a:off x="5552850" y="1128850"/>
            <a:ext cx="3463500" cy="316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We will be collecting the run time for Dijkstra's Algorithm.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We have generated a </a:t>
            </a:r>
            <a:r>
              <a:rPr b="1" lang="en">
                <a:latin typeface="Montserrat"/>
                <a:ea typeface="Montserrat"/>
                <a:cs typeface="Montserrat"/>
                <a:sym typeface="Montserrat"/>
              </a:rPr>
              <a:t>complete graph</a:t>
            </a:r>
            <a:r>
              <a:rPr lang="en">
                <a:latin typeface="Montserrat"/>
                <a:ea typeface="Montserrat"/>
                <a:cs typeface="Montserrat"/>
                <a:sym typeface="Montserrat"/>
              </a:rPr>
              <a:t> ranging from </a:t>
            </a:r>
            <a:r>
              <a:rPr b="1" lang="en">
                <a:latin typeface="Montserrat"/>
                <a:ea typeface="Montserrat"/>
                <a:cs typeface="Montserrat"/>
                <a:sym typeface="Montserrat"/>
              </a:rPr>
              <a:t>100 to 4000 vertices</a:t>
            </a:r>
            <a:r>
              <a:rPr lang="en">
                <a:latin typeface="Montserrat"/>
                <a:ea typeface="Montserrat"/>
                <a:cs typeface="Montserrat"/>
                <a:sym typeface="Montserrat"/>
              </a:rPr>
              <a:t> with </a:t>
            </a:r>
            <a:r>
              <a:rPr b="1" lang="en">
                <a:latin typeface="Montserrat"/>
                <a:ea typeface="Montserrat"/>
                <a:cs typeface="Montserrat"/>
                <a:sym typeface="Montserrat"/>
              </a:rPr>
              <a:t>interval of 100.</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For each graph size, we will be generating 5 different graphs and collecting 5 timings and taking the average</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Created a new column for the theoretical time complexity</a:t>
            </a:r>
            <a:endParaRPr>
              <a:latin typeface="Montserrat"/>
              <a:ea typeface="Montserrat"/>
              <a:cs typeface="Montserrat"/>
              <a:sym typeface="Montserrat"/>
            </a:endParaRPr>
          </a:p>
        </p:txBody>
      </p:sp>
      <p:pic>
        <p:nvPicPr>
          <p:cNvPr id="1152" name="Google Shape;1152;p139"/>
          <p:cNvPicPr preferRelativeResize="0"/>
          <p:nvPr/>
        </p:nvPicPr>
        <p:blipFill rotWithShape="1">
          <a:blip r:embed="rId3">
            <a:alphaModFix/>
          </a:blip>
          <a:srcRect b="0" l="0" r="17877" t="0"/>
          <a:stretch/>
        </p:blipFill>
        <p:spPr>
          <a:xfrm>
            <a:off x="187675" y="1159550"/>
            <a:ext cx="5253950" cy="310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40"/>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Plotting of graphs, and comparing them</a:t>
            </a:r>
            <a:endParaRPr b="1"/>
          </a:p>
        </p:txBody>
      </p:sp>
      <p:sp>
        <p:nvSpPr>
          <p:cNvPr id="1158" name="Google Shape;1158;p140"/>
          <p:cNvSpPr txBox="1"/>
          <p:nvPr/>
        </p:nvSpPr>
        <p:spPr>
          <a:xfrm>
            <a:off x="180175" y="4056900"/>
            <a:ext cx="8938500" cy="2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So in order to determine whether our algorithm implementation is accurate, we will first plot a graph of </a:t>
            </a:r>
            <a:r>
              <a:rPr b="1" lang="en">
                <a:latin typeface="Montserrat"/>
                <a:ea typeface="Montserrat"/>
                <a:cs typeface="Montserrat"/>
                <a:sym typeface="Montserrat"/>
              </a:rPr>
              <a:t>average timing against vertices</a:t>
            </a:r>
            <a:r>
              <a:rPr lang="en">
                <a:latin typeface="Montserrat"/>
                <a:ea typeface="Montserrat"/>
                <a:cs typeface="Montserrat"/>
                <a:sym typeface="Montserrat"/>
              </a:rPr>
              <a:t> and </a:t>
            </a:r>
            <a:r>
              <a:rPr b="1" lang="en">
                <a:latin typeface="Montserrat"/>
                <a:ea typeface="Montserrat"/>
                <a:cs typeface="Montserrat"/>
                <a:sym typeface="Montserrat"/>
              </a:rPr>
              <a:t>compare </a:t>
            </a:r>
            <a:r>
              <a:rPr lang="en">
                <a:latin typeface="Montserrat"/>
                <a:ea typeface="Montserrat"/>
                <a:cs typeface="Montserrat"/>
                <a:sym typeface="Montserrat"/>
              </a:rPr>
              <a:t>it with the </a:t>
            </a:r>
            <a:r>
              <a:rPr b="1" lang="en">
                <a:latin typeface="Montserrat"/>
                <a:ea typeface="Montserrat"/>
                <a:cs typeface="Montserrat"/>
                <a:sym typeface="Montserrat"/>
              </a:rPr>
              <a:t>theoretical time complexity against vertices.</a:t>
            </a: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1159" name="Google Shape;1159;p140"/>
          <p:cNvSpPr txBox="1"/>
          <p:nvPr/>
        </p:nvSpPr>
        <p:spPr>
          <a:xfrm>
            <a:off x="6949075" y="683225"/>
            <a:ext cx="2169600" cy="3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Again, </a:t>
            </a:r>
            <a:r>
              <a:rPr lang="en">
                <a:latin typeface="Montserrat"/>
                <a:ea typeface="Montserrat"/>
                <a:cs typeface="Montserrat"/>
                <a:sym typeface="Montserrat"/>
              </a:rPr>
              <a:t>we can see from the 2 graphs, the shape of the </a:t>
            </a:r>
            <a:r>
              <a:rPr lang="en">
                <a:solidFill>
                  <a:schemeClr val="dk1"/>
                </a:solidFill>
                <a:latin typeface="Montserrat"/>
                <a:ea typeface="Montserrat"/>
                <a:cs typeface="Montserrat"/>
                <a:sym typeface="Montserrat"/>
              </a:rPr>
              <a:t>2 </a:t>
            </a:r>
            <a:r>
              <a:rPr lang="en">
                <a:latin typeface="Montserrat"/>
                <a:ea typeface="Montserrat"/>
                <a:cs typeface="Montserrat"/>
                <a:sym typeface="Montserrat"/>
              </a:rPr>
              <a:t>graphs is very similar.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So next we will check the correlation between time complexity and average run time of our implementation</a:t>
            </a:r>
            <a:endParaRPr>
              <a:latin typeface="Montserrat"/>
              <a:ea typeface="Montserrat"/>
              <a:cs typeface="Montserrat"/>
              <a:sym typeface="Montserrat"/>
            </a:endParaRPr>
          </a:p>
        </p:txBody>
      </p:sp>
      <p:pic>
        <p:nvPicPr>
          <p:cNvPr id="1160" name="Google Shape;1160;p140"/>
          <p:cNvPicPr preferRelativeResize="0"/>
          <p:nvPr/>
        </p:nvPicPr>
        <p:blipFill>
          <a:blip r:embed="rId3">
            <a:alphaModFix/>
          </a:blip>
          <a:stretch>
            <a:fillRect/>
          </a:stretch>
        </p:blipFill>
        <p:spPr>
          <a:xfrm>
            <a:off x="73025" y="725025"/>
            <a:ext cx="3450024" cy="3444075"/>
          </a:xfrm>
          <a:prstGeom prst="rect">
            <a:avLst/>
          </a:prstGeom>
          <a:noFill/>
          <a:ln>
            <a:noFill/>
          </a:ln>
        </p:spPr>
      </p:pic>
      <p:pic>
        <p:nvPicPr>
          <p:cNvPr id="1161" name="Google Shape;1161;p140"/>
          <p:cNvPicPr preferRelativeResize="0"/>
          <p:nvPr/>
        </p:nvPicPr>
        <p:blipFill>
          <a:blip r:embed="rId4">
            <a:alphaModFix/>
          </a:blip>
          <a:stretch>
            <a:fillRect/>
          </a:stretch>
        </p:blipFill>
        <p:spPr>
          <a:xfrm>
            <a:off x="3523050" y="725026"/>
            <a:ext cx="3280049" cy="344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41"/>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Analysis and correctness of our implementation</a:t>
            </a:r>
            <a:endParaRPr b="1"/>
          </a:p>
        </p:txBody>
      </p:sp>
      <p:sp>
        <p:nvSpPr>
          <p:cNvPr id="1167" name="Google Shape;1167;p141"/>
          <p:cNvSpPr txBox="1"/>
          <p:nvPr/>
        </p:nvSpPr>
        <p:spPr>
          <a:xfrm>
            <a:off x="1357350" y="2444825"/>
            <a:ext cx="6429300" cy="205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Since the correlation of 0.993 is extremely close to 1, this suggests that there is almost a perfect linear relationship between average run time of our implementation and the theoretical time complexity.</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This suggests to us that our implementation is more likely to be correct.</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p:txBody>
      </p:sp>
      <p:pic>
        <p:nvPicPr>
          <p:cNvPr id="1168" name="Google Shape;1168;p141"/>
          <p:cNvPicPr preferRelativeResize="0"/>
          <p:nvPr/>
        </p:nvPicPr>
        <p:blipFill>
          <a:blip r:embed="rId3">
            <a:alphaModFix/>
          </a:blip>
          <a:stretch>
            <a:fillRect/>
          </a:stretch>
        </p:blipFill>
        <p:spPr>
          <a:xfrm>
            <a:off x="151938" y="945100"/>
            <a:ext cx="8840125" cy="113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42"/>
          <p:cNvSpPr txBox="1"/>
          <p:nvPr>
            <p:ph idx="1" type="subTitle"/>
          </p:nvPr>
        </p:nvSpPr>
        <p:spPr>
          <a:xfrm>
            <a:off x="302800" y="338850"/>
            <a:ext cx="8410800" cy="176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 Compare the two implementations in (a) and (b). </a:t>
            </a:r>
            <a:endParaRPr/>
          </a:p>
          <a:p>
            <a:pPr indent="0" lvl="0" marL="0" rtl="0" algn="just">
              <a:spcBef>
                <a:spcPts val="1200"/>
              </a:spcBef>
              <a:spcAft>
                <a:spcPts val="1200"/>
              </a:spcAft>
              <a:buNone/>
            </a:pPr>
            <a:r>
              <a:rPr lang="en"/>
              <a:t>Discuss which implementation is </a:t>
            </a:r>
            <a:r>
              <a:rPr b="1" lang="en"/>
              <a:t>better</a:t>
            </a:r>
            <a:r>
              <a:rPr lang="en"/>
              <a:t> and </a:t>
            </a:r>
            <a:r>
              <a:rPr b="1" lang="en"/>
              <a:t>in what circumstances.</a:t>
            </a:r>
            <a:endParaRPr b="1"/>
          </a:p>
        </p:txBody>
      </p:sp>
      <p:sp>
        <p:nvSpPr>
          <p:cNvPr id="1174" name="Google Shape;1174;p142"/>
          <p:cNvSpPr txBox="1"/>
          <p:nvPr>
            <p:ph idx="1" type="subTitle"/>
          </p:nvPr>
        </p:nvSpPr>
        <p:spPr>
          <a:xfrm>
            <a:off x="431800" y="1750450"/>
            <a:ext cx="5458200" cy="289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From the theoretical time complexity analysis in part 1 and 2, we know that Dijkstra with Adjacency Matrix only gets affected by the number of vertices, whereas Dijkstra with Adjacency List and min heap gets affected by both edges and vertices.</a:t>
            </a:r>
            <a:endParaRPr sz="1600"/>
          </a:p>
          <a:p>
            <a:pPr indent="0" lvl="0" marL="0" rtl="0" algn="just">
              <a:spcBef>
                <a:spcPts val="1200"/>
              </a:spcBef>
              <a:spcAft>
                <a:spcPts val="0"/>
              </a:spcAft>
              <a:buNone/>
            </a:pPr>
            <a:r>
              <a:rPr lang="en" sz="1600"/>
              <a:t>This suggests that we have to explore how different graph density will affect the runtime of Dijkstra's Algorithm.</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b="1" sz="1600"/>
          </a:p>
        </p:txBody>
      </p:sp>
      <p:sp>
        <p:nvSpPr>
          <p:cNvPr id="1175" name="Google Shape;1175;p142"/>
          <p:cNvSpPr txBox="1"/>
          <p:nvPr/>
        </p:nvSpPr>
        <p:spPr>
          <a:xfrm>
            <a:off x="6173650" y="1801000"/>
            <a:ext cx="2778300" cy="22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Montserrat"/>
                <a:ea typeface="Montserrat"/>
                <a:cs typeface="Montserrat"/>
                <a:sym typeface="Montserrat"/>
              </a:rPr>
              <a:t>What we did</a:t>
            </a:r>
            <a:endParaRPr u="sng">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Collect data on a graph of 2000 vertices with a range of edges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Collect data on different density of graphs over different number of vertices</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43"/>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Graph of 2000 vertices, and range of edges</a:t>
            </a:r>
            <a:endParaRPr b="1"/>
          </a:p>
        </p:txBody>
      </p:sp>
      <p:sp>
        <p:nvSpPr>
          <p:cNvPr id="1181" name="Google Shape;1181;p143"/>
          <p:cNvSpPr txBox="1"/>
          <p:nvPr/>
        </p:nvSpPr>
        <p:spPr>
          <a:xfrm>
            <a:off x="5445400" y="1534500"/>
            <a:ext cx="2969100" cy="251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As we can see from the graph, as edges increases, the run time of dijkstra's algorithm also increased, which is to be expected from the theoretical time complexity.</a:t>
            </a:r>
            <a:endParaRPr>
              <a:latin typeface="Montserrat"/>
              <a:ea typeface="Montserrat"/>
              <a:cs typeface="Montserrat"/>
              <a:sym typeface="Montserrat"/>
            </a:endParaRPr>
          </a:p>
        </p:txBody>
      </p:sp>
      <p:pic>
        <p:nvPicPr>
          <p:cNvPr id="1182" name="Google Shape;1182;p143"/>
          <p:cNvPicPr preferRelativeResize="0"/>
          <p:nvPr/>
        </p:nvPicPr>
        <p:blipFill>
          <a:blip r:embed="rId3">
            <a:alphaModFix/>
          </a:blip>
          <a:stretch>
            <a:fillRect/>
          </a:stretch>
        </p:blipFill>
        <p:spPr>
          <a:xfrm>
            <a:off x="450075" y="698400"/>
            <a:ext cx="4434501" cy="4096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44"/>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Different graph density over different vertices</a:t>
            </a:r>
            <a:endParaRPr b="1"/>
          </a:p>
        </p:txBody>
      </p:sp>
      <p:sp>
        <p:nvSpPr>
          <p:cNvPr id="1188" name="Google Shape;1188;p144"/>
          <p:cNvSpPr txBox="1"/>
          <p:nvPr/>
        </p:nvSpPr>
        <p:spPr>
          <a:xfrm>
            <a:off x="5126725" y="2222425"/>
            <a:ext cx="2969100" cy="251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So, as we can see from the graph, when the vertices are small, the density of the graph does not really affect the run time of the algorithm.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However, as vertices increases, the denser a graph, the faster the run time will rise.</a:t>
            </a:r>
            <a:endParaRPr>
              <a:latin typeface="Montserrat"/>
              <a:ea typeface="Montserrat"/>
              <a:cs typeface="Montserrat"/>
              <a:sym typeface="Montserrat"/>
            </a:endParaRPr>
          </a:p>
        </p:txBody>
      </p:sp>
      <p:pic>
        <p:nvPicPr>
          <p:cNvPr id="1189" name="Google Shape;1189;p144"/>
          <p:cNvPicPr preferRelativeResize="0"/>
          <p:nvPr/>
        </p:nvPicPr>
        <p:blipFill>
          <a:blip r:embed="rId3">
            <a:alphaModFix/>
          </a:blip>
          <a:stretch>
            <a:fillRect/>
          </a:stretch>
        </p:blipFill>
        <p:spPr>
          <a:xfrm>
            <a:off x="910875" y="731450"/>
            <a:ext cx="3702499" cy="4412050"/>
          </a:xfrm>
          <a:prstGeom prst="rect">
            <a:avLst/>
          </a:prstGeom>
          <a:noFill/>
          <a:ln>
            <a:noFill/>
          </a:ln>
        </p:spPr>
      </p:pic>
      <p:sp>
        <p:nvSpPr>
          <p:cNvPr id="1190" name="Google Shape;1190;p144"/>
          <p:cNvSpPr txBox="1"/>
          <p:nvPr/>
        </p:nvSpPr>
        <p:spPr>
          <a:xfrm>
            <a:off x="5126725" y="971975"/>
            <a:ext cx="37926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Sparse -&gt; 25% of max edges (25% of V</a:t>
            </a:r>
            <a:r>
              <a:rPr baseline="30000" lang="en">
                <a:latin typeface="Montserrat"/>
                <a:ea typeface="Montserrat"/>
                <a:cs typeface="Montserrat"/>
                <a:sym typeface="Montserrat"/>
              </a:rPr>
              <a:t>2</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Moderate -&gt; 50%</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Dense -&gt; 75%</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45"/>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Comparing Adj Matrix and Adj List implementations</a:t>
            </a:r>
            <a:endParaRPr b="1"/>
          </a:p>
        </p:txBody>
      </p:sp>
      <p:pic>
        <p:nvPicPr>
          <p:cNvPr id="1196" name="Google Shape;1196;p145"/>
          <p:cNvPicPr preferRelativeResize="0"/>
          <p:nvPr/>
        </p:nvPicPr>
        <p:blipFill>
          <a:blip r:embed="rId3">
            <a:alphaModFix/>
          </a:blip>
          <a:stretch>
            <a:fillRect/>
          </a:stretch>
        </p:blipFill>
        <p:spPr>
          <a:xfrm>
            <a:off x="379525" y="680325"/>
            <a:ext cx="4143475" cy="4407800"/>
          </a:xfrm>
          <a:prstGeom prst="rect">
            <a:avLst/>
          </a:prstGeom>
          <a:noFill/>
          <a:ln>
            <a:noFill/>
          </a:ln>
        </p:spPr>
      </p:pic>
      <p:sp>
        <p:nvSpPr>
          <p:cNvPr id="1197" name="Google Shape;1197;p145"/>
          <p:cNvSpPr txBox="1"/>
          <p:nvPr/>
        </p:nvSpPr>
        <p:spPr>
          <a:xfrm>
            <a:off x="4991800" y="802575"/>
            <a:ext cx="33699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So as we can see, on a complete graph, dijkstra with adjacency matrix actually performs better than adjacency list and min heap.</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possible reason as to why adjacency matrix performs better is that in a complete graph, the number of heap operations that need to be done is </a:t>
            </a:r>
            <a:r>
              <a:rPr lang="en"/>
              <a:t>a lot</a:t>
            </a:r>
            <a:r>
              <a:rPr lang="en"/>
              <a:t> since we have to consider all edges.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And performing so many heap operations can be more time-consuming than accessing the weight of any edge between two vertices in an adjacency matrix which happens in constant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46"/>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Conclusion about Dijkstra’s Algorithm </a:t>
            </a:r>
            <a:endParaRPr b="1"/>
          </a:p>
        </p:txBody>
      </p:sp>
      <p:sp>
        <p:nvSpPr>
          <p:cNvPr id="1203" name="Google Shape;1203;p146"/>
          <p:cNvSpPr txBox="1"/>
          <p:nvPr/>
        </p:nvSpPr>
        <p:spPr>
          <a:xfrm>
            <a:off x="1429550" y="1331725"/>
            <a:ext cx="53535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To conclude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1. When number of vertices in graph is small, which implementation to use does not matter as much</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2. When number of vertices in graph is big, but graph density is low, use dijkstra's </a:t>
            </a:r>
            <a:r>
              <a:rPr lang="en"/>
              <a:t>algorithm with adjacency </a:t>
            </a:r>
            <a:r>
              <a:rPr lang="en"/>
              <a:t>list with min heap</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3. When number of vertices in graph is big, but graph density is high, use dijkstra's algorithm with adjacency matrix</a:t>
            </a:r>
            <a:endParaRPr/>
          </a:p>
          <a:p>
            <a:pPr indent="0" lvl="0" marL="0" rtl="0" algn="just">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47"/>
          <p:cNvSpPr txBox="1"/>
          <p:nvPr>
            <p:ph type="title"/>
          </p:nvPr>
        </p:nvSpPr>
        <p:spPr>
          <a:xfrm>
            <a:off x="3387150" y="2285400"/>
            <a:ext cx="2369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21"/>
          <p:cNvSpPr txBox="1"/>
          <p:nvPr>
            <p:ph idx="1" type="subTitle"/>
          </p:nvPr>
        </p:nvSpPr>
        <p:spPr>
          <a:xfrm>
            <a:off x="1842900" y="1095751"/>
            <a:ext cx="5458200" cy="278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Suppose the input graph G = (V, E) is stored in an </a:t>
            </a:r>
            <a:r>
              <a:rPr b="1" lang="en"/>
              <a:t>adjacency matrix</a:t>
            </a:r>
            <a:r>
              <a:rPr lang="en"/>
              <a:t> and we use an </a:t>
            </a:r>
            <a:r>
              <a:rPr b="1" lang="en"/>
              <a:t>array</a:t>
            </a:r>
            <a:r>
              <a:rPr lang="en"/>
              <a:t> for the priority queue.</a:t>
            </a:r>
            <a:endParaRPr/>
          </a:p>
          <a:p>
            <a:pPr indent="0" lvl="0" marL="0" rtl="0" algn="just">
              <a:spcBef>
                <a:spcPts val="1200"/>
              </a:spcBef>
              <a:spcAft>
                <a:spcPts val="1200"/>
              </a:spcAft>
              <a:buNone/>
            </a:pPr>
            <a:r>
              <a:rPr lang="en"/>
              <a:t>Implement the Dijkstra’s algorithm using this setting and analyze its </a:t>
            </a:r>
            <a:r>
              <a:rPr b="1" lang="en"/>
              <a:t>time complexity</a:t>
            </a:r>
            <a:r>
              <a:rPr lang="en"/>
              <a:t> with respect to </a:t>
            </a:r>
            <a:r>
              <a:rPr b="1" lang="en"/>
              <a:t>|V| and |E|</a:t>
            </a:r>
            <a:r>
              <a:rPr lang="en"/>
              <a:t> both </a:t>
            </a:r>
            <a:r>
              <a:rPr b="1" lang="en"/>
              <a:t>theoretically and empirically.</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22"/>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Theoretical time complexity of Dijkstra's Algorithm with graph being represented as an adjacency matrix and priority queue as an unordered list (normal array)</a:t>
            </a:r>
            <a:endParaRPr b="1"/>
          </a:p>
        </p:txBody>
      </p:sp>
      <p:sp>
        <p:nvSpPr>
          <p:cNvPr id="1031" name="Google Shape;1031;p122"/>
          <p:cNvSpPr txBox="1"/>
          <p:nvPr/>
        </p:nvSpPr>
        <p:spPr>
          <a:xfrm>
            <a:off x="0" y="1291550"/>
            <a:ext cx="9687900" cy="3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function Dijkstra(Graph, source):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vertex v in Graph.Vertices: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INFINITY                     . </a:t>
            </a:r>
            <a:r>
              <a:rPr lang="en" sz="1100">
                <a:solidFill>
                  <a:schemeClr val="dk1"/>
                </a:solidFill>
                <a:latin typeface="Courier New"/>
                <a:ea typeface="Courier New"/>
                <a:cs typeface="Courier New"/>
                <a:sym typeface="Courier New"/>
              </a:rPr>
              <a:t>Initialization - happens for all vertices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prev[v] ← UNDEFINED                    . in O(|V|)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add v to Q . . . . . . . . . . .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dist[source] ← 0 </a:t>
            </a:r>
            <a:r>
              <a:rPr lang="en" sz="1100">
                <a:solidFill>
                  <a:srgbClr val="FF0000"/>
                </a:solidFill>
                <a:latin typeface="Courier New"/>
                <a:ea typeface="Courier New"/>
                <a:cs typeface="Courier New"/>
                <a:sym typeface="Courier New"/>
              </a:rPr>
              <a:t>. . . . . . . . . . . . . . Happens in constant time O(1)</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while Q is not empty:. . . . . . . . . . . . When all vertices in graph been visited, O(|V|)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u ← vertex in Q with min dist[u]</a:t>
            </a:r>
            <a:r>
              <a:rPr lang="en" sz="1100">
                <a:solidFill>
                  <a:srgbClr val="FF0000"/>
                </a:solidFill>
                <a:latin typeface="Courier New"/>
                <a:ea typeface="Courier New"/>
                <a:cs typeface="Courier New"/>
                <a:sym typeface="Courier New"/>
              </a:rPr>
              <a:t>. . . . </a:t>
            </a:r>
            <a:r>
              <a:rPr lang="en" sz="1100">
                <a:solidFill>
                  <a:srgbClr val="FF0000"/>
                </a:solidFill>
                <a:latin typeface="Courier New"/>
                <a:ea typeface="Courier New"/>
                <a:cs typeface="Courier New"/>
                <a:sym typeface="Courier New"/>
              </a:rPr>
              <a:t>Go through all the elements in array to determine min,</a:t>
            </a:r>
            <a:r>
              <a:rPr lang="en" sz="1100">
                <a:solidFill>
                  <a:srgbClr val="FF0000"/>
                </a:solidFill>
                <a:latin typeface="Courier New"/>
                <a:ea typeface="Courier New"/>
                <a:cs typeface="Courier New"/>
                <a:sym typeface="Courier New"/>
              </a:rPr>
              <a:t> O(|V|)</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remove u from Q . . . . . . . . . . . . 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neighbor v of u still in Q:</a:t>
            </a:r>
            <a:r>
              <a:rPr lang="en" sz="1100">
                <a:solidFill>
                  <a:srgbClr val="FF0000"/>
                </a:solidFill>
                <a:latin typeface="Courier New"/>
                <a:ea typeface="Courier New"/>
                <a:cs typeface="Courier New"/>
                <a:sym typeface="Courier New"/>
              </a:rPr>
              <a:t>. . </a:t>
            </a:r>
            <a:r>
              <a:rPr lang="en" sz="1100">
                <a:solidFill>
                  <a:srgbClr val="FF0000"/>
                </a:solidFill>
                <a:latin typeface="Courier New"/>
                <a:ea typeface="Courier New"/>
                <a:cs typeface="Courier New"/>
                <a:sym typeface="Courier New"/>
              </a:rPr>
              <a:t>Maximum of V-1 other neighbours for each vertex</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latin typeface="Courier New"/>
                <a:ea typeface="Courier New"/>
                <a:cs typeface="Courier New"/>
                <a:sym typeface="Courier New"/>
              </a:rPr>
              <a:t>        alt ← dist[u] + Graph.Edges(u, v</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if alt &lt; dist[v]:                 . To relax the neighbours here would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alt                 .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latin typeface="Courier New"/>
                <a:ea typeface="Courier New"/>
                <a:cs typeface="Courier New"/>
                <a:sym typeface="Courier New"/>
              </a:rPr>
              <a:t>              prev[v] ← u. . . . . .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return dist[], prev[]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122"/>
          <p:cNvSpPr txBox="1"/>
          <p:nvPr/>
        </p:nvSpPr>
        <p:spPr>
          <a:xfrm>
            <a:off x="5622875" y="4272475"/>
            <a:ext cx="23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Time Complexity: O(|V|</a:t>
            </a:r>
            <a:r>
              <a:rPr baseline="30000" lang="en">
                <a:solidFill>
                  <a:schemeClr val="dk1"/>
                </a:solidFill>
                <a:latin typeface="Montserrat"/>
                <a:ea typeface="Montserrat"/>
                <a:cs typeface="Montserrat"/>
                <a:sym typeface="Montserrat"/>
              </a:rPr>
              <a:t>2</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23"/>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a:t>
            </a:r>
            <a:r>
              <a:rPr b="1" lang="en"/>
              <a:t> of Dijkstra's Algorithm 1</a:t>
            </a:r>
            <a:endParaRPr b="1"/>
          </a:p>
        </p:txBody>
      </p:sp>
      <p:sp>
        <p:nvSpPr>
          <p:cNvPr id="1038" name="Google Shape;1038;p123"/>
          <p:cNvSpPr txBox="1"/>
          <p:nvPr/>
        </p:nvSpPr>
        <p:spPr>
          <a:xfrm>
            <a:off x="667575" y="784550"/>
            <a:ext cx="40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Initialization of Dijkstra’s Algorithm</a:t>
            </a:r>
            <a:endParaRPr>
              <a:solidFill>
                <a:schemeClr val="dk1"/>
              </a:solidFill>
              <a:latin typeface="Montserrat"/>
              <a:ea typeface="Montserrat"/>
              <a:cs typeface="Montserrat"/>
              <a:sym typeface="Montserrat"/>
            </a:endParaRPr>
          </a:p>
        </p:txBody>
      </p:sp>
      <p:pic>
        <p:nvPicPr>
          <p:cNvPr id="1039" name="Google Shape;1039;p123"/>
          <p:cNvPicPr preferRelativeResize="0"/>
          <p:nvPr/>
        </p:nvPicPr>
        <p:blipFill>
          <a:blip r:embed="rId3">
            <a:alphaModFix/>
          </a:blip>
          <a:stretch>
            <a:fillRect/>
          </a:stretch>
        </p:blipFill>
        <p:spPr>
          <a:xfrm>
            <a:off x="667575" y="1140675"/>
            <a:ext cx="4913576" cy="388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24"/>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1</a:t>
            </a:r>
            <a:endParaRPr b="1"/>
          </a:p>
        </p:txBody>
      </p:sp>
      <p:sp>
        <p:nvSpPr>
          <p:cNvPr id="1045" name="Google Shape;1045;p124"/>
          <p:cNvSpPr txBox="1"/>
          <p:nvPr/>
        </p:nvSpPr>
        <p:spPr>
          <a:xfrm>
            <a:off x="667575" y="784550"/>
            <a:ext cx="54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Relaxing the neighbours from the vertex visited</a:t>
            </a:r>
            <a:endParaRPr>
              <a:solidFill>
                <a:schemeClr val="dk1"/>
              </a:solidFill>
              <a:latin typeface="Montserrat"/>
              <a:ea typeface="Montserrat"/>
              <a:cs typeface="Montserrat"/>
              <a:sym typeface="Montserrat"/>
            </a:endParaRPr>
          </a:p>
        </p:txBody>
      </p:sp>
      <p:pic>
        <p:nvPicPr>
          <p:cNvPr id="1046" name="Google Shape;1046;p124"/>
          <p:cNvPicPr preferRelativeResize="0"/>
          <p:nvPr/>
        </p:nvPicPr>
        <p:blipFill>
          <a:blip r:embed="rId3">
            <a:alphaModFix/>
          </a:blip>
          <a:stretch>
            <a:fillRect/>
          </a:stretch>
        </p:blipFill>
        <p:spPr>
          <a:xfrm>
            <a:off x="379525" y="1101125"/>
            <a:ext cx="8145951" cy="374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25"/>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1</a:t>
            </a:r>
            <a:endParaRPr b="1"/>
          </a:p>
        </p:txBody>
      </p:sp>
      <p:sp>
        <p:nvSpPr>
          <p:cNvPr id="1052" name="Google Shape;1052;p125"/>
          <p:cNvSpPr txBox="1"/>
          <p:nvPr/>
        </p:nvSpPr>
        <p:spPr>
          <a:xfrm>
            <a:off x="695925" y="665650"/>
            <a:ext cx="54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Choosing the new vertex with the minimum distance</a:t>
            </a:r>
            <a:endParaRPr>
              <a:solidFill>
                <a:schemeClr val="dk1"/>
              </a:solidFill>
              <a:latin typeface="Montserrat"/>
              <a:ea typeface="Montserrat"/>
              <a:cs typeface="Montserrat"/>
              <a:sym typeface="Montserrat"/>
            </a:endParaRPr>
          </a:p>
        </p:txBody>
      </p:sp>
      <p:pic>
        <p:nvPicPr>
          <p:cNvPr id="1053" name="Google Shape;1053;p125"/>
          <p:cNvPicPr preferRelativeResize="0"/>
          <p:nvPr/>
        </p:nvPicPr>
        <p:blipFill>
          <a:blip r:embed="rId3">
            <a:alphaModFix/>
          </a:blip>
          <a:stretch>
            <a:fillRect/>
          </a:stretch>
        </p:blipFill>
        <p:spPr>
          <a:xfrm>
            <a:off x="379525" y="1004100"/>
            <a:ext cx="6049900" cy="401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6"/>
          <p:cNvSpPr txBox="1"/>
          <p:nvPr>
            <p:ph type="title"/>
          </p:nvPr>
        </p:nvSpPr>
        <p:spPr>
          <a:xfrm>
            <a:off x="985200" y="437150"/>
            <a:ext cx="7173600" cy="9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ADJACENCY MATRIX VS LIST</a:t>
            </a:r>
            <a:endParaRPr sz="3600"/>
          </a:p>
        </p:txBody>
      </p:sp>
      <p:sp>
        <p:nvSpPr>
          <p:cNvPr id="1059" name="Google Shape;1059;p126"/>
          <p:cNvSpPr txBox="1"/>
          <p:nvPr/>
        </p:nvSpPr>
        <p:spPr>
          <a:xfrm>
            <a:off x="1289825" y="1365650"/>
            <a:ext cx="2406600" cy="15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Adjacency Matrix: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[[0	8	7	2	9]</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[2	0	2	3	0]</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[8	6	0	2	3]</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1	0	0	5]</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[0	2	3	6	0]]</a:t>
            </a:r>
            <a:endParaRPr>
              <a:latin typeface="Montserrat"/>
              <a:ea typeface="Montserrat"/>
              <a:cs typeface="Montserrat"/>
              <a:sym typeface="Montserrat"/>
            </a:endParaRPr>
          </a:p>
        </p:txBody>
      </p:sp>
      <p:sp>
        <p:nvSpPr>
          <p:cNvPr id="1060" name="Google Shape;1060;p126"/>
          <p:cNvSpPr txBox="1"/>
          <p:nvPr/>
        </p:nvSpPr>
        <p:spPr>
          <a:xfrm>
            <a:off x="1289825" y="3040825"/>
            <a:ext cx="3114300" cy="15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Adjacency List: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1:	2(8) -&gt; 3(7) -&gt; 4(2) -&gt; 5(9)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2:	1(2) -&gt; 3(2) -&gt; 4(3)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3:	1(8) -&gt; 2(6) -&gt; 4(2) -&gt; 5(3)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4:	1(3) -&gt; 2(1) -&gt; 5(5)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5:	2(2) -&gt; 3(3) -&gt; 4(6) -&gt;</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1061" name="Google Shape;1061;p126"/>
          <p:cNvPicPr preferRelativeResize="0"/>
          <p:nvPr/>
        </p:nvPicPr>
        <p:blipFill>
          <a:blip r:embed="rId3">
            <a:alphaModFix/>
          </a:blip>
          <a:stretch>
            <a:fillRect/>
          </a:stretch>
        </p:blipFill>
        <p:spPr>
          <a:xfrm>
            <a:off x="5500275" y="1140675"/>
            <a:ext cx="3393027" cy="3473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7"/>
          <p:cNvSpPr txBox="1"/>
          <p:nvPr>
            <p:ph type="title"/>
          </p:nvPr>
        </p:nvSpPr>
        <p:spPr>
          <a:xfrm>
            <a:off x="985200" y="437150"/>
            <a:ext cx="7173600" cy="9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ADJACENCY MATRIX</a:t>
            </a:r>
            <a:endParaRPr sz="3600"/>
          </a:p>
        </p:txBody>
      </p:sp>
      <p:pic>
        <p:nvPicPr>
          <p:cNvPr id="1067" name="Google Shape;1067;p127"/>
          <p:cNvPicPr preferRelativeResize="0"/>
          <p:nvPr/>
        </p:nvPicPr>
        <p:blipFill>
          <a:blip r:embed="rId3">
            <a:alphaModFix/>
          </a:blip>
          <a:stretch>
            <a:fillRect/>
          </a:stretch>
        </p:blipFill>
        <p:spPr>
          <a:xfrm>
            <a:off x="4886800" y="1164150"/>
            <a:ext cx="3510741" cy="3473049"/>
          </a:xfrm>
          <a:prstGeom prst="rect">
            <a:avLst/>
          </a:prstGeom>
          <a:noFill/>
          <a:ln>
            <a:noFill/>
          </a:ln>
        </p:spPr>
      </p:pic>
      <p:pic>
        <p:nvPicPr>
          <p:cNvPr id="1068" name="Google Shape;1068;p127"/>
          <p:cNvPicPr preferRelativeResize="0"/>
          <p:nvPr/>
        </p:nvPicPr>
        <p:blipFill>
          <a:blip r:embed="rId4">
            <a:alphaModFix/>
          </a:blip>
          <a:stretch>
            <a:fillRect/>
          </a:stretch>
        </p:blipFill>
        <p:spPr>
          <a:xfrm>
            <a:off x="1062475" y="1477950"/>
            <a:ext cx="2762250" cy="230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