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1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57" r:id="rId6"/>
    <p:sldId id="260" r:id="rId7"/>
    <p:sldId id="258" r:id="rId8"/>
    <p:sldId id="261" r:id="rId9"/>
    <p:sldId id="262" r:id="rId10"/>
    <p:sldId id="263" r:id="rId11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9F73830C-AE0A-444E-98C4-5280A91A1692}">
          <p14:sldIdLst>
            <p14:sldId id="259"/>
            <p14:sldId id="257"/>
            <p14:sldId id="260"/>
            <p14:sldId id="258"/>
            <p14:sldId id="261"/>
            <p14:sldId id="262"/>
          </p14:sldIdLst>
        </p14:section>
        <p14:section name="Abschnitt ohne Titel" id="{8F346D41-1BB2-4EA8-A85C-333D9482678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4A25C7-E0CF-8109-E8C1-9FC9679BCE84}" name="Marvin Brands" initials="MB" userId="a5a47c049b9e9f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F"/>
    <a:srgbClr val="1FE169"/>
    <a:srgbClr val="3699CA"/>
    <a:srgbClr val="637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33650-6A65-4073-8309-8C75EB6752EA}" v="2" dt="2023-06-04T19:55:48.663"/>
    <p1510:client id="{5B7D90FD-62DC-4E62-A4A8-7384E3F9637D}" v="3" dt="2023-05-26T19:13:45.18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5" autoAdjust="0"/>
    <p:restoredTop sz="77872" autoAdjust="0"/>
  </p:normalViewPr>
  <p:slideViewPr>
    <p:cSldViewPr snapToGrid="0" snapToObjects="1">
      <p:cViewPr>
        <p:scale>
          <a:sx n="65" d="100"/>
          <a:sy n="65" d="100"/>
        </p:scale>
        <p:origin x="1574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Dirk Dethmann (ddethman)" userId="S::dennis_dirk.dethmann@smail.th-koeln.de::34b5ce55-70cb-4116-b0bc-e34336486fbe" providerId="AD" clId="Web-{56733650-6A65-4073-8309-8C75EB6752EA}"/>
    <pc:docChg chg="modSld">
      <pc:chgData name="Dennis Dirk Dethmann (ddethman)" userId="S::dennis_dirk.dethmann@smail.th-koeln.de::34b5ce55-70cb-4116-b0bc-e34336486fbe" providerId="AD" clId="Web-{56733650-6A65-4073-8309-8C75EB6752EA}" dt="2023-06-04T19:55:48.663" v="1" actId="1076"/>
      <pc:docMkLst>
        <pc:docMk/>
      </pc:docMkLst>
      <pc:sldChg chg="modSp">
        <pc:chgData name="Dennis Dirk Dethmann (ddethman)" userId="S::dennis_dirk.dethmann@smail.th-koeln.de::34b5ce55-70cb-4116-b0bc-e34336486fbe" providerId="AD" clId="Web-{56733650-6A65-4073-8309-8C75EB6752EA}" dt="2023-06-04T19:55:48.663" v="1" actId="1076"/>
        <pc:sldMkLst>
          <pc:docMk/>
          <pc:sldMk cId="2595861415" sldId="263"/>
        </pc:sldMkLst>
        <pc:picChg chg="mod">
          <ac:chgData name="Dennis Dirk Dethmann (ddethman)" userId="S::dennis_dirk.dethmann@smail.th-koeln.de::34b5ce55-70cb-4116-b0bc-e34336486fbe" providerId="AD" clId="Web-{56733650-6A65-4073-8309-8C75EB6752EA}" dt="2023-06-04T19:55:46.569" v="0" actId="1076"/>
          <ac:picMkLst>
            <pc:docMk/>
            <pc:sldMk cId="2595861415" sldId="263"/>
            <ac:picMk id="25" creationId="{3158C16A-AE6A-1415-BA6D-9FFE74C4E577}"/>
          </ac:picMkLst>
        </pc:picChg>
        <pc:picChg chg="mod">
          <ac:chgData name="Dennis Dirk Dethmann (ddethman)" userId="S::dennis_dirk.dethmann@smail.th-koeln.de::34b5ce55-70cb-4116-b0bc-e34336486fbe" providerId="AD" clId="Web-{56733650-6A65-4073-8309-8C75EB6752EA}" dt="2023-06-04T19:55:48.663" v="1" actId="1076"/>
          <ac:picMkLst>
            <pc:docMk/>
            <pc:sldMk cId="2595861415" sldId="263"/>
            <ac:picMk id="30" creationId="{B8C6970E-E1C7-AB03-FF4A-0638F5E019FB}"/>
          </ac:picMkLst>
        </pc:picChg>
      </pc:sldChg>
    </pc:docChg>
  </pc:docChgLst>
  <pc:docChgLst>
    <pc:chgData name="Alion Alushi (aalushi)" userId="4f2bd927-c297-4b9f-bc55-b72e8cd4957e" providerId="ADAL" clId="{922C47E4-AA3B-4EC1-92FD-026B6848E588}"/>
    <pc:docChg chg="modSld">
      <pc:chgData name="Alion Alushi (aalushi)" userId="4f2bd927-c297-4b9f-bc55-b72e8cd4957e" providerId="ADAL" clId="{922C47E4-AA3B-4EC1-92FD-026B6848E588}" dt="2023-05-24T10:00:38.744" v="8"/>
      <pc:docMkLst>
        <pc:docMk/>
      </pc:docMkLst>
      <pc:sldChg chg="modSp mod">
        <pc:chgData name="Alion Alushi (aalushi)" userId="4f2bd927-c297-4b9f-bc55-b72e8cd4957e" providerId="ADAL" clId="{922C47E4-AA3B-4EC1-92FD-026B6848E588}" dt="2023-05-24T10:00:38.744" v="8"/>
        <pc:sldMkLst>
          <pc:docMk/>
          <pc:sldMk cId="276900787" sldId="260"/>
        </pc:sldMkLst>
        <pc:spChg chg="mod">
          <ac:chgData name="Alion Alushi (aalushi)" userId="4f2bd927-c297-4b9f-bc55-b72e8cd4957e" providerId="ADAL" clId="{922C47E4-AA3B-4EC1-92FD-026B6848E588}" dt="2023-05-24T10:00:38.744" v="8"/>
          <ac:spMkLst>
            <pc:docMk/>
            <pc:sldMk cId="276900787" sldId="260"/>
            <ac:spMk id="3" creationId="{0CEE2FE1-3DBC-1EEA-189E-2A3A4B2D6094}"/>
          </ac:spMkLst>
        </pc:spChg>
      </pc:sldChg>
    </pc:docChg>
  </pc:docChgLst>
  <pc:docChgLst>
    <pc:chgData name="Dennis Dirk Dethmann (ddethman)" userId="S::dennis_dirk.dethmann@smail.th-koeln.de::34b5ce55-70cb-4116-b0bc-e34336486fbe" providerId="AD" clId="Web-{5B7D90FD-62DC-4E62-A4A8-7384E3F9637D}"/>
    <pc:docChg chg="modSld">
      <pc:chgData name="Dennis Dirk Dethmann (ddethman)" userId="S::dennis_dirk.dethmann@smail.th-koeln.de::34b5ce55-70cb-4116-b0bc-e34336486fbe" providerId="AD" clId="Web-{5B7D90FD-62DC-4E62-A4A8-7384E3F9637D}" dt="2023-05-26T19:13:45.183" v="2"/>
      <pc:docMkLst>
        <pc:docMk/>
      </pc:docMkLst>
      <pc:sldChg chg="addSp delSp modSp">
        <pc:chgData name="Dennis Dirk Dethmann (ddethman)" userId="S::dennis_dirk.dethmann@smail.th-koeln.de::34b5ce55-70cb-4116-b0bc-e34336486fbe" providerId="AD" clId="Web-{5B7D90FD-62DC-4E62-A4A8-7384E3F9637D}" dt="2023-05-26T19:13:45.183" v="2"/>
        <pc:sldMkLst>
          <pc:docMk/>
          <pc:sldMk cId="1334097870" sldId="261"/>
        </pc:sldMkLst>
        <pc:spChg chg="add del mod">
          <ac:chgData name="Dennis Dirk Dethmann (ddethman)" userId="S::dennis_dirk.dethmann@smail.th-koeln.de::34b5ce55-70cb-4116-b0bc-e34336486fbe" providerId="AD" clId="Web-{5B7D90FD-62DC-4E62-A4A8-7384E3F9637D}" dt="2023-05-26T19:13:45.183" v="2"/>
          <ac:spMkLst>
            <pc:docMk/>
            <pc:sldMk cId="1334097870" sldId="261"/>
            <ac:spMk id="2" creationId="{75D82BC6-3559-578C-D3D8-2352E02375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E1CB6846-D248-DC87-E8AA-2F276A7FDC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>
            <a:extLst>
              <a:ext uri="{FF2B5EF4-FFF2-40B4-BE49-F238E27FC236}">
                <a16:creationId xmlns:a16="http://schemas.microsoft.com/office/drawing/2014/main" id="{53851003-DE81-781E-6031-9D10A442E6E2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6B1587A-D6DF-BFD5-F785-E1C53497BE06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AA005E-5FDB-A3ED-E37A-154B0932BDA1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B672185-CAB3-EDC3-8660-99B7C810F3A9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>
            <a:extLst>
              <a:ext uri="{FF2B5EF4-FFF2-40B4-BE49-F238E27FC236}">
                <a16:creationId xmlns:a16="http://schemas.microsoft.com/office/drawing/2014/main" id="{5439E710-CF91-133B-72B0-64637052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F2A75D0-F1D8-44A4-B931-B4D3F44CBFE9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8197" name="Bild 7" descr="Logo_17pt.wmf">
            <a:extLst>
              <a:ext uri="{FF2B5EF4-FFF2-40B4-BE49-F238E27FC236}">
                <a16:creationId xmlns:a16="http://schemas.microsoft.com/office/drawing/2014/main" id="{C3EE38DE-F467-3AB8-09A3-169082B1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6EB907E1-1B5F-93CB-4D27-6D4DE5B6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04.06.2023</a:t>
            </a:fld>
            <a:endParaRPr lang="de-DE" sz="900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D42DB20D-1F9C-50D1-5951-C5A5CE5C73AA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AACE4A62-23E0-A85C-C5D7-A9DED9BE6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ACB1EEFD-CD49-ECEA-45DB-8692FC9C8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86D53895-89B0-8257-6CB8-122E42D98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>
            <a:extLst>
              <a:ext uri="{FF2B5EF4-FFF2-40B4-BE49-F238E27FC236}">
                <a16:creationId xmlns:a16="http://schemas.microsoft.com/office/drawing/2014/main" id="{C1C16466-BFFD-E4C8-10C3-5067D9149C0B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1DAD091-2646-72BC-7EE1-D3AD0FED7B1B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C9EBF3-5ACD-0C31-126D-B06B6C7003D7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A0DCE4-5144-DE6D-097E-110930B15D7D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>
            <a:extLst>
              <a:ext uri="{FF2B5EF4-FFF2-40B4-BE49-F238E27FC236}">
                <a16:creationId xmlns:a16="http://schemas.microsoft.com/office/drawing/2014/main" id="{E45BA00C-D42D-79E1-5925-24FD6EE1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A7C4F9D4-6451-442D-93F0-A90F4C40C415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6151" name="Bild 7" descr="Logo_17pt.wmf">
            <a:extLst>
              <a:ext uri="{FF2B5EF4-FFF2-40B4-BE49-F238E27FC236}">
                <a16:creationId xmlns:a16="http://schemas.microsoft.com/office/drawing/2014/main" id="{2D79B4E2-EBA2-3520-8969-73B526C59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8DAF297C-F994-3C5D-5DD8-49B16BBF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04.06.2023</a:t>
            </a:fld>
            <a:endParaRPr lang="de-DE" sz="900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EA27A1C8-4218-D1BF-348B-375DE07626A1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57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7570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2840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2913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7295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61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3" y="72001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205092" y="4629903"/>
            <a:ext cx="108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500" y="5366723"/>
            <a:ext cx="108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086BD1C-8F26-8C55-A8CC-3A3E24F5334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043A4-2349-4AC3-B43B-32B7525E2989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3CDE68C0-8AC9-98BD-33AD-EBE20ECE54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D0B340F-961B-456D-836A-F6487F74B5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75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1"/>
            <a:ext cx="10801349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6507" y="1357313"/>
            <a:ext cx="10799764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8FA7A7B-E50B-B2FD-AE0D-C389F64F61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CCB3-EECF-43C1-9F1F-0F98A4311647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CE35A03-EF9C-4C71-3544-CA03F17A6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FAD1803-BE97-4A0E-8D2F-4C8D61DA1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48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5"/>
            <a:ext cx="10801349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357314"/>
            <a:ext cx="5220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32" y="1361436"/>
            <a:ext cx="5188665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10" y="150135"/>
            <a:ext cx="1082301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44F1E5-6F25-1167-1521-779E42DFC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1F19-7D27-4176-BDC0-F7DAC7E21AF6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7D06FAD1-7DA5-8FAD-C329-9E6622B81F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AF9BDFB-40F1-4FC7-A5B2-51FE645D38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7" y="520705"/>
            <a:ext cx="10798980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1195017" y="2029137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6783364" y="2029137"/>
            <a:ext cx="5220000" cy="3665740"/>
          </a:xfrm>
        </p:spPr>
        <p:txBody>
          <a:bodyPr/>
          <a:lstStyle>
            <a:lvl1pPr algn="l" defTabSz="455602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1199456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783364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CC30DF3-DD6F-864A-80D9-D66383F4D58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7F28-C8DC-439B-8926-0589B034DC38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9EFC4908-8DD9-C863-0997-60B041F8A88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A80073A-A9ED-4E25-A5D0-CDA0D9EB33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86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7825-519E-E358-83C7-7A7F79FAE77D}"/>
              </a:ext>
            </a:extLst>
          </p:cNvPr>
          <p:cNvSpPr txBox="1">
            <a:spLocks/>
          </p:cNvSpPr>
          <p:nvPr/>
        </p:nvSpPr>
        <p:spPr bwMode="auto">
          <a:xfrm>
            <a:off x="1206504" y="520702"/>
            <a:ext cx="107992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sz="3000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1D04825E-646B-572F-DFA4-7236310A15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3BA12-0880-42F8-9835-BD8A5DECE346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38E8276-02D1-98EE-D0FE-FFFC99951F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43E4A68E-4051-4CB6-A9AD-6E196B16B64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50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7328C06-A7E6-0A7C-8DBC-F134F827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4497-9540-48CB-94AD-D3293F36C3A4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F9367621-475B-5382-CF0A-60101B8D5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BDDBD6D-7C65-47F6-B768-73EAB952AF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5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59DD360-B912-3224-12C3-D846564686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2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2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8847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58847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2" y="521252"/>
            <a:ext cx="108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A627C58-EBDB-027C-D4E0-9836740CB4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A4A0-20A8-47C1-9BEA-E80C5B42C013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161AFC48-4551-7A33-CA5B-E59A5B78A77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9BD5312-EDF9-4CF6-BEED-B67EF17D970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476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82425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82425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37268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37268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39243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39243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5274CCC-4E6B-9E0B-8362-37392E5F2443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1A82-7C65-4872-81D3-B2FD014F4F20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8BA54291-3A18-B1F8-2CAA-1831BA1976D5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BD0FEE7-79AC-4F2E-AA2E-62F8E80055B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3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1F713DC2-18B3-3843-CE49-CA48452B63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384" y="454027"/>
            <a:ext cx="10801349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B79217-6616-1E78-C07D-68EAE78875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06504" y="1547813"/>
            <a:ext cx="1079923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9A62B6B1-84AD-88F5-8A09-7B07512DFC98}"/>
              </a:ext>
            </a:extLst>
          </p:cNvPr>
          <p:cNvSpPr txBox="1">
            <a:spLocks/>
          </p:cNvSpPr>
          <p:nvPr/>
        </p:nvSpPr>
        <p:spPr>
          <a:xfrm>
            <a:off x="2590803" y="6011863"/>
            <a:ext cx="5909733" cy="611188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Projektgruppe 3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Modellierung von Energiesystemen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Fakultät für Anlagen, Energie- und Maschinensysteme</a:t>
            </a:r>
          </a:p>
        </p:txBody>
      </p:sp>
      <p:grpSp>
        <p:nvGrpSpPr>
          <p:cNvPr id="1029" name="Gruppierung 11">
            <a:extLst>
              <a:ext uri="{FF2B5EF4-FFF2-40B4-BE49-F238E27FC236}">
                <a16:creationId xmlns:a16="http://schemas.microsoft.com/office/drawing/2014/main" id="{A7DC5FCA-42A9-787A-A3A0-D409DE8BD386}"/>
              </a:ext>
            </a:extLst>
          </p:cNvPr>
          <p:cNvGrpSpPr>
            <a:grpSpLocks/>
          </p:cNvGrpSpPr>
          <p:nvPr/>
        </p:nvGrpSpPr>
        <p:grpSpPr bwMode="auto">
          <a:xfrm>
            <a:off x="1204388" y="0"/>
            <a:ext cx="10991849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D10625-28AC-9AB3-202F-47F66C3A2E1C}"/>
                </a:ext>
              </a:extLst>
            </p:cNvPr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BBD0B12-4032-E2CD-464E-5FD47055947A}"/>
                </a:ext>
              </a:extLst>
            </p:cNvPr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61D1036-B35B-D979-94D2-D59C38601589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8D3686-F37E-7243-EE2B-AC2A1B8574A4}"/>
              </a:ext>
            </a:extLst>
          </p:cNvPr>
          <p:cNvCxnSpPr/>
          <p:nvPr/>
        </p:nvCxnSpPr>
        <p:spPr>
          <a:xfrm>
            <a:off x="1206504" y="5951538"/>
            <a:ext cx="1098761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91C5AFBB-11E7-1F4E-2EB5-BE3D440E6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6500" y="6011868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B39595-B76B-4000-B14F-07285E131E9E}" type="datetime1">
              <a:rPr lang="de-DE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1BE879C7-169B-BF08-E37E-A516BAE6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AB4A2960-AF90-433C-B94D-CA1409CC38AD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3" name="Bild 7" descr="Logo_17pt.wmf">
            <a:extLst>
              <a:ext uri="{FF2B5EF4-FFF2-40B4-BE49-F238E27FC236}">
                <a16:creationId xmlns:a16="http://schemas.microsoft.com/office/drawing/2014/main" id="{CFD7DA5A-5F84-946F-7CCA-65881A9D0EC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61" y="6000750"/>
            <a:ext cx="117526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189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377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566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754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891" indent="-342891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591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37" indent="-184146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70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24" indent="-176209" algn="l" defTabSz="455602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microsoft.com/office/2007/relationships/hdphoto" Target="../media/hdphoto2.wdp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E54E7-4C4E-5D23-71AD-2206F8BD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232483"/>
            <a:ext cx="10985500" cy="1185437"/>
          </a:xfrm>
        </p:spPr>
        <p:txBody>
          <a:bodyPr/>
          <a:lstStyle/>
          <a:p>
            <a:r>
              <a:rPr lang="de-DE" dirty="0"/>
              <a:t>Modellierung von Energiesystemen</a:t>
            </a:r>
            <a:br>
              <a:rPr lang="de-DE" dirty="0"/>
            </a:br>
            <a:br>
              <a:rPr lang="de-DE" dirty="0"/>
            </a:br>
            <a:r>
              <a:rPr lang="de-DE" sz="1800" dirty="0"/>
              <a:t>Projektgruppe 3 – Autarkie im Eigenheim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825CE-78C1-E2C3-F4F7-D5CB46A353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C9A4E-ECBB-C648-275E-5A79056F74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AADCCB3-EECF-43C1-9F1F-0F98A4311647}" type="datetime1">
              <a:rPr lang="de-DE" smtClean="0"/>
              <a:pPr>
                <a:defRPr/>
              </a:pPr>
              <a:t>04.06.2023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8A158-E10D-4DF0-509E-69F90D4778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FAD1803-BE97-4A0E-8D2F-4C8D61DA15F6}" type="slidenum">
              <a:rPr lang="de-DE" altLang="de-DE" smtClean="0"/>
              <a:pPr/>
              <a:t>1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F513AD-3066-30A7-4A10-77D29491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03" y="150135"/>
            <a:ext cx="1086954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lipse 39">
            <a:extLst>
              <a:ext uri="{FF2B5EF4-FFF2-40B4-BE49-F238E27FC236}">
                <a16:creationId xmlns:a16="http://schemas.microsoft.com/office/drawing/2014/main" id="{68487E49-EB45-EC20-951A-56AFE93B7BEF}"/>
              </a:ext>
            </a:extLst>
          </p:cNvPr>
          <p:cNvSpPr/>
          <p:nvPr/>
        </p:nvSpPr>
        <p:spPr>
          <a:xfrm>
            <a:off x="-1364302" y="1031214"/>
            <a:ext cx="4320000" cy="432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04.06.2023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2</a:t>
            </a:fld>
            <a:endParaRPr lang="de-DE" altLang="de-DE" dirty="0"/>
          </a:p>
        </p:txBody>
      </p:sp>
      <p:sp>
        <p:nvSpPr>
          <p:cNvPr id="2" name="Titel 10">
            <a:extLst>
              <a:ext uri="{FF2B5EF4-FFF2-40B4-BE49-F238E27FC236}">
                <a16:creationId xmlns:a16="http://schemas.microsoft.com/office/drawing/2014/main" id="{20C0074A-6E7C-E1BE-B50D-B77EBC92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376963"/>
            <a:ext cx="10799762" cy="900113"/>
          </a:xfrm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Inhalt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A3D092-D897-36FC-2EC1-2BCFE23E2AC3}"/>
              </a:ext>
            </a:extLst>
          </p:cNvPr>
          <p:cNvSpPr/>
          <p:nvPr/>
        </p:nvSpPr>
        <p:spPr>
          <a:xfrm>
            <a:off x="2033549" y="1424774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306A3FD-C4DC-CDF7-6696-603B11D393DA}"/>
              </a:ext>
            </a:extLst>
          </p:cNvPr>
          <p:cNvSpPr/>
          <p:nvPr/>
        </p:nvSpPr>
        <p:spPr>
          <a:xfrm>
            <a:off x="2628589" y="2457478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3B40100-ADDD-A538-6D40-F0EF09C97312}"/>
              </a:ext>
            </a:extLst>
          </p:cNvPr>
          <p:cNvSpPr/>
          <p:nvPr/>
        </p:nvSpPr>
        <p:spPr>
          <a:xfrm>
            <a:off x="2568807" y="3620192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337B290-9302-AD47-C162-4860834AB550}"/>
              </a:ext>
            </a:extLst>
          </p:cNvPr>
          <p:cNvSpPr/>
          <p:nvPr/>
        </p:nvSpPr>
        <p:spPr>
          <a:xfrm>
            <a:off x="1910421" y="466379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925298B-8929-5161-08FA-E2734F76CBEE}"/>
              </a:ext>
            </a:extLst>
          </p:cNvPr>
          <p:cNvSpPr/>
          <p:nvPr/>
        </p:nvSpPr>
        <p:spPr>
          <a:xfrm>
            <a:off x="-1512669" y="461815"/>
            <a:ext cx="2689791" cy="57294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09A61C-9CB0-DD97-91D8-41629760770F}"/>
              </a:ext>
            </a:extLst>
          </p:cNvPr>
          <p:cNvSpPr txBox="1"/>
          <p:nvPr/>
        </p:nvSpPr>
        <p:spPr>
          <a:xfrm>
            <a:off x="2095032" y="1388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Grafik 44" descr="Klemmbrett abgehakt mit einfarbiger Füllung">
            <a:extLst>
              <a:ext uri="{FF2B5EF4-FFF2-40B4-BE49-F238E27FC236}">
                <a16:creationId xmlns:a16="http://schemas.microsoft.com/office/drawing/2014/main" id="{C6B63D5A-AF9D-08F4-9893-EC978721A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306" y="2510460"/>
            <a:ext cx="401759" cy="401759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75AC77EB-1510-282F-79B6-C9896ECBCE25}"/>
              </a:ext>
            </a:extLst>
          </p:cNvPr>
          <p:cNvSpPr/>
          <p:nvPr/>
        </p:nvSpPr>
        <p:spPr>
          <a:xfrm>
            <a:off x="2680318" y="3749739"/>
            <a:ext cx="312235" cy="2590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Grafik 47" descr="Tabelle mit einfarbiger Füllung">
            <a:extLst>
              <a:ext uri="{FF2B5EF4-FFF2-40B4-BE49-F238E27FC236}">
                <a16:creationId xmlns:a16="http://schemas.microsoft.com/office/drawing/2014/main" id="{74FA6257-33EF-470C-C2AF-4C06059FB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9450" y="4699701"/>
            <a:ext cx="457200" cy="45720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2F934892-92B4-3A55-2918-6836ABC8EA59}"/>
              </a:ext>
            </a:extLst>
          </p:cNvPr>
          <p:cNvSpPr txBox="1"/>
          <p:nvPr/>
        </p:nvSpPr>
        <p:spPr>
          <a:xfrm>
            <a:off x="2680318" y="1447579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A2D1E8F-4F7A-015A-0640-037F3AA8CF8F}"/>
              </a:ext>
            </a:extLst>
          </p:cNvPr>
          <p:cNvSpPr txBox="1"/>
          <p:nvPr/>
        </p:nvSpPr>
        <p:spPr>
          <a:xfrm>
            <a:off x="3234768" y="2512109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Kriterien für Datenerhebung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C0625D-BE28-9160-6A7C-B528A4691371}"/>
              </a:ext>
            </a:extLst>
          </p:cNvPr>
          <p:cNvSpPr txBox="1"/>
          <p:nvPr/>
        </p:nvSpPr>
        <p:spPr>
          <a:xfrm>
            <a:off x="3215576" y="3676615"/>
            <a:ext cx="4346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Rahmenbedingung/ Systemgrenzen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5CFBE09-26EA-EEED-937E-C723D5BEC5FC}"/>
              </a:ext>
            </a:extLst>
          </p:cNvPr>
          <p:cNvSpPr txBox="1"/>
          <p:nvPr/>
        </p:nvSpPr>
        <p:spPr>
          <a:xfrm>
            <a:off x="2488733" y="474716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24790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04.06.2023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3</a:t>
            </a:fld>
            <a:endParaRPr lang="de-DE" altLang="de-DE" dirty="0"/>
          </a:p>
        </p:txBody>
      </p:sp>
      <p:sp>
        <p:nvSpPr>
          <p:cNvPr id="2" name="Titel 10">
            <a:extLst>
              <a:ext uri="{FF2B5EF4-FFF2-40B4-BE49-F238E27FC236}">
                <a16:creationId xmlns:a16="http://schemas.microsoft.com/office/drawing/2014/main" id="{177C0179-04CE-2655-1810-12C35D7F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Fragestellung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EE2FE1-3DBC-1EEA-189E-2A3A4B2D6094}"/>
              </a:ext>
            </a:extLst>
          </p:cNvPr>
          <p:cNvSpPr txBox="1"/>
          <p:nvPr/>
        </p:nvSpPr>
        <p:spPr>
          <a:xfrm>
            <a:off x="1206500" y="1216800"/>
            <a:ext cx="10393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Frage Pitch 2:</a:t>
            </a:r>
          </a:p>
          <a:p>
            <a:pPr algn="just"/>
            <a:r>
              <a:rPr lang="de-DE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 hoch steigt der Autarkiegrad für einen durchschnittlichen zwei-Personen-Haushalt in Wesseling, welcher mit einer Luft-Wasser-Wärmepumpe, einer 10 kWp Photovoltaik</a:t>
            </a:r>
            <a:r>
              <a:rPr lang="de-DE" i="1" kern="100" dirty="0">
                <a:latin typeface="Calibri" panose="020F0502020204030204" pitchFamily="34" charset="0"/>
                <a:ea typeface="Calibri" panose="020F0502020204030204" pitchFamily="34" charset="0"/>
              </a:rPr>
              <a:t>anlage und</a:t>
            </a:r>
            <a:r>
              <a:rPr lang="de-DE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einem (erweiterbaren) Batteriespeicher ausgestattet ist, durch die Ergänzung</a:t>
            </a:r>
            <a:r>
              <a:rPr lang="de-DE" i="1" kern="100" dirty="0">
                <a:latin typeface="Calibri" panose="020F0502020204030204" pitchFamily="34" charset="0"/>
                <a:ea typeface="Calibri" panose="020F0502020204030204" pitchFamily="34" charset="0"/>
              </a:rPr>
              <a:t> eines </a:t>
            </a:r>
            <a:r>
              <a:rPr lang="de-DE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saisonalen Wasserstoffspeichersystems in Abhängigkeit eines vom Benutzer angegebenen Investitionslimits? </a:t>
            </a:r>
            <a:endParaRPr lang="de-DE" b="1" i="1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i="1" kern="100" dirty="0">
                <a:latin typeface="Calibri" panose="020F0502020204030204" pitchFamily="34" charset="0"/>
                <a:ea typeface="Calibri" panose="020F0502020204030204" pitchFamily="34" charset="0"/>
              </a:rPr>
              <a:t>Frage Pitch 1: </a:t>
            </a:r>
          </a:p>
          <a:p>
            <a:r>
              <a:rPr lang="de-DE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Welche Mehrkosten und Einsparungen ergeben sich für die Steigerung des energetischen Autarkiegrades eines zwei-Personen-Haushalts in Wesseling, welcher mit einer Luft-Wasser-Wärmepumpe, einer 10 kWp Photovoltaik</a:t>
            </a:r>
            <a:r>
              <a:rPr lang="de-DE" sz="1800" i="1" kern="100" dirty="0">
                <a:latin typeface="Calibri" panose="020F0502020204030204" pitchFamily="34" charset="0"/>
                <a:ea typeface="Calibri" panose="020F0502020204030204" pitchFamily="34" charset="0"/>
              </a:rPr>
              <a:t>anlage und</a:t>
            </a:r>
            <a:r>
              <a:rPr lang="de-DE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einem (erweiterbaren) Batteriespeicher ausgestattet ist</a:t>
            </a:r>
            <a:r>
              <a:rPr lang="de-DE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durch die Ergänzung</a:t>
            </a:r>
            <a:r>
              <a:rPr lang="de-DE" i="1" kern="1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e-DE" sz="1800" i="1" kern="100">
                <a:latin typeface="Calibri" panose="020F0502020204030204" pitchFamily="34" charset="0"/>
                <a:ea typeface="Calibri" panose="020F0502020204030204" pitchFamily="34" charset="0"/>
              </a:rPr>
              <a:t>eines </a:t>
            </a:r>
            <a:r>
              <a:rPr lang="de-DE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saisonalen Wasserstoffspeichersystems?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0698580-5F02-7AF7-1EAE-0BAE79152E5D}"/>
              </a:ext>
            </a:extLst>
          </p:cNvPr>
          <p:cNvSpPr/>
          <p:nvPr/>
        </p:nvSpPr>
        <p:spPr>
          <a:xfrm>
            <a:off x="1184202" y="20064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12448A-6781-8285-74E1-DADC0F4F31E3}"/>
              </a:ext>
            </a:extLst>
          </p:cNvPr>
          <p:cNvSpPr txBox="1"/>
          <p:nvPr/>
        </p:nvSpPr>
        <p:spPr>
          <a:xfrm>
            <a:off x="1245685" y="1647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0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04.06.2023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4</a:t>
            </a:fld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207B82F-FB76-8A52-1E34-A24B02C00B9C}"/>
              </a:ext>
            </a:extLst>
          </p:cNvPr>
          <p:cNvSpPr/>
          <p:nvPr/>
        </p:nvSpPr>
        <p:spPr>
          <a:xfrm>
            <a:off x="1201503" y="229593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Klemmbrett abgehakt mit einfarbiger Füllung">
            <a:extLst>
              <a:ext uri="{FF2B5EF4-FFF2-40B4-BE49-F238E27FC236}">
                <a16:creationId xmlns:a16="http://schemas.microsoft.com/office/drawing/2014/main" id="{74D670E6-6ED6-CEE5-3B5B-4F4359285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069" y="282575"/>
            <a:ext cx="401759" cy="401759"/>
          </a:xfrm>
          <a:prstGeom prst="rect">
            <a:avLst/>
          </a:prstGeom>
        </p:spPr>
      </p:pic>
      <p:sp>
        <p:nvSpPr>
          <p:cNvPr id="7" name="Titel 10">
            <a:extLst>
              <a:ext uri="{FF2B5EF4-FFF2-40B4-BE49-F238E27FC236}">
                <a16:creationId xmlns:a16="http://schemas.microsoft.com/office/drawing/2014/main" id="{0287CAF9-6ED6-BB3F-CD22-4C2DBF4A11A0}"/>
              </a:ext>
            </a:extLst>
          </p:cNvPr>
          <p:cNvSpPr txBox="1">
            <a:spLocks/>
          </p:cNvSpPr>
          <p:nvPr/>
        </p:nvSpPr>
        <p:spPr bwMode="auto">
          <a:xfrm>
            <a:off x="1965713" y="33493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02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189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377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566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754" algn="l" defTabSz="455602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de-DE" dirty="0">
                <a:latin typeface="Arial" pitchFamily="34" charset="0"/>
              </a:rPr>
              <a:t>Kriterien für die Datenerhebung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EE3B34-C493-D8F9-5DD1-885DDC9F9E07}"/>
              </a:ext>
            </a:extLst>
          </p:cNvPr>
          <p:cNvSpPr txBox="1"/>
          <p:nvPr/>
        </p:nvSpPr>
        <p:spPr>
          <a:xfrm>
            <a:off x="1206500" y="1131074"/>
            <a:ext cx="2007281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Eignung der Daten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Quelle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CC-BY-SA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9ACDDD-87F7-54A3-DA3B-58AEA981EFB1}"/>
              </a:ext>
            </a:extLst>
          </p:cNvPr>
          <p:cNvSpPr txBox="1"/>
          <p:nvPr/>
        </p:nvSpPr>
        <p:spPr>
          <a:xfrm>
            <a:off x="1201503" y="2340981"/>
            <a:ext cx="3716082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Nutzbarkeit der Daten </a:t>
            </a:r>
            <a:endParaRPr lang="de-DE" sz="1600" b="1" dirty="0"/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Überprüfung auf Datenlücken 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Zeitpunkt des Datenursprungs/ Gültigkeit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1B23837-5E0D-6219-3A67-CE90BD93D515}"/>
              </a:ext>
            </a:extLst>
          </p:cNvPr>
          <p:cNvSpPr txBox="1"/>
          <p:nvPr/>
        </p:nvSpPr>
        <p:spPr>
          <a:xfrm>
            <a:off x="1206500" y="3613742"/>
            <a:ext cx="3149965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Vollständigkeit der Daten</a:t>
            </a:r>
            <a:endParaRPr lang="de-DE" sz="1600" dirty="0"/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Zeitliche und räumliche Auflösung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Detaillierungsgrad der Daten 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3B754D-4C64-F71C-BE4A-FBE417B78AFD}"/>
              </a:ext>
            </a:extLst>
          </p:cNvPr>
          <p:cNvSpPr txBox="1"/>
          <p:nvPr/>
        </p:nvSpPr>
        <p:spPr>
          <a:xfrm>
            <a:off x="1206500" y="4895929"/>
            <a:ext cx="5164940" cy="744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Format der Daten</a:t>
            </a:r>
            <a:endParaRPr lang="de-DE" sz="1600" b="1" dirty="0"/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Einlesbarkeit der Daten in PYPSA sollte gewährleistet sein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2538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04.06.2023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5</a:t>
            </a:fld>
            <a:endParaRPr lang="de-DE" altLang="de-DE" dirty="0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Rahmenbedingungen/ Systemgrenzen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9DB9F-84F3-D51F-78E1-BABFB022E07B}"/>
              </a:ext>
            </a:extLst>
          </p:cNvPr>
          <p:cNvSpPr/>
          <p:nvPr/>
        </p:nvSpPr>
        <p:spPr>
          <a:xfrm>
            <a:off x="1206500" y="187140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894877-1615-8F9B-9F28-5619C9F907E3}"/>
              </a:ext>
            </a:extLst>
          </p:cNvPr>
          <p:cNvSpPr/>
          <p:nvPr/>
        </p:nvSpPr>
        <p:spPr>
          <a:xfrm>
            <a:off x="1318011" y="316687"/>
            <a:ext cx="312235" cy="2590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35" name="Textfeld 4134">
            <a:extLst>
              <a:ext uri="{FF2B5EF4-FFF2-40B4-BE49-F238E27FC236}">
                <a16:creationId xmlns:a16="http://schemas.microsoft.com/office/drawing/2014/main" id="{BC4726DE-324F-2C9D-D48B-42A36EEBAD31}"/>
              </a:ext>
            </a:extLst>
          </p:cNvPr>
          <p:cNvSpPr txBox="1"/>
          <p:nvPr/>
        </p:nvSpPr>
        <p:spPr>
          <a:xfrm>
            <a:off x="7343291" y="1207389"/>
            <a:ext cx="46817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b="1" dirty="0"/>
              <a:t>Feste Parameter:</a:t>
            </a:r>
            <a:endParaRPr lang="de-DE" sz="2000" dirty="0"/>
          </a:p>
          <a:p>
            <a:pPr marL="914400" lvl="1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Betrachtungszeitraum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Standort Haus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Heizbedarf Haus</a:t>
            </a:r>
            <a:endParaRPr lang="de-DE" sz="1400" dirty="0"/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Strombedarf Haus</a:t>
            </a:r>
            <a:endParaRPr lang="de-DE" sz="1400" dirty="0"/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Wohnfläche Haus 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Dachfläche Haus 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Ausrichtung Dachfläche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Größe Wärmepump</a:t>
            </a:r>
            <a:r>
              <a:rPr lang="de-DE" sz="1400" dirty="0"/>
              <a:t>e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Größe Warmwasserspeicher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Größe PV-Anlage 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6" name="Textfeld 4135">
            <a:extLst>
              <a:ext uri="{FF2B5EF4-FFF2-40B4-BE49-F238E27FC236}">
                <a16:creationId xmlns:a16="http://schemas.microsoft.com/office/drawing/2014/main" id="{54CD36CB-E95D-B89F-5621-56BE98D505F5}"/>
              </a:ext>
            </a:extLst>
          </p:cNvPr>
          <p:cNvSpPr txBox="1"/>
          <p:nvPr/>
        </p:nvSpPr>
        <p:spPr>
          <a:xfrm>
            <a:off x="7393124" y="3943298"/>
            <a:ext cx="47988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b="1" dirty="0"/>
              <a:t>Variable Parameter (Vom Modell ausgegeben/ optimiert</a:t>
            </a:r>
            <a:r>
              <a:rPr lang="de-DE" sz="1400" dirty="0"/>
              <a:t>):</a:t>
            </a:r>
            <a:endParaRPr lang="de-DE" sz="2000" dirty="0"/>
          </a:p>
          <a:p>
            <a:pPr marL="914400" lvl="1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(Größe Batteriespeicher)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Größe Wasserstoffspeicher 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Größe Elektrolyseur </a:t>
            </a:r>
          </a:p>
          <a:p>
            <a:pPr marL="914400" lvl="1" indent="-4572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Größe Brennstoffzelle </a:t>
            </a:r>
          </a:p>
        </p:txBody>
      </p:sp>
      <p:pic>
        <p:nvPicPr>
          <p:cNvPr id="4138" name="Grafik 4137">
            <a:extLst>
              <a:ext uri="{FF2B5EF4-FFF2-40B4-BE49-F238E27FC236}">
                <a16:creationId xmlns:a16="http://schemas.microsoft.com/office/drawing/2014/main" id="{042FF401-2C2C-221D-F42F-987894AF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13" y="1504972"/>
            <a:ext cx="5578766" cy="31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7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04.06.2023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6</a:t>
            </a:fld>
            <a:endParaRPr lang="de-DE" altLang="de-DE" dirty="0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Daten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A12BB4F-8023-B0C9-6940-A6C4D9726C40}"/>
              </a:ext>
            </a:extLst>
          </p:cNvPr>
          <p:cNvSpPr/>
          <p:nvPr/>
        </p:nvSpPr>
        <p:spPr>
          <a:xfrm>
            <a:off x="1206500" y="210759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Tabelle mit einfarbiger Füllung">
            <a:extLst>
              <a:ext uri="{FF2B5EF4-FFF2-40B4-BE49-F238E27FC236}">
                <a16:creationId xmlns:a16="http://schemas.microsoft.com/office/drawing/2014/main" id="{48CD8AEF-A75D-9034-EFF3-B3278624C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529" y="246667"/>
            <a:ext cx="457200" cy="457200"/>
          </a:xfrm>
          <a:prstGeom prst="rect">
            <a:avLst/>
          </a:prstGeom>
        </p:spPr>
      </p:pic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8561741-A5B8-F9E2-9F46-CDD9CADD8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78805"/>
              </p:ext>
            </p:extLst>
          </p:nvPr>
        </p:nvGraphicFramePr>
        <p:xfrm>
          <a:off x="1206500" y="845777"/>
          <a:ext cx="10838792" cy="58014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9914">
                  <a:extLst>
                    <a:ext uri="{9D8B030D-6E8A-4147-A177-3AD203B41FA5}">
                      <a16:colId xmlns:a16="http://schemas.microsoft.com/office/drawing/2014/main" val="2775754346"/>
                    </a:ext>
                  </a:extLst>
                </a:gridCol>
                <a:gridCol w="3429481">
                  <a:extLst>
                    <a:ext uri="{9D8B030D-6E8A-4147-A177-3AD203B41FA5}">
                      <a16:colId xmlns:a16="http://schemas.microsoft.com/office/drawing/2014/main" val="3878009351"/>
                    </a:ext>
                  </a:extLst>
                </a:gridCol>
                <a:gridCol w="2345341">
                  <a:extLst>
                    <a:ext uri="{9D8B030D-6E8A-4147-A177-3AD203B41FA5}">
                      <a16:colId xmlns:a16="http://schemas.microsoft.com/office/drawing/2014/main" val="1258177913"/>
                    </a:ext>
                  </a:extLst>
                </a:gridCol>
                <a:gridCol w="3074056">
                  <a:extLst>
                    <a:ext uri="{9D8B030D-6E8A-4147-A177-3AD203B41FA5}">
                      <a16:colId xmlns:a16="http://schemas.microsoft.com/office/drawing/2014/main" val="1145655400"/>
                    </a:ext>
                  </a:extLst>
                </a:gridCol>
              </a:tblGrid>
              <a:tr h="263898">
                <a:tc>
                  <a:txBody>
                    <a:bodyPr/>
                    <a:lstStyle/>
                    <a:p>
                      <a:r>
                        <a:rPr lang="de-DE" sz="1100" dirty="0"/>
                        <a:t>Komponente: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Abhängig von: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Werte: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Benötigte Daten: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16250"/>
                  </a:ext>
                </a:extLst>
              </a:tr>
              <a:tr h="256137">
                <a:tc>
                  <a:txBody>
                    <a:bodyPr/>
                    <a:lstStyle/>
                    <a:p>
                      <a:r>
                        <a:rPr lang="de-DE" sz="1050" dirty="0"/>
                        <a:t>Standort Haus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/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/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Standort/ Koordinaten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2465"/>
                  </a:ext>
                </a:extLst>
              </a:tr>
              <a:tr h="582129">
                <a:tc>
                  <a:txBody>
                    <a:bodyPr/>
                    <a:lstStyle/>
                    <a:p>
                      <a:r>
                        <a:rPr lang="de-DE" sz="1050" dirty="0"/>
                        <a:t>Heizbedarf Haus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Abhängig von Größe, Art der Heizung, Anzahl der Personen im Haushalt, Dämmung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Durchschnittswerte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Wärmelastprofil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Wohnfläche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Dämmung/ Alter des Hauses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48612"/>
                  </a:ext>
                </a:extLst>
              </a:tr>
              <a:tr h="515587">
                <a:tc>
                  <a:txBody>
                    <a:bodyPr/>
                    <a:lstStyle/>
                    <a:p>
                      <a:r>
                        <a:rPr lang="de-DE" sz="1050" dirty="0"/>
                        <a:t>Strombedarf Haus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Abhängig von Personen im Haushalt, Tätigkeit der Personen, angeschlossenen Verbrauchern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Durchschnittswerte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Synthetisches Lastprofil – Strom [kWh]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52822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r>
                        <a:rPr lang="de-DE" sz="1050" dirty="0"/>
                        <a:t>Wärmepumpe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Heizbedarf Haus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Fest = Abhängig vom Heizbedarf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Wärmelastprofil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22400"/>
                  </a:ext>
                </a:extLst>
              </a:tr>
              <a:tr h="364946">
                <a:tc>
                  <a:txBody>
                    <a:bodyPr/>
                    <a:lstStyle/>
                    <a:p>
                      <a:r>
                        <a:rPr lang="de-DE" sz="1050" dirty="0"/>
                        <a:t>Warmwasserspeicher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Heizbedarf Haus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Fest = Abhängig vom Heizbedarf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Wärmelastprofil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63600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r>
                        <a:rPr lang="de-DE" sz="1050" dirty="0"/>
                        <a:t>PV – Anlage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Standort des Hauses, Größe der Dachfläche </a:t>
                      </a:r>
                    </a:p>
                    <a:p>
                      <a:r>
                        <a:rPr lang="de-DE" sz="1050" dirty="0"/>
                        <a:t>Neigung der Dachfläche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Fester Wert [kWp]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Ertragsdaten der PV Anlage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63764"/>
                  </a:ext>
                </a:extLst>
              </a:tr>
              <a:tr h="582129"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Batteriespeicher</a:t>
                      </a:r>
                    </a:p>
                    <a:p>
                      <a:endParaRPr lang="de-D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Strombedarf Haus + Bedarf Wärmepumpe + Bedarf Elektrolyseur + Verschaltung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Berechnet durch PYPSA</a:t>
                      </a:r>
                    </a:p>
                    <a:p>
                      <a:endParaRPr lang="de-DE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Strombedarf des Hauses, WP, Elektrolyseur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PV – Daten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37929"/>
                  </a:ext>
                </a:extLst>
              </a:tr>
              <a:tr h="908121">
                <a:tc>
                  <a:txBody>
                    <a:bodyPr/>
                    <a:lstStyle/>
                    <a:p>
                      <a:r>
                        <a:rPr lang="de-DE" sz="1050" dirty="0"/>
                        <a:t>Wasserstoffspeicher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Strombedarf Haus (Jahreszeit) + Bedarf Wärmepumpe + PV – Erzeugung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Berechnet durch PYPSA</a:t>
                      </a:r>
                    </a:p>
                    <a:p>
                      <a:endParaRPr lang="de-DE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Wärmebedarf des Hauses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PV – Erzeugung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Größe Batteriespeicher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Elektrolyseur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66674"/>
                  </a:ext>
                </a:extLst>
              </a:tr>
              <a:tr h="908121">
                <a:tc>
                  <a:txBody>
                    <a:bodyPr/>
                    <a:lstStyle/>
                    <a:p>
                      <a:r>
                        <a:rPr lang="de-DE" sz="1050" dirty="0"/>
                        <a:t>Elektrolyseur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Heizbedarf Haus + Strombedarf Haus (Jahreszeit)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Berechnet durch PYPSA</a:t>
                      </a:r>
                    </a:p>
                    <a:p>
                      <a:endParaRPr lang="de-DE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Wärmebedarf des Hauses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Strombedarf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PV – Erzeugung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Wasserstoffbedarf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06802"/>
                  </a:ext>
                </a:extLst>
              </a:tr>
              <a:tr h="582129">
                <a:tc>
                  <a:txBody>
                    <a:bodyPr/>
                    <a:lstStyle/>
                    <a:p>
                      <a:r>
                        <a:rPr lang="de-DE" sz="1050" dirty="0"/>
                        <a:t>Brennstoffzelle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Heizbedarf Haus + Strombedarf Haus (Jahreszeit)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Berechnet durch PYPSA</a:t>
                      </a:r>
                    </a:p>
                    <a:p>
                      <a:endParaRPr lang="de-DE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Strombedarf des Hauses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Wärmebedarf des Hauses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050" dirty="0"/>
                        <a:t>Kosten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7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4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04.06.2023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7</a:t>
            </a:fld>
            <a:endParaRPr lang="de-DE" altLang="de-DE" dirty="0"/>
          </a:p>
        </p:txBody>
      </p:sp>
      <p:sp>
        <p:nvSpPr>
          <p:cNvPr id="3" name="Titel 10">
            <a:extLst>
              <a:ext uri="{FF2B5EF4-FFF2-40B4-BE49-F238E27FC236}">
                <a16:creationId xmlns:a16="http://schemas.microsoft.com/office/drawing/2014/main" id="{88D5157B-31A2-884C-454F-0AB5808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10" y="316687"/>
            <a:ext cx="10799762" cy="900113"/>
          </a:xfrm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Rahmenbedingungen/ Systemgrenzen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9DB9F-84F3-D51F-78E1-BABFB022E07B}"/>
              </a:ext>
            </a:extLst>
          </p:cNvPr>
          <p:cNvSpPr/>
          <p:nvPr/>
        </p:nvSpPr>
        <p:spPr>
          <a:xfrm>
            <a:off x="1206500" y="187140"/>
            <a:ext cx="535258" cy="51295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894877-1615-8F9B-9F28-5619C9F907E3}"/>
              </a:ext>
            </a:extLst>
          </p:cNvPr>
          <p:cNvSpPr/>
          <p:nvPr/>
        </p:nvSpPr>
        <p:spPr>
          <a:xfrm>
            <a:off x="1318011" y="316687"/>
            <a:ext cx="312235" cy="2590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dunkel (mittlere Sonne) mit einfarbiger Füllung">
            <a:extLst>
              <a:ext uri="{FF2B5EF4-FFF2-40B4-BE49-F238E27FC236}">
                <a16:creationId xmlns:a16="http://schemas.microsoft.com/office/drawing/2014/main" id="{3158C16A-AE6A-1415-BA6D-9FFE74C4E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92" y="825667"/>
            <a:ext cx="470722" cy="470722"/>
          </a:xfrm>
          <a:prstGeom prst="rect">
            <a:avLst/>
          </a:prstGeom>
        </p:spPr>
      </p:pic>
      <p:pic>
        <p:nvPicPr>
          <p:cNvPr id="30" name="Grafik 29" descr="Schneeflocke mit einfarbiger Füllung">
            <a:extLst>
              <a:ext uri="{FF2B5EF4-FFF2-40B4-BE49-F238E27FC236}">
                <a16:creationId xmlns:a16="http://schemas.microsoft.com/office/drawing/2014/main" id="{B8C6970E-E1C7-AB03-FF4A-0638F5E01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2364" y="866115"/>
            <a:ext cx="393980" cy="393980"/>
          </a:xfrm>
          <a:prstGeom prst="rect">
            <a:avLst/>
          </a:prstGeom>
        </p:spPr>
      </p:pic>
      <p:grpSp>
        <p:nvGrpSpPr>
          <p:cNvPr id="4137" name="Gruppieren 4136">
            <a:extLst>
              <a:ext uri="{FF2B5EF4-FFF2-40B4-BE49-F238E27FC236}">
                <a16:creationId xmlns:a16="http://schemas.microsoft.com/office/drawing/2014/main" id="{C14A7E98-CA8B-0629-96E8-12AA058D700B}"/>
              </a:ext>
            </a:extLst>
          </p:cNvPr>
          <p:cNvGrpSpPr/>
          <p:nvPr/>
        </p:nvGrpSpPr>
        <p:grpSpPr>
          <a:xfrm>
            <a:off x="1214755" y="1349805"/>
            <a:ext cx="5690835" cy="3256288"/>
            <a:chOff x="1214755" y="1349805"/>
            <a:chExt cx="5690835" cy="3256288"/>
          </a:xfrm>
        </p:grpSpPr>
        <p:sp>
          <p:nvSpPr>
            <p:cNvPr id="14" name="Flussdiagramm: Verbinder zu einer anderen Seite 13">
              <a:extLst>
                <a:ext uri="{FF2B5EF4-FFF2-40B4-BE49-F238E27FC236}">
                  <a16:creationId xmlns:a16="http://schemas.microsoft.com/office/drawing/2014/main" id="{B6B3E9CC-EB4C-D632-6CC4-B10925E3DFA3}"/>
                </a:ext>
              </a:extLst>
            </p:cNvPr>
            <p:cNvSpPr/>
            <p:nvPr/>
          </p:nvSpPr>
          <p:spPr>
            <a:xfrm rot="10800000">
              <a:off x="5169717" y="1432164"/>
              <a:ext cx="1516566" cy="1761893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E60F784-A6B9-3AAB-0709-B7CE0040A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410" y="1424986"/>
              <a:ext cx="977590" cy="45720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A0F8078-FD54-29F9-39CA-381169EE02D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00" y="1424986"/>
              <a:ext cx="977590" cy="45720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fik 26" descr="Voller Akku mit einfarbiger Füllung">
              <a:extLst>
                <a:ext uri="{FF2B5EF4-FFF2-40B4-BE49-F238E27FC236}">
                  <a16:creationId xmlns:a16="http://schemas.microsoft.com/office/drawing/2014/main" id="{A619CAB5-84DF-80B1-8E44-1BC9264C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214756" y="2614942"/>
              <a:ext cx="525718" cy="525718"/>
            </a:xfrm>
            <a:prstGeom prst="rect">
              <a:avLst/>
            </a:prstGeom>
          </p:spPr>
        </p:pic>
        <p:pic>
          <p:nvPicPr>
            <p:cNvPr id="29" name="Grafik 28" descr="Solarmodule mit einfarbiger Füllung">
              <a:extLst>
                <a:ext uri="{FF2B5EF4-FFF2-40B4-BE49-F238E27FC236}">
                  <a16:creationId xmlns:a16="http://schemas.microsoft.com/office/drawing/2014/main" id="{7B4DAA50-86E7-1F37-26C0-85CB5F7C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14755" y="1349805"/>
              <a:ext cx="525719" cy="525719"/>
            </a:xfrm>
            <a:prstGeom prst="rect">
              <a:avLst/>
            </a:prstGeom>
          </p:spPr>
        </p:pic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5A9562B-95D7-FD55-4C2F-8927CF090573}"/>
                </a:ext>
              </a:extLst>
            </p:cNvPr>
            <p:cNvCxnSpPr>
              <a:stCxn id="29" idx="2"/>
              <a:endCxn id="27" idx="3"/>
            </p:cNvCxnSpPr>
            <p:nvPr/>
          </p:nvCxnSpPr>
          <p:spPr>
            <a:xfrm>
              <a:off x="1477615" y="1875524"/>
              <a:ext cx="0" cy="7394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B7118CA6-AEA4-8792-CDA7-CFA5339B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65967" y="3624788"/>
              <a:ext cx="981305" cy="981305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F553C40F-7C9E-54C9-4083-6728C9EF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45730" y="3969290"/>
              <a:ext cx="470722" cy="470722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78857FB6-9F7D-C786-2EFA-BB303EE60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6195" t="12407" r="26520" b="40927"/>
            <a:stretch/>
          </p:blipFill>
          <p:spPr>
            <a:xfrm>
              <a:off x="2433234" y="2558647"/>
              <a:ext cx="646771" cy="638306"/>
            </a:xfrm>
            <a:prstGeom prst="rect">
              <a:avLst/>
            </a:prstGeom>
          </p:spPr>
        </p:pic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5F47CFB-213F-72C3-A278-5FA944DD2984}"/>
                </a:ext>
              </a:extLst>
            </p:cNvPr>
            <p:cNvCxnSpPr>
              <a:cxnSpLocks/>
              <a:stCxn id="27" idx="2"/>
              <a:endCxn id="57" idx="1"/>
            </p:cNvCxnSpPr>
            <p:nvPr/>
          </p:nvCxnSpPr>
          <p:spPr>
            <a:xfrm flipV="1">
              <a:off x="1740474" y="2877800"/>
              <a:ext cx="69276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8" name="Gerade Verbindung mit Pfeil 4097">
              <a:extLst>
                <a:ext uri="{FF2B5EF4-FFF2-40B4-BE49-F238E27FC236}">
                  <a16:creationId xmlns:a16="http://schemas.microsoft.com/office/drawing/2014/main" id="{15A9422A-4F5B-C8CA-9655-EB6833EF12F9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2756619" y="3196953"/>
              <a:ext cx="1" cy="6831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Gerade Verbindung mit Pfeil 4099">
              <a:extLst>
                <a:ext uri="{FF2B5EF4-FFF2-40B4-BE49-F238E27FC236}">
                  <a16:creationId xmlns:a16="http://schemas.microsoft.com/office/drawing/2014/main" id="{31F872D9-1BB2-031D-7505-74A3EBDEA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0474" y="4204651"/>
              <a:ext cx="5804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Gerade Verbindung mit Pfeil 4105">
              <a:extLst>
                <a:ext uri="{FF2B5EF4-FFF2-40B4-BE49-F238E27FC236}">
                  <a16:creationId xmlns:a16="http://schemas.microsoft.com/office/drawing/2014/main" id="{0822A46D-42FD-9D21-92F7-54E8CED49D73}"/>
                </a:ext>
              </a:extLst>
            </p:cNvPr>
            <p:cNvCxnSpPr>
              <a:cxnSpLocks/>
              <a:stCxn id="56" idx="0"/>
              <a:endCxn id="27" idx="1"/>
            </p:cNvCxnSpPr>
            <p:nvPr/>
          </p:nvCxnSpPr>
          <p:spPr>
            <a:xfrm flipH="1" flipV="1">
              <a:off x="1477615" y="3140660"/>
              <a:ext cx="3476" cy="828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09" name="Grafik 4108">
              <a:extLst>
                <a:ext uri="{FF2B5EF4-FFF2-40B4-BE49-F238E27FC236}">
                  <a16:creationId xmlns:a16="http://schemas.microsoft.com/office/drawing/2014/main" id="{4B614D44-173F-8207-ABEE-13C2A5BCB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82428" y="2664331"/>
              <a:ext cx="646252" cy="646252"/>
            </a:xfrm>
            <a:prstGeom prst="rect">
              <a:avLst/>
            </a:prstGeom>
          </p:spPr>
        </p:pic>
        <p:cxnSp>
          <p:nvCxnSpPr>
            <p:cNvPr id="4111" name="Gerade Verbindung mit Pfeil 4110">
              <a:extLst>
                <a:ext uri="{FF2B5EF4-FFF2-40B4-BE49-F238E27FC236}">
                  <a16:creationId xmlns:a16="http://schemas.microsoft.com/office/drawing/2014/main" id="{89D68A64-FF32-564C-59F1-1B76EB6031FE}"/>
                </a:ext>
              </a:extLst>
            </p:cNvPr>
            <p:cNvCxnSpPr>
              <a:stCxn id="57" idx="3"/>
            </p:cNvCxnSpPr>
            <p:nvPr/>
          </p:nvCxnSpPr>
          <p:spPr>
            <a:xfrm flipV="1">
              <a:off x="3080005" y="2877301"/>
              <a:ext cx="323385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2" name="Zylinder 4111">
              <a:extLst>
                <a:ext uri="{FF2B5EF4-FFF2-40B4-BE49-F238E27FC236}">
                  <a16:creationId xmlns:a16="http://schemas.microsoft.com/office/drawing/2014/main" id="{3322A373-9C79-A5C4-C748-3E38F1C275E4}"/>
                </a:ext>
              </a:extLst>
            </p:cNvPr>
            <p:cNvSpPr/>
            <p:nvPr/>
          </p:nvSpPr>
          <p:spPr>
            <a:xfrm>
              <a:off x="3668149" y="3762697"/>
              <a:ext cx="468351" cy="646252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3" name="Textfeld 4112">
              <a:extLst>
                <a:ext uri="{FF2B5EF4-FFF2-40B4-BE49-F238E27FC236}">
                  <a16:creationId xmlns:a16="http://schemas.microsoft.com/office/drawing/2014/main" id="{718E49B0-A6C7-236B-6D8B-30A66059F40F}"/>
                </a:ext>
              </a:extLst>
            </p:cNvPr>
            <p:cNvSpPr txBox="1"/>
            <p:nvPr/>
          </p:nvSpPr>
          <p:spPr>
            <a:xfrm>
              <a:off x="3668149" y="3985574"/>
              <a:ext cx="4748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H2O</a:t>
              </a:r>
              <a:endParaRPr lang="de-D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14" name="Grafik 4113">
              <a:extLst>
                <a:ext uri="{FF2B5EF4-FFF2-40B4-BE49-F238E27FC236}">
                  <a16:creationId xmlns:a16="http://schemas.microsoft.com/office/drawing/2014/main" id="{C8DCDA2A-F7BA-A721-D953-76288BADE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8894" t="29057" r="26366" b="29837"/>
            <a:stretch/>
          </p:blipFill>
          <p:spPr>
            <a:xfrm>
              <a:off x="6148308" y="2705909"/>
              <a:ext cx="457916" cy="420719"/>
            </a:xfrm>
            <a:prstGeom prst="rect">
              <a:avLst/>
            </a:prstGeom>
          </p:spPr>
        </p:pic>
        <p:pic>
          <p:nvPicPr>
            <p:cNvPr id="4115" name="Grafik 4114">
              <a:extLst>
                <a:ext uri="{FF2B5EF4-FFF2-40B4-BE49-F238E27FC236}">
                  <a16:creationId xmlns:a16="http://schemas.microsoft.com/office/drawing/2014/main" id="{D6D83F29-9C28-3BCE-9430-423C9874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5397984" y="1898935"/>
              <a:ext cx="622842" cy="622842"/>
            </a:xfrm>
            <a:prstGeom prst="rect">
              <a:avLst/>
            </a:prstGeom>
          </p:spPr>
        </p:pic>
        <p:cxnSp>
          <p:nvCxnSpPr>
            <p:cNvPr id="4117" name="Verbinder: gewinkelt 4116">
              <a:extLst>
                <a:ext uri="{FF2B5EF4-FFF2-40B4-BE49-F238E27FC236}">
                  <a16:creationId xmlns:a16="http://schemas.microsoft.com/office/drawing/2014/main" id="{BBC79032-F6DB-2A63-7BBF-EFBAE36EE170}"/>
                </a:ext>
              </a:extLst>
            </p:cNvPr>
            <p:cNvCxnSpPr>
              <a:cxnSpLocks/>
              <a:stCxn id="29" idx="3"/>
              <a:endCxn id="4115" idx="2"/>
            </p:cNvCxnSpPr>
            <p:nvPr/>
          </p:nvCxnSpPr>
          <p:spPr>
            <a:xfrm>
              <a:off x="1740474" y="1612665"/>
              <a:ext cx="3968931" cy="2862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Gerade Verbindung mit Pfeil 4119">
              <a:extLst>
                <a:ext uri="{FF2B5EF4-FFF2-40B4-BE49-F238E27FC236}">
                  <a16:creationId xmlns:a16="http://schemas.microsoft.com/office/drawing/2014/main" id="{6533BC34-BF86-F469-1697-09001F1FC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9095" y="3243812"/>
              <a:ext cx="3229" cy="4521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Verbinder: gewinkelt 4122">
              <a:extLst>
                <a:ext uri="{FF2B5EF4-FFF2-40B4-BE49-F238E27FC236}">
                  <a16:creationId xmlns:a16="http://schemas.microsoft.com/office/drawing/2014/main" id="{97283FC3-BD29-FE31-6B11-6219CBD4BA5F}"/>
                </a:ext>
              </a:extLst>
            </p:cNvPr>
            <p:cNvCxnSpPr>
              <a:cxnSpLocks/>
              <a:stCxn id="4113" idx="3"/>
              <a:endCxn id="4114" idx="2"/>
            </p:cNvCxnSpPr>
            <p:nvPr/>
          </p:nvCxnSpPr>
          <p:spPr>
            <a:xfrm flipV="1">
              <a:off x="4142959" y="3126628"/>
              <a:ext cx="2234307" cy="98975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7" name="Verbinder: gewinkelt 4126">
              <a:extLst>
                <a:ext uri="{FF2B5EF4-FFF2-40B4-BE49-F238E27FC236}">
                  <a16:creationId xmlns:a16="http://schemas.microsoft.com/office/drawing/2014/main" id="{F56628D5-8C4F-A61B-CA72-3F17DA3DA360}"/>
                </a:ext>
              </a:extLst>
            </p:cNvPr>
            <p:cNvCxnSpPr>
              <a:cxnSpLocks/>
              <a:stCxn id="27" idx="2"/>
              <a:endCxn id="4115" idx="3"/>
            </p:cNvCxnSpPr>
            <p:nvPr/>
          </p:nvCxnSpPr>
          <p:spPr>
            <a:xfrm flipV="1">
              <a:off x="1740474" y="2210356"/>
              <a:ext cx="3657510" cy="667445"/>
            </a:xfrm>
            <a:prstGeom prst="bentConnector3">
              <a:avLst>
                <a:gd name="adj1" fmla="val 67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5" name="Textfeld 4134">
            <a:extLst>
              <a:ext uri="{FF2B5EF4-FFF2-40B4-BE49-F238E27FC236}">
                <a16:creationId xmlns:a16="http://schemas.microsoft.com/office/drawing/2014/main" id="{BC4726DE-324F-2C9D-D48B-42A36EEBAD31}"/>
              </a:ext>
            </a:extLst>
          </p:cNvPr>
          <p:cNvSpPr txBox="1"/>
          <p:nvPr/>
        </p:nvSpPr>
        <p:spPr>
          <a:xfrm>
            <a:off x="7417872" y="1372470"/>
            <a:ext cx="4681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Feste Parameter:</a:t>
            </a:r>
          </a:p>
          <a:p>
            <a:endParaRPr lang="de-DE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Zeitraum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Standort Haus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Heizbedarf Haus</a:t>
            </a:r>
            <a:endParaRPr lang="de-DE" sz="1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Strombedarf Haus</a:t>
            </a:r>
            <a:endParaRPr lang="de-DE" sz="1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Wohnfläche Haus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Dachfläche Haus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Ausrichtung Dachfläche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Größe Wärmepump</a:t>
            </a:r>
            <a:r>
              <a:rPr lang="de-DE" sz="1400" dirty="0"/>
              <a:t>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Größe Warmwasserspeicher</a:t>
            </a:r>
          </a:p>
        </p:txBody>
      </p:sp>
      <p:sp>
        <p:nvSpPr>
          <p:cNvPr id="4136" name="Textfeld 4135">
            <a:extLst>
              <a:ext uri="{FF2B5EF4-FFF2-40B4-BE49-F238E27FC236}">
                <a16:creationId xmlns:a16="http://schemas.microsoft.com/office/drawing/2014/main" id="{54CD36CB-E95D-B89F-5621-56BE98D505F5}"/>
              </a:ext>
            </a:extLst>
          </p:cNvPr>
          <p:cNvSpPr txBox="1"/>
          <p:nvPr/>
        </p:nvSpPr>
        <p:spPr>
          <a:xfrm>
            <a:off x="7393124" y="3988882"/>
            <a:ext cx="49940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Variable Parameter (Vom Modell ausgegeben/ optimiert):</a:t>
            </a:r>
          </a:p>
          <a:p>
            <a:endParaRPr lang="de-DE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Größe PV-Anlage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Größe Batteriespeicher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Größe Wasserstoffspeicher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Größe Elektrolyseur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Größe Brennstoffzelle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DE" sz="1400" dirty="0"/>
              <a:t>Verschaltung/ Einsatzzeiten 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259586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 Köln Spektrum">
    <a:dk1>
      <a:srgbClr val="000000"/>
    </a:dk1>
    <a:lt1>
      <a:srgbClr val="FFFFFF"/>
    </a:lt1>
    <a:dk2>
      <a:srgbClr val="808080"/>
    </a:dk2>
    <a:lt2>
      <a:srgbClr val="BFBFBF"/>
    </a:lt2>
    <a:accent1>
      <a:srgbClr val="C00009"/>
    </a:accent1>
    <a:accent2>
      <a:srgbClr val="E24300"/>
    </a:accent2>
    <a:accent3>
      <a:srgbClr val="9D167A"/>
    </a:accent3>
    <a:accent4>
      <a:srgbClr val="00CC00"/>
    </a:accent4>
    <a:accent5>
      <a:srgbClr val="FFFF00"/>
    </a:accent5>
    <a:accent6>
      <a:srgbClr val="259EFF"/>
    </a:accent6>
    <a:hlink>
      <a:srgbClr val="005294"/>
    </a:hlink>
    <a:folHlink>
      <a:srgbClr val="6783B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ee9973-d49c-4dbe-9587-b8d7de4a24d9">
      <Terms xmlns="http://schemas.microsoft.com/office/infopath/2007/PartnerControls"/>
    </lcf76f155ced4ddcb4097134ff3c332f>
    <TaxCatchAll xmlns="c822e877-bc62-48ca-96f9-80021590a7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7EDF83B9E19540BC085506308527C9" ma:contentTypeVersion="9" ma:contentTypeDescription="Ein neues Dokument erstellen." ma:contentTypeScope="" ma:versionID="7febe0e35699dba1d9bc27f6ca665bdb">
  <xsd:schema xmlns:xsd="http://www.w3.org/2001/XMLSchema" xmlns:xs="http://www.w3.org/2001/XMLSchema" xmlns:p="http://schemas.microsoft.com/office/2006/metadata/properties" xmlns:ns2="c2ee9973-d49c-4dbe-9587-b8d7de4a24d9" xmlns:ns3="c822e877-bc62-48ca-96f9-80021590a7b1" targetNamespace="http://schemas.microsoft.com/office/2006/metadata/properties" ma:root="true" ma:fieldsID="4613f7ad8e8beb0bbe2ad51779ef2b43" ns2:_="" ns3:_="">
    <xsd:import namespace="c2ee9973-d49c-4dbe-9587-b8d7de4a24d9"/>
    <xsd:import namespace="c822e877-bc62-48ca-96f9-80021590a7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e9973-d49c-4dbe-9587-b8d7de4a2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2e877-bc62-48ca-96f9-80021590a7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9db0d9d-de48-48d1-92e6-38d464f44946}" ma:internalName="TaxCatchAll" ma:showField="CatchAllData" ma:web="c822e877-bc62-48ca-96f9-80021590a7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77F0AE-5FA0-4B4C-AB87-6CE07DF122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A8DC43-055E-40E7-8139-DFF1006A1E7C}">
  <ds:schemaRefs>
    <ds:schemaRef ds:uri="http://purl.org/dc/dcmitype/"/>
    <ds:schemaRef ds:uri="http://www.w3.org/XML/1998/namespace"/>
    <ds:schemaRef ds:uri="c2ee9973-d49c-4dbe-9587-b8d7de4a24d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75054B0-F160-4EA3-A2EE-F07057DD31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467</Words>
  <Application>Microsoft Office PowerPoint</Application>
  <PresentationFormat>Breitbild</PresentationFormat>
  <Paragraphs>139</Paragraphs>
  <Slides>7</Slides>
  <Notes>6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Masterfolien ohne Erklärung_4_3_neu</vt:lpstr>
      <vt:lpstr>Modellierung von Energiesystemen  Projektgruppe 3 – Autarkie im Eigenheim</vt:lpstr>
      <vt:lpstr>Inhalt</vt:lpstr>
      <vt:lpstr>Fragestellung</vt:lpstr>
      <vt:lpstr>PowerPoint-Präsentation</vt:lpstr>
      <vt:lpstr>Rahmenbedingungen/ Systemgrenzen</vt:lpstr>
      <vt:lpstr>Daten</vt:lpstr>
      <vt:lpstr>Rahmenbedingungen/ Systemgrenzen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Marvin Brands</dc:creator>
  <cp:lastModifiedBy>Alion Alushi (aalushi)</cp:lastModifiedBy>
  <cp:revision>73</cp:revision>
  <cp:lastPrinted>2016-02-26T07:01:23Z</cp:lastPrinted>
  <dcterms:created xsi:type="dcterms:W3CDTF">2022-08-17T08:44:22Z</dcterms:created>
  <dcterms:modified xsi:type="dcterms:W3CDTF">2023-06-04T19:55:56Z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0x0101007B7EDF83B9E19540BC085506308527C9</vt:lpwstr>
  </property>
</Properties>
</file>