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9144000" cy="5143500"/>
  <p:embeddedFontLs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18" roundtripDataSignature="AMtx7mjBRVy+5lOWLxcO/b/fflBB+gZJ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 name="Google Shape;51;p1: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2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2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3: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57" name="Google Shape;57;p3: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66" name="Google Shape;66;p2: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1488b715d_0_1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72" name="Google Shape;72;g351488b715d_0_1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1488b715d_0_28: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80" name="Google Shape;80;g351488b715d_0_28: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89" name="Google Shape;89;p5: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1488b715d_0_3:notes"/>
          <p:cNvSpPr txBox="1"/>
          <p:nvPr>
            <p:ph idx="1" type="body"/>
          </p:nvPr>
        </p:nvSpPr>
        <p:spPr>
          <a:xfrm>
            <a:off x="914400" y="2443150"/>
            <a:ext cx="7315200" cy="2314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97" name="Google Shape;97;g351488b715d_0_3:notes"/>
          <p:cNvSpPr/>
          <p:nvPr>
            <p:ph idx="2" type="sldImg"/>
          </p:nvPr>
        </p:nvSpPr>
        <p:spPr>
          <a:xfrm>
            <a:off x="2857500" y="385763"/>
            <a:ext cx="3429000" cy="19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106" name="Google Shape;106;p6: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aqui van notas del orador</a:t>
            </a:r>
            <a:endParaRPr/>
          </a:p>
        </p:txBody>
      </p:sp>
      <p:sp>
        <p:nvSpPr>
          <p:cNvPr id="118" name="Google Shape;118;p7:notes"/>
          <p:cNvSpPr/>
          <p:nvPr>
            <p:ph idx="2" type="sldImg"/>
          </p:nvPr>
        </p:nvSpPr>
        <p:spPr>
          <a:xfrm>
            <a:off x="2857500" y="385763"/>
            <a:ext cx="3429000" cy="19288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jpg"/><Relationship Id="rId4" Type="http://schemas.openxmlformats.org/officeDocument/2006/relationships/image" Target="../media/image2.jpg"/><Relationship Id="rId11" Type="http://schemas.openxmlformats.org/officeDocument/2006/relationships/image" Target="../media/image6.png"/><Relationship Id="rId10" Type="http://schemas.openxmlformats.org/officeDocument/2006/relationships/image" Target="../media/image9.png"/><Relationship Id="rId9" Type="http://schemas.openxmlformats.org/officeDocument/2006/relationships/image" Target="../media/image8.png"/><Relationship Id="rId5" Type="http://schemas.openxmlformats.org/officeDocument/2006/relationships/image" Target="../media/image4.jpg"/><Relationship Id="rId6" Type="http://schemas.openxmlformats.org/officeDocument/2006/relationships/image" Target="../media/image11.jpg"/><Relationship Id="rId7" Type="http://schemas.openxmlformats.org/officeDocument/2006/relationships/image" Target="../media/image17.jpg"/><Relationship Id="rId8"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3" name="Shape 13"/>
        <p:cNvGrpSpPr/>
        <p:nvPr/>
      </p:nvGrpSpPr>
      <p:grpSpPr>
        <a:xfrm>
          <a:off x="0" y="0"/>
          <a:ext cx="0" cy="0"/>
          <a:chOff x="0" y="0"/>
          <a:chExt cx="0" cy="0"/>
        </a:xfrm>
      </p:grpSpPr>
      <p:sp>
        <p:nvSpPr>
          <p:cNvPr id="14" name="Google Shape;14;p2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7" name="Shape 17"/>
        <p:cNvGrpSpPr/>
        <p:nvPr/>
      </p:nvGrpSpPr>
      <p:grpSpPr>
        <a:xfrm>
          <a:off x="0" y="0"/>
          <a:ext cx="0" cy="0"/>
          <a:chOff x="0" y="0"/>
          <a:chExt cx="0" cy="0"/>
        </a:xfrm>
      </p:grpSpPr>
      <p:sp>
        <p:nvSpPr>
          <p:cNvPr id="18" name="Google Shape;18;p26"/>
          <p:cNvSpPr txBox="1"/>
          <p:nvPr>
            <p:ph type="title"/>
          </p:nvPr>
        </p:nvSpPr>
        <p:spPr>
          <a:xfrm>
            <a:off x="74650" y="124290"/>
            <a:ext cx="4417274" cy="117983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FF99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solidFill>
          <a:schemeClr val="lt1"/>
        </a:solidFill>
      </p:bgPr>
    </p:bg>
    <p:spTree>
      <p:nvGrpSpPr>
        <p:cNvPr id="22" name="Shape 22"/>
        <p:cNvGrpSpPr/>
        <p:nvPr/>
      </p:nvGrpSpPr>
      <p:grpSpPr>
        <a:xfrm>
          <a:off x="0" y="0"/>
          <a:ext cx="0" cy="0"/>
          <a:chOff x="0" y="0"/>
          <a:chExt cx="0" cy="0"/>
        </a:xfrm>
      </p:grpSpPr>
      <p:sp>
        <p:nvSpPr>
          <p:cNvPr id="23" name="Google Shape;23;p27"/>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F6F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 name="Google Shape;24;p27"/>
          <p:cNvPicPr preferRelativeResize="0"/>
          <p:nvPr/>
        </p:nvPicPr>
        <p:blipFill rotWithShape="1">
          <a:blip r:embed="rId2">
            <a:alphaModFix/>
          </a:blip>
          <a:srcRect b="0" l="0" r="0" t="0"/>
          <a:stretch/>
        </p:blipFill>
        <p:spPr>
          <a:xfrm>
            <a:off x="6825100" y="149624"/>
            <a:ext cx="2196048" cy="645999"/>
          </a:xfrm>
          <a:prstGeom prst="rect">
            <a:avLst/>
          </a:prstGeom>
          <a:noFill/>
          <a:ln>
            <a:noFill/>
          </a:ln>
        </p:spPr>
      </p:pic>
      <p:pic>
        <p:nvPicPr>
          <p:cNvPr id="25" name="Google Shape;25;p27"/>
          <p:cNvPicPr preferRelativeResize="0"/>
          <p:nvPr/>
        </p:nvPicPr>
        <p:blipFill rotWithShape="1">
          <a:blip r:embed="rId3">
            <a:alphaModFix/>
          </a:blip>
          <a:srcRect b="0" l="0" r="0" t="0"/>
          <a:stretch/>
        </p:blipFill>
        <p:spPr>
          <a:xfrm>
            <a:off x="5131287" y="3663087"/>
            <a:ext cx="1511699" cy="1261049"/>
          </a:xfrm>
          <a:prstGeom prst="rect">
            <a:avLst/>
          </a:prstGeom>
          <a:noFill/>
          <a:ln>
            <a:noFill/>
          </a:ln>
        </p:spPr>
      </p:pic>
      <p:sp>
        <p:nvSpPr>
          <p:cNvPr id="26" name="Google Shape;26;p27"/>
          <p:cNvSpPr/>
          <p:nvPr/>
        </p:nvSpPr>
        <p:spPr>
          <a:xfrm>
            <a:off x="5117000" y="3648800"/>
            <a:ext cx="1540510" cy="1289685"/>
          </a:xfrm>
          <a:custGeom>
            <a:rect b="b" l="l" r="r" t="t"/>
            <a:pathLst>
              <a:path extrusionOk="0" h="1289685" w="1540509">
                <a:moveTo>
                  <a:pt x="0" y="0"/>
                </a:moveTo>
                <a:lnTo>
                  <a:pt x="1540274" y="0"/>
                </a:lnTo>
                <a:lnTo>
                  <a:pt x="1540274" y="1289624"/>
                </a:lnTo>
                <a:lnTo>
                  <a:pt x="0" y="1289624"/>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7" name="Google Shape;27;p27"/>
          <p:cNvPicPr preferRelativeResize="0"/>
          <p:nvPr/>
        </p:nvPicPr>
        <p:blipFill rotWithShape="1">
          <a:blip r:embed="rId4">
            <a:alphaModFix/>
          </a:blip>
          <a:srcRect b="0" l="0" r="0" t="0"/>
          <a:stretch/>
        </p:blipFill>
        <p:spPr>
          <a:xfrm>
            <a:off x="5176312" y="2182937"/>
            <a:ext cx="1511699" cy="1217000"/>
          </a:xfrm>
          <a:prstGeom prst="rect">
            <a:avLst/>
          </a:prstGeom>
          <a:noFill/>
          <a:ln>
            <a:noFill/>
          </a:ln>
        </p:spPr>
      </p:pic>
      <p:sp>
        <p:nvSpPr>
          <p:cNvPr id="28" name="Google Shape;28;p27"/>
          <p:cNvSpPr/>
          <p:nvPr/>
        </p:nvSpPr>
        <p:spPr>
          <a:xfrm>
            <a:off x="5162024" y="2168649"/>
            <a:ext cx="1540510" cy="1245870"/>
          </a:xfrm>
          <a:custGeom>
            <a:rect b="b" l="l" r="r" t="t"/>
            <a:pathLst>
              <a:path extrusionOk="0" h="1245870" w="1540509">
                <a:moveTo>
                  <a:pt x="0" y="0"/>
                </a:moveTo>
                <a:lnTo>
                  <a:pt x="1540274" y="0"/>
                </a:lnTo>
                <a:lnTo>
                  <a:pt x="1540274" y="1245575"/>
                </a:lnTo>
                <a:lnTo>
                  <a:pt x="0" y="1245575"/>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9" name="Google Shape;29;p27"/>
          <p:cNvPicPr preferRelativeResize="0"/>
          <p:nvPr/>
        </p:nvPicPr>
        <p:blipFill rotWithShape="1">
          <a:blip r:embed="rId5">
            <a:alphaModFix/>
          </a:blip>
          <a:srcRect b="0" l="0" r="0" t="0"/>
          <a:stretch/>
        </p:blipFill>
        <p:spPr>
          <a:xfrm>
            <a:off x="5176312" y="678562"/>
            <a:ext cx="1550040" cy="1261049"/>
          </a:xfrm>
          <a:prstGeom prst="rect">
            <a:avLst/>
          </a:prstGeom>
          <a:noFill/>
          <a:ln>
            <a:noFill/>
          </a:ln>
        </p:spPr>
      </p:pic>
      <p:sp>
        <p:nvSpPr>
          <p:cNvPr id="30" name="Google Shape;30;p27"/>
          <p:cNvSpPr/>
          <p:nvPr/>
        </p:nvSpPr>
        <p:spPr>
          <a:xfrm>
            <a:off x="5162024" y="664275"/>
            <a:ext cx="1578610" cy="1289685"/>
          </a:xfrm>
          <a:custGeom>
            <a:rect b="b" l="l" r="r" t="t"/>
            <a:pathLst>
              <a:path extrusionOk="0" h="1289685" w="1578609">
                <a:moveTo>
                  <a:pt x="0" y="0"/>
                </a:moveTo>
                <a:lnTo>
                  <a:pt x="1578615" y="0"/>
                </a:lnTo>
                <a:lnTo>
                  <a:pt x="1578615" y="1289624"/>
                </a:lnTo>
                <a:lnTo>
                  <a:pt x="0" y="1289624"/>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 name="Google Shape;31;p27"/>
          <p:cNvPicPr preferRelativeResize="0"/>
          <p:nvPr/>
        </p:nvPicPr>
        <p:blipFill rotWithShape="1">
          <a:blip r:embed="rId6">
            <a:alphaModFix/>
          </a:blip>
          <a:srcRect b="0" l="0" r="0" t="0"/>
          <a:stretch/>
        </p:blipFill>
        <p:spPr>
          <a:xfrm>
            <a:off x="1974459" y="2231725"/>
            <a:ext cx="1137274" cy="1137275"/>
          </a:xfrm>
          <a:prstGeom prst="rect">
            <a:avLst/>
          </a:prstGeom>
          <a:noFill/>
          <a:ln>
            <a:noFill/>
          </a:ln>
        </p:spPr>
      </p:pic>
      <p:sp>
        <p:nvSpPr>
          <p:cNvPr id="32" name="Google Shape;32;p27"/>
          <p:cNvSpPr/>
          <p:nvPr/>
        </p:nvSpPr>
        <p:spPr>
          <a:xfrm>
            <a:off x="1960171" y="2217437"/>
            <a:ext cx="1165860" cy="1165860"/>
          </a:xfrm>
          <a:custGeom>
            <a:rect b="b" l="l" r="r" t="t"/>
            <a:pathLst>
              <a:path extrusionOk="0" h="1165860" w="1165860">
                <a:moveTo>
                  <a:pt x="0" y="0"/>
                </a:moveTo>
                <a:lnTo>
                  <a:pt x="1165849" y="0"/>
                </a:lnTo>
                <a:lnTo>
                  <a:pt x="1165849" y="1165850"/>
                </a:lnTo>
                <a:lnTo>
                  <a:pt x="0" y="1165850"/>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 name="Google Shape;33;p27"/>
          <p:cNvPicPr preferRelativeResize="0"/>
          <p:nvPr/>
        </p:nvPicPr>
        <p:blipFill rotWithShape="1">
          <a:blip r:embed="rId7">
            <a:alphaModFix/>
          </a:blip>
          <a:srcRect b="0" l="0" r="0" t="0"/>
          <a:stretch/>
        </p:blipFill>
        <p:spPr>
          <a:xfrm>
            <a:off x="1974462" y="3724962"/>
            <a:ext cx="1137275" cy="1137275"/>
          </a:xfrm>
          <a:prstGeom prst="rect">
            <a:avLst/>
          </a:prstGeom>
          <a:noFill/>
          <a:ln>
            <a:noFill/>
          </a:ln>
        </p:spPr>
      </p:pic>
      <p:sp>
        <p:nvSpPr>
          <p:cNvPr id="34" name="Google Shape;34;p27"/>
          <p:cNvSpPr/>
          <p:nvPr/>
        </p:nvSpPr>
        <p:spPr>
          <a:xfrm>
            <a:off x="1960174" y="3710675"/>
            <a:ext cx="1165860" cy="1165860"/>
          </a:xfrm>
          <a:custGeom>
            <a:rect b="b" l="l" r="r" t="t"/>
            <a:pathLst>
              <a:path extrusionOk="0" h="1165860" w="1165860">
                <a:moveTo>
                  <a:pt x="0" y="0"/>
                </a:moveTo>
                <a:lnTo>
                  <a:pt x="1165850" y="0"/>
                </a:lnTo>
                <a:lnTo>
                  <a:pt x="1165850" y="1165850"/>
                </a:lnTo>
                <a:lnTo>
                  <a:pt x="0" y="1165850"/>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p27"/>
          <p:cNvPicPr preferRelativeResize="0"/>
          <p:nvPr/>
        </p:nvPicPr>
        <p:blipFill rotWithShape="1">
          <a:blip r:embed="rId8">
            <a:alphaModFix/>
          </a:blip>
          <a:srcRect b="0" l="0" r="0" t="0"/>
          <a:stretch/>
        </p:blipFill>
        <p:spPr>
          <a:xfrm>
            <a:off x="1974462" y="740450"/>
            <a:ext cx="1137275" cy="1137274"/>
          </a:xfrm>
          <a:prstGeom prst="rect">
            <a:avLst/>
          </a:prstGeom>
          <a:noFill/>
          <a:ln>
            <a:noFill/>
          </a:ln>
        </p:spPr>
      </p:pic>
      <p:sp>
        <p:nvSpPr>
          <p:cNvPr id="36" name="Google Shape;36;p27"/>
          <p:cNvSpPr/>
          <p:nvPr/>
        </p:nvSpPr>
        <p:spPr>
          <a:xfrm>
            <a:off x="1960174" y="726162"/>
            <a:ext cx="1165860" cy="1165860"/>
          </a:xfrm>
          <a:custGeom>
            <a:rect b="b" l="l" r="r" t="t"/>
            <a:pathLst>
              <a:path extrusionOk="0" h="1165860" w="1165860">
                <a:moveTo>
                  <a:pt x="0" y="0"/>
                </a:moveTo>
                <a:lnTo>
                  <a:pt x="1165850" y="0"/>
                </a:lnTo>
                <a:lnTo>
                  <a:pt x="1165850" y="1165849"/>
                </a:lnTo>
                <a:lnTo>
                  <a:pt x="0" y="1165849"/>
                </a:lnTo>
                <a:lnTo>
                  <a:pt x="0" y="0"/>
                </a:lnTo>
                <a:close/>
              </a:path>
            </a:pathLst>
          </a:custGeom>
          <a:noFill/>
          <a:ln cap="flat" cmpd="sng" w="28550">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7"/>
          <p:cNvSpPr/>
          <p:nvPr/>
        </p:nvSpPr>
        <p:spPr>
          <a:xfrm>
            <a:off x="3111737" y="1309087"/>
            <a:ext cx="1836420" cy="0"/>
          </a:xfrm>
          <a:custGeom>
            <a:rect b="b" l="l" r="r" t="t"/>
            <a:pathLst>
              <a:path extrusionOk="0" h="120000" w="1836420">
                <a:moveTo>
                  <a:pt x="0" y="0"/>
                </a:moveTo>
                <a:lnTo>
                  <a:pt x="1836000" y="0"/>
                </a:lnTo>
              </a:path>
            </a:pathLst>
          </a:custGeom>
          <a:noFill/>
          <a:ln cap="flat" cmpd="sng" w="3807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 name="Google Shape;38;p27"/>
          <p:cNvPicPr preferRelativeResize="0"/>
          <p:nvPr/>
        </p:nvPicPr>
        <p:blipFill rotWithShape="1">
          <a:blip r:embed="rId9">
            <a:alphaModFix/>
          </a:blip>
          <a:srcRect b="0" l="0" r="0" t="0"/>
          <a:stretch/>
        </p:blipFill>
        <p:spPr>
          <a:xfrm>
            <a:off x="4928687" y="1227106"/>
            <a:ext cx="211001" cy="163961"/>
          </a:xfrm>
          <a:prstGeom prst="rect">
            <a:avLst/>
          </a:prstGeom>
          <a:noFill/>
          <a:ln>
            <a:noFill/>
          </a:ln>
        </p:spPr>
      </p:pic>
      <p:sp>
        <p:nvSpPr>
          <p:cNvPr id="39" name="Google Shape;39;p27"/>
          <p:cNvSpPr/>
          <p:nvPr/>
        </p:nvSpPr>
        <p:spPr>
          <a:xfrm>
            <a:off x="3111733" y="2792359"/>
            <a:ext cx="1836420" cy="8255"/>
          </a:xfrm>
          <a:custGeom>
            <a:rect b="b" l="l" r="r" t="t"/>
            <a:pathLst>
              <a:path extrusionOk="0" h="8255" w="1836420">
                <a:moveTo>
                  <a:pt x="0" y="8003"/>
                </a:moveTo>
                <a:lnTo>
                  <a:pt x="1836002" y="0"/>
                </a:lnTo>
              </a:path>
            </a:pathLst>
          </a:custGeom>
          <a:noFill/>
          <a:ln cap="flat" cmpd="sng" w="3807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0" name="Google Shape;40;p27"/>
          <p:cNvPicPr preferRelativeResize="0"/>
          <p:nvPr/>
        </p:nvPicPr>
        <p:blipFill rotWithShape="1">
          <a:blip r:embed="rId10">
            <a:alphaModFix/>
          </a:blip>
          <a:srcRect b="0" l="0" r="0" t="0"/>
          <a:stretch/>
        </p:blipFill>
        <p:spPr>
          <a:xfrm>
            <a:off x="4928411" y="2710378"/>
            <a:ext cx="211274" cy="163960"/>
          </a:xfrm>
          <a:prstGeom prst="rect">
            <a:avLst/>
          </a:prstGeom>
          <a:noFill/>
          <a:ln>
            <a:noFill/>
          </a:ln>
        </p:spPr>
      </p:pic>
      <p:sp>
        <p:nvSpPr>
          <p:cNvPr id="41" name="Google Shape;41;p27"/>
          <p:cNvSpPr/>
          <p:nvPr/>
        </p:nvSpPr>
        <p:spPr>
          <a:xfrm>
            <a:off x="3111737" y="4293600"/>
            <a:ext cx="1791335" cy="0"/>
          </a:xfrm>
          <a:custGeom>
            <a:rect b="b" l="l" r="r" t="t"/>
            <a:pathLst>
              <a:path extrusionOk="0" h="120000" w="1791335">
                <a:moveTo>
                  <a:pt x="0" y="0"/>
                </a:moveTo>
                <a:lnTo>
                  <a:pt x="1791000" y="0"/>
                </a:lnTo>
              </a:path>
            </a:pathLst>
          </a:custGeom>
          <a:noFill/>
          <a:ln cap="flat" cmpd="sng" w="3807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 name="Google Shape;42;p27"/>
          <p:cNvPicPr preferRelativeResize="0"/>
          <p:nvPr/>
        </p:nvPicPr>
        <p:blipFill rotWithShape="1">
          <a:blip r:embed="rId11">
            <a:alphaModFix/>
          </a:blip>
          <a:srcRect b="0" l="0" r="0" t="0"/>
          <a:stretch/>
        </p:blipFill>
        <p:spPr>
          <a:xfrm>
            <a:off x="4883687" y="4211619"/>
            <a:ext cx="211001" cy="163961"/>
          </a:xfrm>
          <a:prstGeom prst="rect">
            <a:avLst/>
          </a:prstGeom>
          <a:noFill/>
          <a:ln>
            <a:noFill/>
          </a:ln>
        </p:spPr>
      </p:pic>
      <p:sp>
        <p:nvSpPr>
          <p:cNvPr id="43" name="Google Shape;43;p27"/>
          <p:cNvSpPr/>
          <p:nvPr/>
        </p:nvSpPr>
        <p:spPr>
          <a:xfrm>
            <a:off x="1655637" y="445324"/>
            <a:ext cx="493395" cy="524510"/>
          </a:xfrm>
          <a:custGeom>
            <a:rect b="b" l="l" r="r" t="t"/>
            <a:pathLst>
              <a:path extrusionOk="0" h="524510" w="493394">
                <a:moveTo>
                  <a:pt x="246449" y="524099"/>
                </a:moveTo>
                <a:lnTo>
                  <a:pt x="202150" y="519878"/>
                </a:lnTo>
                <a:lnTo>
                  <a:pt x="160455" y="507705"/>
                </a:lnTo>
                <a:lnTo>
                  <a:pt x="122061" y="488322"/>
                </a:lnTo>
                <a:lnTo>
                  <a:pt x="87665" y="462469"/>
                </a:lnTo>
                <a:lnTo>
                  <a:pt x="57961" y="430885"/>
                </a:lnTo>
                <a:lnTo>
                  <a:pt x="33647" y="394311"/>
                </a:lnTo>
                <a:lnTo>
                  <a:pt x="15418" y="353487"/>
                </a:lnTo>
                <a:lnTo>
                  <a:pt x="3970" y="309153"/>
                </a:lnTo>
                <a:lnTo>
                  <a:pt x="0" y="262049"/>
                </a:lnTo>
                <a:lnTo>
                  <a:pt x="3970" y="214946"/>
                </a:lnTo>
                <a:lnTo>
                  <a:pt x="15418" y="170612"/>
                </a:lnTo>
                <a:lnTo>
                  <a:pt x="33647" y="129788"/>
                </a:lnTo>
                <a:lnTo>
                  <a:pt x="57961" y="93214"/>
                </a:lnTo>
                <a:lnTo>
                  <a:pt x="87665" y="61630"/>
                </a:lnTo>
                <a:lnTo>
                  <a:pt x="122061" y="35777"/>
                </a:lnTo>
                <a:lnTo>
                  <a:pt x="160455" y="16394"/>
                </a:lnTo>
                <a:lnTo>
                  <a:pt x="202150" y="4221"/>
                </a:lnTo>
                <a:lnTo>
                  <a:pt x="246449" y="0"/>
                </a:lnTo>
                <a:lnTo>
                  <a:pt x="294754" y="5081"/>
                </a:lnTo>
                <a:lnTo>
                  <a:pt x="340762" y="19947"/>
                </a:lnTo>
                <a:lnTo>
                  <a:pt x="383180" y="44027"/>
                </a:lnTo>
                <a:lnTo>
                  <a:pt x="420716" y="76752"/>
                </a:lnTo>
                <a:lnTo>
                  <a:pt x="451493" y="116664"/>
                </a:lnTo>
                <a:lnTo>
                  <a:pt x="474140" y="161767"/>
                </a:lnTo>
                <a:lnTo>
                  <a:pt x="488120" y="210687"/>
                </a:lnTo>
                <a:lnTo>
                  <a:pt x="492899" y="262049"/>
                </a:lnTo>
                <a:lnTo>
                  <a:pt x="488929" y="309153"/>
                </a:lnTo>
                <a:lnTo>
                  <a:pt x="477481" y="353487"/>
                </a:lnTo>
                <a:lnTo>
                  <a:pt x="459252" y="394311"/>
                </a:lnTo>
                <a:lnTo>
                  <a:pt x="434938" y="430885"/>
                </a:lnTo>
                <a:lnTo>
                  <a:pt x="405234" y="462469"/>
                </a:lnTo>
                <a:lnTo>
                  <a:pt x="370837" y="488322"/>
                </a:lnTo>
                <a:lnTo>
                  <a:pt x="332444" y="507705"/>
                </a:lnTo>
                <a:lnTo>
                  <a:pt x="290749" y="519878"/>
                </a:lnTo>
                <a:lnTo>
                  <a:pt x="246449" y="524099"/>
                </a:lnTo>
                <a:close/>
              </a:path>
            </a:pathLst>
          </a:custGeom>
          <a:solidFill>
            <a:srgbClr val="FF99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7"/>
          <p:cNvSpPr txBox="1"/>
          <p:nvPr>
            <p:ph type="ctrTitle"/>
          </p:nvPr>
        </p:nvSpPr>
        <p:spPr>
          <a:xfrm>
            <a:off x="3416375" y="868703"/>
            <a:ext cx="1524635" cy="38925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200">
                <a:solidFill>
                  <a:srgbClr val="FF9900"/>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7"/>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140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F6F6F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 name="Google Shape;7;p23"/>
          <p:cNvPicPr preferRelativeResize="0"/>
          <p:nvPr/>
        </p:nvPicPr>
        <p:blipFill rotWithShape="1">
          <a:blip r:embed="rId1">
            <a:alphaModFix/>
          </a:blip>
          <a:srcRect b="0" l="0" r="0" t="0"/>
          <a:stretch/>
        </p:blipFill>
        <p:spPr>
          <a:xfrm>
            <a:off x="6825100" y="149624"/>
            <a:ext cx="2196048" cy="645999"/>
          </a:xfrm>
          <a:prstGeom prst="rect">
            <a:avLst/>
          </a:prstGeom>
          <a:noFill/>
          <a:ln>
            <a:noFill/>
          </a:ln>
        </p:spPr>
      </p:pic>
      <p:sp>
        <p:nvSpPr>
          <p:cNvPr id="8" name="Google Shape;8;p23"/>
          <p:cNvSpPr txBox="1"/>
          <p:nvPr>
            <p:ph type="title"/>
          </p:nvPr>
        </p:nvSpPr>
        <p:spPr>
          <a:xfrm>
            <a:off x="74650" y="124290"/>
            <a:ext cx="4417274" cy="117983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200" u="none" cap="none" strike="noStrike">
                <a:solidFill>
                  <a:srgbClr val="FF99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p23"/>
          <p:cNvSpPr txBox="1"/>
          <p:nvPr>
            <p:ph idx="1" type="body"/>
          </p:nvPr>
        </p:nvSpPr>
        <p:spPr>
          <a:xfrm>
            <a:off x="3867077" y="1197081"/>
            <a:ext cx="4281805" cy="267335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1" i="0" sz="14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0" name="Google Shape;10;p2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2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1417275" y="904650"/>
            <a:ext cx="5764500" cy="1259700"/>
          </a:xfrm>
          <a:prstGeom prst="rect">
            <a:avLst/>
          </a:prstGeom>
          <a:noFill/>
          <a:ln>
            <a:noFill/>
          </a:ln>
        </p:spPr>
        <p:txBody>
          <a:bodyPr anchorCtr="0" anchor="t" bIns="0" lIns="0" spcFirstLastPara="1" rIns="0" wrap="square" tIns="12700">
            <a:spAutoFit/>
          </a:bodyPr>
          <a:lstStyle/>
          <a:p>
            <a:pPr indent="0" lvl="0" marL="12700" marR="0" rtl="0" algn="ctr">
              <a:lnSpc>
                <a:spcPct val="100000"/>
              </a:lnSpc>
              <a:spcBef>
                <a:spcPts val="0"/>
              </a:spcBef>
              <a:spcAft>
                <a:spcPts val="0"/>
              </a:spcAft>
              <a:buClr>
                <a:srgbClr val="000000"/>
              </a:buClr>
              <a:buSzPts val="2700"/>
              <a:buFont typeface="Arial"/>
              <a:buNone/>
            </a:pPr>
            <a:r>
              <a:rPr b="1" lang="en-US" sz="2700">
                <a:solidFill>
                  <a:srgbClr val="666666"/>
                </a:solidFill>
                <a:latin typeface="Calibri"/>
                <a:ea typeface="Calibri"/>
                <a:cs typeface="Calibri"/>
                <a:sym typeface="Calibri"/>
              </a:rPr>
              <a:t>APLICACIÓN DE ALGORITMOS EVOLUTIVOS PARA LA LOCALIZACIÓN ÓPTIMA DE SUPERMERCADOS EN LIMA</a:t>
            </a:r>
            <a:endParaRPr b="0" i="0" sz="2700" u="none" cap="none" strike="noStrike">
              <a:solidFill>
                <a:srgbClr val="000000"/>
              </a:solidFill>
              <a:latin typeface="Calibri"/>
              <a:ea typeface="Calibri"/>
              <a:cs typeface="Calibri"/>
              <a:sym typeface="Calibri"/>
            </a:endParaRPr>
          </a:p>
        </p:txBody>
      </p:sp>
      <p:sp>
        <p:nvSpPr>
          <p:cNvPr id="54" name="Google Shape;54;p1"/>
          <p:cNvSpPr txBox="1"/>
          <p:nvPr/>
        </p:nvSpPr>
        <p:spPr>
          <a:xfrm>
            <a:off x="2224151" y="2555700"/>
            <a:ext cx="4495200" cy="2302543"/>
          </a:xfrm>
          <a:prstGeom prst="rect">
            <a:avLst/>
          </a:prstGeom>
          <a:noFill/>
          <a:ln>
            <a:noFill/>
          </a:ln>
        </p:spPr>
        <p:txBody>
          <a:bodyPr anchorCtr="0" anchor="t" bIns="0" lIns="0" spcFirstLastPara="1" rIns="0" wrap="square" tIns="22850">
            <a:spAutoFit/>
          </a:bodyPr>
          <a:lstStyle/>
          <a:p>
            <a:pPr indent="0" lvl="0" marL="12700" marR="5080" rtl="0" algn="ctr">
              <a:lnSpc>
                <a:spcPct val="117857"/>
              </a:lnSpc>
              <a:spcBef>
                <a:spcPts val="0"/>
              </a:spcBef>
              <a:spcAft>
                <a:spcPts val="0"/>
              </a:spcAft>
              <a:buClr>
                <a:srgbClr val="000000"/>
              </a:buClr>
              <a:buSzPts val="1400"/>
              <a:buFont typeface="Arial"/>
              <a:buNone/>
            </a:pPr>
            <a:r>
              <a:rPr b="1" i="0" lang="en-US" sz="1400" u="none" cap="none" strike="noStrike">
                <a:solidFill>
                  <a:srgbClr val="3C78D8"/>
                </a:solidFill>
                <a:latin typeface="Calibri"/>
                <a:ea typeface="Calibri"/>
                <a:cs typeface="Calibri"/>
                <a:sym typeface="Calibri"/>
              </a:rPr>
              <a:t>Diplomado en Desarrollo de Aplicaciones con Inteligencia Artiﬁcial</a:t>
            </a:r>
            <a:endParaRPr/>
          </a:p>
          <a:p>
            <a:pPr indent="0" lvl="0" marL="12700" marR="5080" rtl="0" algn="ctr">
              <a:lnSpc>
                <a:spcPct val="117857"/>
              </a:lnSpc>
              <a:spcBef>
                <a:spcPts val="0"/>
              </a:spcBef>
              <a:spcAft>
                <a:spcPts val="0"/>
              </a:spcAft>
              <a:buClr>
                <a:srgbClr val="000000"/>
              </a:buClr>
              <a:buSzPts val="1400"/>
              <a:buFont typeface="Arial"/>
              <a:buNone/>
            </a:pPr>
            <a:r>
              <a:rPr b="1" i="0" lang="en-US" sz="1400" u="none" cap="none" strike="noStrike">
                <a:solidFill>
                  <a:srgbClr val="3C78D8"/>
                </a:solidFill>
                <a:latin typeface="Calibri"/>
                <a:ea typeface="Calibri"/>
                <a:cs typeface="Calibri"/>
                <a:sym typeface="Calibri"/>
              </a:rPr>
              <a:t>Optimización Industrial con Computación Evolutiva</a:t>
            </a:r>
            <a:endParaRPr b="1" i="0" sz="1400" u="none" cap="none" strike="noStrike">
              <a:solidFill>
                <a:srgbClr val="3C78D8"/>
              </a:solidFill>
              <a:latin typeface="Calibri"/>
              <a:ea typeface="Calibri"/>
              <a:cs typeface="Calibri"/>
              <a:sym typeface="Calibri"/>
            </a:endParaRPr>
          </a:p>
          <a:p>
            <a:pPr indent="0" lvl="0" marL="12700" marR="5080" rtl="0" algn="ctr">
              <a:lnSpc>
                <a:spcPct val="117857"/>
              </a:lnSpc>
              <a:spcBef>
                <a:spcPts val="0"/>
              </a:spcBef>
              <a:spcAft>
                <a:spcPts val="0"/>
              </a:spcAft>
              <a:buClr>
                <a:srgbClr val="000000"/>
              </a:buClr>
              <a:buSzPts val="1400"/>
              <a:buFont typeface="Arial"/>
              <a:buNone/>
            </a:pPr>
            <a:r>
              <a:t/>
            </a:r>
            <a:endParaRPr b="1" i="0" sz="1400" u="none" cap="none" strike="noStrike">
              <a:solidFill>
                <a:srgbClr val="3C78D8"/>
              </a:solidFill>
              <a:latin typeface="Calibri"/>
              <a:ea typeface="Calibri"/>
              <a:cs typeface="Calibri"/>
              <a:sym typeface="Calibri"/>
            </a:endParaRPr>
          </a:p>
          <a:p>
            <a:pPr indent="0" lvl="0" marL="12700" marR="5080" rtl="0" algn="ctr">
              <a:lnSpc>
                <a:spcPct val="117857"/>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Christian Amao Suxo</a:t>
            </a:r>
            <a:endParaRPr b="1" i="0" sz="1400" u="none" cap="none" strike="noStrike">
              <a:solidFill>
                <a:schemeClr val="dk1"/>
              </a:solidFill>
              <a:latin typeface="Calibri"/>
              <a:ea typeface="Calibri"/>
              <a:cs typeface="Calibri"/>
              <a:sym typeface="Calibri"/>
            </a:endParaRPr>
          </a:p>
          <a:p>
            <a:pPr indent="0" lvl="0" marL="12700" marR="5080" rtl="0" algn="ctr">
              <a:lnSpc>
                <a:spcPct val="117857"/>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Dennis Sandoval Huamán</a:t>
            </a:r>
            <a:endParaRPr b="1" i="0" sz="1400" u="none" cap="none" strike="noStrike">
              <a:solidFill>
                <a:schemeClr val="dk1"/>
              </a:solidFill>
              <a:latin typeface="Calibri"/>
              <a:ea typeface="Calibri"/>
              <a:cs typeface="Calibri"/>
              <a:sym typeface="Calibri"/>
            </a:endParaRPr>
          </a:p>
          <a:p>
            <a:pPr indent="0" lvl="0" marL="12700" marR="5080" rtl="0" algn="ctr">
              <a:lnSpc>
                <a:spcPct val="117857"/>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Jose Piñas Rivera</a:t>
            </a:r>
            <a:endParaRPr b="1" i="0" sz="1400" u="none" cap="none" strike="noStrike">
              <a:solidFill>
                <a:schemeClr val="dk1"/>
              </a:solidFill>
              <a:latin typeface="Calibri"/>
              <a:ea typeface="Calibri"/>
              <a:cs typeface="Calibri"/>
              <a:sym typeface="Calibri"/>
            </a:endParaRPr>
          </a:p>
          <a:p>
            <a:pPr indent="0" lvl="0" marL="12700" marR="5080" rtl="0" algn="ctr">
              <a:lnSpc>
                <a:spcPct val="117857"/>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a:p>
            <a:pPr indent="0" lvl="0" marL="0" marR="0" rtl="0" algn="ctr">
              <a:lnSpc>
                <a:spcPct val="114285"/>
              </a:lnSpc>
              <a:spcBef>
                <a:spcPts val="0"/>
              </a:spcBef>
              <a:spcAft>
                <a:spcPts val="0"/>
              </a:spcAft>
              <a:buClr>
                <a:srgbClr val="000000"/>
              </a:buClr>
              <a:buSzPts val="1400"/>
              <a:buFont typeface="Arial"/>
              <a:buNone/>
            </a:pPr>
            <a:r>
              <a:rPr b="1" i="0" lang="en-US" sz="1400" u="none" cap="none" strike="noStrike">
                <a:solidFill>
                  <a:srgbClr val="666666"/>
                </a:solidFill>
                <a:latin typeface="Calibri"/>
                <a:ea typeface="Calibri"/>
                <a:cs typeface="Calibri"/>
                <a:sym typeface="Calibri"/>
              </a:rPr>
              <a:t>Abril 2025</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076144" y="2193219"/>
            <a:ext cx="2922905" cy="711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500"/>
              <a:t>¡GRACIAS!</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txBox="1"/>
          <p:nvPr>
            <p:ph type="title"/>
          </p:nvPr>
        </p:nvSpPr>
        <p:spPr>
          <a:xfrm>
            <a:off x="-382550" y="-28100"/>
            <a:ext cx="5927700" cy="8403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a:t>Descripción del problema</a:t>
            </a:r>
            <a:endParaRPr/>
          </a:p>
        </p:txBody>
      </p:sp>
      <p:sp>
        <p:nvSpPr>
          <p:cNvPr id="60" name="Google Shape;60;p3"/>
          <p:cNvSpPr txBox="1"/>
          <p:nvPr/>
        </p:nvSpPr>
        <p:spPr>
          <a:xfrm>
            <a:off x="4770075" y="1029325"/>
            <a:ext cx="4157100" cy="1682100"/>
          </a:xfrm>
          <a:prstGeom prst="rect">
            <a:avLst/>
          </a:prstGeom>
          <a:noFill/>
          <a:ln>
            <a:noFill/>
          </a:ln>
        </p:spPr>
        <p:txBody>
          <a:bodyPr anchorCtr="0" anchor="t" bIns="0" lIns="0" spcFirstLastPara="1" rIns="0" wrap="square" tIns="12700">
            <a:spAutoFit/>
          </a:bodyPr>
          <a:lstStyle/>
          <a:p>
            <a:pPr indent="0" lvl="0" marL="0" marR="5080" rtl="0" algn="l">
              <a:lnSpc>
                <a:spcPct val="119800"/>
              </a:lnSpc>
              <a:spcBef>
                <a:spcPts val="0"/>
              </a:spcBef>
              <a:spcAft>
                <a:spcPts val="0"/>
              </a:spcAft>
              <a:buClr>
                <a:srgbClr val="000000"/>
              </a:buClr>
              <a:buSzPts val="1500"/>
              <a:buFont typeface="Arial"/>
              <a:buNone/>
            </a:pPr>
            <a:r>
              <a:rPr b="1" lang="en-US" sz="1500">
                <a:solidFill>
                  <a:srgbClr val="0000FF"/>
                </a:solidFill>
                <a:latin typeface="Comfortaa"/>
                <a:ea typeface="Comfortaa"/>
                <a:cs typeface="Comfortaa"/>
                <a:sym typeface="Comfortaa"/>
              </a:rPr>
              <a:t>Objetivo d</a:t>
            </a:r>
            <a:r>
              <a:rPr b="1" i="0" lang="en-US" sz="1500" u="none" cap="none" strike="noStrike">
                <a:solidFill>
                  <a:srgbClr val="0000FF"/>
                </a:solidFill>
                <a:latin typeface="Comfortaa"/>
                <a:ea typeface="Comfortaa"/>
                <a:cs typeface="Comfortaa"/>
                <a:sym typeface="Comfortaa"/>
              </a:rPr>
              <a:t>el problema: </a:t>
            </a:r>
            <a:r>
              <a:rPr b="1" lang="en-US" sz="900">
                <a:solidFill>
                  <a:schemeClr val="dk1"/>
                </a:solidFill>
                <a:latin typeface="Times New Roman"/>
                <a:ea typeface="Times New Roman"/>
                <a:cs typeface="Times New Roman"/>
                <a:sym typeface="Times New Roman"/>
              </a:rPr>
              <a:t> </a:t>
            </a:r>
            <a:endParaRPr b="1" sz="900">
              <a:solidFill>
                <a:schemeClr val="dk1"/>
              </a:solidFill>
              <a:latin typeface="Times New Roman"/>
              <a:ea typeface="Times New Roman"/>
              <a:cs typeface="Times New Roman"/>
              <a:sym typeface="Times New Roman"/>
            </a:endParaRPr>
          </a:p>
          <a:p>
            <a:pPr indent="0" lvl="0" marL="0" marR="5080" rtl="0" algn="l">
              <a:lnSpc>
                <a:spcPct val="119800"/>
              </a:lnSpc>
              <a:spcBef>
                <a:spcPts val="0"/>
              </a:spcBef>
              <a:spcAft>
                <a:spcPts val="0"/>
              </a:spcAft>
              <a:buClr>
                <a:srgbClr val="000000"/>
              </a:buClr>
              <a:buSzPts val="1500"/>
              <a:buFont typeface="Arial"/>
              <a:buNone/>
            </a:pPr>
            <a:r>
              <a:rPr lang="en-US" sz="1200">
                <a:solidFill>
                  <a:schemeClr val="dk1"/>
                </a:solidFill>
                <a:latin typeface="Comfortaa"/>
                <a:ea typeface="Comfortaa"/>
                <a:cs typeface="Comfortaa"/>
                <a:sym typeface="Comfortaa"/>
              </a:rPr>
              <a:t>Determinar la </a:t>
            </a:r>
            <a:r>
              <a:rPr b="1" lang="en-US" sz="1200">
                <a:solidFill>
                  <a:schemeClr val="dk1"/>
                </a:solidFill>
                <a:latin typeface="Comfortaa"/>
                <a:ea typeface="Comfortaa"/>
                <a:cs typeface="Comfortaa"/>
                <a:sym typeface="Comfortaa"/>
              </a:rPr>
              <a:t>ubicación óptima de 10 supermercados</a:t>
            </a:r>
            <a:r>
              <a:rPr lang="en-US" sz="1200">
                <a:solidFill>
                  <a:schemeClr val="dk1"/>
                </a:solidFill>
                <a:latin typeface="Comfortaa"/>
                <a:ea typeface="Comfortaa"/>
                <a:cs typeface="Comfortaa"/>
                <a:sym typeface="Comfortaa"/>
              </a:rPr>
              <a:t> en la ciudad de Lima a partir de un conjunto de 60 localizaciones candidatas usando algoritmos evolutivos.</a:t>
            </a:r>
            <a:endParaRPr b="1" i="0" sz="2000" u="none" cap="none" strike="noStrike">
              <a:solidFill>
                <a:srgbClr val="0000FF"/>
              </a:solidFill>
              <a:latin typeface="Calibri"/>
              <a:ea typeface="Calibri"/>
              <a:cs typeface="Calibri"/>
              <a:sym typeface="Calibri"/>
            </a:endParaRPr>
          </a:p>
          <a:p>
            <a:pPr indent="0" lvl="0" marL="0" marR="5080" rtl="0" algn="l">
              <a:lnSpc>
                <a:spcPct val="119800"/>
              </a:lnSpc>
              <a:spcBef>
                <a:spcPts val="0"/>
              </a:spcBef>
              <a:spcAft>
                <a:spcPts val="0"/>
              </a:spcAft>
              <a:buClr>
                <a:srgbClr val="000000"/>
              </a:buClr>
              <a:buSzPts val="1500"/>
              <a:buFont typeface="Arial"/>
              <a:buNone/>
            </a:pPr>
            <a:r>
              <a:t/>
            </a:r>
            <a:endParaRPr b="1" sz="1500">
              <a:solidFill>
                <a:srgbClr val="0000FF"/>
              </a:solidFill>
              <a:latin typeface="Comfortaa"/>
              <a:ea typeface="Comfortaa"/>
              <a:cs typeface="Comfortaa"/>
              <a:sym typeface="Comfortaa"/>
            </a:endParaRPr>
          </a:p>
          <a:p>
            <a:pPr indent="0" lvl="0" marL="0" marR="5080" rtl="0" algn="l">
              <a:lnSpc>
                <a:spcPct val="119800"/>
              </a:lnSpc>
              <a:spcBef>
                <a:spcPts val="0"/>
              </a:spcBef>
              <a:spcAft>
                <a:spcPts val="0"/>
              </a:spcAft>
              <a:buClr>
                <a:srgbClr val="000000"/>
              </a:buClr>
              <a:buSzPts val="1500"/>
              <a:buFont typeface="Arial"/>
              <a:buNone/>
            </a:pPr>
            <a:r>
              <a:t/>
            </a:r>
            <a:endParaRPr b="0" i="0" sz="1500" u="none" cap="none" strike="noStrike">
              <a:solidFill>
                <a:srgbClr val="000000"/>
              </a:solidFill>
              <a:latin typeface="Comfortaa"/>
              <a:ea typeface="Comfortaa"/>
              <a:cs typeface="Comfortaa"/>
              <a:sym typeface="Comfortaa"/>
            </a:endParaRPr>
          </a:p>
        </p:txBody>
      </p:sp>
      <p:sp>
        <p:nvSpPr>
          <p:cNvPr id="61" name="Google Shape;61;p3"/>
          <p:cNvSpPr txBox="1"/>
          <p:nvPr/>
        </p:nvSpPr>
        <p:spPr>
          <a:xfrm>
            <a:off x="4664975" y="2814125"/>
            <a:ext cx="4109700" cy="1569900"/>
          </a:xfrm>
          <a:prstGeom prst="rect">
            <a:avLst/>
          </a:prstGeom>
          <a:noFill/>
          <a:ln>
            <a:noFill/>
          </a:ln>
        </p:spPr>
        <p:txBody>
          <a:bodyPr anchorCtr="0" anchor="t" bIns="45700" lIns="91425" spcFirstLastPara="1" rIns="91425" wrap="square" tIns="45700">
            <a:spAutoFit/>
          </a:bodyPr>
          <a:lstStyle/>
          <a:p>
            <a:pPr indent="-266700" lvl="0" marL="285750" marR="0" rtl="0" algn="l">
              <a:lnSpc>
                <a:spcPct val="100000"/>
              </a:lnSpc>
              <a:spcBef>
                <a:spcPts val="0"/>
              </a:spcBef>
              <a:spcAft>
                <a:spcPts val="0"/>
              </a:spcAft>
              <a:buClr>
                <a:srgbClr val="000000"/>
              </a:buClr>
              <a:buSzPts val="1200"/>
              <a:buFont typeface="Arial"/>
              <a:buChar char="•"/>
            </a:pPr>
            <a:r>
              <a:rPr b="1" lang="en-US" sz="1200">
                <a:solidFill>
                  <a:schemeClr val="dk1"/>
                </a:solidFill>
                <a:latin typeface="Comfortaa"/>
                <a:ea typeface="Comfortaa"/>
                <a:cs typeface="Comfortaa"/>
                <a:sym typeface="Comfortaa"/>
              </a:rPr>
              <a:t>Maximizar</a:t>
            </a:r>
            <a:r>
              <a:rPr lang="en-US" sz="1200">
                <a:solidFill>
                  <a:schemeClr val="dk1"/>
                </a:solidFill>
                <a:latin typeface="Comfortaa"/>
                <a:ea typeface="Comfortaa"/>
                <a:cs typeface="Comfortaa"/>
                <a:sym typeface="Comfortaa"/>
              </a:rPr>
              <a:t> la suma de la población que vive a 500m alrededor y la suma de las distancias entre los supermercados escogidos</a:t>
            </a:r>
            <a:endParaRPr sz="1200">
              <a:solidFill>
                <a:schemeClr val="dk1"/>
              </a:solidFill>
              <a:latin typeface="Comfortaa"/>
              <a:ea typeface="Comfortaa"/>
              <a:cs typeface="Comfortaa"/>
              <a:sym typeface="Comfortaa"/>
            </a:endParaRPr>
          </a:p>
          <a:p>
            <a:pPr indent="0" lvl="0" marL="457200" marR="0" rtl="0" algn="l">
              <a:lnSpc>
                <a:spcPct val="100000"/>
              </a:lnSpc>
              <a:spcBef>
                <a:spcPts val="0"/>
              </a:spcBef>
              <a:spcAft>
                <a:spcPts val="0"/>
              </a:spcAft>
              <a:buNone/>
            </a:pPr>
            <a:r>
              <a:t/>
            </a:r>
            <a:endParaRPr sz="1200">
              <a:solidFill>
                <a:schemeClr val="dk1"/>
              </a:solidFill>
              <a:latin typeface="Comfortaa"/>
              <a:ea typeface="Comfortaa"/>
              <a:cs typeface="Comfortaa"/>
              <a:sym typeface="Comfortaa"/>
            </a:endParaRPr>
          </a:p>
          <a:p>
            <a:pPr indent="-266700" lvl="0" marL="285750" marR="0" rtl="0" algn="l">
              <a:lnSpc>
                <a:spcPct val="100000"/>
              </a:lnSpc>
              <a:spcBef>
                <a:spcPts val="0"/>
              </a:spcBef>
              <a:spcAft>
                <a:spcPts val="0"/>
              </a:spcAft>
              <a:buClr>
                <a:srgbClr val="000000"/>
              </a:buClr>
              <a:buSzPts val="1200"/>
              <a:buFont typeface="Arial"/>
              <a:buChar char="•"/>
            </a:pPr>
            <a:r>
              <a:rPr b="1" lang="en-US" sz="1200">
                <a:solidFill>
                  <a:schemeClr val="dk1"/>
                </a:solidFill>
                <a:latin typeface="Comfortaa"/>
                <a:ea typeface="Comfortaa"/>
                <a:cs typeface="Comfortaa"/>
                <a:sym typeface="Comfortaa"/>
              </a:rPr>
              <a:t>Restricción de distancia mínima</a:t>
            </a:r>
            <a:r>
              <a:rPr lang="en-US" sz="1200">
                <a:solidFill>
                  <a:schemeClr val="dk1"/>
                </a:solidFill>
                <a:latin typeface="Comfortaa"/>
                <a:ea typeface="Comfortaa"/>
                <a:cs typeface="Comfortaa"/>
                <a:sym typeface="Comfortaa"/>
              </a:rPr>
              <a:t>: cualquier par de supermercados escogidos no pueden estar ubicados a menos de 1 km de distancia en línea recta</a:t>
            </a:r>
            <a:endParaRPr b="0" i="0" sz="1200" u="none" cap="none" strike="noStrike">
              <a:solidFill>
                <a:schemeClr val="dk1"/>
              </a:solidFill>
              <a:latin typeface="Comfortaa"/>
              <a:ea typeface="Comfortaa"/>
              <a:cs typeface="Comfortaa"/>
              <a:sym typeface="Comfortaa"/>
            </a:endParaRPr>
          </a:p>
        </p:txBody>
      </p:sp>
      <p:pic>
        <p:nvPicPr>
          <p:cNvPr id="62" name="Google Shape;62;p3"/>
          <p:cNvPicPr preferRelativeResize="0"/>
          <p:nvPr/>
        </p:nvPicPr>
        <p:blipFill>
          <a:blip r:embed="rId3">
            <a:alphaModFix/>
          </a:blip>
          <a:stretch>
            <a:fillRect/>
          </a:stretch>
        </p:blipFill>
        <p:spPr>
          <a:xfrm>
            <a:off x="228600" y="1029325"/>
            <a:ext cx="4230400" cy="3426026"/>
          </a:xfrm>
          <a:prstGeom prst="rect">
            <a:avLst/>
          </a:prstGeom>
          <a:noFill/>
          <a:ln>
            <a:noFill/>
          </a:ln>
        </p:spPr>
      </p:pic>
      <p:sp>
        <p:nvSpPr>
          <p:cNvPr id="63" name="Google Shape;63;p3"/>
          <p:cNvSpPr txBox="1"/>
          <p:nvPr/>
        </p:nvSpPr>
        <p:spPr>
          <a:xfrm>
            <a:off x="4770075" y="2318875"/>
            <a:ext cx="3000000" cy="415500"/>
          </a:xfrm>
          <a:prstGeom prst="rect">
            <a:avLst/>
          </a:prstGeom>
          <a:noFill/>
          <a:ln>
            <a:noFill/>
          </a:ln>
        </p:spPr>
        <p:txBody>
          <a:bodyPr anchorCtr="0" anchor="t" bIns="91425" lIns="91425" spcFirstLastPara="1" rIns="91425" wrap="square" tIns="91425">
            <a:spAutoFit/>
          </a:bodyPr>
          <a:lstStyle/>
          <a:p>
            <a:pPr indent="0" lvl="0" marL="0" marR="5080" rtl="0" algn="l">
              <a:lnSpc>
                <a:spcPct val="119800"/>
              </a:lnSpc>
              <a:spcBef>
                <a:spcPts val="0"/>
              </a:spcBef>
              <a:spcAft>
                <a:spcPts val="0"/>
              </a:spcAft>
              <a:buNone/>
            </a:pPr>
            <a:r>
              <a:rPr b="1" lang="en-US" sz="1500">
                <a:solidFill>
                  <a:schemeClr val="hlink"/>
                </a:solidFill>
                <a:latin typeface="Comfortaa"/>
                <a:ea typeface="Comfortaa"/>
                <a:cs typeface="Comfortaa"/>
                <a:sym typeface="Comfortaa"/>
              </a:rPr>
              <a:t>Condiciones </a:t>
            </a:r>
            <a:r>
              <a:rPr b="1" lang="en-US" sz="1500">
                <a:solidFill>
                  <a:schemeClr val="hlink"/>
                </a:solidFill>
                <a:latin typeface="Comfortaa"/>
                <a:ea typeface="Comfortaa"/>
                <a:cs typeface="Comfortaa"/>
                <a:sym typeface="Comfortaa"/>
              </a:rPr>
              <a:t>del problema: </a:t>
            </a:r>
            <a:r>
              <a:rPr lang="en-US" sz="900">
                <a:solidFill>
                  <a:schemeClr val="dk1"/>
                </a:solidFill>
                <a:latin typeface="Times New Roman"/>
                <a:ea typeface="Times New Roman"/>
                <a:cs typeface="Times New Roman"/>
                <a:sym typeface="Times New Roman"/>
              </a:rPr>
              <a:t> </a:t>
            </a:r>
            <a:endParaRPr sz="9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382550" y="-28110"/>
            <a:ext cx="4417200" cy="8403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a:t>Datos del problema</a:t>
            </a:r>
            <a:endParaRPr/>
          </a:p>
        </p:txBody>
      </p:sp>
      <p:pic>
        <p:nvPicPr>
          <p:cNvPr id="69" name="Google Shape;69;p2"/>
          <p:cNvPicPr preferRelativeResize="0"/>
          <p:nvPr/>
        </p:nvPicPr>
        <p:blipFill>
          <a:blip r:embed="rId3">
            <a:alphaModFix/>
          </a:blip>
          <a:stretch>
            <a:fillRect/>
          </a:stretch>
        </p:blipFill>
        <p:spPr>
          <a:xfrm>
            <a:off x="660499" y="1108575"/>
            <a:ext cx="7707726" cy="3530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51488b715d_0_13"/>
          <p:cNvSpPr txBox="1"/>
          <p:nvPr/>
        </p:nvSpPr>
        <p:spPr>
          <a:xfrm>
            <a:off x="293300" y="1121725"/>
            <a:ext cx="4450800" cy="17982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600">
                <a:solidFill>
                  <a:srgbClr val="0000FF"/>
                </a:solidFill>
                <a:latin typeface="Calibri"/>
                <a:ea typeface="Calibri"/>
                <a:cs typeface="Calibri"/>
                <a:sym typeface="Calibri"/>
              </a:rPr>
              <a:t>Componentes del algoritmo </a:t>
            </a:r>
            <a:r>
              <a:rPr b="1" i="0" lang="en-US" sz="1600" u="none" cap="none" strike="noStrike">
                <a:solidFill>
                  <a:srgbClr val="0000FF"/>
                </a:solidFill>
                <a:latin typeface="Calibri"/>
                <a:ea typeface="Calibri"/>
                <a:cs typeface="Calibri"/>
                <a:sym typeface="Calibri"/>
              </a:rPr>
              <a:t>M</a:t>
            </a:r>
            <a:r>
              <a:rPr b="1" lang="en-US" sz="1600">
                <a:solidFill>
                  <a:srgbClr val="0000FF"/>
                </a:solidFill>
                <a:latin typeface="Calibri"/>
                <a:ea typeface="Calibri"/>
                <a:cs typeface="Calibri"/>
                <a:sym typeface="Calibri"/>
              </a:rPr>
              <a:t>ono-objetivo</a:t>
            </a:r>
            <a:r>
              <a:rPr b="1" i="0" lang="en-US" sz="1600" u="none" cap="none" strike="noStrike">
                <a:solidFill>
                  <a:srgbClr val="0000FF"/>
                </a:solidFill>
                <a:latin typeface="Calibri"/>
                <a:ea typeface="Calibri"/>
                <a:cs typeface="Calibri"/>
                <a:sym typeface="Calibri"/>
              </a:rPr>
              <a:t>:</a:t>
            </a:r>
            <a:endParaRPr sz="1000"/>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p:txBody>
      </p:sp>
      <p:sp>
        <p:nvSpPr>
          <p:cNvPr id="75" name="Google Shape;75;g351488b715d_0_13"/>
          <p:cNvSpPr txBox="1"/>
          <p:nvPr>
            <p:ph type="title"/>
          </p:nvPr>
        </p:nvSpPr>
        <p:spPr>
          <a:xfrm>
            <a:off x="-382550" y="-28100"/>
            <a:ext cx="7512900" cy="7941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sz="2900"/>
              <a:t>Descripción de algoritmo Mono-objetivo:</a:t>
            </a:r>
            <a:endParaRPr sz="2900"/>
          </a:p>
        </p:txBody>
      </p:sp>
      <p:sp>
        <p:nvSpPr>
          <p:cNvPr id="76" name="Google Shape;76;g351488b715d_0_13"/>
          <p:cNvSpPr txBox="1"/>
          <p:nvPr/>
        </p:nvSpPr>
        <p:spPr>
          <a:xfrm>
            <a:off x="4512400" y="1074500"/>
            <a:ext cx="4450800" cy="3522300"/>
          </a:xfrm>
          <a:prstGeom prst="rect">
            <a:avLst/>
          </a:prstGeom>
          <a:noFill/>
          <a:ln>
            <a:noFill/>
          </a:ln>
        </p:spPr>
        <p:txBody>
          <a:bodyPr anchorCtr="0" anchor="t" bIns="0" lIns="0" spcFirstLastPara="1" rIns="0" wrap="square" tIns="12700">
            <a:spAutoFit/>
          </a:bodyPr>
          <a:lstStyle/>
          <a:p>
            <a:pPr indent="0" lvl="0" marL="12065" marR="5080" rtl="0" algn="ctr">
              <a:lnSpc>
                <a:spcPct val="100000"/>
              </a:lnSpc>
              <a:spcBef>
                <a:spcPts val="0"/>
              </a:spcBef>
              <a:spcAft>
                <a:spcPts val="0"/>
              </a:spcAft>
              <a:buClr>
                <a:srgbClr val="000000"/>
              </a:buClr>
              <a:buSzPts val="2000"/>
              <a:buFont typeface="Arial"/>
              <a:buNone/>
            </a:pPr>
            <a:r>
              <a:rPr b="1" lang="en-US" sz="1600">
                <a:solidFill>
                  <a:srgbClr val="0000FF"/>
                </a:solidFill>
                <a:latin typeface="Calibri"/>
                <a:ea typeface="Calibri"/>
                <a:cs typeface="Calibri"/>
                <a:sym typeface="Calibri"/>
              </a:rPr>
              <a:t>Condiciones y configuración del problema:</a:t>
            </a:r>
            <a:endParaRPr b="1" sz="1600">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sz="1600">
              <a:solidFill>
                <a:srgbClr val="0000FF"/>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Cada individuo representa una selección de 10 localizaciones, y </a:t>
            </a:r>
            <a:r>
              <a:rPr b="1" lang="en-US">
                <a:solidFill>
                  <a:schemeClr val="dk1"/>
                </a:solidFill>
                <a:latin typeface="Calibri"/>
                <a:ea typeface="Calibri"/>
                <a:cs typeface="Calibri"/>
                <a:sym typeface="Calibri"/>
              </a:rPr>
              <a:t>la inicialización asegura que cumplan la restricción de distancia mínima.</a:t>
            </a:r>
            <a:endParaRPr b="1">
              <a:solidFill>
                <a:schemeClr val="dk1"/>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Se usan los operadores de </a:t>
            </a:r>
            <a:r>
              <a:rPr b="1" lang="en-US">
                <a:solidFill>
                  <a:schemeClr val="dk1"/>
                </a:solidFill>
                <a:latin typeface="Calibri"/>
                <a:ea typeface="Calibri"/>
                <a:cs typeface="Calibri"/>
                <a:sym typeface="Calibri"/>
              </a:rPr>
              <a:t>cruzamiento uniforme</a:t>
            </a:r>
            <a:r>
              <a:rPr lang="en-US">
                <a:solidFill>
                  <a:schemeClr val="dk1"/>
                </a:solidFill>
                <a:latin typeface="Calibri"/>
                <a:ea typeface="Calibri"/>
                <a:cs typeface="Calibri"/>
                <a:sym typeface="Calibri"/>
              </a:rPr>
              <a:t> y </a:t>
            </a:r>
            <a:r>
              <a:rPr b="1" lang="en-US">
                <a:solidFill>
                  <a:schemeClr val="dk1"/>
                </a:solidFill>
                <a:latin typeface="Calibri"/>
                <a:ea typeface="Calibri"/>
                <a:cs typeface="Calibri"/>
                <a:sym typeface="Calibri"/>
              </a:rPr>
              <a:t>mutación mutiflip</a:t>
            </a:r>
            <a:r>
              <a:rPr lang="en-US">
                <a:solidFill>
                  <a:schemeClr val="dk1"/>
                </a:solidFill>
                <a:latin typeface="Calibri"/>
                <a:ea typeface="Calibri"/>
                <a:cs typeface="Calibri"/>
                <a:sym typeface="Calibri"/>
              </a:rPr>
              <a:t> por ser la combinación óptima resultante en trabajos previos (de la mochila).</a:t>
            </a:r>
            <a:r>
              <a:rPr lang="en-US">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La evaluación de cada individuo se realiza mediante un </a:t>
            </a:r>
            <a:r>
              <a:rPr b="1" lang="en-US">
                <a:solidFill>
                  <a:schemeClr val="dk1"/>
                </a:solidFill>
                <a:latin typeface="Calibri"/>
                <a:ea typeface="Calibri"/>
                <a:cs typeface="Calibri"/>
                <a:sym typeface="Calibri"/>
              </a:rPr>
              <a:t>fitness compuesto </a:t>
            </a:r>
            <a:r>
              <a:rPr lang="en-US">
                <a:solidFill>
                  <a:schemeClr val="dk1"/>
                </a:solidFill>
                <a:latin typeface="Calibri"/>
                <a:ea typeface="Calibri"/>
                <a:cs typeface="Calibri"/>
                <a:sym typeface="Calibri"/>
              </a:rPr>
              <a:t>por una ponderación entre (i) </a:t>
            </a:r>
            <a:r>
              <a:rPr b="1" lang="en-US">
                <a:solidFill>
                  <a:schemeClr val="dk1"/>
                </a:solidFill>
                <a:latin typeface="Calibri"/>
                <a:ea typeface="Calibri"/>
                <a:cs typeface="Calibri"/>
                <a:sym typeface="Calibri"/>
              </a:rPr>
              <a:t>población cubierta</a:t>
            </a:r>
            <a:r>
              <a:rPr lang="en-US">
                <a:solidFill>
                  <a:schemeClr val="dk1"/>
                </a:solidFill>
                <a:latin typeface="Calibri"/>
                <a:ea typeface="Calibri"/>
                <a:cs typeface="Calibri"/>
                <a:sym typeface="Calibri"/>
              </a:rPr>
              <a:t>, y (ii) la </a:t>
            </a:r>
            <a:r>
              <a:rPr b="1" lang="en-US">
                <a:solidFill>
                  <a:schemeClr val="dk1"/>
                </a:solidFill>
                <a:latin typeface="Calibri"/>
                <a:ea typeface="Calibri"/>
                <a:cs typeface="Calibri"/>
                <a:sym typeface="Calibri"/>
              </a:rPr>
              <a:t>suma de las distancias</a:t>
            </a:r>
            <a:r>
              <a:rPr lang="en-US">
                <a:solidFill>
                  <a:schemeClr val="dk1"/>
                </a:solidFill>
                <a:latin typeface="Calibri"/>
                <a:ea typeface="Calibri"/>
                <a:cs typeface="Calibri"/>
                <a:sym typeface="Calibri"/>
              </a:rPr>
              <a:t> en línea entre todos los pares de supermercados.</a:t>
            </a:r>
            <a:endParaRPr>
              <a:solidFill>
                <a:schemeClr val="dk1"/>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Se realizaron 10 corridas considerando una configuración de 100 individuos y 500 generaciones, cruzamiento uniforme, mutación multiflip (con prob = 0.5) y early stopping (20 generaciones adelante).</a:t>
            </a:r>
            <a:endParaRPr b="1" i="0" sz="1800" u="none" cap="none" strike="noStrike">
              <a:solidFill>
                <a:srgbClr val="0000FF"/>
              </a:solidFill>
              <a:latin typeface="Calibri"/>
              <a:ea typeface="Calibri"/>
              <a:cs typeface="Calibri"/>
              <a:sym typeface="Calibri"/>
            </a:endParaRPr>
          </a:p>
        </p:txBody>
      </p:sp>
      <p:pic>
        <p:nvPicPr>
          <p:cNvPr id="77" name="Google Shape;77;g351488b715d_0_13"/>
          <p:cNvPicPr preferRelativeResize="0"/>
          <p:nvPr/>
        </p:nvPicPr>
        <p:blipFill>
          <a:blip r:embed="rId3">
            <a:alphaModFix/>
          </a:blip>
          <a:stretch>
            <a:fillRect/>
          </a:stretch>
        </p:blipFill>
        <p:spPr>
          <a:xfrm>
            <a:off x="293300" y="1655425"/>
            <a:ext cx="3960051" cy="260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351488b715d_0_28"/>
          <p:cNvSpPr txBox="1"/>
          <p:nvPr/>
        </p:nvSpPr>
        <p:spPr>
          <a:xfrm>
            <a:off x="736100" y="4328900"/>
            <a:ext cx="3511200" cy="6132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300">
                <a:solidFill>
                  <a:schemeClr val="dk1"/>
                </a:solidFill>
                <a:latin typeface="Calibri"/>
                <a:ea typeface="Calibri"/>
                <a:cs typeface="Calibri"/>
                <a:sym typeface="Calibri"/>
              </a:rPr>
              <a:t>Tabla</a:t>
            </a:r>
            <a:r>
              <a:rPr b="1" lang="en-US" sz="1300">
                <a:solidFill>
                  <a:schemeClr val="dk1"/>
                </a:solidFill>
                <a:latin typeface="Calibri"/>
                <a:ea typeface="Calibri"/>
                <a:cs typeface="Calibri"/>
                <a:sym typeface="Calibri"/>
              </a:rPr>
              <a:t> 1.</a:t>
            </a:r>
            <a:r>
              <a:rPr lang="en-US" sz="1300">
                <a:solidFill>
                  <a:schemeClr val="dk1"/>
                </a:solidFill>
                <a:latin typeface="Calibri"/>
                <a:ea typeface="Calibri"/>
                <a:cs typeface="Calibri"/>
                <a:sym typeface="Calibri"/>
              </a:rPr>
              <a:t> </a:t>
            </a:r>
            <a:r>
              <a:rPr i="1" lang="en-US" sz="1300">
                <a:solidFill>
                  <a:schemeClr val="dk1"/>
                </a:solidFill>
                <a:latin typeface="Times New Roman"/>
                <a:ea typeface="Times New Roman"/>
                <a:cs typeface="Times New Roman"/>
                <a:sym typeface="Times New Roman"/>
              </a:rPr>
              <a:t>Resultados de fitness, población cubierta y distancia total entre supermercados de las 10 corridas usando el algoritmo mono-objetivo</a:t>
            </a:r>
            <a:endParaRPr b="1" i="0" sz="2100" u="none" cap="none" strike="noStrike">
              <a:solidFill>
                <a:srgbClr val="0000FF"/>
              </a:solidFill>
              <a:latin typeface="Calibri"/>
              <a:ea typeface="Calibri"/>
              <a:cs typeface="Calibri"/>
              <a:sym typeface="Calibri"/>
            </a:endParaRPr>
          </a:p>
        </p:txBody>
      </p:sp>
      <p:sp>
        <p:nvSpPr>
          <p:cNvPr id="83" name="Google Shape;83;g351488b715d_0_28"/>
          <p:cNvSpPr txBox="1"/>
          <p:nvPr>
            <p:ph type="title"/>
          </p:nvPr>
        </p:nvSpPr>
        <p:spPr>
          <a:xfrm>
            <a:off x="-382550" y="-28100"/>
            <a:ext cx="7254600" cy="8094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sz="3000"/>
              <a:t>Resultados de algoritmo mono-objetivo:</a:t>
            </a:r>
            <a:endParaRPr sz="3000"/>
          </a:p>
        </p:txBody>
      </p:sp>
      <p:sp>
        <p:nvSpPr>
          <p:cNvPr id="84" name="Google Shape;84;g351488b715d_0_28"/>
          <p:cNvSpPr txBox="1"/>
          <p:nvPr/>
        </p:nvSpPr>
        <p:spPr>
          <a:xfrm>
            <a:off x="5045750" y="4404350"/>
            <a:ext cx="4250700" cy="2130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300">
                <a:solidFill>
                  <a:schemeClr val="dk1"/>
                </a:solidFill>
                <a:latin typeface="Calibri"/>
                <a:ea typeface="Calibri"/>
                <a:cs typeface="Calibri"/>
                <a:sym typeface="Calibri"/>
              </a:rPr>
              <a:t>Fig 2.</a:t>
            </a:r>
            <a:r>
              <a:rPr lang="en-US" sz="1300">
                <a:solidFill>
                  <a:schemeClr val="dk1"/>
                </a:solidFill>
                <a:latin typeface="Calibri"/>
                <a:ea typeface="Calibri"/>
                <a:cs typeface="Calibri"/>
                <a:sym typeface="Calibri"/>
              </a:rPr>
              <a:t> </a:t>
            </a:r>
            <a:r>
              <a:rPr i="1" lang="en-US" sz="1300">
                <a:solidFill>
                  <a:schemeClr val="dk1"/>
                </a:solidFill>
                <a:latin typeface="Calibri"/>
                <a:ea typeface="Calibri"/>
                <a:cs typeface="Calibri"/>
                <a:sym typeface="Calibri"/>
              </a:rPr>
              <a:t>Evolución de Fitness de la última corrida</a:t>
            </a:r>
            <a:endParaRPr b="1" i="0" sz="1700" u="none" cap="none" strike="noStrike">
              <a:solidFill>
                <a:srgbClr val="0000FF"/>
              </a:solidFill>
              <a:latin typeface="Calibri"/>
              <a:ea typeface="Calibri"/>
              <a:cs typeface="Calibri"/>
              <a:sym typeface="Calibri"/>
            </a:endParaRPr>
          </a:p>
        </p:txBody>
      </p:sp>
      <p:pic>
        <p:nvPicPr>
          <p:cNvPr id="85" name="Google Shape;85;g351488b715d_0_28"/>
          <p:cNvPicPr preferRelativeResize="0"/>
          <p:nvPr/>
        </p:nvPicPr>
        <p:blipFill>
          <a:blip r:embed="rId3">
            <a:alphaModFix/>
          </a:blip>
          <a:stretch>
            <a:fillRect/>
          </a:stretch>
        </p:blipFill>
        <p:spPr>
          <a:xfrm>
            <a:off x="4540801" y="1193200"/>
            <a:ext cx="4120220" cy="3134950"/>
          </a:xfrm>
          <a:prstGeom prst="rect">
            <a:avLst/>
          </a:prstGeom>
          <a:noFill/>
          <a:ln>
            <a:noFill/>
          </a:ln>
        </p:spPr>
      </p:pic>
      <p:pic>
        <p:nvPicPr>
          <p:cNvPr id="86" name="Google Shape;86;g351488b715d_0_28"/>
          <p:cNvPicPr preferRelativeResize="0"/>
          <p:nvPr/>
        </p:nvPicPr>
        <p:blipFill>
          <a:blip r:embed="rId4">
            <a:alphaModFix/>
          </a:blip>
          <a:stretch>
            <a:fillRect/>
          </a:stretch>
        </p:blipFill>
        <p:spPr>
          <a:xfrm>
            <a:off x="727575" y="895350"/>
            <a:ext cx="3337900"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5"/>
          <p:cNvSpPr txBox="1"/>
          <p:nvPr/>
        </p:nvSpPr>
        <p:spPr>
          <a:xfrm>
            <a:off x="137800" y="922100"/>
            <a:ext cx="4450800" cy="17982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600">
                <a:solidFill>
                  <a:srgbClr val="0000FF"/>
                </a:solidFill>
                <a:latin typeface="Calibri"/>
                <a:ea typeface="Calibri"/>
                <a:cs typeface="Calibri"/>
                <a:sym typeface="Calibri"/>
              </a:rPr>
              <a:t>Componentes del algoritmo </a:t>
            </a:r>
            <a:r>
              <a:rPr b="1" i="0" lang="en-US" sz="1600" u="none" cap="none" strike="noStrike">
                <a:solidFill>
                  <a:srgbClr val="0000FF"/>
                </a:solidFill>
                <a:latin typeface="Calibri"/>
                <a:ea typeface="Calibri"/>
                <a:cs typeface="Calibri"/>
                <a:sym typeface="Calibri"/>
              </a:rPr>
              <a:t>Multiobjetivo NS</a:t>
            </a:r>
            <a:r>
              <a:rPr b="1" lang="en-US" sz="1600">
                <a:solidFill>
                  <a:srgbClr val="0000FF"/>
                </a:solidFill>
                <a:latin typeface="Calibri"/>
                <a:ea typeface="Calibri"/>
                <a:cs typeface="Calibri"/>
                <a:sym typeface="Calibri"/>
              </a:rPr>
              <a:t>GA-II</a:t>
            </a:r>
            <a:r>
              <a:rPr b="1" i="0" lang="en-US" sz="1600" u="none" cap="none" strike="noStrike">
                <a:solidFill>
                  <a:srgbClr val="0000FF"/>
                </a:solidFill>
                <a:latin typeface="Calibri"/>
                <a:ea typeface="Calibri"/>
                <a:cs typeface="Calibri"/>
                <a:sym typeface="Calibri"/>
              </a:rPr>
              <a:t>:</a:t>
            </a:r>
            <a:endParaRPr sz="1000"/>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2000" u="none" cap="none" strike="noStrike">
              <a:solidFill>
                <a:srgbClr val="0000FF"/>
              </a:solidFill>
              <a:latin typeface="Calibri"/>
              <a:ea typeface="Calibri"/>
              <a:cs typeface="Calibri"/>
              <a:sym typeface="Calibri"/>
            </a:endParaRPr>
          </a:p>
        </p:txBody>
      </p:sp>
      <p:sp>
        <p:nvSpPr>
          <p:cNvPr id="92" name="Google Shape;92;p5"/>
          <p:cNvSpPr txBox="1"/>
          <p:nvPr>
            <p:ph type="title"/>
          </p:nvPr>
        </p:nvSpPr>
        <p:spPr>
          <a:xfrm>
            <a:off x="-382551" y="-28110"/>
            <a:ext cx="6801900" cy="7941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sz="2900"/>
              <a:t>Descripción de Algoritmo Multi-objetivo:</a:t>
            </a:r>
            <a:endParaRPr sz="2900"/>
          </a:p>
        </p:txBody>
      </p:sp>
      <p:pic>
        <p:nvPicPr>
          <p:cNvPr id="93" name="Google Shape;93;p5"/>
          <p:cNvPicPr preferRelativeResize="0"/>
          <p:nvPr/>
        </p:nvPicPr>
        <p:blipFill>
          <a:blip r:embed="rId3">
            <a:alphaModFix/>
          </a:blip>
          <a:stretch>
            <a:fillRect/>
          </a:stretch>
        </p:blipFill>
        <p:spPr>
          <a:xfrm>
            <a:off x="209449" y="1368858"/>
            <a:ext cx="4246425" cy="3392842"/>
          </a:xfrm>
          <a:prstGeom prst="rect">
            <a:avLst/>
          </a:prstGeom>
          <a:noFill/>
          <a:ln>
            <a:noFill/>
          </a:ln>
        </p:spPr>
      </p:pic>
      <p:sp>
        <p:nvSpPr>
          <p:cNvPr id="94" name="Google Shape;94;p5"/>
          <p:cNvSpPr txBox="1"/>
          <p:nvPr/>
        </p:nvSpPr>
        <p:spPr>
          <a:xfrm>
            <a:off x="4512400" y="1226900"/>
            <a:ext cx="4450800" cy="3306900"/>
          </a:xfrm>
          <a:prstGeom prst="rect">
            <a:avLst/>
          </a:prstGeom>
          <a:noFill/>
          <a:ln>
            <a:noFill/>
          </a:ln>
        </p:spPr>
        <p:txBody>
          <a:bodyPr anchorCtr="0" anchor="t" bIns="0" lIns="0" spcFirstLastPara="1" rIns="0" wrap="square" tIns="12700">
            <a:spAutoFit/>
          </a:bodyPr>
          <a:lstStyle/>
          <a:p>
            <a:pPr indent="0" lvl="0" marL="12065" marR="5080" rtl="0" algn="ctr">
              <a:lnSpc>
                <a:spcPct val="100000"/>
              </a:lnSpc>
              <a:spcBef>
                <a:spcPts val="0"/>
              </a:spcBef>
              <a:spcAft>
                <a:spcPts val="0"/>
              </a:spcAft>
              <a:buClr>
                <a:srgbClr val="000000"/>
              </a:buClr>
              <a:buSzPts val="2000"/>
              <a:buFont typeface="Arial"/>
              <a:buNone/>
            </a:pPr>
            <a:r>
              <a:rPr b="1" lang="en-US" sz="1600">
                <a:solidFill>
                  <a:srgbClr val="0000FF"/>
                </a:solidFill>
                <a:latin typeface="Calibri"/>
                <a:ea typeface="Calibri"/>
                <a:cs typeface="Calibri"/>
                <a:sym typeface="Calibri"/>
              </a:rPr>
              <a:t>Condiciones y configuración del problema:</a:t>
            </a:r>
            <a:endParaRPr b="1" sz="1600">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sz="1600">
              <a:solidFill>
                <a:srgbClr val="0000FF"/>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El cromosoma y los operadores genéticos utilizados en este enfoque son </a:t>
            </a:r>
            <a:r>
              <a:rPr b="1" lang="en-US">
                <a:solidFill>
                  <a:schemeClr val="dk1"/>
                </a:solidFill>
                <a:latin typeface="Calibri"/>
                <a:ea typeface="Calibri"/>
                <a:cs typeface="Calibri"/>
                <a:sym typeface="Calibri"/>
              </a:rPr>
              <a:t>similares a los del algoritmo mono-objetivo</a:t>
            </a:r>
            <a:r>
              <a:rPr lang="en-US">
                <a:solidFill>
                  <a:schemeClr val="dk1"/>
                </a:solidFill>
                <a:latin typeface="Calibri"/>
                <a:ea typeface="Calibri"/>
                <a:cs typeface="Calibri"/>
                <a:sym typeface="Calibri"/>
              </a:rPr>
              <a:t>, con ajustes para garantizar el cumplimiento de las restricciones</a:t>
            </a:r>
            <a:endParaRPr>
              <a:solidFill>
                <a:schemeClr val="dk1"/>
              </a:solidFill>
              <a:latin typeface="Calibri"/>
              <a:ea typeface="Calibri"/>
              <a:cs typeface="Calibri"/>
              <a:sym typeface="Calibri"/>
            </a:endParaRPr>
          </a:p>
          <a:p>
            <a:pPr indent="0" lvl="0" marL="0" marR="508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La evaluación de cada individuo se realiza a través de dos funciones separadas: (i) población cubierta, y (ii) la suma de las distancias en línea entre todos los pares de supermercados.</a:t>
            </a:r>
            <a:endParaRPr>
              <a:solidFill>
                <a:schemeClr val="dk1"/>
              </a:solidFill>
              <a:latin typeface="Calibri"/>
              <a:ea typeface="Calibri"/>
              <a:cs typeface="Calibri"/>
              <a:sym typeface="Calibri"/>
            </a:endParaRPr>
          </a:p>
          <a:p>
            <a:pPr indent="0" lvl="0" marL="457200" marR="5080" rtl="0" algn="l">
              <a:lnSpc>
                <a:spcPct val="100000"/>
              </a:lnSpc>
              <a:spcBef>
                <a:spcPts val="0"/>
              </a:spcBef>
              <a:spcAft>
                <a:spcPts val="0"/>
              </a:spcAft>
              <a:buNone/>
            </a:pPr>
            <a:r>
              <a:t/>
            </a:r>
            <a:endParaRPr>
              <a:solidFill>
                <a:schemeClr val="dk1"/>
              </a:solidFill>
              <a:latin typeface="Calibri"/>
              <a:ea typeface="Calibri"/>
              <a:cs typeface="Calibri"/>
              <a:sym typeface="Calibri"/>
            </a:endParaRPr>
          </a:p>
          <a:p>
            <a:pPr indent="-317500" lvl="0" marL="457200" marR="5080" rtl="0" algn="l">
              <a:lnSpc>
                <a:spcPct val="100000"/>
              </a:lnSpc>
              <a:spcBef>
                <a:spcPts val="0"/>
              </a:spcBef>
              <a:spcAft>
                <a:spcPts val="0"/>
              </a:spcAft>
              <a:buClr>
                <a:schemeClr val="dk1"/>
              </a:buClr>
              <a:buSzPts val="1400"/>
              <a:buFont typeface="Calibri"/>
              <a:buAutoNum type="arabicPeriod"/>
            </a:pPr>
            <a:r>
              <a:rPr lang="en-US">
                <a:solidFill>
                  <a:schemeClr val="dk1"/>
                </a:solidFill>
                <a:latin typeface="Calibri"/>
                <a:ea typeface="Calibri"/>
                <a:cs typeface="Calibri"/>
                <a:sym typeface="Calibri"/>
              </a:rPr>
              <a:t>Se realizaron 10 corridas considerando una configuración de 100 individuos y 500 generaciones, cruzamiento uniforme, mutación flip (con prob = 0.5).</a:t>
            </a:r>
            <a:endParaRPr b="1" i="0" sz="1800" u="none" cap="none" strike="noStrike">
              <a:solidFill>
                <a:srgbClr val="0000F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51488b715d_0_3"/>
          <p:cNvSpPr txBox="1"/>
          <p:nvPr/>
        </p:nvSpPr>
        <p:spPr>
          <a:xfrm>
            <a:off x="659900" y="4252700"/>
            <a:ext cx="3511200" cy="4131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300">
                <a:solidFill>
                  <a:schemeClr val="dk1"/>
                </a:solidFill>
                <a:latin typeface="Calibri"/>
                <a:ea typeface="Calibri"/>
                <a:cs typeface="Calibri"/>
                <a:sym typeface="Calibri"/>
              </a:rPr>
              <a:t>Fig 1.</a:t>
            </a:r>
            <a:r>
              <a:rPr lang="en-US" sz="1300">
                <a:solidFill>
                  <a:schemeClr val="dk1"/>
                </a:solidFill>
                <a:latin typeface="Calibri"/>
                <a:ea typeface="Calibri"/>
                <a:cs typeface="Calibri"/>
                <a:sym typeface="Calibri"/>
              </a:rPr>
              <a:t> </a:t>
            </a:r>
            <a:r>
              <a:rPr i="1" lang="en-US" sz="1300">
                <a:solidFill>
                  <a:schemeClr val="dk1"/>
                </a:solidFill>
                <a:latin typeface="Calibri"/>
                <a:ea typeface="Calibri"/>
                <a:cs typeface="Calibri"/>
                <a:sym typeface="Calibri"/>
              </a:rPr>
              <a:t>Frentes de pareto de las 10 corridas usando el algoritmo multiobjetivo NSGA-II</a:t>
            </a:r>
            <a:endParaRPr b="1" i="0" sz="1700" u="none" cap="none" strike="noStrike">
              <a:solidFill>
                <a:srgbClr val="0000FF"/>
              </a:solidFill>
              <a:latin typeface="Calibri"/>
              <a:ea typeface="Calibri"/>
              <a:cs typeface="Calibri"/>
              <a:sym typeface="Calibri"/>
            </a:endParaRPr>
          </a:p>
        </p:txBody>
      </p:sp>
      <p:sp>
        <p:nvSpPr>
          <p:cNvPr id="100" name="Google Shape;100;g351488b715d_0_3"/>
          <p:cNvSpPr txBox="1"/>
          <p:nvPr>
            <p:ph type="title"/>
          </p:nvPr>
        </p:nvSpPr>
        <p:spPr>
          <a:xfrm>
            <a:off x="-382550" y="-28100"/>
            <a:ext cx="7254600" cy="8403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a:t>Resultados de algoritmo multiobjetivo:</a:t>
            </a:r>
            <a:endParaRPr/>
          </a:p>
        </p:txBody>
      </p:sp>
      <p:pic>
        <p:nvPicPr>
          <p:cNvPr id="101" name="Google Shape;101;g351488b715d_0_3"/>
          <p:cNvPicPr preferRelativeResize="0"/>
          <p:nvPr/>
        </p:nvPicPr>
        <p:blipFill>
          <a:blip r:embed="rId3">
            <a:alphaModFix/>
          </a:blip>
          <a:stretch>
            <a:fillRect/>
          </a:stretch>
        </p:blipFill>
        <p:spPr>
          <a:xfrm>
            <a:off x="214000" y="1012475"/>
            <a:ext cx="4250601" cy="3178523"/>
          </a:xfrm>
          <a:prstGeom prst="rect">
            <a:avLst/>
          </a:prstGeom>
          <a:noFill/>
          <a:ln>
            <a:noFill/>
          </a:ln>
        </p:spPr>
      </p:pic>
      <p:pic>
        <p:nvPicPr>
          <p:cNvPr id="102" name="Google Shape;102;g351488b715d_0_3"/>
          <p:cNvPicPr preferRelativeResize="0"/>
          <p:nvPr/>
        </p:nvPicPr>
        <p:blipFill>
          <a:blip r:embed="rId4">
            <a:alphaModFix/>
          </a:blip>
          <a:stretch>
            <a:fillRect/>
          </a:stretch>
        </p:blipFill>
        <p:spPr>
          <a:xfrm>
            <a:off x="4664800" y="1012475"/>
            <a:ext cx="4250601" cy="3178523"/>
          </a:xfrm>
          <a:prstGeom prst="rect">
            <a:avLst/>
          </a:prstGeom>
          <a:noFill/>
          <a:ln>
            <a:noFill/>
          </a:ln>
        </p:spPr>
      </p:pic>
      <p:sp>
        <p:nvSpPr>
          <p:cNvPr id="103" name="Google Shape;103;g351488b715d_0_3"/>
          <p:cNvSpPr txBox="1"/>
          <p:nvPr/>
        </p:nvSpPr>
        <p:spPr>
          <a:xfrm>
            <a:off x="4817150" y="4251950"/>
            <a:ext cx="4250700" cy="413100"/>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lang="en-US" sz="1300">
                <a:solidFill>
                  <a:schemeClr val="dk1"/>
                </a:solidFill>
                <a:latin typeface="Calibri"/>
                <a:ea typeface="Calibri"/>
                <a:cs typeface="Calibri"/>
                <a:sym typeface="Calibri"/>
              </a:rPr>
              <a:t>Fig 2.</a:t>
            </a:r>
            <a:r>
              <a:rPr lang="en-US" sz="1300">
                <a:solidFill>
                  <a:schemeClr val="dk1"/>
                </a:solidFill>
                <a:latin typeface="Calibri"/>
                <a:ea typeface="Calibri"/>
                <a:cs typeface="Calibri"/>
                <a:sym typeface="Calibri"/>
              </a:rPr>
              <a:t> </a:t>
            </a:r>
            <a:r>
              <a:rPr i="1" lang="en-US" sz="1300">
                <a:solidFill>
                  <a:schemeClr val="dk1"/>
                </a:solidFill>
                <a:latin typeface="Calibri"/>
                <a:ea typeface="Calibri"/>
                <a:cs typeface="Calibri"/>
                <a:sym typeface="Calibri"/>
              </a:rPr>
              <a:t>Frentes de pareto de las 10 corridas incluyendo las soluciones del algoritmo mono-objetivo.</a:t>
            </a:r>
            <a:endParaRPr b="1" i="0" sz="1700" u="none" cap="none" strike="noStrike">
              <a:solidFill>
                <a:srgbClr val="0000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6"/>
          <p:cNvSpPr txBox="1"/>
          <p:nvPr>
            <p:ph type="title"/>
          </p:nvPr>
        </p:nvSpPr>
        <p:spPr>
          <a:xfrm>
            <a:off x="-382550" y="-28100"/>
            <a:ext cx="6385800" cy="840300"/>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a:t>Conclusiones y trabajos futuros:</a:t>
            </a:r>
            <a:endParaRPr/>
          </a:p>
        </p:txBody>
      </p:sp>
      <p:pic>
        <p:nvPicPr>
          <p:cNvPr id="109" name="Google Shape;109;p6"/>
          <p:cNvPicPr preferRelativeResize="0"/>
          <p:nvPr/>
        </p:nvPicPr>
        <p:blipFill rotWithShape="1">
          <a:blip r:embed="rId3">
            <a:alphaModFix/>
          </a:blip>
          <a:srcRect b="0" l="0" r="0" t="0"/>
          <a:stretch/>
        </p:blipFill>
        <p:spPr>
          <a:xfrm>
            <a:off x="304800" y="1107475"/>
            <a:ext cx="472374" cy="472374"/>
          </a:xfrm>
          <a:prstGeom prst="rect">
            <a:avLst/>
          </a:prstGeom>
          <a:noFill/>
          <a:ln>
            <a:noFill/>
          </a:ln>
        </p:spPr>
      </p:pic>
      <p:pic>
        <p:nvPicPr>
          <p:cNvPr id="110" name="Google Shape;110;p6"/>
          <p:cNvPicPr preferRelativeResize="0"/>
          <p:nvPr/>
        </p:nvPicPr>
        <p:blipFill rotWithShape="1">
          <a:blip r:embed="rId3">
            <a:alphaModFix/>
          </a:blip>
          <a:srcRect b="0" l="0" r="0" t="0"/>
          <a:stretch/>
        </p:blipFill>
        <p:spPr>
          <a:xfrm>
            <a:off x="3288900" y="1183675"/>
            <a:ext cx="472374" cy="472374"/>
          </a:xfrm>
          <a:prstGeom prst="rect">
            <a:avLst/>
          </a:prstGeom>
          <a:noFill/>
          <a:ln>
            <a:noFill/>
          </a:ln>
        </p:spPr>
      </p:pic>
      <p:pic>
        <p:nvPicPr>
          <p:cNvPr id="111" name="Google Shape;111;p6"/>
          <p:cNvPicPr preferRelativeResize="0"/>
          <p:nvPr/>
        </p:nvPicPr>
        <p:blipFill rotWithShape="1">
          <a:blip r:embed="rId3">
            <a:alphaModFix/>
          </a:blip>
          <a:srcRect b="0" l="0" r="0" t="0"/>
          <a:stretch/>
        </p:blipFill>
        <p:spPr>
          <a:xfrm>
            <a:off x="6214750" y="1183675"/>
            <a:ext cx="472374" cy="472374"/>
          </a:xfrm>
          <a:prstGeom prst="rect">
            <a:avLst/>
          </a:prstGeom>
          <a:noFill/>
          <a:ln>
            <a:noFill/>
          </a:ln>
        </p:spPr>
      </p:pic>
      <p:sp>
        <p:nvSpPr>
          <p:cNvPr id="112" name="Google Shape;112;p6"/>
          <p:cNvSpPr txBox="1"/>
          <p:nvPr/>
        </p:nvSpPr>
        <p:spPr>
          <a:xfrm>
            <a:off x="820925" y="1256400"/>
            <a:ext cx="2234700" cy="3089700"/>
          </a:xfrm>
          <a:prstGeom prst="rect">
            <a:avLst/>
          </a:prstGeom>
          <a:noFill/>
          <a:ln>
            <a:noFill/>
          </a:ln>
        </p:spPr>
        <p:txBody>
          <a:bodyPr anchorCtr="0" anchor="t" bIns="0" lIns="0" spcFirstLastPara="1" rIns="0" wrap="square" tIns="12700">
            <a:spAutoFit/>
          </a:bodyPr>
          <a:lstStyle/>
          <a:p>
            <a:pPr indent="0" lvl="0" marL="0" marR="5080" rtl="0" algn="l">
              <a:lnSpc>
                <a:spcPct val="119800"/>
              </a:lnSpc>
              <a:spcBef>
                <a:spcPts val="0"/>
              </a:spcBef>
              <a:spcAft>
                <a:spcPts val="0"/>
              </a:spcAft>
              <a:buClr>
                <a:srgbClr val="000000"/>
              </a:buClr>
              <a:buSzPts val="1300"/>
              <a:buFont typeface="Arial"/>
              <a:buNone/>
            </a:pPr>
            <a:r>
              <a:rPr lang="en-US" sz="1300">
                <a:latin typeface="Comfortaa"/>
                <a:ea typeface="Comfortaa"/>
                <a:cs typeface="Comfortaa"/>
                <a:sym typeface="Comfortaa"/>
              </a:rPr>
              <a:t>Se implementaron dos enfoques evolutivos: uno mono-objetivo, que combina los objetivos en una sola función de evaluación, y otro multi-objetivo, basado en NSGA-II, que permite explorar soluciones eficientes bajo distintos compromisos entre los objetivos.</a:t>
            </a:r>
            <a:endParaRPr sz="1300">
              <a:latin typeface="Comfortaa"/>
              <a:ea typeface="Comfortaa"/>
              <a:cs typeface="Comfortaa"/>
              <a:sym typeface="Comfortaa"/>
            </a:endParaRPr>
          </a:p>
          <a:p>
            <a:pPr indent="0" lvl="0" marL="0" marR="5080" rtl="0" algn="l">
              <a:lnSpc>
                <a:spcPct val="119800"/>
              </a:lnSpc>
              <a:spcBef>
                <a:spcPts val="0"/>
              </a:spcBef>
              <a:spcAft>
                <a:spcPts val="0"/>
              </a:spcAft>
              <a:buClr>
                <a:srgbClr val="000000"/>
              </a:buClr>
              <a:buSzPts val="1300"/>
              <a:buFont typeface="Arial"/>
              <a:buNone/>
            </a:pPr>
            <a:r>
              <a:t/>
            </a:r>
            <a:endParaRPr sz="1300">
              <a:latin typeface="Comfortaa"/>
              <a:ea typeface="Comfortaa"/>
              <a:cs typeface="Comfortaa"/>
              <a:sym typeface="Comfortaa"/>
            </a:endParaRPr>
          </a:p>
        </p:txBody>
      </p:sp>
      <p:sp>
        <p:nvSpPr>
          <p:cNvPr id="113" name="Google Shape;113;p6"/>
          <p:cNvSpPr txBox="1"/>
          <p:nvPr/>
        </p:nvSpPr>
        <p:spPr>
          <a:xfrm>
            <a:off x="6838900" y="1156475"/>
            <a:ext cx="1823400" cy="581700"/>
          </a:xfrm>
          <a:prstGeom prst="rect">
            <a:avLst/>
          </a:prstGeom>
          <a:noFill/>
          <a:ln>
            <a:noFill/>
          </a:ln>
        </p:spPr>
        <p:txBody>
          <a:bodyPr anchorCtr="0" anchor="t" bIns="0" lIns="0" spcFirstLastPara="1" rIns="0" wrap="square" tIns="12700">
            <a:spAutoFit/>
          </a:bodyPr>
          <a:lstStyle/>
          <a:p>
            <a:pPr indent="0" lvl="0" marL="0" marR="5080" rtl="0" algn="ctr">
              <a:lnSpc>
                <a:spcPct val="119800"/>
              </a:lnSpc>
              <a:spcBef>
                <a:spcPts val="0"/>
              </a:spcBef>
              <a:spcAft>
                <a:spcPts val="0"/>
              </a:spcAft>
              <a:buNone/>
            </a:pPr>
            <a:r>
              <a:rPr b="1" lang="en-US" sz="2000">
                <a:solidFill>
                  <a:srgbClr val="0000FF"/>
                </a:solidFill>
                <a:latin typeface="Calibri"/>
                <a:ea typeface="Calibri"/>
                <a:cs typeface="Calibri"/>
                <a:sym typeface="Calibri"/>
              </a:rPr>
              <a:t>Trabajos futuros</a:t>
            </a:r>
            <a:r>
              <a:rPr b="1" i="0" lang="en-US" sz="2000" u="none" cap="none" strike="noStrike">
                <a:solidFill>
                  <a:srgbClr val="0000FF"/>
                </a:solidFill>
                <a:latin typeface="Calibri"/>
                <a:ea typeface="Calibri"/>
                <a:cs typeface="Calibri"/>
                <a:sym typeface="Calibri"/>
              </a:rPr>
              <a:t>: </a:t>
            </a:r>
            <a:endParaRPr/>
          </a:p>
          <a:p>
            <a:pPr indent="0" lvl="0" marL="0" marR="5080" rtl="0" algn="ctr">
              <a:lnSpc>
                <a:spcPct val="119800"/>
              </a:lnSpc>
              <a:spcBef>
                <a:spcPts val="0"/>
              </a:spcBef>
              <a:spcAft>
                <a:spcPts val="0"/>
              </a:spcAft>
              <a:buClr>
                <a:srgbClr val="000000"/>
              </a:buClr>
              <a:buSzPts val="1300"/>
              <a:buFont typeface="Arial"/>
              <a:buNone/>
            </a:pPr>
            <a:r>
              <a:t/>
            </a:r>
            <a:endParaRPr b="0" i="0" sz="1300" u="none" cap="none" strike="noStrike">
              <a:solidFill>
                <a:srgbClr val="000000"/>
              </a:solidFill>
              <a:latin typeface="Comfortaa"/>
              <a:ea typeface="Comfortaa"/>
              <a:cs typeface="Comfortaa"/>
              <a:sym typeface="Comfortaa"/>
            </a:endParaRPr>
          </a:p>
        </p:txBody>
      </p:sp>
      <p:sp>
        <p:nvSpPr>
          <p:cNvPr id="114" name="Google Shape;114;p6"/>
          <p:cNvSpPr txBox="1"/>
          <p:nvPr/>
        </p:nvSpPr>
        <p:spPr>
          <a:xfrm>
            <a:off x="3828275" y="1256400"/>
            <a:ext cx="2234700" cy="2370300"/>
          </a:xfrm>
          <a:prstGeom prst="rect">
            <a:avLst/>
          </a:prstGeom>
          <a:noFill/>
          <a:ln>
            <a:noFill/>
          </a:ln>
        </p:spPr>
        <p:txBody>
          <a:bodyPr anchorCtr="0" anchor="t" bIns="0" lIns="0" spcFirstLastPara="1" rIns="0" wrap="square" tIns="12700">
            <a:spAutoFit/>
          </a:bodyPr>
          <a:lstStyle/>
          <a:p>
            <a:pPr indent="0" lvl="0" marL="0" marR="5080" rtl="0" algn="l">
              <a:lnSpc>
                <a:spcPct val="119800"/>
              </a:lnSpc>
              <a:spcBef>
                <a:spcPts val="0"/>
              </a:spcBef>
              <a:spcAft>
                <a:spcPts val="0"/>
              </a:spcAft>
              <a:buClr>
                <a:srgbClr val="000000"/>
              </a:buClr>
              <a:buSzPts val="1300"/>
              <a:buFont typeface="Arial"/>
              <a:buNone/>
            </a:pPr>
            <a:r>
              <a:rPr lang="en-US" sz="1300">
                <a:latin typeface="Comfortaa"/>
                <a:ea typeface="Comfortaa"/>
                <a:cs typeface="Comfortaa"/>
                <a:sym typeface="Comfortaa"/>
              </a:rPr>
              <a:t>Ambos métodos generaron soluciones viables y de alta calidad. Sin embargo, el algoritmo multi-objetivo destacó por ofrecer un conjunto diverso de alternativas para la toma de decisiones</a:t>
            </a:r>
            <a:endParaRPr sz="1300">
              <a:latin typeface="Comfortaa"/>
              <a:ea typeface="Comfortaa"/>
              <a:cs typeface="Comfortaa"/>
              <a:sym typeface="Comfortaa"/>
            </a:endParaRPr>
          </a:p>
          <a:p>
            <a:pPr indent="0" lvl="0" marL="0" marR="5080" rtl="0" algn="l">
              <a:lnSpc>
                <a:spcPct val="119800"/>
              </a:lnSpc>
              <a:spcBef>
                <a:spcPts val="0"/>
              </a:spcBef>
              <a:spcAft>
                <a:spcPts val="0"/>
              </a:spcAft>
              <a:buClr>
                <a:srgbClr val="000000"/>
              </a:buClr>
              <a:buSzPts val="1300"/>
              <a:buFont typeface="Arial"/>
              <a:buNone/>
            </a:pPr>
            <a:r>
              <a:t/>
            </a:r>
            <a:endParaRPr sz="1300">
              <a:latin typeface="Comfortaa"/>
              <a:ea typeface="Comfortaa"/>
              <a:cs typeface="Comfortaa"/>
              <a:sym typeface="Comfortaa"/>
            </a:endParaRPr>
          </a:p>
        </p:txBody>
      </p:sp>
      <p:sp>
        <p:nvSpPr>
          <p:cNvPr id="115" name="Google Shape;115;p6"/>
          <p:cNvSpPr txBox="1"/>
          <p:nvPr/>
        </p:nvSpPr>
        <p:spPr>
          <a:xfrm>
            <a:off x="6709450" y="1579850"/>
            <a:ext cx="2234700" cy="3089700"/>
          </a:xfrm>
          <a:prstGeom prst="rect">
            <a:avLst/>
          </a:prstGeom>
          <a:noFill/>
          <a:ln>
            <a:noFill/>
          </a:ln>
        </p:spPr>
        <p:txBody>
          <a:bodyPr anchorCtr="0" anchor="t" bIns="0" lIns="0" spcFirstLastPara="1" rIns="0" wrap="square" tIns="12700">
            <a:spAutoFit/>
          </a:bodyPr>
          <a:lstStyle/>
          <a:p>
            <a:pPr indent="0" lvl="0" marL="0" marR="5080" rtl="0" algn="l">
              <a:lnSpc>
                <a:spcPct val="119800"/>
              </a:lnSpc>
              <a:spcBef>
                <a:spcPts val="0"/>
              </a:spcBef>
              <a:spcAft>
                <a:spcPts val="0"/>
              </a:spcAft>
              <a:buClr>
                <a:srgbClr val="000000"/>
              </a:buClr>
              <a:buSzPts val="1300"/>
              <a:buFont typeface="Arial"/>
              <a:buNone/>
            </a:pPr>
            <a:r>
              <a:rPr lang="en-US" sz="1300">
                <a:latin typeface="Comfortaa"/>
                <a:ea typeface="Comfortaa"/>
                <a:cs typeface="Comfortaa"/>
                <a:sym typeface="Comfortaa"/>
              </a:rPr>
              <a:t>incorporación de variables adicionales que influyen en la toma de decisiones de localización, tales como el costo del terreno, la accesibilidad por transporte público, la competencia directa en las zonas de influencia y la proyección de crecimiento urbano.</a:t>
            </a:r>
            <a:endParaRPr sz="1300">
              <a:latin typeface="Comfortaa"/>
              <a:ea typeface="Comfortaa"/>
              <a:cs typeface="Comfortaa"/>
              <a:sym typeface="Comfortaa"/>
            </a:endParaRPr>
          </a:p>
          <a:p>
            <a:pPr indent="0" lvl="0" marL="0" marR="5080" rtl="0" algn="l">
              <a:lnSpc>
                <a:spcPct val="119800"/>
              </a:lnSpc>
              <a:spcBef>
                <a:spcPts val="0"/>
              </a:spcBef>
              <a:spcAft>
                <a:spcPts val="0"/>
              </a:spcAft>
              <a:buClr>
                <a:srgbClr val="000000"/>
              </a:buClr>
              <a:buSzPts val="1300"/>
              <a:buFont typeface="Arial"/>
              <a:buNone/>
            </a:pPr>
            <a:r>
              <a:t/>
            </a:r>
            <a:endParaRPr sz="1300">
              <a:latin typeface="Comfortaa"/>
              <a:ea typeface="Comfortaa"/>
              <a:cs typeface="Comfortaa"/>
              <a:sym typeface="Comforta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nvSpPr>
        <p:spPr>
          <a:xfrm>
            <a:off x="577206" y="1086510"/>
            <a:ext cx="7370400" cy="1059264"/>
          </a:xfrm>
          <a:prstGeom prst="rect">
            <a:avLst/>
          </a:prstGeom>
          <a:noFill/>
          <a:ln>
            <a:noFill/>
          </a:ln>
        </p:spPr>
        <p:txBody>
          <a:bodyPr anchorCtr="0" anchor="t" bIns="0" lIns="0" spcFirstLastPara="1" rIns="0" wrap="square" tIns="12700">
            <a:spAutoFit/>
          </a:bodyPr>
          <a:lstStyle/>
          <a:p>
            <a:pPr indent="0" lvl="0" marL="12065" marR="5080" rtl="0" algn="l">
              <a:lnSpc>
                <a:spcPct val="100000"/>
              </a:lnSpc>
              <a:spcBef>
                <a:spcPts val="0"/>
              </a:spcBef>
              <a:spcAft>
                <a:spcPts val="0"/>
              </a:spcAft>
              <a:buClr>
                <a:srgbClr val="000000"/>
              </a:buClr>
              <a:buSzPts val="2000"/>
              <a:buFont typeface="Arial"/>
              <a:buNone/>
            </a:pPr>
            <a:r>
              <a:rPr b="1" i="0" lang="en-US" sz="2000" u="none" cap="none" strike="noStrike">
                <a:solidFill>
                  <a:srgbClr val="0000FF"/>
                </a:solidFill>
                <a:latin typeface="Calibri"/>
                <a:ea typeface="Calibri"/>
                <a:cs typeface="Calibri"/>
                <a:sym typeface="Calibri"/>
              </a:rPr>
              <a:t>Github:</a:t>
            </a:r>
            <a:endParaRPr/>
          </a:p>
          <a:p>
            <a:pPr indent="0" lvl="0" marL="12065" marR="5080" rtl="0" algn="l">
              <a:lnSpc>
                <a:spcPct val="100000"/>
              </a:lnSpc>
              <a:spcBef>
                <a:spcPts val="0"/>
              </a:spcBef>
              <a:spcAft>
                <a:spcPts val="0"/>
              </a:spcAft>
              <a:buClr>
                <a:srgbClr val="000000"/>
              </a:buClr>
              <a:buSzPts val="2000"/>
              <a:buFont typeface="Arial"/>
              <a:buNone/>
            </a:pPr>
            <a:r>
              <a:rPr b="0" i="0" lang="en-US" sz="1600" u="none" cap="none" strike="noStrike">
                <a:solidFill>
                  <a:schemeClr val="dk1"/>
                </a:solidFill>
                <a:latin typeface="Comfortaa"/>
                <a:ea typeface="Comfortaa"/>
                <a:cs typeface="Comfortaa"/>
                <a:sym typeface="Comfortaa"/>
              </a:rPr>
              <a:t>Xxxxxx</a:t>
            </a:r>
            <a:endParaRPr b="1" i="0" sz="16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1600" u="none" cap="none" strike="noStrike">
              <a:solidFill>
                <a:srgbClr val="0000FF"/>
              </a:solidFill>
              <a:latin typeface="Calibri"/>
              <a:ea typeface="Calibri"/>
              <a:cs typeface="Calibri"/>
              <a:sym typeface="Calibri"/>
            </a:endParaRPr>
          </a:p>
          <a:p>
            <a:pPr indent="0" lvl="0" marL="12065" marR="5080" rtl="0" algn="l">
              <a:lnSpc>
                <a:spcPct val="100000"/>
              </a:lnSpc>
              <a:spcBef>
                <a:spcPts val="0"/>
              </a:spcBef>
              <a:spcAft>
                <a:spcPts val="0"/>
              </a:spcAft>
              <a:buClr>
                <a:srgbClr val="000000"/>
              </a:buClr>
              <a:buSzPts val="2000"/>
              <a:buFont typeface="Arial"/>
              <a:buNone/>
            </a:pPr>
            <a:r>
              <a:t/>
            </a:r>
            <a:endParaRPr b="1" i="0" sz="1600" u="none" cap="none" strike="noStrike">
              <a:solidFill>
                <a:srgbClr val="0000FF"/>
              </a:solidFill>
              <a:latin typeface="Calibri"/>
              <a:ea typeface="Calibri"/>
              <a:cs typeface="Calibri"/>
              <a:sym typeface="Calibri"/>
            </a:endParaRPr>
          </a:p>
        </p:txBody>
      </p:sp>
      <p:sp>
        <p:nvSpPr>
          <p:cNvPr id="121" name="Google Shape;121;p7"/>
          <p:cNvSpPr txBox="1"/>
          <p:nvPr>
            <p:ph type="title"/>
          </p:nvPr>
        </p:nvSpPr>
        <p:spPr>
          <a:xfrm>
            <a:off x="-382551" y="-28110"/>
            <a:ext cx="6711161" cy="840105"/>
          </a:xfrm>
          <a:prstGeom prst="rect">
            <a:avLst/>
          </a:prstGeom>
          <a:noFill/>
          <a:ln>
            <a:noFill/>
          </a:ln>
        </p:spPr>
        <p:txBody>
          <a:bodyPr anchorCtr="0" anchor="t" bIns="0" lIns="0" spcFirstLastPara="1" rIns="0" wrap="square" tIns="344300">
            <a:spAutoFit/>
          </a:bodyPr>
          <a:lstStyle/>
          <a:p>
            <a:pPr indent="0" lvl="0" marL="554990" rtl="0" algn="l">
              <a:lnSpc>
                <a:spcPct val="100000"/>
              </a:lnSpc>
              <a:spcBef>
                <a:spcPts val="0"/>
              </a:spcBef>
              <a:spcAft>
                <a:spcPts val="0"/>
              </a:spcAft>
              <a:buSzPts val="1400"/>
              <a:buNone/>
            </a:pPr>
            <a:r>
              <a:rPr lang="en-US"/>
              <a:t>Repositorio de Código y Datos: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2025-02-14T23:03:33Z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