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3" r:id="rId5"/>
  </p:sldMasterIdLst>
  <p:notesMasterIdLst>
    <p:notesMasterId r:id="rId22"/>
  </p:notesMasterIdLst>
  <p:handoutMasterIdLst>
    <p:handoutMasterId r:id="rId23"/>
  </p:handoutMasterIdLst>
  <p:sldIdLst>
    <p:sldId id="318" r:id="rId6"/>
    <p:sldId id="359" r:id="rId7"/>
    <p:sldId id="330" r:id="rId8"/>
    <p:sldId id="331" r:id="rId9"/>
    <p:sldId id="358" r:id="rId10"/>
    <p:sldId id="361" r:id="rId11"/>
    <p:sldId id="362" r:id="rId12"/>
    <p:sldId id="367" r:id="rId13"/>
    <p:sldId id="369" r:id="rId14"/>
    <p:sldId id="363" r:id="rId15"/>
    <p:sldId id="368" r:id="rId16"/>
    <p:sldId id="371" r:id="rId17"/>
    <p:sldId id="364" r:id="rId18"/>
    <p:sldId id="365" r:id="rId19"/>
    <p:sldId id="366" r:id="rId20"/>
    <p:sldId id="291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CC5A49"/>
    <a:srgbClr val="E24A33"/>
    <a:srgbClr val="185586"/>
    <a:srgbClr val="F58A1F"/>
    <a:srgbClr val="005671"/>
    <a:srgbClr val="80C242"/>
    <a:srgbClr val="636463"/>
    <a:srgbClr val="347A7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08" autoAdjust="0"/>
    <p:restoredTop sz="94032" autoAdjust="0"/>
  </p:normalViewPr>
  <p:slideViewPr>
    <p:cSldViewPr snapToGrid="0" showGuides="1">
      <p:cViewPr varScale="1">
        <p:scale>
          <a:sx n="71" d="100"/>
          <a:sy n="71" d="100"/>
        </p:scale>
        <p:origin x="762" y="5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59F4-56EB-4670-9C71-3EDD5FAF9DF5}" type="datetimeFigureOut">
              <a:rPr lang="pt-BR" smtClean="0"/>
              <a:t>30/03/2020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E3650-F9C1-4F51-8238-954829514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283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9EA2F-10F1-4795-8DA2-CE3EFFC3BEEE}" type="datetimeFigureOut">
              <a:rPr lang="pt-BR" smtClean="0"/>
              <a:t>30/03/2020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82769-1025-4D00-8B3D-7FF8D4794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04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724955"/>
            <a:ext cx="5486399" cy="44762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3690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9424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:a16="http://schemas.microsoft.com/office/drawing/2014/main" xmlns="" id="{78B682E1-3579-4616-AD7A-E8B628428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84338"/>
            <a:ext cx="12199143" cy="1094947"/>
          </a:xfrm>
          <a:prstGeom prst="rect">
            <a:avLst/>
          </a:prstGeom>
          <a:effectLst>
            <a:outerShdw blurRad="152400" dist="38100" dir="16200000" rotWithShape="0">
              <a:prstClr val="black">
                <a:alpha val="1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2649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: Forma 15">
            <a:extLst>
              <a:ext uri="{FF2B5EF4-FFF2-40B4-BE49-F238E27FC236}">
                <a16:creationId xmlns:a16="http://schemas.microsoft.com/office/drawing/2014/main" xmlns="" id="{A349FED5-8D8B-4CD4-A372-C0D6727179F4}"/>
              </a:ext>
            </a:extLst>
          </p:cNvPr>
          <p:cNvSpPr/>
          <p:nvPr userDrawn="1"/>
        </p:nvSpPr>
        <p:spPr>
          <a:xfrm>
            <a:off x="-45244" y="1"/>
            <a:ext cx="10706282" cy="6165850"/>
          </a:xfrm>
          <a:custGeom>
            <a:avLst/>
            <a:gdLst>
              <a:gd name="connsiteX0" fmla="*/ 0 w 7097965"/>
              <a:gd name="connsiteY0" fmla="*/ 0 h 6228062"/>
              <a:gd name="connsiteX1" fmla="*/ 2991263 w 7097965"/>
              <a:gd name="connsiteY1" fmla="*/ 0 h 6228062"/>
              <a:gd name="connsiteX2" fmla="*/ 3364346 w 7097965"/>
              <a:gd name="connsiteY2" fmla="*/ 0 h 6228062"/>
              <a:gd name="connsiteX3" fmla="*/ 3714119 w 7097965"/>
              <a:gd name="connsiteY3" fmla="*/ 0 h 6228062"/>
              <a:gd name="connsiteX4" fmla="*/ 3740943 w 7097965"/>
              <a:gd name="connsiteY4" fmla="*/ 0 h 6228062"/>
              <a:gd name="connsiteX5" fmla="*/ 4041334 w 7097965"/>
              <a:gd name="connsiteY5" fmla="*/ 0 h 6228062"/>
              <a:gd name="connsiteX6" fmla="*/ 7097806 w 7097965"/>
              <a:gd name="connsiteY6" fmla="*/ 0 h 6228062"/>
              <a:gd name="connsiteX7" fmla="*/ 7097806 w 7097965"/>
              <a:gd name="connsiteY7" fmla="*/ 4185089 h 6228062"/>
              <a:gd name="connsiteX8" fmla="*/ 5172265 w 7097965"/>
              <a:gd name="connsiteY8" fmla="*/ 6228062 h 6228062"/>
              <a:gd name="connsiteX9" fmla="*/ 3787711 w 7097965"/>
              <a:gd name="connsiteY9" fmla="*/ 6228062 h 6228062"/>
              <a:gd name="connsiteX10" fmla="*/ 3740943 w 7097965"/>
              <a:gd name="connsiteY10" fmla="*/ 6228062 h 6228062"/>
              <a:gd name="connsiteX11" fmla="*/ 3610738 w 7097965"/>
              <a:gd name="connsiteY11" fmla="*/ 6228062 h 6228062"/>
              <a:gd name="connsiteX12" fmla="*/ 3461653 w 7097965"/>
              <a:gd name="connsiteY12" fmla="*/ 6228062 h 6228062"/>
              <a:gd name="connsiteX13" fmla="*/ 3338132 w 7097965"/>
              <a:gd name="connsiteY13" fmla="*/ 6228062 h 6228062"/>
              <a:gd name="connsiteX14" fmla="*/ 3237849 w 7097965"/>
              <a:gd name="connsiteY14" fmla="*/ 6228062 h 6228062"/>
              <a:gd name="connsiteX15" fmla="*/ 3158479 w 7097965"/>
              <a:gd name="connsiteY15" fmla="*/ 6228062 h 6228062"/>
              <a:gd name="connsiteX16" fmla="*/ 3097699 w 7097965"/>
              <a:gd name="connsiteY16" fmla="*/ 6228062 h 6228062"/>
              <a:gd name="connsiteX17" fmla="*/ 3053183 w 7097965"/>
              <a:gd name="connsiteY17" fmla="*/ 6228062 h 6228062"/>
              <a:gd name="connsiteX18" fmla="*/ 3022606 w 7097965"/>
              <a:gd name="connsiteY18" fmla="*/ 6228062 h 6228062"/>
              <a:gd name="connsiteX19" fmla="*/ 3003643 w 7097965"/>
              <a:gd name="connsiteY19" fmla="*/ 6228062 h 6228062"/>
              <a:gd name="connsiteX20" fmla="*/ 2993971 w 7097965"/>
              <a:gd name="connsiteY20" fmla="*/ 6228062 h 6228062"/>
              <a:gd name="connsiteX21" fmla="*/ 2991263 w 7097965"/>
              <a:gd name="connsiteY21" fmla="*/ 6228062 h 6228062"/>
              <a:gd name="connsiteX22" fmla="*/ 0 w 7097965"/>
              <a:gd name="connsiteY22" fmla="*/ 6228062 h 622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097965" h="6228062">
                <a:moveTo>
                  <a:pt x="0" y="0"/>
                </a:moveTo>
                <a:lnTo>
                  <a:pt x="2991263" y="0"/>
                </a:lnTo>
                <a:lnTo>
                  <a:pt x="3364346" y="0"/>
                </a:lnTo>
                <a:lnTo>
                  <a:pt x="3714119" y="0"/>
                </a:lnTo>
                <a:lnTo>
                  <a:pt x="3740943" y="0"/>
                </a:lnTo>
                <a:lnTo>
                  <a:pt x="4041334" y="0"/>
                </a:lnTo>
                <a:cubicBezTo>
                  <a:pt x="7097806" y="0"/>
                  <a:pt x="7097806" y="0"/>
                  <a:pt x="7097806" y="0"/>
                </a:cubicBezTo>
                <a:cubicBezTo>
                  <a:pt x="7097806" y="4185089"/>
                  <a:pt x="7097806" y="4185089"/>
                  <a:pt x="7097806" y="4185089"/>
                </a:cubicBezTo>
                <a:cubicBezTo>
                  <a:pt x="7097806" y="4185089"/>
                  <a:pt x="7153688" y="6228062"/>
                  <a:pt x="5172265" y="6228062"/>
                </a:cubicBezTo>
                <a:cubicBezTo>
                  <a:pt x="4552572" y="6228062"/>
                  <a:pt x="4107198" y="6228062"/>
                  <a:pt x="3787711" y="6228062"/>
                </a:cubicBezTo>
                <a:lnTo>
                  <a:pt x="3740943" y="6228062"/>
                </a:lnTo>
                <a:lnTo>
                  <a:pt x="3610738" y="6228062"/>
                </a:lnTo>
                <a:lnTo>
                  <a:pt x="3461653" y="6228062"/>
                </a:lnTo>
                <a:lnTo>
                  <a:pt x="3338132" y="6228062"/>
                </a:lnTo>
                <a:lnTo>
                  <a:pt x="3237849" y="6228062"/>
                </a:lnTo>
                <a:lnTo>
                  <a:pt x="3158479" y="6228062"/>
                </a:lnTo>
                <a:lnTo>
                  <a:pt x="3097699" y="6228062"/>
                </a:lnTo>
                <a:lnTo>
                  <a:pt x="3053183" y="6228062"/>
                </a:lnTo>
                <a:lnTo>
                  <a:pt x="3022606" y="6228062"/>
                </a:lnTo>
                <a:lnTo>
                  <a:pt x="3003643" y="6228062"/>
                </a:lnTo>
                <a:lnTo>
                  <a:pt x="2993971" y="6228062"/>
                </a:lnTo>
                <a:lnTo>
                  <a:pt x="2991263" y="6228062"/>
                </a:lnTo>
                <a:lnTo>
                  <a:pt x="0" y="6228062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C456576C-94EB-4B46-8CF8-153B40744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84338"/>
            <a:ext cx="12199143" cy="1094947"/>
          </a:xfrm>
          <a:prstGeom prst="rect">
            <a:avLst/>
          </a:prstGeom>
          <a:effectLst>
            <a:outerShdw blurRad="152400" dist="38100" dir="16200000" rotWithShape="0">
              <a:prstClr val="black">
                <a:alpha val="1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12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9B48D3C5-3C3F-4F7E-BFE0-F15464560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84338"/>
            <a:ext cx="12199143" cy="1094947"/>
          </a:xfrm>
          <a:prstGeom prst="rect">
            <a:avLst/>
          </a:prstGeom>
          <a:effectLst>
            <a:outerShdw blurRad="152400" dist="38100" dir="16200000" rotWithShape="0">
              <a:prstClr val="black">
                <a:alpha val="1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6530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F09ECF7F-A977-40B6-90D9-1588EF3A5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84338"/>
            <a:ext cx="12199143" cy="1094947"/>
          </a:xfrm>
          <a:prstGeom prst="rect">
            <a:avLst/>
          </a:prstGeom>
          <a:effectLst>
            <a:outerShdw blurRad="152400" dist="38100" dir="16200000" rotWithShape="0">
              <a:prstClr val="black">
                <a:alpha val="1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4292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D8CBAD85-FDDA-4842-9DFF-E37A1694D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84338"/>
            <a:ext cx="12199143" cy="1094947"/>
          </a:xfrm>
          <a:prstGeom prst="rect">
            <a:avLst/>
          </a:prstGeom>
          <a:effectLst>
            <a:outerShdw blurRad="152400" dist="38100" dir="16200000" rotWithShape="0">
              <a:prstClr val="black">
                <a:alpha val="1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6930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9323386A-51DA-4C07-84F7-53CA47CD1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84338"/>
            <a:ext cx="12199143" cy="1094947"/>
          </a:xfrm>
          <a:prstGeom prst="rect">
            <a:avLst/>
          </a:prstGeom>
          <a:effectLst>
            <a:outerShdw blurRad="152400" dist="38100" dir="16200000" rotWithShape="0">
              <a:prstClr val="black">
                <a:alpha val="1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7233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[Shape] Cor"/>
          <p:cNvSpPr/>
          <p:nvPr userDrawn="1"/>
        </p:nvSpPr>
        <p:spPr>
          <a:xfrm>
            <a:off x="0" y="5125055"/>
            <a:ext cx="12192000" cy="1370997"/>
          </a:xfrm>
          <a:prstGeom prst="rect">
            <a:avLst/>
          </a:prstGeom>
          <a:solidFill>
            <a:srgbClr val="F58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[Shape] Trocar cor: Preenchmento da forma"/>
          <p:cNvSpPr>
            <a:spLocks/>
          </p:cNvSpPr>
          <p:nvPr userDrawn="1"/>
        </p:nvSpPr>
        <p:spPr bwMode="auto">
          <a:xfrm>
            <a:off x="-1" y="4696321"/>
            <a:ext cx="12308115" cy="2161679"/>
          </a:xfrm>
          <a:custGeom>
            <a:avLst/>
            <a:gdLst>
              <a:gd name="T0" fmla="*/ 0 w 7730"/>
              <a:gd name="T1" fmla="*/ 1108 h 3085"/>
              <a:gd name="T2" fmla="*/ 0 w 7730"/>
              <a:gd name="T3" fmla="*/ 3040 h 3085"/>
              <a:gd name="T4" fmla="*/ 6344 w 7730"/>
              <a:gd name="T5" fmla="*/ 3040 h 3085"/>
              <a:gd name="T6" fmla="*/ 7680 w 7730"/>
              <a:gd name="T7" fmla="*/ 1881 h 3085"/>
              <a:gd name="T8" fmla="*/ 7680 w 7730"/>
              <a:gd name="T9" fmla="*/ 0 h 3085"/>
              <a:gd name="T10" fmla="*/ 6332 w 7730"/>
              <a:gd name="T11" fmla="*/ 1100 h 3085"/>
              <a:gd name="T12" fmla="*/ 2 w 7730"/>
              <a:gd name="T13" fmla="*/ 1100 h 3085"/>
              <a:gd name="T14" fmla="*/ 0 w 7730"/>
              <a:gd name="T15" fmla="*/ 1108 h 3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730" h="3085">
                <a:moveTo>
                  <a:pt x="0" y="1108"/>
                </a:moveTo>
                <a:cubicBezTo>
                  <a:pt x="0" y="3040"/>
                  <a:pt x="0" y="3040"/>
                  <a:pt x="0" y="3040"/>
                </a:cubicBezTo>
                <a:cubicBezTo>
                  <a:pt x="6344" y="3040"/>
                  <a:pt x="6344" y="3040"/>
                  <a:pt x="6344" y="3040"/>
                </a:cubicBezTo>
                <a:cubicBezTo>
                  <a:pt x="6344" y="3040"/>
                  <a:pt x="7680" y="3085"/>
                  <a:pt x="7680" y="1881"/>
                </a:cubicBezTo>
                <a:cubicBezTo>
                  <a:pt x="7680" y="677"/>
                  <a:pt x="7680" y="0"/>
                  <a:pt x="7680" y="0"/>
                </a:cubicBezTo>
                <a:cubicBezTo>
                  <a:pt x="7680" y="0"/>
                  <a:pt x="7730" y="1100"/>
                  <a:pt x="6332" y="1100"/>
                </a:cubicBezTo>
                <a:cubicBezTo>
                  <a:pt x="2" y="1100"/>
                  <a:pt x="2" y="1100"/>
                  <a:pt x="2" y="1100"/>
                </a:cubicBezTo>
                <a:lnTo>
                  <a:pt x="0" y="1108"/>
                </a:lnTo>
                <a:close/>
              </a:path>
            </a:pathLst>
          </a:custGeom>
          <a:solidFill>
            <a:srgbClr val="347A7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9323386A-51DA-4C07-84F7-53CA47CD1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84338"/>
            <a:ext cx="12199143" cy="1094947"/>
          </a:xfrm>
          <a:prstGeom prst="rect">
            <a:avLst/>
          </a:prstGeom>
          <a:effectLst>
            <a:outerShdw blurRad="152400" dist="38100" dir="16200000" rotWithShape="0">
              <a:prstClr val="black">
                <a:alpha val="1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9098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[Shape] Trocar cor: Preenchmento da forma"/>
          <p:cNvSpPr>
            <a:spLocks/>
          </p:cNvSpPr>
          <p:nvPr userDrawn="1"/>
        </p:nvSpPr>
        <p:spPr bwMode="auto">
          <a:xfrm>
            <a:off x="8496561" y="-1"/>
            <a:ext cx="3695439" cy="6222915"/>
          </a:xfrm>
          <a:custGeom>
            <a:avLst/>
            <a:gdLst>
              <a:gd name="T0" fmla="*/ 1228 w 3352"/>
              <a:gd name="T1" fmla="*/ 0 h 3832"/>
              <a:gd name="T2" fmla="*/ 1228 w 3352"/>
              <a:gd name="T3" fmla="*/ 2596 h 3832"/>
              <a:gd name="T4" fmla="*/ 0 w 3352"/>
              <a:gd name="T5" fmla="*/ 3832 h 3832"/>
              <a:gd name="T6" fmla="*/ 3352 w 3352"/>
              <a:gd name="T7" fmla="*/ 3832 h 3832"/>
              <a:gd name="T8" fmla="*/ 3352 w 3352"/>
              <a:gd name="T9" fmla="*/ 0 h 3832"/>
              <a:gd name="T10" fmla="*/ 1228 w 3352"/>
              <a:gd name="T11" fmla="*/ 0 h 3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52" h="3832">
                <a:moveTo>
                  <a:pt x="1228" y="0"/>
                </a:moveTo>
                <a:cubicBezTo>
                  <a:pt x="1228" y="2596"/>
                  <a:pt x="1228" y="2596"/>
                  <a:pt x="1228" y="2596"/>
                </a:cubicBezTo>
                <a:cubicBezTo>
                  <a:pt x="1228" y="2596"/>
                  <a:pt x="1308" y="3832"/>
                  <a:pt x="0" y="3832"/>
                </a:cubicBezTo>
                <a:cubicBezTo>
                  <a:pt x="3352" y="3832"/>
                  <a:pt x="3352" y="3832"/>
                  <a:pt x="3352" y="3832"/>
                </a:cubicBezTo>
                <a:cubicBezTo>
                  <a:pt x="3352" y="0"/>
                  <a:pt x="3352" y="0"/>
                  <a:pt x="3352" y="0"/>
                </a:cubicBezTo>
                <a:lnTo>
                  <a:pt x="1228" y="0"/>
                </a:lnTo>
                <a:close/>
              </a:path>
            </a:pathLst>
          </a:custGeom>
          <a:solidFill>
            <a:srgbClr val="F58A1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xmlns="" id="{C456576C-94EB-4B46-8CF8-153B40744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84338"/>
            <a:ext cx="12199143" cy="1094947"/>
          </a:xfrm>
          <a:prstGeom prst="rect">
            <a:avLst/>
          </a:prstGeom>
          <a:effectLst>
            <a:outerShdw blurRad="152400" dist="38100" dir="16200000" rotWithShape="0">
              <a:prstClr val="black">
                <a:alpha val="1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4515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>
            <a:extLst>
              <a:ext uri="{FF2B5EF4-FFF2-40B4-BE49-F238E27FC236}">
                <a16:creationId xmlns:a16="http://schemas.microsoft.com/office/drawing/2014/main" xmlns="" id="{9323386A-51DA-4C07-84F7-53CA47CD1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84338"/>
            <a:ext cx="12199143" cy="1094947"/>
          </a:xfrm>
          <a:prstGeom prst="rect">
            <a:avLst/>
          </a:prstGeom>
          <a:effectLst>
            <a:outerShdw blurRad="152400" dist="38100" dir="16200000" rotWithShape="0">
              <a:prstClr val="black">
                <a:alpha val="1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935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a Livre: Forma 116">
            <a:extLst>
              <a:ext uri="{FF2B5EF4-FFF2-40B4-BE49-F238E27FC236}">
                <a16:creationId xmlns:a16="http://schemas.microsoft.com/office/drawing/2014/main" xmlns="" id="{58CCDDE5-9130-4013-895F-E760F5FDAB23}"/>
              </a:ext>
            </a:extLst>
          </p:cNvPr>
          <p:cNvSpPr>
            <a:spLocks/>
          </p:cNvSpPr>
          <p:nvPr userDrawn="1"/>
        </p:nvSpPr>
        <p:spPr bwMode="auto">
          <a:xfrm>
            <a:off x="-10720" y="3326465"/>
            <a:ext cx="12434949" cy="3516357"/>
          </a:xfrm>
          <a:custGeom>
            <a:avLst/>
            <a:gdLst>
              <a:gd name="connsiteX0" fmla="*/ 10348689 w 10348689"/>
              <a:gd name="connsiteY0" fmla="*/ 0 h 2979131"/>
              <a:gd name="connsiteX1" fmla="*/ 10347056 w 10348689"/>
              <a:gd name="connsiteY1" fmla="*/ 71049 h 2979131"/>
              <a:gd name="connsiteX2" fmla="*/ 10343789 w 10348689"/>
              <a:gd name="connsiteY2" fmla="*/ 141282 h 2979131"/>
              <a:gd name="connsiteX3" fmla="*/ 10338889 w 10348689"/>
              <a:gd name="connsiteY3" fmla="*/ 209064 h 2979131"/>
              <a:gd name="connsiteX4" fmla="*/ 10333172 w 10348689"/>
              <a:gd name="connsiteY4" fmla="*/ 276030 h 2979131"/>
              <a:gd name="connsiteX5" fmla="*/ 10323373 w 10348689"/>
              <a:gd name="connsiteY5" fmla="*/ 339730 h 2979131"/>
              <a:gd name="connsiteX6" fmla="*/ 10313573 w 10348689"/>
              <a:gd name="connsiteY6" fmla="*/ 401796 h 2979131"/>
              <a:gd name="connsiteX7" fmla="*/ 10301323 w 10348689"/>
              <a:gd name="connsiteY7" fmla="*/ 461412 h 2979131"/>
              <a:gd name="connsiteX8" fmla="*/ 10286623 w 10348689"/>
              <a:gd name="connsiteY8" fmla="*/ 518578 h 2979131"/>
              <a:gd name="connsiteX9" fmla="*/ 10272740 w 10348689"/>
              <a:gd name="connsiteY9" fmla="*/ 575744 h 2979131"/>
              <a:gd name="connsiteX10" fmla="*/ 10254773 w 10348689"/>
              <a:gd name="connsiteY10" fmla="*/ 630460 h 2979131"/>
              <a:gd name="connsiteX11" fmla="*/ 10235990 w 10348689"/>
              <a:gd name="connsiteY11" fmla="*/ 682726 h 2979131"/>
              <a:gd name="connsiteX12" fmla="*/ 10217207 w 10348689"/>
              <a:gd name="connsiteY12" fmla="*/ 733359 h 2979131"/>
              <a:gd name="connsiteX13" fmla="*/ 10194341 w 10348689"/>
              <a:gd name="connsiteY13" fmla="*/ 782358 h 2979131"/>
              <a:gd name="connsiteX14" fmla="*/ 10172291 w 10348689"/>
              <a:gd name="connsiteY14" fmla="*/ 830541 h 2979131"/>
              <a:gd name="connsiteX15" fmla="*/ 10148608 w 10348689"/>
              <a:gd name="connsiteY15" fmla="*/ 874641 h 2979131"/>
              <a:gd name="connsiteX16" fmla="*/ 10123291 w 10348689"/>
              <a:gd name="connsiteY16" fmla="*/ 918740 h 2979131"/>
              <a:gd name="connsiteX17" fmla="*/ 10097975 w 10348689"/>
              <a:gd name="connsiteY17" fmla="*/ 962023 h 2979131"/>
              <a:gd name="connsiteX18" fmla="*/ 10071025 w 10348689"/>
              <a:gd name="connsiteY18" fmla="*/ 1002039 h 2979131"/>
              <a:gd name="connsiteX19" fmla="*/ 10042442 w 10348689"/>
              <a:gd name="connsiteY19" fmla="*/ 1041239 h 2979131"/>
              <a:gd name="connsiteX20" fmla="*/ 10013859 w 10348689"/>
              <a:gd name="connsiteY20" fmla="*/ 1079622 h 2979131"/>
              <a:gd name="connsiteX21" fmla="*/ 9983643 w 10348689"/>
              <a:gd name="connsiteY21" fmla="*/ 1114738 h 2979131"/>
              <a:gd name="connsiteX22" fmla="*/ 9951793 w 10348689"/>
              <a:gd name="connsiteY22" fmla="*/ 1149038 h 2979131"/>
              <a:gd name="connsiteX23" fmla="*/ 9919944 w 10348689"/>
              <a:gd name="connsiteY23" fmla="*/ 1182521 h 2979131"/>
              <a:gd name="connsiteX24" fmla="*/ 9888094 w 10348689"/>
              <a:gd name="connsiteY24" fmla="*/ 1214370 h 2979131"/>
              <a:gd name="connsiteX25" fmla="*/ 9854611 w 10348689"/>
              <a:gd name="connsiteY25" fmla="*/ 1244587 h 2979131"/>
              <a:gd name="connsiteX26" fmla="*/ 9821945 w 10348689"/>
              <a:gd name="connsiteY26" fmla="*/ 1273170 h 2979131"/>
              <a:gd name="connsiteX27" fmla="*/ 9786828 w 10348689"/>
              <a:gd name="connsiteY27" fmla="*/ 1301753 h 2979131"/>
              <a:gd name="connsiteX28" fmla="*/ 9751712 w 10348689"/>
              <a:gd name="connsiteY28" fmla="*/ 1328703 h 2979131"/>
              <a:gd name="connsiteX29" fmla="*/ 9716596 w 10348689"/>
              <a:gd name="connsiteY29" fmla="*/ 1352386 h 2979131"/>
              <a:gd name="connsiteX30" fmla="*/ 9681479 w 10348689"/>
              <a:gd name="connsiteY30" fmla="*/ 1376069 h 2979131"/>
              <a:gd name="connsiteX31" fmla="*/ 9645547 w 10348689"/>
              <a:gd name="connsiteY31" fmla="*/ 1400568 h 2979131"/>
              <a:gd name="connsiteX32" fmla="*/ 9610430 w 10348689"/>
              <a:gd name="connsiteY32" fmla="*/ 1420985 h 2979131"/>
              <a:gd name="connsiteX33" fmla="*/ 9573681 w 10348689"/>
              <a:gd name="connsiteY33" fmla="*/ 1441401 h 2979131"/>
              <a:gd name="connsiteX34" fmla="*/ 9537748 w 10348689"/>
              <a:gd name="connsiteY34" fmla="*/ 1460185 h 2979131"/>
              <a:gd name="connsiteX35" fmla="*/ 9500998 w 10348689"/>
              <a:gd name="connsiteY35" fmla="*/ 1479784 h 2979131"/>
              <a:gd name="connsiteX36" fmla="*/ 9464248 w 10348689"/>
              <a:gd name="connsiteY36" fmla="*/ 1495301 h 2979131"/>
              <a:gd name="connsiteX37" fmla="*/ 9391566 w 10348689"/>
              <a:gd name="connsiteY37" fmla="*/ 1527150 h 2979131"/>
              <a:gd name="connsiteX38" fmla="*/ 9319700 w 10348689"/>
              <a:gd name="connsiteY38" fmla="*/ 1554100 h 2979131"/>
              <a:gd name="connsiteX39" fmla="*/ 9248651 w 10348689"/>
              <a:gd name="connsiteY39" fmla="*/ 1577783 h 2979131"/>
              <a:gd name="connsiteX40" fmla="*/ 9178418 w 10348689"/>
              <a:gd name="connsiteY40" fmla="*/ 1599016 h 2979131"/>
              <a:gd name="connsiteX41" fmla="*/ 9112269 w 10348689"/>
              <a:gd name="connsiteY41" fmla="*/ 1616166 h 2979131"/>
              <a:gd name="connsiteX42" fmla="*/ 9046936 w 10348689"/>
              <a:gd name="connsiteY42" fmla="*/ 1630866 h 2979131"/>
              <a:gd name="connsiteX43" fmla="*/ 8984870 w 10348689"/>
              <a:gd name="connsiteY43" fmla="*/ 1643116 h 2979131"/>
              <a:gd name="connsiteX44" fmla="*/ 8926071 w 10348689"/>
              <a:gd name="connsiteY44" fmla="*/ 1652916 h 2979131"/>
              <a:gd name="connsiteX45" fmla="*/ 8872172 w 10348689"/>
              <a:gd name="connsiteY45" fmla="*/ 1660266 h 2979131"/>
              <a:gd name="connsiteX46" fmla="*/ 8821539 w 10348689"/>
              <a:gd name="connsiteY46" fmla="*/ 1665166 h 2979131"/>
              <a:gd name="connsiteX47" fmla="*/ 8776623 w 10348689"/>
              <a:gd name="connsiteY47" fmla="*/ 1668432 h 2979131"/>
              <a:gd name="connsiteX48" fmla="*/ 8737423 w 10348689"/>
              <a:gd name="connsiteY48" fmla="*/ 1671699 h 2979131"/>
              <a:gd name="connsiteX49" fmla="*/ 8675357 w 10348689"/>
              <a:gd name="connsiteY49" fmla="*/ 1673332 h 2979131"/>
              <a:gd name="connsiteX50" fmla="*/ 0 w 10348689"/>
              <a:gd name="connsiteY50" fmla="*/ 1673332 h 2979131"/>
              <a:gd name="connsiteX51" fmla="*/ 0 w 10348689"/>
              <a:gd name="connsiteY51" fmla="*/ 2979131 h 2979131"/>
              <a:gd name="connsiteX52" fmla="*/ 8675357 w 10348689"/>
              <a:gd name="connsiteY52" fmla="*/ 2979131 h 2979131"/>
              <a:gd name="connsiteX53" fmla="*/ 8737423 w 10348689"/>
              <a:gd name="connsiteY53" fmla="*/ 2977498 h 2979131"/>
              <a:gd name="connsiteX54" fmla="*/ 8776623 w 10348689"/>
              <a:gd name="connsiteY54" fmla="*/ 2974231 h 2979131"/>
              <a:gd name="connsiteX55" fmla="*/ 8821539 w 10348689"/>
              <a:gd name="connsiteY55" fmla="*/ 2970965 h 2979131"/>
              <a:gd name="connsiteX56" fmla="*/ 8872172 w 10348689"/>
              <a:gd name="connsiteY56" fmla="*/ 2966065 h 2979131"/>
              <a:gd name="connsiteX57" fmla="*/ 8926071 w 10348689"/>
              <a:gd name="connsiteY57" fmla="*/ 2958715 h 2979131"/>
              <a:gd name="connsiteX58" fmla="*/ 8984870 w 10348689"/>
              <a:gd name="connsiteY58" fmla="*/ 2948915 h 2979131"/>
              <a:gd name="connsiteX59" fmla="*/ 9046936 w 10348689"/>
              <a:gd name="connsiteY59" fmla="*/ 2936665 h 2979131"/>
              <a:gd name="connsiteX60" fmla="*/ 9112269 w 10348689"/>
              <a:gd name="connsiteY60" fmla="*/ 2921965 h 2979131"/>
              <a:gd name="connsiteX61" fmla="*/ 9178418 w 10348689"/>
              <a:gd name="connsiteY61" fmla="*/ 2904815 h 2979131"/>
              <a:gd name="connsiteX62" fmla="*/ 9248651 w 10348689"/>
              <a:gd name="connsiteY62" fmla="*/ 2883582 h 2979131"/>
              <a:gd name="connsiteX63" fmla="*/ 9319700 w 10348689"/>
              <a:gd name="connsiteY63" fmla="*/ 2859899 h 2979131"/>
              <a:gd name="connsiteX64" fmla="*/ 9391566 w 10348689"/>
              <a:gd name="connsiteY64" fmla="*/ 2832949 h 2979131"/>
              <a:gd name="connsiteX65" fmla="*/ 9464248 w 10348689"/>
              <a:gd name="connsiteY65" fmla="*/ 2801100 h 2979131"/>
              <a:gd name="connsiteX66" fmla="*/ 9500998 w 10348689"/>
              <a:gd name="connsiteY66" fmla="*/ 2785583 h 2979131"/>
              <a:gd name="connsiteX67" fmla="*/ 9537748 w 10348689"/>
              <a:gd name="connsiteY67" fmla="*/ 2765984 h 2979131"/>
              <a:gd name="connsiteX68" fmla="*/ 9573681 w 10348689"/>
              <a:gd name="connsiteY68" fmla="*/ 2747200 h 2979131"/>
              <a:gd name="connsiteX69" fmla="*/ 9610430 w 10348689"/>
              <a:gd name="connsiteY69" fmla="*/ 2726784 h 2979131"/>
              <a:gd name="connsiteX70" fmla="*/ 9645547 w 10348689"/>
              <a:gd name="connsiteY70" fmla="*/ 2706367 h 2979131"/>
              <a:gd name="connsiteX71" fmla="*/ 9681479 w 10348689"/>
              <a:gd name="connsiteY71" fmla="*/ 2681868 h 2979131"/>
              <a:gd name="connsiteX72" fmla="*/ 9716596 w 10348689"/>
              <a:gd name="connsiteY72" fmla="*/ 2658185 h 2979131"/>
              <a:gd name="connsiteX73" fmla="*/ 9751712 w 10348689"/>
              <a:gd name="connsiteY73" fmla="*/ 2634502 h 2979131"/>
              <a:gd name="connsiteX74" fmla="*/ 9786828 w 10348689"/>
              <a:gd name="connsiteY74" fmla="*/ 2607552 h 2979131"/>
              <a:gd name="connsiteX75" fmla="*/ 9821945 w 10348689"/>
              <a:gd name="connsiteY75" fmla="*/ 2578969 h 2979131"/>
              <a:gd name="connsiteX76" fmla="*/ 9854611 w 10348689"/>
              <a:gd name="connsiteY76" fmla="*/ 2550386 h 2979131"/>
              <a:gd name="connsiteX77" fmla="*/ 9888094 w 10348689"/>
              <a:gd name="connsiteY77" fmla="*/ 2520169 h 2979131"/>
              <a:gd name="connsiteX78" fmla="*/ 9919944 w 10348689"/>
              <a:gd name="connsiteY78" fmla="*/ 2488320 h 2979131"/>
              <a:gd name="connsiteX79" fmla="*/ 9951793 w 10348689"/>
              <a:gd name="connsiteY79" fmla="*/ 2454837 h 2979131"/>
              <a:gd name="connsiteX80" fmla="*/ 9983643 w 10348689"/>
              <a:gd name="connsiteY80" fmla="*/ 2420537 h 2979131"/>
              <a:gd name="connsiteX81" fmla="*/ 10013859 w 10348689"/>
              <a:gd name="connsiteY81" fmla="*/ 2385421 h 2979131"/>
              <a:gd name="connsiteX82" fmla="*/ 10042442 w 10348689"/>
              <a:gd name="connsiteY82" fmla="*/ 2347038 h 2979131"/>
              <a:gd name="connsiteX83" fmla="*/ 10071025 w 10348689"/>
              <a:gd name="connsiteY83" fmla="*/ 2307838 h 2979131"/>
              <a:gd name="connsiteX84" fmla="*/ 10097975 w 10348689"/>
              <a:gd name="connsiteY84" fmla="*/ 2267822 h 2979131"/>
              <a:gd name="connsiteX85" fmla="*/ 10123291 w 10348689"/>
              <a:gd name="connsiteY85" fmla="*/ 2224539 h 2979131"/>
              <a:gd name="connsiteX86" fmla="*/ 10148608 w 10348689"/>
              <a:gd name="connsiteY86" fmla="*/ 2180440 h 2979131"/>
              <a:gd name="connsiteX87" fmla="*/ 10172291 w 10348689"/>
              <a:gd name="connsiteY87" fmla="*/ 2136340 h 2979131"/>
              <a:gd name="connsiteX88" fmla="*/ 10194341 w 10348689"/>
              <a:gd name="connsiteY88" fmla="*/ 2088157 h 2979131"/>
              <a:gd name="connsiteX89" fmla="*/ 10217207 w 10348689"/>
              <a:gd name="connsiteY89" fmla="*/ 2039158 h 2979131"/>
              <a:gd name="connsiteX90" fmla="*/ 10235990 w 10348689"/>
              <a:gd name="connsiteY90" fmla="*/ 1988525 h 2979131"/>
              <a:gd name="connsiteX91" fmla="*/ 10254773 w 10348689"/>
              <a:gd name="connsiteY91" fmla="*/ 1936259 h 2979131"/>
              <a:gd name="connsiteX92" fmla="*/ 10272740 w 10348689"/>
              <a:gd name="connsiteY92" fmla="*/ 1881543 h 2979131"/>
              <a:gd name="connsiteX93" fmla="*/ 10286623 w 10348689"/>
              <a:gd name="connsiteY93" fmla="*/ 1824377 h 2979131"/>
              <a:gd name="connsiteX94" fmla="*/ 10301323 w 10348689"/>
              <a:gd name="connsiteY94" fmla="*/ 1767211 h 2979131"/>
              <a:gd name="connsiteX95" fmla="*/ 10313573 w 10348689"/>
              <a:gd name="connsiteY95" fmla="*/ 1707595 h 2979131"/>
              <a:gd name="connsiteX96" fmla="*/ 10323373 w 10348689"/>
              <a:gd name="connsiteY96" fmla="*/ 1645529 h 2979131"/>
              <a:gd name="connsiteX97" fmla="*/ 10333172 w 10348689"/>
              <a:gd name="connsiteY97" fmla="*/ 1581829 h 2979131"/>
              <a:gd name="connsiteX98" fmla="*/ 10338889 w 10348689"/>
              <a:gd name="connsiteY98" fmla="*/ 1514863 h 2979131"/>
              <a:gd name="connsiteX99" fmla="*/ 10343789 w 10348689"/>
              <a:gd name="connsiteY99" fmla="*/ 1447081 h 2979131"/>
              <a:gd name="connsiteX100" fmla="*/ 10347056 w 10348689"/>
              <a:gd name="connsiteY100" fmla="*/ 1376848 h 2979131"/>
              <a:gd name="connsiteX101" fmla="*/ 10348689 w 10348689"/>
              <a:gd name="connsiteY101" fmla="*/ 1305799 h 2979131"/>
              <a:gd name="connsiteX102" fmla="*/ 10348689 w 10348689"/>
              <a:gd name="connsiteY102" fmla="*/ 0 h 297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0348689" h="2979131">
                <a:moveTo>
                  <a:pt x="10348689" y="0"/>
                </a:moveTo>
                <a:lnTo>
                  <a:pt x="10347056" y="71049"/>
                </a:lnTo>
                <a:lnTo>
                  <a:pt x="10343789" y="141282"/>
                </a:lnTo>
                <a:lnTo>
                  <a:pt x="10338889" y="209064"/>
                </a:lnTo>
                <a:lnTo>
                  <a:pt x="10333172" y="276030"/>
                </a:lnTo>
                <a:lnTo>
                  <a:pt x="10323373" y="339730"/>
                </a:lnTo>
                <a:lnTo>
                  <a:pt x="10313573" y="401796"/>
                </a:lnTo>
                <a:lnTo>
                  <a:pt x="10301323" y="461412"/>
                </a:lnTo>
                <a:lnTo>
                  <a:pt x="10286623" y="518578"/>
                </a:lnTo>
                <a:lnTo>
                  <a:pt x="10272740" y="575744"/>
                </a:lnTo>
                <a:lnTo>
                  <a:pt x="10254773" y="630460"/>
                </a:lnTo>
                <a:lnTo>
                  <a:pt x="10235990" y="682726"/>
                </a:lnTo>
                <a:lnTo>
                  <a:pt x="10217207" y="733359"/>
                </a:lnTo>
                <a:lnTo>
                  <a:pt x="10194341" y="782358"/>
                </a:lnTo>
                <a:lnTo>
                  <a:pt x="10172291" y="830541"/>
                </a:lnTo>
                <a:lnTo>
                  <a:pt x="10148608" y="874641"/>
                </a:lnTo>
                <a:lnTo>
                  <a:pt x="10123291" y="918740"/>
                </a:lnTo>
                <a:lnTo>
                  <a:pt x="10097975" y="962023"/>
                </a:lnTo>
                <a:lnTo>
                  <a:pt x="10071025" y="1002039"/>
                </a:lnTo>
                <a:lnTo>
                  <a:pt x="10042442" y="1041239"/>
                </a:lnTo>
                <a:lnTo>
                  <a:pt x="10013859" y="1079622"/>
                </a:lnTo>
                <a:lnTo>
                  <a:pt x="9983643" y="1114738"/>
                </a:lnTo>
                <a:lnTo>
                  <a:pt x="9951793" y="1149038"/>
                </a:lnTo>
                <a:lnTo>
                  <a:pt x="9919944" y="1182521"/>
                </a:lnTo>
                <a:lnTo>
                  <a:pt x="9888094" y="1214370"/>
                </a:lnTo>
                <a:lnTo>
                  <a:pt x="9854611" y="1244587"/>
                </a:lnTo>
                <a:lnTo>
                  <a:pt x="9821945" y="1273170"/>
                </a:lnTo>
                <a:lnTo>
                  <a:pt x="9786828" y="1301753"/>
                </a:lnTo>
                <a:lnTo>
                  <a:pt x="9751712" y="1328703"/>
                </a:lnTo>
                <a:lnTo>
                  <a:pt x="9716596" y="1352386"/>
                </a:lnTo>
                <a:lnTo>
                  <a:pt x="9681479" y="1376069"/>
                </a:lnTo>
                <a:lnTo>
                  <a:pt x="9645547" y="1400568"/>
                </a:lnTo>
                <a:lnTo>
                  <a:pt x="9610430" y="1420985"/>
                </a:lnTo>
                <a:lnTo>
                  <a:pt x="9573681" y="1441401"/>
                </a:lnTo>
                <a:lnTo>
                  <a:pt x="9537748" y="1460185"/>
                </a:lnTo>
                <a:lnTo>
                  <a:pt x="9500998" y="1479784"/>
                </a:lnTo>
                <a:lnTo>
                  <a:pt x="9464248" y="1495301"/>
                </a:lnTo>
                <a:lnTo>
                  <a:pt x="9391566" y="1527150"/>
                </a:lnTo>
                <a:lnTo>
                  <a:pt x="9319700" y="1554100"/>
                </a:lnTo>
                <a:lnTo>
                  <a:pt x="9248651" y="1577783"/>
                </a:lnTo>
                <a:lnTo>
                  <a:pt x="9178418" y="1599016"/>
                </a:lnTo>
                <a:lnTo>
                  <a:pt x="9112269" y="1616166"/>
                </a:lnTo>
                <a:lnTo>
                  <a:pt x="9046936" y="1630866"/>
                </a:lnTo>
                <a:lnTo>
                  <a:pt x="8984870" y="1643116"/>
                </a:lnTo>
                <a:lnTo>
                  <a:pt x="8926071" y="1652916"/>
                </a:lnTo>
                <a:lnTo>
                  <a:pt x="8872172" y="1660266"/>
                </a:lnTo>
                <a:lnTo>
                  <a:pt x="8821539" y="1665166"/>
                </a:lnTo>
                <a:lnTo>
                  <a:pt x="8776623" y="1668432"/>
                </a:lnTo>
                <a:lnTo>
                  <a:pt x="8737423" y="1671699"/>
                </a:lnTo>
                <a:lnTo>
                  <a:pt x="8675357" y="1673332"/>
                </a:lnTo>
                <a:lnTo>
                  <a:pt x="0" y="1673332"/>
                </a:lnTo>
                <a:lnTo>
                  <a:pt x="0" y="2979131"/>
                </a:lnTo>
                <a:lnTo>
                  <a:pt x="8675357" y="2979131"/>
                </a:lnTo>
                <a:lnTo>
                  <a:pt x="8737423" y="2977498"/>
                </a:lnTo>
                <a:lnTo>
                  <a:pt x="8776623" y="2974231"/>
                </a:lnTo>
                <a:lnTo>
                  <a:pt x="8821539" y="2970965"/>
                </a:lnTo>
                <a:lnTo>
                  <a:pt x="8872172" y="2966065"/>
                </a:lnTo>
                <a:lnTo>
                  <a:pt x="8926071" y="2958715"/>
                </a:lnTo>
                <a:lnTo>
                  <a:pt x="8984870" y="2948915"/>
                </a:lnTo>
                <a:lnTo>
                  <a:pt x="9046936" y="2936665"/>
                </a:lnTo>
                <a:lnTo>
                  <a:pt x="9112269" y="2921965"/>
                </a:lnTo>
                <a:lnTo>
                  <a:pt x="9178418" y="2904815"/>
                </a:lnTo>
                <a:lnTo>
                  <a:pt x="9248651" y="2883582"/>
                </a:lnTo>
                <a:lnTo>
                  <a:pt x="9319700" y="2859899"/>
                </a:lnTo>
                <a:lnTo>
                  <a:pt x="9391566" y="2832949"/>
                </a:lnTo>
                <a:lnTo>
                  <a:pt x="9464248" y="2801100"/>
                </a:lnTo>
                <a:lnTo>
                  <a:pt x="9500998" y="2785583"/>
                </a:lnTo>
                <a:lnTo>
                  <a:pt x="9537748" y="2765984"/>
                </a:lnTo>
                <a:lnTo>
                  <a:pt x="9573681" y="2747200"/>
                </a:lnTo>
                <a:lnTo>
                  <a:pt x="9610430" y="2726784"/>
                </a:lnTo>
                <a:lnTo>
                  <a:pt x="9645547" y="2706367"/>
                </a:lnTo>
                <a:lnTo>
                  <a:pt x="9681479" y="2681868"/>
                </a:lnTo>
                <a:lnTo>
                  <a:pt x="9716596" y="2658185"/>
                </a:lnTo>
                <a:lnTo>
                  <a:pt x="9751712" y="2634502"/>
                </a:lnTo>
                <a:lnTo>
                  <a:pt x="9786828" y="2607552"/>
                </a:lnTo>
                <a:lnTo>
                  <a:pt x="9821945" y="2578969"/>
                </a:lnTo>
                <a:lnTo>
                  <a:pt x="9854611" y="2550386"/>
                </a:lnTo>
                <a:lnTo>
                  <a:pt x="9888094" y="2520169"/>
                </a:lnTo>
                <a:lnTo>
                  <a:pt x="9919944" y="2488320"/>
                </a:lnTo>
                <a:lnTo>
                  <a:pt x="9951793" y="2454837"/>
                </a:lnTo>
                <a:lnTo>
                  <a:pt x="9983643" y="2420537"/>
                </a:lnTo>
                <a:lnTo>
                  <a:pt x="10013859" y="2385421"/>
                </a:lnTo>
                <a:lnTo>
                  <a:pt x="10042442" y="2347038"/>
                </a:lnTo>
                <a:lnTo>
                  <a:pt x="10071025" y="2307838"/>
                </a:lnTo>
                <a:lnTo>
                  <a:pt x="10097975" y="2267822"/>
                </a:lnTo>
                <a:lnTo>
                  <a:pt x="10123291" y="2224539"/>
                </a:lnTo>
                <a:lnTo>
                  <a:pt x="10148608" y="2180440"/>
                </a:lnTo>
                <a:lnTo>
                  <a:pt x="10172291" y="2136340"/>
                </a:lnTo>
                <a:lnTo>
                  <a:pt x="10194341" y="2088157"/>
                </a:lnTo>
                <a:lnTo>
                  <a:pt x="10217207" y="2039158"/>
                </a:lnTo>
                <a:lnTo>
                  <a:pt x="10235990" y="1988525"/>
                </a:lnTo>
                <a:lnTo>
                  <a:pt x="10254773" y="1936259"/>
                </a:lnTo>
                <a:lnTo>
                  <a:pt x="10272740" y="1881543"/>
                </a:lnTo>
                <a:lnTo>
                  <a:pt x="10286623" y="1824377"/>
                </a:lnTo>
                <a:lnTo>
                  <a:pt x="10301323" y="1767211"/>
                </a:lnTo>
                <a:lnTo>
                  <a:pt x="10313573" y="1707595"/>
                </a:lnTo>
                <a:lnTo>
                  <a:pt x="10323373" y="1645529"/>
                </a:lnTo>
                <a:lnTo>
                  <a:pt x="10333172" y="1581829"/>
                </a:lnTo>
                <a:lnTo>
                  <a:pt x="10338889" y="1514863"/>
                </a:lnTo>
                <a:lnTo>
                  <a:pt x="10343789" y="1447081"/>
                </a:lnTo>
                <a:lnTo>
                  <a:pt x="10347056" y="1376848"/>
                </a:lnTo>
                <a:lnTo>
                  <a:pt x="10348689" y="1305799"/>
                </a:lnTo>
                <a:lnTo>
                  <a:pt x="10348689" y="0"/>
                </a:lnTo>
                <a:close/>
              </a:path>
            </a:pathLst>
          </a:custGeom>
          <a:solidFill>
            <a:srgbClr val="347A7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xmlns="" id="{9B48D3C5-3C3F-4F7E-BFE0-F15464560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84338"/>
            <a:ext cx="12199143" cy="1094947"/>
          </a:xfrm>
          <a:prstGeom prst="rect">
            <a:avLst/>
          </a:prstGeom>
          <a:effectLst>
            <a:outerShdw blurRad="152400" dist="38100" dir="16200000" rotWithShape="0">
              <a:prstClr val="black">
                <a:alpha val="1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4635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525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35">
            <a:extLst>
              <a:ext uri="{FF2B5EF4-FFF2-40B4-BE49-F238E27FC236}">
                <a16:creationId xmlns:a16="http://schemas.microsoft.com/office/drawing/2014/main" xmlns="" id="{FD8B70FF-6B96-49E3-9032-09A77D7B9237}"/>
              </a:ext>
            </a:extLst>
          </p:cNvPr>
          <p:cNvSpPr/>
          <p:nvPr userDrawn="1"/>
        </p:nvSpPr>
        <p:spPr>
          <a:xfrm flipH="1">
            <a:off x="-1" y="0"/>
            <a:ext cx="12192000" cy="6858000"/>
          </a:xfrm>
          <a:custGeom>
            <a:avLst/>
            <a:gdLst>
              <a:gd name="connsiteX0" fmla="*/ 12192000 w 12192000"/>
              <a:gd name="connsiteY0" fmla="*/ 0 h 6858000"/>
              <a:gd name="connsiteX1" fmla="*/ 10341545 w 12192000"/>
              <a:gd name="connsiteY1" fmla="*/ 0 h 6858000"/>
              <a:gd name="connsiteX2" fmla="*/ 10341545 w 12192000"/>
              <a:gd name="connsiteY2" fmla="*/ 3690620 h 6858000"/>
              <a:gd name="connsiteX3" fmla="*/ 10339912 w 12192000"/>
              <a:gd name="connsiteY3" fmla="*/ 3761669 h 6858000"/>
              <a:gd name="connsiteX4" fmla="*/ 10336645 w 12192000"/>
              <a:gd name="connsiteY4" fmla="*/ 3831902 h 6858000"/>
              <a:gd name="connsiteX5" fmla="*/ 10331745 w 12192000"/>
              <a:gd name="connsiteY5" fmla="*/ 3899684 h 6858000"/>
              <a:gd name="connsiteX6" fmla="*/ 10326028 w 12192000"/>
              <a:gd name="connsiteY6" fmla="*/ 3966650 h 6858000"/>
              <a:gd name="connsiteX7" fmla="*/ 10316229 w 12192000"/>
              <a:gd name="connsiteY7" fmla="*/ 4030350 h 6858000"/>
              <a:gd name="connsiteX8" fmla="*/ 10306429 w 12192000"/>
              <a:gd name="connsiteY8" fmla="*/ 4092416 h 6858000"/>
              <a:gd name="connsiteX9" fmla="*/ 10294179 w 12192000"/>
              <a:gd name="connsiteY9" fmla="*/ 4152032 h 6858000"/>
              <a:gd name="connsiteX10" fmla="*/ 10279479 w 12192000"/>
              <a:gd name="connsiteY10" fmla="*/ 4209198 h 6858000"/>
              <a:gd name="connsiteX11" fmla="*/ 10265596 w 12192000"/>
              <a:gd name="connsiteY11" fmla="*/ 4266364 h 6858000"/>
              <a:gd name="connsiteX12" fmla="*/ 10247629 w 12192000"/>
              <a:gd name="connsiteY12" fmla="*/ 4321080 h 6858000"/>
              <a:gd name="connsiteX13" fmla="*/ 10228846 w 12192000"/>
              <a:gd name="connsiteY13" fmla="*/ 4373346 h 6858000"/>
              <a:gd name="connsiteX14" fmla="*/ 10210063 w 12192000"/>
              <a:gd name="connsiteY14" fmla="*/ 4423979 h 6858000"/>
              <a:gd name="connsiteX15" fmla="*/ 10187197 w 12192000"/>
              <a:gd name="connsiteY15" fmla="*/ 4472978 h 6858000"/>
              <a:gd name="connsiteX16" fmla="*/ 10165147 w 12192000"/>
              <a:gd name="connsiteY16" fmla="*/ 4521161 h 6858000"/>
              <a:gd name="connsiteX17" fmla="*/ 10141464 w 12192000"/>
              <a:gd name="connsiteY17" fmla="*/ 4565261 h 6858000"/>
              <a:gd name="connsiteX18" fmla="*/ 10116147 w 12192000"/>
              <a:gd name="connsiteY18" fmla="*/ 4609360 h 6858000"/>
              <a:gd name="connsiteX19" fmla="*/ 10090831 w 12192000"/>
              <a:gd name="connsiteY19" fmla="*/ 4652643 h 6858000"/>
              <a:gd name="connsiteX20" fmla="*/ 10063881 w 12192000"/>
              <a:gd name="connsiteY20" fmla="*/ 4692659 h 6858000"/>
              <a:gd name="connsiteX21" fmla="*/ 10035298 w 12192000"/>
              <a:gd name="connsiteY21" fmla="*/ 4731859 h 6858000"/>
              <a:gd name="connsiteX22" fmla="*/ 10006715 w 12192000"/>
              <a:gd name="connsiteY22" fmla="*/ 4770242 h 6858000"/>
              <a:gd name="connsiteX23" fmla="*/ 9976499 w 12192000"/>
              <a:gd name="connsiteY23" fmla="*/ 4805358 h 6858000"/>
              <a:gd name="connsiteX24" fmla="*/ 9944649 w 12192000"/>
              <a:gd name="connsiteY24" fmla="*/ 4839658 h 6858000"/>
              <a:gd name="connsiteX25" fmla="*/ 9912800 w 12192000"/>
              <a:gd name="connsiteY25" fmla="*/ 4873141 h 6858000"/>
              <a:gd name="connsiteX26" fmla="*/ 9880950 w 12192000"/>
              <a:gd name="connsiteY26" fmla="*/ 4904990 h 6858000"/>
              <a:gd name="connsiteX27" fmla="*/ 9847467 w 12192000"/>
              <a:gd name="connsiteY27" fmla="*/ 4935207 h 6858000"/>
              <a:gd name="connsiteX28" fmla="*/ 9814801 w 12192000"/>
              <a:gd name="connsiteY28" fmla="*/ 4963790 h 6858000"/>
              <a:gd name="connsiteX29" fmla="*/ 9779684 w 12192000"/>
              <a:gd name="connsiteY29" fmla="*/ 4992373 h 6858000"/>
              <a:gd name="connsiteX30" fmla="*/ 9744568 w 12192000"/>
              <a:gd name="connsiteY30" fmla="*/ 5019323 h 6858000"/>
              <a:gd name="connsiteX31" fmla="*/ 9709452 w 12192000"/>
              <a:gd name="connsiteY31" fmla="*/ 5043006 h 6858000"/>
              <a:gd name="connsiteX32" fmla="*/ 9674335 w 12192000"/>
              <a:gd name="connsiteY32" fmla="*/ 5066689 h 6858000"/>
              <a:gd name="connsiteX33" fmla="*/ 9638403 w 12192000"/>
              <a:gd name="connsiteY33" fmla="*/ 5091188 h 6858000"/>
              <a:gd name="connsiteX34" fmla="*/ 9603286 w 12192000"/>
              <a:gd name="connsiteY34" fmla="*/ 5111605 h 6858000"/>
              <a:gd name="connsiteX35" fmla="*/ 9566537 w 12192000"/>
              <a:gd name="connsiteY35" fmla="*/ 5132021 h 6858000"/>
              <a:gd name="connsiteX36" fmla="*/ 9530604 w 12192000"/>
              <a:gd name="connsiteY36" fmla="*/ 5150805 h 6858000"/>
              <a:gd name="connsiteX37" fmla="*/ 9493854 w 12192000"/>
              <a:gd name="connsiteY37" fmla="*/ 5170404 h 6858000"/>
              <a:gd name="connsiteX38" fmla="*/ 9457104 w 12192000"/>
              <a:gd name="connsiteY38" fmla="*/ 5185921 h 6858000"/>
              <a:gd name="connsiteX39" fmla="*/ 9384422 w 12192000"/>
              <a:gd name="connsiteY39" fmla="*/ 5217770 h 6858000"/>
              <a:gd name="connsiteX40" fmla="*/ 9312556 w 12192000"/>
              <a:gd name="connsiteY40" fmla="*/ 5244720 h 6858000"/>
              <a:gd name="connsiteX41" fmla="*/ 9241507 w 12192000"/>
              <a:gd name="connsiteY41" fmla="*/ 5268403 h 6858000"/>
              <a:gd name="connsiteX42" fmla="*/ 9171274 w 12192000"/>
              <a:gd name="connsiteY42" fmla="*/ 5289636 h 6858000"/>
              <a:gd name="connsiteX43" fmla="*/ 9105125 w 12192000"/>
              <a:gd name="connsiteY43" fmla="*/ 5306786 h 6858000"/>
              <a:gd name="connsiteX44" fmla="*/ 9039792 w 12192000"/>
              <a:gd name="connsiteY44" fmla="*/ 5321486 h 6858000"/>
              <a:gd name="connsiteX45" fmla="*/ 8977726 w 12192000"/>
              <a:gd name="connsiteY45" fmla="*/ 5333736 h 6858000"/>
              <a:gd name="connsiteX46" fmla="*/ 8918927 w 12192000"/>
              <a:gd name="connsiteY46" fmla="*/ 5343536 h 6858000"/>
              <a:gd name="connsiteX47" fmla="*/ 8865028 w 12192000"/>
              <a:gd name="connsiteY47" fmla="*/ 5350886 h 6858000"/>
              <a:gd name="connsiteX48" fmla="*/ 8814395 w 12192000"/>
              <a:gd name="connsiteY48" fmla="*/ 5355786 h 6858000"/>
              <a:gd name="connsiteX49" fmla="*/ 8769479 w 12192000"/>
              <a:gd name="connsiteY49" fmla="*/ 5359052 h 6858000"/>
              <a:gd name="connsiteX50" fmla="*/ 8730279 w 12192000"/>
              <a:gd name="connsiteY50" fmla="*/ 5362319 h 6858000"/>
              <a:gd name="connsiteX51" fmla="*/ 8668213 w 12192000"/>
              <a:gd name="connsiteY51" fmla="*/ 5363952 h 6858000"/>
              <a:gd name="connsiteX52" fmla="*/ 0 w 12192000"/>
              <a:gd name="connsiteY52" fmla="*/ 5363952 h 6858000"/>
              <a:gd name="connsiteX53" fmla="*/ 0 w 12192000"/>
              <a:gd name="connsiteY53" fmla="*/ 6858000 h 6858000"/>
              <a:gd name="connsiteX54" fmla="*/ 12192000 w 12192000"/>
              <a:gd name="connsiteY5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2192000" h="6858000">
                <a:moveTo>
                  <a:pt x="12192000" y="0"/>
                </a:moveTo>
                <a:lnTo>
                  <a:pt x="10341545" y="0"/>
                </a:lnTo>
                <a:lnTo>
                  <a:pt x="10341545" y="3690620"/>
                </a:lnTo>
                <a:lnTo>
                  <a:pt x="10339912" y="3761669"/>
                </a:lnTo>
                <a:lnTo>
                  <a:pt x="10336645" y="3831902"/>
                </a:lnTo>
                <a:lnTo>
                  <a:pt x="10331745" y="3899684"/>
                </a:lnTo>
                <a:lnTo>
                  <a:pt x="10326028" y="3966650"/>
                </a:lnTo>
                <a:lnTo>
                  <a:pt x="10316229" y="4030350"/>
                </a:lnTo>
                <a:lnTo>
                  <a:pt x="10306429" y="4092416"/>
                </a:lnTo>
                <a:lnTo>
                  <a:pt x="10294179" y="4152032"/>
                </a:lnTo>
                <a:lnTo>
                  <a:pt x="10279479" y="4209198"/>
                </a:lnTo>
                <a:lnTo>
                  <a:pt x="10265596" y="4266364"/>
                </a:lnTo>
                <a:lnTo>
                  <a:pt x="10247629" y="4321080"/>
                </a:lnTo>
                <a:lnTo>
                  <a:pt x="10228846" y="4373346"/>
                </a:lnTo>
                <a:lnTo>
                  <a:pt x="10210063" y="4423979"/>
                </a:lnTo>
                <a:lnTo>
                  <a:pt x="10187197" y="4472978"/>
                </a:lnTo>
                <a:lnTo>
                  <a:pt x="10165147" y="4521161"/>
                </a:lnTo>
                <a:lnTo>
                  <a:pt x="10141464" y="4565261"/>
                </a:lnTo>
                <a:lnTo>
                  <a:pt x="10116147" y="4609360"/>
                </a:lnTo>
                <a:lnTo>
                  <a:pt x="10090831" y="4652643"/>
                </a:lnTo>
                <a:lnTo>
                  <a:pt x="10063881" y="4692659"/>
                </a:lnTo>
                <a:lnTo>
                  <a:pt x="10035298" y="4731859"/>
                </a:lnTo>
                <a:lnTo>
                  <a:pt x="10006715" y="4770242"/>
                </a:lnTo>
                <a:lnTo>
                  <a:pt x="9976499" y="4805358"/>
                </a:lnTo>
                <a:lnTo>
                  <a:pt x="9944649" y="4839658"/>
                </a:lnTo>
                <a:lnTo>
                  <a:pt x="9912800" y="4873141"/>
                </a:lnTo>
                <a:lnTo>
                  <a:pt x="9880950" y="4904990"/>
                </a:lnTo>
                <a:lnTo>
                  <a:pt x="9847467" y="4935207"/>
                </a:lnTo>
                <a:lnTo>
                  <a:pt x="9814801" y="4963790"/>
                </a:lnTo>
                <a:lnTo>
                  <a:pt x="9779684" y="4992373"/>
                </a:lnTo>
                <a:lnTo>
                  <a:pt x="9744568" y="5019323"/>
                </a:lnTo>
                <a:lnTo>
                  <a:pt x="9709452" y="5043006"/>
                </a:lnTo>
                <a:lnTo>
                  <a:pt x="9674335" y="5066689"/>
                </a:lnTo>
                <a:lnTo>
                  <a:pt x="9638403" y="5091188"/>
                </a:lnTo>
                <a:lnTo>
                  <a:pt x="9603286" y="5111605"/>
                </a:lnTo>
                <a:lnTo>
                  <a:pt x="9566537" y="5132021"/>
                </a:lnTo>
                <a:lnTo>
                  <a:pt x="9530604" y="5150805"/>
                </a:lnTo>
                <a:lnTo>
                  <a:pt x="9493854" y="5170404"/>
                </a:lnTo>
                <a:lnTo>
                  <a:pt x="9457104" y="5185921"/>
                </a:lnTo>
                <a:lnTo>
                  <a:pt x="9384422" y="5217770"/>
                </a:lnTo>
                <a:lnTo>
                  <a:pt x="9312556" y="5244720"/>
                </a:lnTo>
                <a:lnTo>
                  <a:pt x="9241507" y="5268403"/>
                </a:lnTo>
                <a:lnTo>
                  <a:pt x="9171274" y="5289636"/>
                </a:lnTo>
                <a:lnTo>
                  <a:pt x="9105125" y="5306786"/>
                </a:lnTo>
                <a:lnTo>
                  <a:pt x="9039792" y="5321486"/>
                </a:lnTo>
                <a:lnTo>
                  <a:pt x="8977726" y="5333736"/>
                </a:lnTo>
                <a:lnTo>
                  <a:pt x="8918927" y="5343536"/>
                </a:lnTo>
                <a:lnTo>
                  <a:pt x="8865028" y="5350886"/>
                </a:lnTo>
                <a:lnTo>
                  <a:pt x="8814395" y="5355786"/>
                </a:lnTo>
                <a:lnTo>
                  <a:pt x="8769479" y="5359052"/>
                </a:lnTo>
                <a:lnTo>
                  <a:pt x="8730279" y="5362319"/>
                </a:lnTo>
                <a:lnTo>
                  <a:pt x="8668213" y="5363952"/>
                </a:lnTo>
                <a:lnTo>
                  <a:pt x="0" y="5363952"/>
                </a:lnTo>
                <a:lnTo>
                  <a:pt x="0" y="685800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80C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2" name="Forma Livre: Forma 33">
            <a:extLst>
              <a:ext uri="{FF2B5EF4-FFF2-40B4-BE49-F238E27FC236}">
                <a16:creationId xmlns:a16="http://schemas.microsoft.com/office/drawing/2014/main" xmlns="" id="{6A225325-566D-408B-BA06-ED62DDA149E1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837008" y="3295329"/>
            <a:ext cx="10348689" cy="2979131"/>
          </a:xfrm>
          <a:custGeom>
            <a:avLst/>
            <a:gdLst>
              <a:gd name="connsiteX0" fmla="*/ 10348689 w 10348689"/>
              <a:gd name="connsiteY0" fmla="*/ 0 h 2979131"/>
              <a:gd name="connsiteX1" fmla="*/ 10347056 w 10348689"/>
              <a:gd name="connsiteY1" fmla="*/ 71049 h 2979131"/>
              <a:gd name="connsiteX2" fmla="*/ 10343789 w 10348689"/>
              <a:gd name="connsiteY2" fmla="*/ 141282 h 2979131"/>
              <a:gd name="connsiteX3" fmla="*/ 10338889 w 10348689"/>
              <a:gd name="connsiteY3" fmla="*/ 209064 h 2979131"/>
              <a:gd name="connsiteX4" fmla="*/ 10333172 w 10348689"/>
              <a:gd name="connsiteY4" fmla="*/ 276030 h 2979131"/>
              <a:gd name="connsiteX5" fmla="*/ 10323373 w 10348689"/>
              <a:gd name="connsiteY5" fmla="*/ 339730 h 2979131"/>
              <a:gd name="connsiteX6" fmla="*/ 10313573 w 10348689"/>
              <a:gd name="connsiteY6" fmla="*/ 401796 h 2979131"/>
              <a:gd name="connsiteX7" fmla="*/ 10301323 w 10348689"/>
              <a:gd name="connsiteY7" fmla="*/ 461412 h 2979131"/>
              <a:gd name="connsiteX8" fmla="*/ 10286623 w 10348689"/>
              <a:gd name="connsiteY8" fmla="*/ 518578 h 2979131"/>
              <a:gd name="connsiteX9" fmla="*/ 10272740 w 10348689"/>
              <a:gd name="connsiteY9" fmla="*/ 575744 h 2979131"/>
              <a:gd name="connsiteX10" fmla="*/ 10254773 w 10348689"/>
              <a:gd name="connsiteY10" fmla="*/ 630460 h 2979131"/>
              <a:gd name="connsiteX11" fmla="*/ 10235990 w 10348689"/>
              <a:gd name="connsiteY11" fmla="*/ 682726 h 2979131"/>
              <a:gd name="connsiteX12" fmla="*/ 10217207 w 10348689"/>
              <a:gd name="connsiteY12" fmla="*/ 733359 h 2979131"/>
              <a:gd name="connsiteX13" fmla="*/ 10194341 w 10348689"/>
              <a:gd name="connsiteY13" fmla="*/ 782358 h 2979131"/>
              <a:gd name="connsiteX14" fmla="*/ 10172291 w 10348689"/>
              <a:gd name="connsiteY14" fmla="*/ 830541 h 2979131"/>
              <a:gd name="connsiteX15" fmla="*/ 10148608 w 10348689"/>
              <a:gd name="connsiteY15" fmla="*/ 874641 h 2979131"/>
              <a:gd name="connsiteX16" fmla="*/ 10123291 w 10348689"/>
              <a:gd name="connsiteY16" fmla="*/ 918740 h 2979131"/>
              <a:gd name="connsiteX17" fmla="*/ 10097975 w 10348689"/>
              <a:gd name="connsiteY17" fmla="*/ 962023 h 2979131"/>
              <a:gd name="connsiteX18" fmla="*/ 10071025 w 10348689"/>
              <a:gd name="connsiteY18" fmla="*/ 1002039 h 2979131"/>
              <a:gd name="connsiteX19" fmla="*/ 10042442 w 10348689"/>
              <a:gd name="connsiteY19" fmla="*/ 1041239 h 2979131"/>
              <a:gd name="connsiteX20" fmla="*/ 10013859 w 10348689"/>
              <a:gd name="connsiteY20" fmla="*/ 1079622 h 2979131"/>
              <a:gd name="connsiteX21" fmla="*/ 9983643 w 10348689"/>
              <a:gd name="connsiteY21" fmla="*/ 1114738 h 2979131"/>
              <a:gd name="connsiteX22" fmla="*/ 9951793 w 10348689"/>
              <a:gd name="connsiteY22" fmla="*/ 1149038 h 2979131"/>
              <a:gd name="connsiteX23" fmla="*/ 9919944 w 10348689"/>
              <a:gd name="connsiteY23" fmla="*/ 1182521 h 2979131"/>
              <a:gd name="connsiteX24" fmla="*/ 9888094 w 10348689"/>
              <a:gd name="connsiteY24" fmla="*/ 1214370 h 2979131"/>
              <a:gd name="connsiteX25" fmla="*/ 9854611 w 10348689"/>
              <a:gd name="connsiteY25" fmla="*/ 1244587 h 2979131"/>
              <a:gd name="connsiteX26" fmla="*/ 9821945 w 10348689"/>
              <a:gd name="connsiteY26" fmla="*/ 1273170 h 2979131"/>
              <a:gd name="connsiteX27" fmla="*/ 9786828 w 10348689"/>
              <a:gd name="connsiteY27" fmla="*/ 1301753 h 2979131"/>
              <a:gd name="connsiteX28" fmla="*/ 9751712 w 10348689"/>
              <a:gd name="connsiteY28" fmla="*/ 1328703 h 2979131"/>
              <a:gd name="connsiteX29" fmla="*/ 9716596 w 10348689"/>
              <a:gd name="connsiteY29" fmla="*/ 1352386 h 2979131"/>
              <a:gd name="connsiteX30" fmla="*/ 9681479 w 10348689"/>
              <a:gd name="connsiteY30" fmla="*/ 1376069 h 2979131"/>
              <a:gd name="connsiteX31" fmla="*/ 9645547 w 10348689"/>
              <a:gd name="connsiteY31" fmla="*/ 1400568 h 2979131"/>
              <a:gd name="connsiteX32" fmla="*/ 9610430 w 10348689"/>
              <a:gd name="connsiteY32" fmla="*/ 1420985 h 2979131"/>
              <a:gd name="connsiteX33" fmla="*/ 9573681 w 10348689"/>
              <a:gd name="connsiteY33" fmla="*/ 1441401 h 2979131"/>
              <a:gd name="connsiteX34" fmla="*/ 9537748 w 10348689"/>
              <a:gd name="connsiteY34" fmla="*/ 1460185 h 2979131"/>
              <a:gd name="connsiteX35" fmla="*/ 9500998 w 10348689"/>
              <a:gd name="connsiteY35" fmla="*/ 1479784 h 2979131"/>
              <a:gd name="connsiteX36" fmla="*/ 9464248 w 10348689"/>
              <a:gd name="connsiteY36" fmla="*/ 1495301 h 2979131"/>
              <a:gd name="connsiteX37" fmla="*/ 9391566 w 10348689"/>
              <a:gd name="connsiteY37" fmla="*/ 1527150 h 2979131"/>
              <a:gd name="connsiteX38" fmla="*/ 9319700 w 10348689"/>
              <a:gd name="connsiteY38" fmla="*/ 1554100 h 2979131"/>
              <a:gd name="connsiteX39" fmla="*/ 9248651 w 10348689"/>
              <a:gd name="connsiteY39" fmla="*/ 1577783 h 2979131"/>
              <a:gd name="connsiteX40" fmla="*/ 9178418 w 10348689"/>
              <a:gd name="connsiteY40" fmla="*/ 1599016 h 2979131"/>
              <a:gd name="connsiteX41" fmla="*/ 9112269 w 10348689"/>
              <a:gd name="connsiteY41" fmla="*/ 1616166 h 2979131"/>
              <a:gd name="connsiteX42" fmla="*/ 9046936 w 10348689"/>
              <a:gd name="connsiteY42" fmla="*/ 1630866 h 2979131"/>
              <a:gd name="connsiteX43" fmla="*/ 8984870 w 10348689"/>
              <a:gd name="connsiteY43" fmla="*/ 1643116 h 2979131"/>
              <a:gd name="connsiteX44" fmla="*/ 8926071 w 10348689"/>
              <a:gd name="connsiteY44" fmla="*/ 1652916 h 2979131"/>
              <a:gd name="connsiteX45" fmla="*/ 8872172 w 10348689"/>
              <a:gd name="connsiteY45" fmla="*/ 1660266 h 2979131"/>
              <a:gd name="connsiteX46" fmla="*/ 8821539 w 10348689"/>
              <a:gd name="connsiteY46" fmla="*/ 1665166 h 2979131"/>
              <a:gd name="connsiteX47" fmla="*/ 8776623 w 10348689"/>
              <a:gd name="connsiteY47" fmla="*/ 1668432 h 2979131"/>
              <a:gd name="connsiteX48" fmla="*/ 8737423 w 10348689"/>
              <a:gd name="connsiteY48" fmla="*/ 1671699 h 2979131"/>
              <a:gd name="connsiteX49" fmla="*/ 8675357 w 10348689"/>
              <a:gd name="connsiteY49" fmla="*/ 1673332 h 2979131"/>
              <a:gd name="connsiteX50" fmla="*/ 0 w 10348689"/>
              <a:gd name="connsiteY50" fmla="*/ 1673332 h 2979131"/>
              <a:gd name="connsiteX51" fmla="*/ 0 w 10348689"/>
              <a:gd name="connsiteY51" fmla="*/ 2979131 h 2979131"/>
              <a:gd name="connsiteX52" fmla="*/ 8675357 w 10348689"/>
              <a:gd name="connsiteY52" fmla="*/ 2979131 h 2979131"/>
              <a:gd name="connsiteX53" fmla="*/ 8737423 w 10348689"/>
              <a:gd name="connsiteY53" fmla="*/ 2977498 h 2979131"/>
              <a:gd name="connsiteX54" fmla="*/ 8776623 w 10348689"/>
              <a:gd name="connsiteY54" fmla="*/ 2974231 h 2979131"/>
              <a:gd name="connsiteX55" fmla="*/ 8821539 w 10348689"/>
              <a:gd name="connsiteY55" fmla="*/ 2970965 h 2979131"/>
              <a:gd name="connsiteX56" fmla="*/ 8872172 w 10348689"/>
              <a:gd name="connsiteY56" fmla="*/ 2966065 h 2979131"/>
              <a:gd name="connsiteX57" fmla="*/ 8926071 w 10348689"/>
              <a:gd name="connsiteY57" fmla="*/ 2958715 h 2979131"/>
              <a:gd name="connsiteX58" fmla="*/ 8984870 w 10348689"/>
              <a:gd name="connsiteY58" fmla="*/ 2948915 h 2979131"/>
              <a:gd name="connsiteX59" fmla="*/ 9046936 w 10348689"/>
              <a:gd name="connsiteY59" fmla="*/ 2936665 h 2979131"/>
              <a:gd name="connsiteX60" fmla="*/ 9112269 w 10348689"/>
              <a:gd name="connsiteY60" fmla="*/ 2921965 h 2979131"/>
              <a:gd name="connsiteX61" fmla="*/ 9178418 w 10348689"/>
              <a:gd name="connsiteY61" fmla="*/ 2904815 h 2979131"/>
              <a:gd name="connsiteX62" fmla="*/ 9248651 w 10348689"/>
              <a:gd name="connsiteY62" fmla="*/ 2883582 h 2979131"/>
              <a:gd name="connsiteX63" fmla="*/ 9319700 w 10348689"/>
              <a:gd name="connsiteY63" fmla="*/ 2859899 h 2979131"/>
              <a:gd name="connsiteX64" fmla="*/ 9391566 w 10348689"/>
              <a:gd name="connsiteY64" fmla="*/ 2832949 h 2979131"/>
              <a:gd name="connsiteX65" fmla="*/ 9464248 w 10348689"/>
              <a:gd name="connsiteY65" fmla="*/ 2801100 h 2979131"/>
              <a:gd name="connsiteX66" fmla="*/ 9500998 w 10348689"/>
              <a:gd name="connsiteY66" fmla="*/ 2785583 h 2979131"/>
              <a:gd name="connsiteX67" fmla="*/ 9537748 w 10348689"/>
              <a:gd name="connsiteY67" fmla="*/ 2765984 h 2979131"/>
              <a:gd name="connsiteX68" fmla="*/ 9573681 w 10348689"/>
              <a:gd name="connsiteY68" fmla="*/ 2747200 h 2979131"/>
              <a:gd name="connsiteX69" fmla="*/ 9610430 w 10348689"/>
              <a:gd name="connsiteY69" fmla="*/ 2726784 h 2979131"/>
              <a:gd name="connsiteX70" fmla="*/ 9645547 w 10348689"/>
              <a:gd name="connsiteY70" fmla="*/ 2706367 h 2979131"/>
              <a:gd name="connsiteX71" fmla="*/ 9681479 w 10348689"/>
              <a:gd name="connsiteY71" fmla="*/ 2681868 h 2979131"/>
              <a:gd name="connsiteX72" fmla="*/ 9716596 w 10348689"/>
              <a:gd name="connsiteY72" fmla="*/ 2658185 h 2979131"/>
              <a:gd name="connsiteX73" fmla="*/ 9751712 w 10348689"/>
              <a:gd name="connsiteY73" fmla="*/ 2634502 h 2979131"/>
              <a:gd name="connsiteX74" fmla="*/ 9786828 w 10348689"/>
              <a:gd name="connsiteY74" fmla="*/ 2607552 h 2979131"/>
              <a:gd name="connsiteX75" fmla="*/ 9821945 w 10348689"/>
              <a:gd name="connsiteY75" fmla="*/ 2578969 h 2979131"/>
              <a:gd name="connsiteX76" fmla="*/ 9854611 w 10348689"/>
              <a:gd name="connsiteY76" fmla="*/ 2550386 h 2979131"/>
              <a:gd name="connsiteX77" fmla="*/ 9888094 w 10348689"/>
              <a:gd name="connsiteY77" fmla="*/ 2520169 h 2979131"/>
              <a:gd name="connsiteX78" fmla="*/ 9919944 w 10348689"/>
              <a:gd name="connsiteY78" fmla="*/ 2488320 h 2979131"/>
              <a:gd name="connsiteX79" fmla="*/ 9951793 w 10348689"/>
              <a:gd name="connsiteY79" fmla="*/ 2454837 h 2979131"/>
              <a:gd name="connsiteX80" fmla="*/ 9983643 w 10348689"/>
              <a:gd name="connsiteY80" fmla="*/ 2420537 h 2979131"/>
              <a:gd name="connsiteX81" fmla="*/ 10013859 w 10348689"/>
              <a:gd name="connsiteY81" fmla="*/ 2385421 h 2979131"/>
              <a:gd name="connsiteX82" fmla="*/ 10042442 w 10348689"/>
              <a:gd name="connsiteY82" fmla="*/ 2347038 h 2979131"/>
              <a:gd name="connsiteX83" fmla="*/ 10071025 w 10348689"/>
              <a:gd name="connsiteY83" fmla="*/ 2307838 h 2979131"/>
              <a:gd name="connsiteX84" fmla="*/ 10097975 w 10348689"/>
              <a:gd name="connsiteY84" fmla="*/ 2267822 h 2979131"/>
              <a:gd name="connsiteX85" fmla="*/ 10123291 w 10348689"/>
              <a:gd name="connsiteY85" fmla="*/ 2224539 h 2979131"/>
              <a:gd name="connsiteX86" fmla="*/ 10148608 w 10348689"/>
              <a:gd name="connsiteY86" fmla="*/ 2180440 h 2979131"/>
              <a:gd name="connsiteX87" fmla="*/ 10172291 w 10348689"/>
              <a:gd name="connsiteY87" fmla="*/ 2136340 h 2979131"/>
              <a:gd name="connsiteX88" fmla="*/ 10194341 w 10348689"/>
              <a:gd name="connsiteY88" fmla="*/ 2088157 h 2979131"/>
              <a:gd name="connsiteX89" fmla="*/ 10217207 w 10348689"/>
              <a:gd name="connsiteY89" fmla="*/ 2039158 h 2979131"/>
              <a:gd name="connsiteX90" fmla="*/ 10235990 w 10348689"/>
              <a:gd name="connsiteY90" fmla="*/ 1988525 h 2979131"/>
              <a:gd name="connsiteX91" fmla="*/ 10254773 w 10348689"/>
              <a:gd name="connsiteY91" fmla="*/ 1936259 h 2979131"/>
              <a:gd name="connsiteX92" fmla="*/ 10272740 w 10348689"/>
              <a:gd name="connsiteY92" fmla="*/ 1881543 h 2979131"/>
              <a:gd name="connsiteX93" fmla="*/ 10286623 w 10348689"/>
              <a:gd name="connsiteY93" fmla="*/ 1824377 h 2979131"/>
              <a:gd name="connsiteX94" fmla="*/ 10301323 w 10348689"/>
              <a:gd name="connsiteY94" fmla="*/ 1767211 h 2979131"/>
              <a:gd name="connsiteX95" fmla="*/ 10313573 w 10348689"/>
              <a:gd name="connsiteY95" fmla="*/ 1707595 h 2979131"/>
              <a:gd name="connsiteX96" fmla="*/ 10323373 w 10348689"/>
              <a:gd name="connsiteY96" fmla="*/ 1645529 h 2979131"/>
              <a:gd name="connsiteX97" fmla="*/ 10333172 w 10348689"/>
              <a:gd name="connsiteY97" fmla="*/ 1581829 h 2979131"/>
              <a:gd name="connsiteX98" fmla="*/ 10338889 w 10348689"/>
              <a:gd name="connsiteY98" fmla="*/ 1514863 h 2979131"/>
              <a:gd name="connsiteX99" fmla="*/ 10343789 w 10348689"/>
              <a:gd name="connsiteY99" fmla="*/ 1447081 h 2979131"/>
              <a:gd name="connsiteX100" fmla="*/ 10347056 w 10348689"/>
              <a:gd name="connsiteY100" fmla="*/ 1376848 h 2979131"/>
              <a:gd name="connsiteX101" fmla="*/ 10348689 w 10348689"/>
              <a:gd name="connsiteY101" fmla="*/ 1305799 h 2979131"/>
              <a:gd name="connsiteX102" fmla="*/ 10348689 w 10348689"/>
              <a:gd name="connsiteY102" fmla="*/ 0 h 297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0348689" h="2979131">
                <a:moveTo>
                  <a:pt x="10348689" y="0"/>
                </a:moveTo>
                <a:lnTo>
                  <a:pt x="10347056" y="71049"/>
                </a:lnTo>
                <a:lnTo>
                  <a:pt x="10343789" y="141282"/>
                </a:lnTo>
                <a:lnTo>
                  <a:pt x="10338889" y="209064"/>
                </a:lnTo>
                <a:lnTo>
                  <a:pt x="10333172" y="276030"/>
                </a:lnTo>
                <a:lnTo>
                  <a:pt x="10323373" y="339730"/>
                </a:lnTo>
                <a:lnTo>
                  <a:pt x="10313573" y="401796"/>
                </a:lnTo>
                <a:lnTo>
                  <a:pt x="10301323" y="461412"/>
                </a:lnTo>
                <a:lnTo>
                  <a:pt x="10286623" y="518578"/>
                </a:lnTo>
                <a:lnTo>
                  <a:pt x="10272740" y="575744"/>
                </a:lnTo>
                <a:lnTo>
                  <a:pt x="10254773" y="630460"/>
                </a:lnTo>
                <a:lnTo>
                  <a:pt x="10235990" y="682726"/>
                </a:lnTo>
                <a:lnTo>
                  <a:pt x="10217207" y="733359"/>
                </a:lnTo>
                <a:lnTo>
                  <a:pt x="10194341" y="782358"/>
                </a:lnTo>
                <a:lnTo>
                  <a:pt x="10172291" y="830541"/>
                </a:lnTo>
                <a:lnTo>
                  <a:pt x="10148608" y="874641"/>
                </a:lnTo>
                <a:lnTo>
                  <a:pt x="10123291" y="918740"/>
                </a:lnTo>
                <a:lnTo>
                  <a:pt x="10097975" y="962023"/>
                </a:lnTo>
                <a:lnTo>
                  <a:pt x="10071025" y="1002039"/>
                </a:lnTo>
                <a:lnTo>
                  <a:pt x="10042442" y="1041239"/>
                </a:lnTo>
                <a:lnTo>
                  <a:pt x="10013859" y="1079622"/>
                </a:lnTo>
                <a:lnTo>
                  <a:pt x="9983643" y="1114738"/>
                </a:lnTo>
                <a:lnTo>
                  <a:pt x="9951793" y="1149038"/>
                </a:lnTo>
                <a:lnTo>
                  <a:pt x="9919944" y="1182521"/>
                </a:lnTo>
                <a:lnTo>
                  <a:pt x="9888094" y="1214370"/>
                </a:lnTo>
                <a:lnTo>
                  <a:pt x="9854611" y="1244587"/>
                </a:lnTo>
                <a:lnTo>
                  <a:pt x="9821945" y="1273170"/>
                </a:lnTo>
                <a:lnTo>
                  <a:pt x="9786828" y="1301753"/>
                </a:lnTo>
                <a:lnTo>
                  <a:pt x="9751712" y="1328703"/>
                </a:lnTo>
                <a:lnTo>
                  <a:pt x="9716596" y="1352386"/>
                </a:lnTo>
                <a:lnTo>
                  <a:pt x="9681479" y="1376069"/>
                </a:lnTo>
                <a:lnTo>
                  <a:pt x="9645547" y="1400568"/>
                </a:lnTo>
                <a:lnTo>
                  <a:pt x="9610430" y="1420985"/>
                </a:lnTo>
                <a:lnTo>
                  <a:pt x="9573681" y="1441401"/>
                </a:lnTo>
                <a:lnTo>
                  <a:pt x="9537748" y="1460185"/>
                </a:lnTo>
                <a:lnTo>
                  <a:pt x="9500998" y="1479784"/>
                </a:lnTo>
                <a:lnTo>
                  <a:pt x="9464248" y="1495301"/>
                </a:lnTo>
                <a:lnTo>
                  <a:pt x="9391566" y="1527150"/>
                </a:lnTo>
                <a:lnTo>
                  <a:pt x="9319700" y="1554100"/>
                </a:lnTo>
                <a:lnTo>
                  <a:pt x="9248651" y="1577783"/>
                </a:lnTo>
                <a:lnTo>
                  <a:pt x="9178418" y="1599016"/>
                </a:lnTo>
                <a:lnTo>
                  <a:pt x="9112269" y="1616166"/>
                </a:lnTo>
                <a:lnTo>
                  <a:pt x="9046936" y="1630866"/>
                </a:lnTo>
                <a:lnTo>
                  <a:pt x="8984870" y="1643116"/>
                </a:lnTo>
                <a:lnTo>
                  <a:pt x="8926071" y="1652916"/>
                </a:lnTo>
                <a:lnTo>
                  <a:pt x="8872172" y="1660266"/>
                </a:lnTo>
                <a:lnTo>
                  <a:pt x="8821539" y="1665166"/>
                </a:lnTo>
                <a:lnTo>
                  <a:pt x="8776623" y="1668432"/>
                </a:lnTo>
                <a:lnTo>
                  <a:pt x="8737423" y="1671699"/>
                </a:lnTo>
                <a:lnTo>
                  <a:pt x="8675357" y="1673332"/>
                </a:lnTo>
                <a:lnTo>
                  <a:pt x="0" y="1673332"/>
                </a:lnTo>
                <a:lnTo>
                  <a:pt x="0" y="2979131"/>
                </a:lnTo>
                <a:lnTo>
                  <a:pt x="8675357" y="2979131"/>
                </a:lnTo>
                <a:lnTo>
                  <a:pt x="8737423" y="2977498"/>
                </a:lnTo>
                <a:lnTo>
                  <a:pt x="8776623" y="2974231"/>
                </a:lnTo>
                <a:lnTo>
                  <a:pt x="8821539" y="2970965"/>
                </a:lnTo>
                <a:lnTo>
                  <a:pt x="8872172" y="2966065"/>
                </a:lnTo>
                <a:lnTo>
                  <a:pt x="8926071" y="2958715"/>
                </a:lnTo>
                <a:lnTo>
                  <a:pt x="8984870" y="2948915"/>
                </a:lnTo>
                <a:lnTo>
                  <a:pt x="9046936" y="2936665"/>
                </a:lnTo>
                <a:lnTo>
                  <a:pt x="9112269" y="2921965"/>
                </a:lnTo>
                <a:lnTo>
                  <a:pt x="9178418" y="2904815"/>
                </a:lnTo>
                <a:lnTo>
                  <a:pt x="9248651" y="2883582"/>
                </a:lnTo>
                <a:lnTo>
                  <a:pt x="9319700" y="2859899"/>
                </a:lnTo>
                <a:lnTo>
                  <a:pt x="9391566" y="2832949"/>
                </a:lnTo>
                <a:lnTo>
                  <a:pt x="9464248" y="2801100"/>
                </a:lnTo>
                <a:lnTo>
                  <a:pt x="9500998" y="2785583"/>
                </a:lnTo>
                <a:lnTo>
                  <a:pt x="9537748" y="2765984"/>
                </a:lnTo>
                <a:lnTo>
                  <a:pt x="9573681" y="2747200"/>
                </a:lnTo>
                <a:lnTo>
                  <a:pt x="9610430" y="2726784"/>
                </a:lnTo>
                <a:lnTo>
                  <a:pt x="9645547" y="2706367"/>
                </a:lnTo>
                <a:lnTo>
                  <a:pt x="9681479" y="2681868"/>
                </a:lnTo>
                <a:lnTo>
                  <a:pt x="9716596" y="2658185"/>
                </a:lnTo>
                <a:lnTo>
                  <a:pt x="9751712" y="2634502"/>
                </a:lnTo>
                <a:lnTo>
                  <a:pt x="9786828" y="2607552"/>
                </a:lnTo>
                <a:lnTo>
                  <a:pt x="9821945" y="2578969"/>
                </a:lnTo>
                <a:lnTo>
                  <a:pt x="9854611" y="2550386"/>
                </a:lnTo>
                <a:lnTo>
                  <a:pt x="9888094" y="2520169"/>
                </a:lnTo>
                <a:lnTo>
                  <a:pt x="9919944" y="2488320"/>
                </a:lnTo>
                <a:lnTo>
                  <a:pt x="9951793" y="2454837"/>
                </a:lnTo>
                <a:lnTo>
                  <a:pt x="9983643" y="2420537"/>
                </a:lnTo>
                <a:lnTo>
                  <a:pt x="10013859" y="2385421"/>
                </a:lnTo>
                <a:lnTo>
                  <a:pt x="10042442" y="2347038"/>
                </a:lnTo>
                <a:lnTo>
                  <a:pt x="10071025" y="2307838"/>
                </a:lnTo>
                <a:lnTo>
                  <a:pt x="10097975" y="2267822"/>
                </a:lnTo>
                <a:lnTo>
                  <a:pt x="10123291" y="2224539"/>
                </a:lnTo>
                <a:lnTo>
                  <a:pt x="10148608" y="2180440"/>
                </a:lnTo>
                <a:lnTo>
                  <a:pt x="10172291" y="2136340"/>
                </a:lnTo>
                <a:lnTo>
                  <a:pt x="10194341" y="2088157"/>
                </a:lnTo>
                <a:lnTo>
                  <a:pt x="10217207" y="2039158"/>
                </a:lnTo>
                <a:lnTo>
                  <a:pt x="10235990" y="1988525"/>
                </a:lnTo>
                <a:lnTo>
                  <a:pt x="10254773" y="1936259"/>
                </a:lnTo>
                <a:lnTo>
                  <a:pt x="10272740" y="1881543"/>
                </a:lnTo>
                <a:lnTo>
                  <a:pt x="10286623" y="1824377"/>
                </a:lnTo>
                <a:lnTo>
                  <a:pt x="10301323" y="1767211"/>
                </a:lnTo>
                <a:lnTo>
                  <a:pt x="10313573" y="1707595"/>
                </a:lnTo>
                <a:lnTo>
                  <a:pt x="10323373" y="1645529"/>
                </a:lnTo>
                <a:lnTo>
                  <a:pt x="10333172" y="1581829"/>
                </a:lnTo>
                <a:lnTo>
                  <a:pt x="10338889" y="1514863"/>
                </a:lnTo>
                <a:lnTo>
                  <a:pt x="10343789" y="1447081"/>
                </a:lnTo>
                <a:lnTo>
                  <a:pt x="10347056" y="1376848"/>
                </a:lnTo>
                <a:lnTo>
                  <a:pt x="10348689" y="1305799"/>
                </a:lnTo>
                <a:lnTo>
                  <a:pt x="10348689" y="0"/>
                </a:lnTo>
                <a:close/>
              </a:path>
            </a:pathLst>
          </a:custGeom>
          <a:solidFill>
            <a:srgbClr val="18558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FE3D0D3D-1DCA-44D6-A68F-7B266D8BF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84338"/>
            <a:ext cx="12199143" cy="1094947"/>
          </a:xfrm>
          <a:prstGeom prst="rect">
            <a:avLst/>
          </a:prstGeom>
          <a:effectLst>
            <a:outerShdw blurRad="152400" dist="38100" dir="16200000" rotWithShape="0">
              <a:prstClr val="black">
                <a:alpha val="11000"/>
              </a:prstClr>
            </a:outerShdw>
          </a:effectLst>
        </p:spPr>
      </p:pic>
      <p:sp>
        <p:nvSpPr>
          <p:cNvPr id="16" name="Retângulo: Cantos Arredondados 1">
            <a:extLst>
              <a:ext uri="{FF2B5EF4-FFF2-40B4-BE49-F238E27FC236}">
                <a16:creationId xmlns:a16="http://schemas.microsoft.com/office/drawing/2014/main" xmlns="" id="{5E88DE79-E74D-42A1-A369-2C06180D5615}"/>
              </a:ext>
            </a:extLst>
          </p:cNvPr>
          <p:cNvSpPr/>
          <p:nvPr userDrawn="1"/>
        </p:nvSpPr>
        <p:spPr>
          <a:xfrm>
            <a:off x="4482920" y="1637778"/>
            <a:ext cx="5664993" cy="2966717"/>
          </a:xfrm>
          <a:prstGeom prst="roundRect">
            <a:avLst>
              <a:gd name="adj" fmla="val 2748"/>
            </a:avLst>
          </a:prstGeom>
          <a:solidFill>
            <a:schemeClr val="bg1">
              <a:alpha val="82000"/>
            </a:schemeClr>
          </a:solidFill>
          <a:ln>
            <a:solidFill>
              <a:srgbClr val="005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30">
            <a:extLst>
              <a:ext uri="{FF2B5EF4-FFF2-40B4-BE49-F238E27FC236}">
                <a16:creationId xmlns:a16="http://schemas.microsoft.com/office/drawing/2014/main" xmlns="" id="{8E75EDBF-050A-4DBF-A7ED-FB8517BCA871}"/>
              </a:ext>
            </a:extLst>
          </p:cNvPr>
          <p:cNvSpPr/>
          <p:nvPr userDrawn="1"/>
        </p:nvSpPr>
        <p:spPr>
          <a:xfrm>
            <a:off x="4595227" y="1729775"/>
            <a:ext cx="5440377" cy="2782722"/>
          </a:xfrm>
          <a:prstGeom prst="roundRect">
            <a:avLst>
              <a:gd name="adj" fmla="val 2748"/>
            </a:avLst>
          </a:prstGeom>
          <a:noFill/>
          <a:ln>
            <a:solidFill>
              <a:srgbClr val="005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29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xmlns="" id="{9323386A-51DA-4C07-84F7-53CA47CD1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84338"/>
            <a:ext cx="12199143" cy="1094947"/>
          </a:xfrm>
          <a:prstGeom prst="rect">
            <a:avLst/>
          </a:prstGeom>
          <a:effectLst>
            <a:outerShdw blurRad="152400" dist="38100" dir="16200000" rotWithShape="0">
              <a:prstClr val="black">
                <a:alpha val="1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0428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: Forma 35">
            <a:extLst>
              <a:ext uri="{FF2B5EF4-FFF2-40B4-BE49-F238E27FC236}">
                <a16:creationId xmlns:a16="http://schemas.microsoft.com/office/drawing/2014/main" xmlns="" id="{FD8B70FF-6B96-49E3-9032-09A77D7B9237}"/>
              </a:ext>
            </a:extLst>
          </p:cNvPr>
          <p:cNvSpPr/>
          <p:nvPr userDrawn="1"/>
        </p:nvSpPr>
        <p:spPr>
          <a:xfrm flipH="1">
            <a:off x="-1" y="0"/>
            <a:ext cx="12192000" cy="6858000"/>
          </a:xfrm>
          <a:custGeom>
            <a:avLst/>
            <a:gdLst>
              <a:gd name="connsiteX0" fmla="*/ 12192000 w 12192000"/>
              <a:gd name="connsiteY0" fmla="*/ 0 h 6858000"/>
              <a:gd name="connsiteX1" fmla="*/ 10341545 w 12192000"/>
              <a:gd name="connsiteY1" fmla="*/ 0 h 6858000"/>
              <a:gd name="connsiteX2" fmla="*/ 10341545 w 12192000"/>
              <a:gd name="connsiteY2" fmla="*/ 3690620 h 6858000"/>
              <a:gd name="connsiteX3" fmla="*/ 10339912 w 12192000"/>
              <a:gd name="connsiteY3" fmla="*/ 3761669 h 6858000"/>
              <a:gd name="connsiteX4" fmla="*/ 10336645 w 12192000"/>
              <a:gd name="connsiteY4" fmla="*/ 3831902 h 6858000"/>
              <a:gd name="connsiteX5" fmla="*/ 10331745 w 12192000"/>
              <a:gd name="connsiteY5" fmla="*/ 3899684 h 6858000"/>
              <a:gd name="connsiteX6" fmla="*/ 10326028 w 12192000"/>
              <a:gd name="connsiteY6" fmla="*/ 3966650 h 6858000"/>
              <a:gd name="connsiteX7" fmla="*/ 10316229 w 12192000"/>
              <a:gd name="connsiteY7" fmla="*/ 4030350 h 6858000"/>
              <a:gd name="connsiteX8" fmla="*/ 10306429 w 12192000"/>
              <a:gd name="connsiteY8" fmla="*/ 4092416 h 6858000"/>
              <a:gd name="connsiteX9" fmla="*/ 10294179 w 12192000"/>
              <a:gd name="connsiteY9" fmla="*/ 4152032 h 6858000"/>
              <a:gd name="connsiteX10" fmla="*/ 10279479 w 12192000"/>
              <a:gd name="connsiteY10" fmla="*/ 4209198 h 6858000"/>
              <a:gd name="connsiteX11" fmla="*/ 10265596 w 12192000"/>
              <a:gd name="connsiteY11" fmla="*/ 4266364 h 6858000"/>
              <a:gd name="connsiteX12" fmla="*/ 10247629 w 12192000"/>
              <a:gd name="connsiteY12" fmla="*/ 4321080 h 6858000"/>
              <a:gd name="connsiteX13" fmla="*/ 10228846 w 12192000"/>
              <a:gd name="connsiteY13" fmla="*/ 4373346 h 6858000"/>
              <a:gd name="connsiteX14" fmla="*/ 10210063 w 12192000"/>
              <a:gd name="connsiteY14" fmla="*/ 4423979 h 6858000"/>
              <a:gd name="connsiteX15" fmla="*/ 10187197 w 12192000"/>
              <a:gd name="connsiteY15" fmla="*/ 4472978 h 6858000"/>
              <a:gd name="connsiteX16" fmla="*/ 10165147 w 12192000"/>
              <a:gd name="connsiteY16" fmla="*/ 4521161 h 6858000"/>
              <a:gd name="connsiteX17" fmla="*/ 10141464 w 12192000"/>
              <a:gd name="connsiteY17" fmla="*/ 4565261 h 6858000"/>
              <a:gd name="connsiteX18" fmla="*/ 10116147 w 12192000"/>
              <a:gd name="connsiteY18" fmla="*/ 4609360 h 6858000"/>
              <a:gd name="connsiteX19" fmla="*/ 10090831 w 12192000"/>
              <a:gd name="connsiteY19" fmla="*/ 4652643 h 6858000"/>
              <a:gd name="connsiteX20" fmla="*/ 10063881 w 12192000"/>
              <a:gd name="connsiteY20" fmla="*/ 4692659 h 6858000"/>
              <a:gd name="connsiteX21" fmla="*/ 10035298 w 12192000"/>
              <a:gd name="connsiteY21" fmla="*/ 4731859 h 6858000"/>
              <a:gd name="connsiteX22" fmla="*/ 10006715 w 12192000"/>
              <a:gd name="connsiteY22" fmla="*/ 4770242 h 6858000"/>
              <a:gd name="connsiteX23" fmla="*/ 9976499 w 12192000"/>
              <a:gd name="connsiteY23" fmla="*/ 4805358 h 6858000"/>
              <a:gd name="connsiteX24" fmla="*/ 9944649 w 12192000"/>
              <a:gd name="connsiteY24" fmla="*/ 4839658 h 6858000"/>
              <a:gd name="connsiteX25" fmla="*/ 9912800 w 12192000"/>
              <a:gd name="connsiteY25" fmla="*/ 4873141 h 6858000"/>
              <a:gd name="connsiteX26" fmla="*/ 9880950 w 12192000"/>
              <a:gd name="connsiteY26" fmla="*/ 4904990 h 6858000"/>
              <a:gd name="connsiteX27" fmla="*/ 9847467 w 12192000"/>
              <a:gd name="connsiteY27" fmla="*/ 4935207 h 6858000"/>
              <a:gd name="connsiteX28" fmla="*/ 9814801 w 12192000"/>
              <a:gd name="connsiteY28" fmla="*/ 4963790 h 6858000"/>
              <a:gd name="connsiteX29" fmla="*/ 9779684 w 12192000"/>
              <a:gd name="connsiteY29" fmla="*/ 4992373 h 6858000"/>
              <a:gd name="connsiteX30" fmla="*/ 9744568 w 12192000"/>
              <a:gd name="connsiteY30" fmla="*/ 5019323 h 6858000"/>
              <a:gd name="connsiteX31" fmla="*/ 9709452 w 12192000"/>
              <a:gd name="connsiteY31" fmla="*/ 5043006 h 6858000"/>
              <a:gd name="connsiteX32" fmla="*/ 9674335 w 12192000"/>
              <a:gd name="connsiteY32" fmla="*/ 5066689 h 6858000"/>
              <a:gd name="connsiteX33" fmla="*/ 9638403 w 12192000"/>
              <a:gd name="connsiteY33" fmla="*/ 5091188 h 6858000"/>
              <a:gd name="connsiteX34" fmla="*/ 9603286 w 12192000"/>
              <a:gd name="connsiteY34" fmla="*/ 5111605 h 6858000"/>
              <a:gd name="connsiteX35" fmla="*/ 9566537 w 12192000"/>
              <a:gd name="connsiteY35" fmla="*/ 5132021 h 6858000"/>
              <a:gd name="connsiteX36" fmla="*/ 9530604 w 12192000"/>
              <a:gd name="connsiteY36" fmla="*/ 5150805 h 6858000"/>
              <a:gd name="connsiteX37" fmla="*/ 9493854 w 12192000"/>
              <a:gd name="connsiteY37" fmla="*/ 5170404 h 6858000"/>
              <a:gd name="connsiteX38" fmla="*/ 9457104 w 12192000"/>
              <a:gd name="connsiteY38" fmla="*/ 5185921 h 6858000"/>
              <a:gd name="connsiteX39" fmla="*/ 9384422 w 12192000"/>
              <a:gd name="connsiteY39" fmla="*/ 5217770 h 6858000"/>
              <a:gd name="connsiteX40" fmla="*/ 9312556 w 12192000"/>
              <a:gd name="connsiteY40" fmla="*/ 5244720 h 6858000"/>
              <a:gd name="connsiteX41" fmla="*/ 9241507 w 12192000"/>
              <a:gd name="connsiteY41" fmla="*/ 5268403 h 6858000"/>
              <a:gd name="connsiteX42" fmla="*/ 9171274 w 12192000"/>
              <a:gd name="connsiteY42" fmla="*/ 5289636 h 6858000"/>
              <a:gd name="connsiteX43" fmla="*/ 9105125 w 12192000"/>
              <a:gd name="connsiteY43" fmla="*/ 5306786 h 6858000"/>
              <a:gd name="connsiteX44" fmla="*/ 9039792 w 12192000"/>
              <a:gd name="connsiteY44" fmla="*/ 5321486 h 6858000"/>
              <a:gd name="connsiteX45" fmla="*/ 8977726 w 12192000"/>
              <a:gd name="connsiteY45" fmla="*/ 5333736 h 6858000"/>
              <a:gd name="connsiteX46" fmla="*/ 8918927 w 12192000"/>
              <a:gd name="connsiteY46" fmla="*/ 5343536 h 6858000"/>
              <a:gd name="connsiteX47" fmla="*/ 8865028 w 12192000"/>
              <a:gd name="connsiteY47" fmla="*/ 5350886 h 6858000"/>
              <a:gd name="connsiteX48" fmla="*/ 8814395 w 12192000"/>
              <a:gd name="connsiteY48" fmla="*/ 5355786 h 6858000"/>
              <a:gd name="connsiteX49" fmla="*/ 8769479 w 12192000"/>
              <a:gd name="connsiteY49" fmla="*/ 5359052 h 6858000"/>
              <a:gd name="connsiteX50" fmla="*/ 8730279 w 12192000"/>
              <a:gd name="connsiteY50" fmla="*/ 5362319 h 6858000"/>
              <a:gd name="connsiteX51" fmla="*/ 8668213 w 12192000"/>
              <a:gd name="connsiteY51" fmla="*/ 5363952 h 6858000"/>
              <a:gd name="connsiteX52" fmla="*/ 0 w 12192000"/>
              <a:gd name="connsiteY52" fmla="*/ 5363952 h 6858000"/>
              <a:gd name="connsiteX53" fmla="*/ 0 w 12192000"/>
              <a:gd name="connsiteY53" fmla="*/ 6858000 h 6858000"/>
              <a:gd name="connsiteX54" fmla="*/ 12192000 w 12192000"/>
              <a:gd name="connsiteY5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2192000" h="6858000">
                <a:moveTo>
                  <a:pt x="12192000" y="0"/>
                </a:moveTo>
                <a:lnTo>
                  <a:pt x="10341545" y="0"/>
                </a:lnTo>
                <a:lnTo>
                  <a:pt x="10341545" y="3690620"/>
                </a:lnTo>
                <a:lnTo>
                  <a:pt x="10339912" y="3761669"/>
                </a:lnTo>
                <a:lnTo>
                  <a:pt x="10336645" y="3831902"/>
                </a:lnTo>
                <a:lnTo>
                  <a:pt x="10331745" y="3899684"/>
                </a:lnTo>
                <a:lnTo>
                  <a:pt x="10326028" y="3966650"/>
                </a:lnTo>
                <a:lnTo>
                  <a:pt x="10316229" y="4030350"/>
                </a:lnTo>
                <a:lnTo>
                  <a:pt x="10306429" y="4092416"/>
                </a:lnTo>
                <a:lnTo>
                  <a:pt x="10294179" y="4152032"/>
                </a:lnTo>
                <a:lnTo>
                  <a:pt x="10279479" y="4209198"/>
                </a:lnTo>
                <a:lnTo>
                  <a:pt x="10265596" y="4266364"/>
                </a:lnTo>
                <a:lnTo>
                  <a:pt x="10247629" y="4321080"/>
                </a:lnTo>
                <a:lnTo>
                  <a:pt x="10228846" y="4373346"/>
                </a:lnTo>
                <a:lnTo>
                  <a:pt x="10210063" y="4423979"/>
                </a:lnTo>
                <a:lnTo>
                  <a:pt x="10187197" y="4472978"/>
                </a:lnTo>
                <a:lnTo>
                  <a:pt x="10165147" y="4521161"/>
                </a:lnTo>
                <a:lnTo>
                  <a:pt x="10141464" y="4565261"/>
                </a:lnTo>
                <a:lnTo>
                  <a:pt x="10116147" y="4609360"/>
                </a:lnTo>
                <a:lnTo>
                  <a:pt x="10090831" y="4652643"/>
                </a:lnTo>
                <a:lnTo>
                  <a:pt x="10063881" y="4692659"/>
                </a:lnTo>
                <a:lnTo>
                  <a:pt x="10035298" y="4731859"/>
                </a:lnTo>
                <a:lnTo>
                  <a:pt x="10006715" y="4770242"/>
                </a:lnTo>
                <a:lnTo>
                  <a:pt x="9976499" y="4805358"/>
                </a:lnTo>
                <a:lnTo>
                  <a:pt x="9944649" y="4839658"/>
                </a:lnTo>
                <a:lnTo>
                  <a:pt x="9912800" y="4873141"/>
                </a:lnTo>
                <a:lnTo>
                  <a:pt x="9880950" y="4904990"/>
                </a:lnTo>
                <a:lnTo>
                  <a:pt x="9847467" y="4935207"/>
                </a:lnTo>
                <a:lnTo>
                  <a:pt x="9814801" y="4963790"/>
                </a:lnTo>
                <a:lnTo>
                  <a:pt x="9779684" y="4992373"/>
                </a:lnTo>
                <a:lnTo>
                  <a:pt x="9744568" y="5019323"/>
                </a:lnTo>
                <a:lnTo>
                  <a:pt x="9709452" y="5043006"/>
                </a:lnTo>
                <a:lnTo>
                  <a:pt x="9674335" y="5066689"/>
                </a:lnTo>
                <a:lnTo>
                  <a:pt x="9638403" y="5091188"/>
                </a:lnTo>
                <a:lnTo>
                  <a:pt x="9603286" y="5111605"/>
                </a:lnTo>
                <a:lnTo>
                  <a:pt x="9566537" y="5132021"/>
                </a:lnTo>
                <a:lnTo>
                  <a:pt x="9530604" y="5150805"/>
                </a:lnTo>
                <a:lnTo>
                  <a:pt x="9493854" y="5170404"/>
                </a:lnTo>
                <a:lnTo>
                  <a:pt x="9457104" y="5185921"/>
                </a:lnTo>
                <a:lnTo>
                  <a:pt x="9384422" y="5217770"/>
                </a:lnTo>
                <a:lnTo>
                  <a:pt x="9312556" y="5244720"/>
                </a:lnTo>
                <a:lnTo>
                  <a:pt x="9241507" y="5268403"/>
                </a:lnTo>
                <a:lnTo>
                  <a:pt x="9171274" y="5289636"/>
                </a:lnTo>
                <a:lnTo>
                  <a:pt x="9105125" y="5306786"/>
                </a:lnTo>
                <a:lnTo>
                  <a:pt x="9039792" y="5321486"/>
                </a:lnTo>
                <a:lnTo>
                  <a:pt x="8977726" y="5333736"/>
                </a:lnTo>
                <a:lnTo>
                  <a:pt x="8918927" y="5343536"/>
                </a:lnTo>
                <a:lnTo>
                  <a:pt x="8865028" y="5350886"/>
                </a:lnTo>
                <a:lnTo>
                  <a:pt x="8814395" y="5355786"/>
                </a:lnTo>
                <a:lnTo>
                  <a:pt x="8769479" y="5359052"/>
                </a:lnTo>
                <a:lnTo>
                  <a:pt x="8730279" y="5362319"/>
                </a:lnTo>
                <a:lnTo>
                  <a:pt x="8668213" y="5363952"/>
                </a:lnTo>
                <a:lnTo>
                  <a:pt x="0" y="5363952"/>
                </a:lnTo>
                <a:lnTo>
                  <a:pt x="0" y="685800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80C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1" name="Forma Livre: Forma 33">
            <a:extLst>
              <a:ext uri="{FF2B5EF4-FFF2-40B4-BE49-F238E27FC236}">
                <a16:creationId xmlns:a16="http://schemas.microsoft.com/office/drawing/2014/main" xmlns="" id="{6A225325-566D-408B-BA06-ED62DDA149E1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843311" y="3124572"/>
            <a:ext cx="10348689" cy="2979131"/>
          </a:xfrm>
          <a:custGeom>
            <a:avLst/>
            <a:gdLst>
              <a:gd name="connsiteX0" fmla="*/ 10348689 w 10348689"/>
              <a:gd name="connsiteY0" fmla="*/ 0 h 2979131"/>
              <a:gd name="connsiteX1" fmla="*/ 10347056 w 10348689"/>
              <a:gd name="connsiteY1" fmla="*/ 71049 h 2979131"/>
              <a:gd name="connsiteX2" fmla="*/ 10343789 w 10348689"/>
              <a:gd name="connsiteY2" fmla="*/ 141282 h 2979131"/>
              <a:gd name="connsiteX3" fmla="*/ 10338889 w 10348689"/>
              <a:gd name="connsiteY3" fmla="*/ 209064 h 2979131"/>
              <a:gd name="connsiteX4" fmla="*/ 10333172 w 10348689"/>
              <a:gd name="connsiteY4" fmla="*/ 276030 h 2979131"/>
              <a:gd name="connsiteX5" fmla="*/ 10323373 w 10348689"/>
              <a:gd name="connsiteY5" fmla="*/ 339730 h 2979131"/>
              <a:gd name="connsiteX6" fmla="*/ 10313573 w 10348689"/>
              <a:gd name="connsiteY6" fmla="*/ 401796 h 2979131"/>
              <a:gd name="connsiteX7" fmla="*/ 10301323 w 10348689"/>
              <a:gd name="connsiteY7" fmla="*/ 461412 h 2979131"/>
              <a:gd name="connsiteX8" fmla="*/ 10286623 w 10348689"/>
              <a:gd name="connsiteY8" fmla="*/ 518578 h 2979131"/>
              <a:gd name="connsiteX9" fmla="*/ 10272740 w 10348689"/>
              <a:gd name="connsiteY9" fmla="*/ 575744 h 2979131"/>
              <a:gd name="connsiteX10" fmla="*/ 10254773 w 10348689"/>
              <a:gd name="connsiteY10" fmla="*/ 630460 h 2979131"/>
              <a:gd name="connsiteX11" fmla="*/ 10235990 w 10348689"/>
              <a:gd name="connsiteY11" fmla="*/ 682726 h 2979131"/>
              <a:gd name="connsiteX12" fmla="*/ 10217207 w 10348689"/>
              <a:gd name="connsiteY12" fmla="*/ 733359 h 2979131"/>
              <a:gd name="connsiteX13" fmla="*/ 10194341 w 10348689"/>
              <a:gd name="connsiteY13" fmla="*/ 782358 h 2979131"/>
              <a:gd name="connsiteX14" fmla="*/ 10172291 w 10348689"/>
              <a:gd name="connsiteY14" fmla="*/ 830541 h 2979131"/>
              <a:gd name="connsiteX15" fmla="*/ 10148608 w 10348689"/>
              <a:gd name="connsiteY15" fmla="*/ 874641 h 2979131"/>
              <a:gd name="connsiteX16" fmla="*/ 10123291 w 10348689"/>
              <a:gd name="connsiteY16" fmla="*/ 918740 h 2979131"/>
              <a:gd name="connsiteX17" fmla="*/ 10097975 w 10348689"/>
              <a:gd name="connsiteY17" fmla="*/ 962023 h 2979131"/>
              <a:gd name="connsiteX18" fmla="*/ 10071025 w 10348689"/>
              <a:gd name="connsiteY18" fmla="*/ 1002039 h 2979131"/>
              <a:gd name="connsiteX19" fmla="*/ 10042442 w 10348689"/>
              <a:gd name="connsiteY19" fmla="*/ 1041239 h 2979131"/>
              <a:gd name="connsiteX20" fmla="*/ 10013859 w 10348689"/>
              <a:gd name="connsiteY20" fmla="*/ 1079622 h 2979131"/>
              <a:gd name="connsiteX21" fmla="*/ 9983643 w 10348689"/>
              <a:gd name="connsiteY21" fmla="*/ 1114738 h 2979131"/>
              <a:gd name="connsiteX22" fmla="*/ 9951793 w 10348689"/>
              <a:gd name="connsiteY22" fmla="*/ 1149038 h 2979131"/>
              <a:gd name="connsiteX23" fmla="*/ 9919944 w 10348689"/>
              <a:gd name="connsiteY23" fmla="*/ 1182521 h 2979131"/>
              <a:gd name="connsiteX24" fmla="*/ 9888094 w 10348689"/>
              <a:gd name="connsiteY24" fmla="*/ 1214370 h 2979131"/>
              <a:gd name="connsiteX25" fmla="*/ 9854611 w 10348689"/>
              <a:gd name="connsiteY25" fmla="*/ 1244587 h 2979131"/>
              <a:gd name="connsiteX26" fmla="*/ 9821945 w 10348689"/>
              <a:gd name="connsiteY26" fmla="*/ 1273170 h 2979131"/>
              <a:gd name="connsiteX27" fmla="*/ 9786828 w 10348689"/>
              <a:gd name="connsiteY27" fmla="*/ 1301753 h 2979131"/>
              <a:gd name="connsiteX28" fmla="*/ 9751712 w 10348689"/>
              <a:gd name="connsiteY28" fmla="*/ 1328703 h 2979131"/>
              <a:gd name="connsiteX29" fmla="*/ 9716596 w 10348689"/>
              <a:gd name="connsiteY29" fmla="*/ 1352386 h 2979131"/>
              <a:gd name="connsiteX30" fmla="*/ 9681479 w 10348689"/>
              <a:gd name="connsiteY30" fmla="*/ 1376069 h 2979131"/>
              <a:gd name="connsiteX31" fmla="*/ 9645547 w 10348689"/>
              <a:gd name="connsiteY31" fmla="*/ 1400568 h 2979131"/>
              <a:gd name="connsiteX32" fmla="*/ 9610430 w 10348689"/>
              <a:gd name="connsiteY32" fmla="*/ 1420985 h 2979131"/>
              <a:gd name="connsiteX33" fmla="*/ 9573681 w 10348689"/>
              <a:gd name="connsiteY33" fmla="*/ 1441401 h 2979131"/>
              <a:gd name="connsiteX34" fmla="*/ 9537748 w 10348689"/>
              <a:gd name="connsiteY34" fmla="*/ 1460185 h 2979131"/>
              <a:gd name="connsiteX35" fmla="*/ 9500998 w 10348689"/>
              <a:gd name="connsiteY35" fmla="*/ 1479784 h 2979131"/>
              <a:gd name="connsiteX36" fmla="*/ 9464248 w 10348689"/>
              <a:gd name="connsiteY36" fmla="*/ 1495301 h 2979131"/>
              <a:gd name="connsiteX37" fmla="*/ 9391566 w 10348689"/>
              <a:gd name="connsiteY37" fmla="*/ 1527150 h 2979131"/>
              <a:gd name="connsiteX38" fmla="*/ 9319700 w 10348689"/>
              <a:gd name="connsiteY38" fmla="*/ 1554100 h 2979131"/>
              <a:gd name="connsiteX39" fmla="*/ 9248651 w 10348689"/>
              <a:gd name="connsiteY39" fmla="*/ 1577783 h 2979131"/>
              <a:gd name="connsiteX40" fmla="*/ 9178418 w 10348689"/>
              <a:gd name="connsiteY40" fmla="*/ 1599016 h 2979131"/>
              <a:gd name="connsiteX41" fmla="*/ 9112269 w 10348689"/>
              <a:gd name="connsiteY41" fmla="*/ 1616166 h 2979131"/>
              <a:gd name="connsiteX42" fmla="*/ 9046936 w 10348689"/>
              <a:gd name="connsiteY42" fmla="*/ 1630866 h 2979131"/>
              <a:gd name="connsiteX43" fmla="*/ 8984870 w 10348689"/>
              <a:gd name="connsiteY43" fmla="*/ 1643116 h 2979131"/>
              <a:gd name="connsiteX44" fmla="*/ 8926071 w 10348689"/>
              <a:gd name="connsiteY44" fmla="*/ 1652916 h 2979131"/>
              <a:gd name="connsiteX45" fmla="*/ 8872172 w 10348689"/>
              <a:gd name="connsiteY45" fmla="*/ 1660266 h 2979131"/>
              <a:gd name="connsiteX46" fmla="*/ 8821539 w 10348689"/>
              <a:gd name="connsiteY46" fmla="*/ 1665166 h 2979131"/>
              <a:gd name="connsiteX47" fmla="*/ 8776623 w 10348689"/>
              <a:gd name="connsiteY47" fmla="*/ 1668432 h 2979131"/>
              <a:gd name="connsiteX48" fmla="*/ 8737423 w 10348689"/>
              <a:gd name="connsiteY48" fmla="*/ 1671699 h 2979131"/>
              <a:gd name="connsiteX49" fmla="*/ 8675357 w 10348689"/>
              <a:gd name="connsiteY49" fmla="*/ 1673332 h 2979131"/>
              <a:gd name="connsiteX50" fmla="*/ 0 w 10348689"/>
              <a:gd name="connsiteY50" fmla="*/ 1673332 h 2979131"/>
              <a:gd name="connsiteX51" fmla="*/ 0 w 10348689"/>
              <a:gd name="connsiteY51" fmla="*/ 2979131 h 2979131"/>
              <a:gd name="connsiteX52" fmla="*/ 8675357 w 10348689"/>
              <a:gd name="connsiteY52" fmla="*/ 2979131 h 2979131"/>
              <a:gd name="connsiteX53" fmla="*/ 8737423 w 10348689"/>
              <a:gd name="connsiteY53" fmla="*/ 2977498 h 2979131"/>
              <a:gd name="connsiteX54" fmla="*/ 8776623 w 10348689"/>
              <a:gd name="connsiteY54" fmla="*/ 2974231 h 2979131"/>
              <a:gd name="connsiteX55" fmla="*/ 8821539 w 10348689"/>
              <a:gd name="connsiteY55" fmla="*/ 2970965 h 2979131"/>
              <a:gd name="connsiteX56" fmla="*/ 8872172 w 10348689"/>
              <a:gd name="connsiteY56" fmla="*/ 2966065 h 2979131"/>
              <a:gd name="connsiteX57" fmla="*/ 8926071 w 10348689"/>
              <a:gd name="connsiteY57" fmla="*/ 2958715 h 2979131"/>
              <a:gd name="connsiteX58" fmla="*/ 8984870 w 10348689"/>
              <a:gd name="connsiteY58" fmla="*/ 2948915 h 2979131"/>
              <a:gd name="connsiteX59" fmla="*/ 9046936 w 10348689"/>
              <a:gd name="connsiteY59" fmla="*/ 2936665 h 2979131"/>
              <a:gd name="connsiteX60" fmla="*/ 9112269 w 10348689"/>
              <a:gd name="connsiteY60" fmla="*/ 2921965 h 2979131"/>
              <a:gd name="connsiteX61" fmla="*/ 9178418 w 10348689"/>
              <a:gd name="connsiteY61" fmla="*/ 2904815 h 2979131"/>
              <a:gd name="connsiteX62" fmla="*/ 9248651 w 10348689"/>
              <a:gd name="connsiteY62" fmla="*/ 2883582 h 2979131"/>
              <a:gd name="connsiteX63" fmla="*/ 9319700 w 10348689"/>
              <a:gd name="connsiteY63" fmla="*/ 2859899 h 2979131"/>
              <a:gd name="connsiteX64" fmla="*/ 9391566 w 10348689"/>
              <a:gd name="connsiteY64" fmla="*/ 2832949 h 2979131"/>
              <a:gd name="connsiteX65" fmla="*/ 9464248 w 10348689"/>
              <a:gd name="connsiteY65" fmla="*/ 2801100 h 2979131"/>
              <a:gd name="connsiteX66" fmla="*/ 9500998 w 10348689"/>
              <a:gd name="connsiteY66" fmla="*/ 2785583 h 2979131"/>
              <a:gd name="connsiteX67" fmla="*/ 9537748 w 10348689"/>
              <a:gd name="connsiteY67" fmla="*/ 2765984 h 2979131"/>
              <a:gd name="connsiteX68" fmla="*/ 9573681 w 10348689"/>
              <a:gd name="connsiteY68" fmla="*/ 2747200 h 2979131"/>
              <a:gd name="connsiteX69" fmla="*/ 9610430 w 10348689"/>
              <a:gd name="connsiteY69" fmla="*/ 2726784 h 2979131"/>
              <a:gd name="connsiteX70" fmla="*/ 9645547 w 10348689"/>
              <a:gd name="connsiteY70" fmla="*/ 2706367 h 2979131"/>
              <a:gd name="connsiteX71" fmla="*/ 9681479 w 10348689"/>
              <a:gd name="connsiteY71" fmla="*/ 2681868 h 2979131"/>
              <a:gd name="connsiteX72" fmla="*/ 9716596 w 10348689"/>
              <a:gd name="connsiteY72" fmla="*/ 2658185 h 2979131"/>
              <a:gd name="connsiteX73" fmla="*/ 9751712 w 10348689"/>
              <a:gd name="connsiteY73" fmla="*/ 2634502 h 2979131"/>
              <a:gd name="connsiteX74" fmla="*/ 9786828 w 10348689"/>
              <a:gd name="connsiteY74" fmla="*/ 2607552 h 2979131"/>
              <a:gd name="connsiteX75" fmla="*/ 9821945 w 10348689"/>
              <a:gd name="connsiteY75" fmla="*/ 2578969 h 2979131"/>
              <a:gd name="connsiteX76" fmla="*/ 9854611 w 10348689"/>
              <a:gd name="connsiteY76" fmla="*/ 2550386 h 2979131"/>
              <a:gd name="connsiteX77" fmla="*/ 9888094 w 10348689"/>
              <a:gd name="connsiteY77" fmla="*/ 2520169 h 2979131"/>
              <a:gd name="connsiteX78" fmla="*/ 9919944 w 10348689"/>
              <a:gd name="connsiteY78" fmla="*/ 2488320 h 2979131"/>
              <a:gd name="connsiteX79" fmla="*/ 9951793 w 10348689"/>
              <a:gd name="connsiteY79" fmla="*/ 2454837 h 2979131"/>
              <a:gd name="connsiteX80" fmla="*/ 9983643 w 10348689"/>
              <a:gd name="connsiteY80" fmla="*/ 2420537 h 2979131"/>
              <a:gd name="connsiteX81" fmla="*/ 10013859 w 10348689"/>
              <a:gd name="connsiteY81" fmla="*/ 2385421 h 2979131"/>
              <a:gd name="connsiteX82" fmla="*/ 10042442 w 10348689"/>
              <a:gd name="connsiteY82" fmla="*/ 2347038 h 2979131"/>
              <a:gd name="connsiteX83" fmla="*/ 10071025 w 10348689"/>
              <a:gd name="connsiteY83" fmla="*/ 2307838 h 2979131"/>
              <a:gd name="connsiteX84" fmla="*/ 10097975 w 10348689"/>
              <a:gd name="connsiteY84" fmla="*/ 2267822 h 2979131"/>
              <a:gd name="connsiteX85" fmla="*/ 10123291 w 10348689"/>
              <a:gd name="connsiteY85" fmla="*/ 2224539 h 2979131"/>
              <a:gd name="connsiteX86" fmla="*/ 10148608 w 10348689"/>
              <a:gd name="connsiteY86" fmla="*/ 2180440 h 2979131"/>
              <a:gd name="connsiteX87" fmla="*/ 10172291 w 10348689"/>
              <a:gd name="connsiteY87" fmla="*/ 2136340 h 2979131"/>
              <a:gd name="connsiteX88" fmla="*/ 10194341 w 10348689"/>
              <a:gd name="connsiteY88" fmla="*/ 2088157 h 2979131"/>
              <a:gd name="connsiteX89" fmla="*/ 10217207 w 10348689"/>
              <a:gd name="connsiteY89" fmla="*/ 2039158 h 2979131"/>
              <a:gd name="connsiteX90" fmla="*/ 10235990 w 10348689"/>
              <a:gd name="connsiteY90" fmla="*/ 1988525 h 2979131"/>
              <a:gd name="connsiteX91" fmla="*/ 10254773 w 10348689"/>
              <a:gd name="connsiteY91" fmla="*/ 1936259 h 2979131"/>
              <a:gd name="connsiteX92" fmla="*/ 10272740 w 10348689"/>
              <a:gd name="connsiteY92" fmla="*/ 1881543 h 2979131"/>
              <a:gd name="connsiteX93" fmla="*/ 10286623 w 10348689"/>
              <a:gd name="connsiteY93" fmla="*/ 1824377 h 2979131"/>
              <a:gd name="connsiteX94" fmla="*/ 10301323 w 10348689"/>
              <a:gd name="connsiteY94" fmla="*/ 1767211 h 2979131"/>
              <a:gd name="connsiteX95" fmla="*/ 10313573 w 10348689"/>
              <a:gd name="connsiteY95" fmla="*/ 1707595 h 2979131"/>
              <a:gd name="connsiteX96" fmla="*/ 10323373 w 10348689"/>
              <a:gd name="connsiteY96" fmla="*/ 1645529 h 2979131"/>
              <a:gd name="connsiteX97" fmla="*/ 10333172 w 10348689"/>
              <a:gd name="connsiteY97" fmla="*/ 1581829 h 2979131"/>
              <a:gd name="connsiteX98" fmla="*/ 10338889 w 10348689"/>
              <a:gd name="connsiteY98" fmla="*/ 1514863 h 2979131"/>
              <a:gd name="connsiteX99" fmla="*/ 10343789 w 10348689"/>
              <a:gd name="connsiteY99" fmla="*/ 1447081 h 2979131"/>
              <a:gd name="connsiteX100" fmla="*/ 10347056 w 10348689"/>
              <a:gd name="connsiteY100" fmla="*/ 1376848 h 2979131"/>
              <a:gd name="connsiteX101" fmla="*/ 10348689 w 10348689"/>
              <a:gd name="connsiteY101" fmla="*/ 1305799 h 2979131"/>
              <a:gd name="connsiteX102" fmla="*/ 10348689 w 10348689"/>
              <a:gd name="connsiteY102" fmla="*/ 0 h 297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0348689" h="2979131">
                <a:moveTo>
                  <a:pt x="10348689" y="0"/>
                </a:moveTo>
                <a:lnTo>
                  <a:pt x="10347056" y="71049"/>
                </a:lnTo>
                <a:lnTo>
                  <a:pt x="10343789" y="141282"/>
                </a:lnTo>
                <a:lnTo>
                  <a:pt x="10338889" y="209064"/>
                </a:lnTo>
                <a:lnTo>
                  <a:pt x="10333172" y="276030"/>
                </a:lnTo>
                <a:lnTo>
                  <a:pt x="10323373" y="339730"/>
                </a:lnTo>
                <a:lnTo>
                  <a:pt x="10313573" y="401796"/>
                </a:lnTo>
                <a:lnTo>
                  <a:pt x="10301323" y="461412"/>
                </a:lnTo>
                <a:lnTo>
                  <a:pt x="10286623" y="518578"/>
                </a:lnTo>
                <a:lnTo>
                  <a:pt x="10272740" y="575744"/>
                </a:lnTo>
                <a:lnTo>
                  <a:pt x="10254773" y="630460"/>
                </a:lnTo>
                <a:lnTo>
                  <a:pt x="10235990" y="682726"/>
                </a:lnTo>
                <a:lnTo>
                  <a:pt x="10217207" y="733359"/>
                </a:lnTo>
                <a:lnTo>
                  <a:pt x="10194341" y="782358"/>
                </a:lnTo>
                <a:lnTo>
                  <a:pt x="10172291" y="830541"/>
                </a:lnTo>
                <a:lnTo>
                  <a:pt x="10148608" y="874641"/>
                </a:lnTo>
                <a:lnTo>
                  <a:pt x="10123291" y="918740"/>
                </a:lnTo>
                <a:lnTo>
                  <a:pt x="10097975" y="962023"/>
                </a:lnTo>
                <a:lnTo>
                  <a:pt x="10071025" y="1002039"/>
                </a:lnTo>
                <a:lnTo>
                  <a:pt x="10042442" y="1041239"/>
                </a:lnTo>
                <a:lnTo>
                  <a:pt x="10013859" y="1079622"/>
                </a:lnTo>
                <a:lnTo>
                  <a:pt x="9983643" y="1114738"/>
                </a:lnTo>
                <a:lnTo>
                  <a:pt x="9951793" y="1149038"/>
                </a:lnTo>
                <a:lnTo>
                  <a:pt x="9919944" y="1182521"/>
                </a:lnTo>
                <a:lnTo>
                  <a:pt x="9888094" y="1214370"/>
                </a:lnTo>
                <a:lnTo>
                  <a:pt x="9854611" y="1244587"/>
                </a:lnTo>
                <a:lnTo>
                  <a:pt x="9821945" y="1273170"/>
                </a:lnTo>
                <a:lnTo>
                  <a:pt x="9786828" y="1301753"/>
                </a:lnTo>
                <a:lnTo>
                  <a:pt x="9751712" y="1328703"/>
                </a:lnTo>
                <a:lnTo>
                  <a:pt x="9716596" y="1352386"/>
                </a:lnTo>
                <a:lnTo>
                  <a:pt x="9681479" y="1376069"/>
                </a:lnTo>
                <a:lnTo>
                  <a:pt x="9645547" y="1400568"/>
                </a:lnTo>
                <a:lnTo>
                  <a:pt x="9610430" y="1420985"/>
                </a:lnTo>
                <a:lnTo>
                  <a:pt x="9573681" y="1441401"/>
                </a:lnTo>
                <a:lnTo>
                  <a:pt x="9537748" y="1460185"/>
                </a:lnTo>
                <a:lnTo>
                  <a:pt x="9500998" y="1479784"/>
                </a:lnTo>
                <a:lnTo>
                  <a:pt x="9464248" y="1495301"/>
                </a:lnTo>
                <a:lnTo>
                  <a:pt x="9391566" y="1527150"/>
                </a:lnTo>
                <a:lnTo>
                  <a:pt x="9319700" y="1554100"/>
                </a:lnTo>
                <a:lnTo>
                  <a:pt x="9248651" y="1577783"/>
                </a:lnTo>
                <a:lnTo>
                  <a:pt x="9178418" y="1599016"/>
                </a:lnTo>
                <a:lnTo>
                  <a:pt x="9112269" y="1616166"/>
                </a:lnTo>
                <a:lnTo>
                  <a:pt x="9046936" y="1630866"/>
                </a:lnTo>
                <a:lnTo>
                  <a:pt x="8984870" y="1643116"/>
                </a:lnTo>
                <a:lnTo>
                  <a:pt x="8926071" y="1652916"/>
                </a:lnTo>
                <a:lnTo>
                  <a:pt x="8872172" y="1660266"/>
                </a:lnTo>
                <a:lnTo>
                  <a:pt x="8821539" y="1665166"/>
                </a:lnTo>
                <a:lnTo>
                  <a:pt x="8776623" y="1668432"/>
                </a:lnTo>
                <a:lnTo>
                  <a:pt x="8737423" y="1671699"/>
                </a:lnTo>
                <a:lnTo>
                  <a:pt x="8675357" y="1673332"/>
                </a:lnTo>
                <a:lnTo>
                  <a:pt x="0" y="1673332"/>
                </a:lnTo>
                <a:lnTo>
                  <a:pt x="0" y="2979131"/>
                </a:lnTo>
                <a:lnTo>
                  <a:pt x="8675357" y="2979131"/>
                </a:lnTo>
                <a:lnTo>
                  <a:pt x="8737423" y="2977498"/>
                </a:lnTo>
                <a:lnTo>
                  <a:pt x="8776623" y="2974231"/>
                </a:lnTo>
                <a:lnTo>
                  <a:pt x="8821539" y="2970965"/>
                </a:lnTo>
                <a:lnTo>
                  <a:pt x="8872172" y="2966065"/>
                </a:lnTo>
                <a:lnTo>
                  <a:pt x="8926071" y="2958715"/>
                </a:lnTo>
                <a:lnTo>
                  <a:pt x="8984870" y="2948915"/>
                </a:lnTo>
                <a:lnTo>
                  <a:pt x="9046936" y="2936665"/>
                </a:lnTo>
                <a:lnTo>
                  <a:pt x="9112269" y="2921965"/>
                </a:lnTo>
                <a:lnTo>
                  <a:pt x="9178418" y="2904815"/>
                </a:lnTo>
                <a:lnTo>
                  <a:pt x="9248651" y="2883582"/>
                </a:lnTo>
                <a:lnTo>
                  <a:pt x="9319700" y="2859899"/>
                </a:lnTo>
                <a:lnTo>
                  <a:pt x="9391566" y="2832949"/>
                </a:lnTo>
                <a:lnTo>
                  <a:pt x="9464248" y="2801100"/>
                </a:lnTo>
                <a:lnTo>
                  <a:pt x="9500998" y="2785583"/>
                </a:lnTo>
                <a:lnTo>
                  <a:pt x="9537748" y="2765984"/>
                </a:lnTo>
                <a:lnTo>
                  <a:pt x="9573681" y="2747200"/>
                </a:lnTo>
                <a:lnTo>
                  <a:pt x="9610430" y="2726784"/>
                </a:lnTo>
                <a:lnTo>
                  <a:pt x="9645547" y="2706367"/>
                </a:lnTo>
                <a:lnTo>
                  <a:pt x="9681479" y="2681868"/>
                </a:lnTo>
                <a:lnTo>
                  <a:pt x="9716596" y="2658185"/>
                </a:lnTo>
                <a:lnTo>
                  <a:pt x="9751712" y="2634502"/>
                </a:lnTo>
                <a:lnTo>
                  <a:pt x="9786828" y="2607552"/>
                </a:lnTo>
                <a:lnTo>
                  <a:pt x="9821945" y="2578969"/>
                </a:lnTo>
                <a:lnTo>
                  <a:pt x="9854611" y="2550386"/>
                </a:lnTo>
                <a:lnTo>
                  <a:pt x="9888094" y="2520169"/>
                </a:lnTo>
                <a:lnTo>
                  <a:pt x="9919944" y="2488320"/>
                </a:lnTo>
                <a:lnTo>
                  <a:pt x="9951793" y="2454837"/>
                </a:lnTo>
                <a:lnTo>
                  <a:pt x="9983643" y="2420537"/>
                </a:lnTo>
                <a:lnTo>
                  <a:pt x="10013859" y="2385421"/>
                </a:lnTo>
                <a:lnTo>
                  <a:pt x="10042442" y="2347038"/>
                </a:lnTo>
                <a:lnTo>
                  <a:pt x="10071025" y="2307838"/>
                </a:lnTo>
                <a:lnTo>
                  <a:pt x="10097975" y="2267822"/>
                </a:lnTo>
                <a:lnTo>
                  <a:pt x="10123291" y="2224539"/>
                </a:lnTo>
                <a:lnTo>
                  <a:pt x="10148608" y="2180440"/>
                </a:lnTo>
                <a:lnTo>
                  <a:pt x="10172291" y="2136340"/>
                </a:lnTo>
                <a:lnTo>
                  <a:pt x="10194341" y="2088157"/>
                </a:lnTo>
                <a:lnTo>
                  <a:pt x="10217207" y="2039158"/>
                </a:lnTo>
                <a:lnTo>
                  <a:pt x="10235990" y="1988525"/>
                </a:lnTo>
                <a:lnTo>
                  <a:pt x="10254773" y="1936259"/>
                </a:lnTo>
                <a:lnTo>
                  <a:pt x="10272740" y="1881543"/>
                </a:lnTo>
                <a:lnTo>
                  <a:pt x="10286623" y="1824377"/>
                </a:lnTo>
                <a:lnTo>
                  <a:pt x="10301323" y="1767211"/>
                </a:lnTo>
                <a:lnTo>
                  <a:pt x="10313573" y="1707595"/>
                </a:lnTo>
                <a:lnTo>
                  <a:pt x="10323373" y="1645529"/>
                </a:lnTo>
                <a:lnTo>
                  <a:pt x="10333172" y="1581829"/>
                </a:lnTo>
                <a:lnTo>
                  <a:pt x="10338889" y="1514863"/>
                </a:lnTo>
                <a:lnTo>
                  <a:pt x="10343789" y="1447081"/>
                </a:lnTo>
                <a:lnTo>
                  <a:pt x="10347056" y="1376848"/>
                </a:lnTo>
                <a:lnTo>
                  <a:pt x="10348689" y="1305799"/>
                </a:lnTo>
                <a:lnTo>
                  <a:pt x="10348689" y="0"/>
                </a:lnTo>
                <a:close/>
              </a:path>
            </a:pathLst>
          </a:custGeom>
          <a:solidFill>
            <a:srgbClr val="18558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pic>
        <p:nvPicPr>
          <p:cNvPr id="24" name="[Linha]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0"/>
          <a:stretch/>
        </p:blipFill>
        <p:spPr>
          <a:xfrm flipH="1">
            <a:off x="-128641" y="10643"/>
            <a:ext cx="5791200" cy="6858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9323386A-51DA-4C07-84F7-53CA47CD1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84338"/>
            <a:ext cx="12199143" cy="1094947"/>
          </a:xfrm>
          <a:prstGeom prst="rect">
            <a:avLst/>
          </a:prstGeom>
          <a:effectLst>
            <a:outerShdw blurRad="152400" dist="38100" dir="16200000" rotWithShape="0">
              <a:prstClr val="black">
                <a:alpha val="1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3489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31370" y="286608"/>
            <a:ext cx="10058399" cy="6941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  <a:defRPr sz="3323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662"/>
            </a:lvl2pPr>
            <a:lvl3pPr lvl="2" indent="0">
              <a:spcBef>
                <a:spcPts val="0"/>
              </a:spcBef>
              <a:buFont typeface="Arial"/>
              <a:buNone/>
              <a:defRPr sz="1662"/>
            </a:lvl3pPr>
            <a:lvl4pPr lvl="3" indent="0">
              <a:spcBef>
                <a:spcPts val="0"/>
              </a:spcBef>
              <a:buFont typeface="Arial"/>
              <a:buNone/>
              <a:defRPr sz="1662"/>
            </a:lvl4pPr>
            <a:lvl5pPr lvl="4" indent="0">
              <a:spcBef>
                <a:spcPts val="0"/>
              </a:spcBef>
              <a:buFont typeface="Arial"/>
              <a:buNone/>
              <a:defRPr sz="1662"/>
            </a:lvl5pPr>
            <a:lvl6pPr lvl="5" indent="0">
              <a:spcBef>
                <a:spcPts val="0"/>
              </a:spcBef>
              <a:buFont typeface="Arial"/>
              <a:buNone/>
              <a:defRPr sz="1662"/>
            </a:lvl6pPr>
            <a:lvl7pPr lvl="6" indent="0">
              <a:spcBef>
                <a:spcPts val="0"/>
              </a:spcBef>
              <a:buFont typeface="Arial"/>
              <a:buNone/>
              <a:defRPr sz="1662"/>
            </a:lvl7pPr>
            <a:lvl8pPr lvl="7" indent="0">
              <a:spcBef>
                <a:spcPts val="0"/>
              </a:spcBef>
              <a:buFont typeface="Arial"/>
              <a:buNone/>
              <a:defRPr sz="1662"/>
            </a:lvl8pPr>
            <a:lvl9pPr lvl="8" indent="0">
              <a:spcBef>
                <a:spcPts val="0"/>
              </a:spcBef>
              <a:buFont typeface="Arial"/>
              <a:buNone/>
              <a:defRPr sz="1662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1097282" y="6459789"/>
            <a:ext cx="2472269" cy="3651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831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22041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44083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6612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88165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10207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32248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54289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76331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686185" y="6459789"/>
            <a:ext cx="4822803" cy="3651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831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22041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44083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6612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88165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10207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32248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54289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76331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9900457" y="6459789"/>
            <a:ext cx="1312024" cy="3651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FFFFFF"/>
              </a:buClr>
              <a:buSzPct val="25000"/>
            </a:pPr>
            <a:fld id="{00000000-1234-1234-1234-123412341234}" type="slidenum">
              <a:rPr lang="pt-BR" sz="969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FFFFFF"/>
                </a:buClr>
                <a:buSzPct val="25000"/>
              </a:pPr>
              <a:t>‹nº›</a:t>
            </a:fld>
            <a:endParaRPr lang="pt-BR" sz="96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43825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97278" y="286607"/>
            <a:ext cx="10058399" cy="14507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  <a:defRPr sz="3323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662"/>
            </a:lvl2pPr>
            <a:lvl3pPr lvl="2" indent="0">
              <a:spcBef>
                <a:spcPts val="0"/>
              </a:spcBef>
              <a:buFont typeface="Arial"/>
              <a:buNone/>
              <a:defRPr sz="1662"/>
            </a:lvl3pPr>
            <a:lvl4pPr lvl="3" indent="0">
              <a:spcBef>
                <a:spcPts val="0"/>
              </a:spcBef>
              <a:buFont typeface="Arial"/>
              <a:buNone/>
              <a:defRPr sz="1662"/>
            </a:lvl4pPr>
            <a:lvl5pPr lvl="4" indent="0">
              <a:spcBef>
                <a:spcPts val="0"/>
              </a:spcBef>
              <a:buFont typeface="Arial"/>
              <a:buNone/>
              <a:defRPr sz="1662"/>
            </a:lvl5pPr>
            <a:lvl6pPr lvl="5" indent="0">
              <a:spcBef>
                <a:spcPts val="0"/>
              </a:spcBef>
              <a:buFont typeface="Arial"/>
              <a:buNone/>
              <a:defRPr sz="1662"/>
            </a:lvl6pPr>
            <a:lvl7pPr lvl="6" indent="0">
              <a:spcBef>
                <a:spcPts val="0"/>
              </a:spcBef>
              <a:buFont typeface="Arial"/>
              <a:buNone/>
              <a:defRPr sz="1662"/>
            </a:lvl7pPr>
            <a:lvl8pPr lvl="7" indent="0">
              <a:spcBef>
                <a:spcPts val="0"/>
              </a:spcBef>
              <a:buFont typeface="Arial"/>
              <a:buNone/>
              <a:defRPr sz="1662"/>
            </a:lvl8pPr>
            <a:lvl9pPr lvl="8" indent="0">
              <a:spcBef>
                <a:spcPts val="0"/>
              </a:spcBef>
              <a:buFont typeface="Arial"/>
              <a:buNone/>
              <a:defRPr sz="1662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97282" y="1846050"/>
            <a:ext cx="4937759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108"/>
              </a:spcBef>
              <a:spcAft>
                <a:spcPts val="185"/>
              </a:spcAft>
              <a:buClr>
                <a:schemeClr val="accent1"/>
              </a:buClr>
              <a:buFont typeface="Calibri"/>
              <a:buNone/>
              <a:defRPr sz="18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22041" marR="0" lvl="1" indent="0" algn="l" rtl="0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/>
              <a:buNone/>
              <a:defRPr sz="1846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44083" marR="0" lvl="2" indent="0" algn="l" rtl="0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/>
              <a:buNone/>
              <a:defRPr sz="1662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66124" marR="0" lvl="3" indent="0" algn="l" rtl="0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/>
              <a:buNone/>
              <a:defRPr sz="1477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88165" marR="0" lvl="4" indent="0" algn="l" rtl="0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/>
              <a:buNone/>
              <a:defRPr sz="1477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10207" marR="0" lvl="5" indent="0" algn="l" rtl="0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/>
              <a:buNone/>
              <a:defRPr sz="1477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32248" marR="0" lvl="6" indent="0" algn="l" rtl="0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/>
              <a:buNone/>
              <a:defRPr sz="1477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54289" marR="0" lvl="7" indent="0" algn="l" rtl="0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/>
              <a:buNone/>
              <a:defRPr sz="1477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76331" marR="0" lvl="8" indent="0" algn="l" rtl="0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/>
              <a:buNone/>
              <a:defRPr sz="1477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1097282" y="2582336"/>
            <a:ext cx="4937759" cy="32867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84408" marR="0" lvl="0" indent="267293" algn="l" rtl="0">
              <a:lnSpc>
                <a:spcPct val="90000"/>
              </a:lnSpc>
              <a:spcBef>
                <a:spcPts val="1108"/>
              </a:spcBef>
              <a:spcAft>
                <a:spcPts val="185"/>
              </a:spcAft>
              <a:buClr>
                <a:schemeClr val="accent1"/>
              </a:buClr>
              <a:buSzPct val="100000"/>
              <a:buFont typeface="Calibri"/>
              <a:buChar char=" "/>
              <a:defRPr sz="18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4515" marR="0" lvl="1" indent="137867" algn="l" rtl="0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SzPct val="100000"/>
              <a:buFont typeface="Calibri"/>
              <a:buChar char="◦"/>
              <a:defRPr sz="1662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23331" marR="0" lvl="2" indent="74561" algn="l" rtl="0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SzPct val="100000"/>
              <a:buFont typeface="Calibri"/>
              <a:buChar char="◦"/>
              <a:defRPr sz="1292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92148" marR="0" lvl="3" indent="69870" algn="l" rtl="0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SzPct val="100000"/>
              <a:buFont typeface="Calibri"/>
              <a:buChar char="◦"/>
              <a:defRPr sz="1292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60964" marR="0" lvl="4" indent="76904" algn="l" rtl="0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SzPct val="100000"/>
              <a:buFont typeface="Calibri"/>
              <a:buChar char="◦"/>
              <a:defRPr sz="1292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15410" marR="0" lvl="5" indent="27969" algn="l" rtl="0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SzPct val="100000"/>
              <a:buFont typeface="Calibri"/>
              <a:buChar char="◦"/>
              <a:defRPr sz="1292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00030" marR="0" lvl="6" indent="30923" algn="l" rtl="0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SzPct val="100000"/>
              <a:buFont typeface="Calibri"/>
              <a:buChar char="◦"/>
              <a:defRPr sz="1292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4650" marR="0" lvl="7" indent="33877" algn="l" rtl="0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SzPct val="100000"/>
              <a:buFont typeface="Calibri"/>
              <a:buChar char="◦"/>
              <a:defRPr sz="1292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69269" marR="0" lvl="8" indent="25109" algn="l" rtl="0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SzPct val="100000"/>
              <a:buFont typeface="Calibri"/>
              <a:buChar char="◦"/>
              <a:defRPr sz="1292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3"/>
          </p:nvPr>
        </p:nvSpPr>
        <p:spPr>
          <a:xfrm>
            <a:off x="6217923" y="1846050"/>
            <a:ext cx="4937759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108"/>
              </a:spcBef>
              <a:spcAft>
                <a:spcPts val="185"/>
              </a:spcAft>
              <a:buClr>
                <a:schemeClr val="accent1"/>
              </a:buClr>
              <a:buFont typeface="Calibri"/>
              <a:buNone/>
              <a:defRPr sz="18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22041" marR="0" lvl="1" indent="0" algn="l" rtl="0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/>
              <a:buNone/>
              <a:defRPr sz="1846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44083" marR="0" lvl="2" indent="0" algn="l" rtl="0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/>
              <a:buNone/>
              <a:defRPr sz="1662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66124" marR="0" lvl="3" indent="0" algn="l" rtl="0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/>
              <a:buNone/>
              <a:defRPr sz="1477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88165" marR="0" lvl="4" indent="0" algn="l" rtl="0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/>
              <a:buNone/>
              <a:defRPr sz="1477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10207" marR="0" lvl="5" indent="0" algn="l" rtl="0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/>
              <a:buNone/>
              <a:defRPr sz="1477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32248" marR="0" lvl="6" indent="0" algn="l" rtl="0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/>
              <a:buNone/>
              <a:defRPr sz="1477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54289" marR="0" lvl="7" indent="0" algn="l" rtl="0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/>
              <a:buNone/>
              <a:defRPr sz="1477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76331" marR="0" lvl="8" indent="0" algn="l" rtl="0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/>
              <a:buNone/>
              <a:defRPr sz="1477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4"/>
          </p:nvPr>
        </p:nvSpPr>
        <p:spPr>
          <a:xfrm>
            <a:off x="6217923" y="2582336"/>
            <a:ext cx="4937759" cy="32867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84408" marR="0" lvl="0" indent="267293" algn="l" rtl="0">
              <a:lnSpc>
                <a:spcPct val="90000"/>
              </a:lnSpc>
              <a:spcBef>
                <a:spcPts val="1108"/>
              </a:spcBef>
              <a:spcAft>
                <a:spcPts val="185"/>
              </a:spcAft>
              <a:buClr>
                <a:schemeClr val="accent1"/>
              </a:buClr>
              <a:buSzPct val="100000"/>
              <a:buFont typeface="Calibri"/>
              <a:buChar char=" "/>
              <a:defRPr sz="18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4515" marR="0" lvl="1" indent="137867" algn="l" rtl="0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SzPct val="100000"/>
              <a:buFont typeface="Calibri"/>
              <a:buChar char="◦"/>
              <a:defRPr sz="1662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23331" marR="0" lvl="2" indent="74561" algn="l" rtl="0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SzPct val="100000"/>
              <a:buFont typeface="Calibri"/>
              <a:buChar char="◦"/>
              <a:defRPr sz="1292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92148" marR="0" lvl="3" indent="69870" algn="l" rtl="0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SzPct val="100000"/>
              <a:buFont typeface="Calibri"/>
              <a:buChar char="◦"/>
              <a:defRPr sz="1292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60964" marR="0" lvl="4" indent="76904" algn="l" rtl="0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SzPct val="100000"/>
              <a:buFont typeface="Calibri"/>
              <a:buChar char="◦"/>
              <a:defRPr sz="1292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15410" marR="0" lvl="5" indent="27969" algn="l" rtl="0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SzPct val="100000"/>
              <a:buFont typeface="Calibri"/>
              <a:buChar char="◦"/>
              <a:defRPr sz="1292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00030" marR="0" lvl="6" indent="30923" algn="l" rtl="0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SzPct val="100000"/>
              <a:buFont typeface="Calibri"/>
              <a:buChar char="◦"/>
              <a:defRPr sz="1292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4650" marR="0" lvl="7" indent="33877" algn="l" rtl="0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SzPct val="100000"/>
              <a:buFont typeface="Calibri"/>
              <a:buChar char="◦"/>
              <a:defRPr sz="1292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69269" marR="0" lvl="8" indent="25109" algn="l" rtl="0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SzPct val="100000"/>
              <a:buFont typeface="Calibri"/>
              <a:buChar char="◦"/>
              <a:defRPr sz="1292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097282" y="6459789"/>
            <a:ext cx="2472269" cy="3651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831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22041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44083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6612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88165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10207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32248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54289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76331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686185" y="6459789"/>
            <a:ext cx="4822803" cy="3651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831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22041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44083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6612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88165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10207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32248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54289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76331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9900457" y="6459789"/>
            <a:ext cx="1312024" cy="3651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FFFFFF"/>
              </a:buClr>
              <a:buSzPct val="25000"/>
            </a:pPr>
            <a:fld id="{00000000-1234-1234-1234-123412341234}" type="slidenum">
              <a:rPr lang="pt-BR" sz="969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FFFFFF"/>
                </a:buClr>
                <a:buSzPct val="25000"/>
              </a:pPr>
              <a:t>‹nº›</a:t>
            </a:fld>
            <a:endParaRPr lang="pt-BR" sz="96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64133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31370" y="286608"/>
            <a:ext cx="10058399" cy="6941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  <a:defRPr sz="3323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662"/>
            </a:lvl2pPr>
            <a:lvl3pPr lvl="2" indent="0">
              <a:spcBef>
                <a:spcPts val="0"/>
              </a:spcBef>
              <a:buFont typeface="Arial"/>
              <a:buNone/>
              <a:defRPr sz="1662"/>
            </a:lvl3pPr>
            <a:lvl4pPr lvl="3" indent="0">
              <a:spcBef>
                <a:spcPts val="0"/>
              </a:spcBef>
              <a:buFont typeface="Arial"/>
              <a:buNone/>
              <a:defRPr sz="1662"/>
            </a:lvl4pPr>
            <a:lvl5pPr lvl="4" indent="0">
              <a:spcBef>
                <a:spcPts val="0"/>
              </a:spcBef>
              <a:buFont typeface="Arial"/>
              <a:buNone/>
              <a:defRPr sz="1662"/>
            </a:lvl5pPr>
            <a:lvl6pPr lvl="5" indent="0">
              <a:spcBef>
                <a:spcPts val="0"/>
              </a:spcBef>
              <a:buFont typeface="Arial"/>
              <a:buNone/>
              <a:defRPr sz="1662"/>
            </a:lvl6pPr>
            <a:lvl7pPr lvl="6" indent="0">
              <a:spcBef>
                <a:spcPts val="0"/>
              </a:spcBef>
              <a:buFont typeface="Arial"/>
              <a:buNone/>
              <a:defRPr sz="1662"/>
            </a:lvl7pPr>
            <a:lvl8pPr lvl="7" indent="0">
              <a:spcBef>
                <a:spcPts val="0"/>
              </a:spcBef>
              <a:buFont typeface="Arial"/>
              <a:buNone/>
              <a:defRPr sz="1662"/>
            </a:lvl8pPr>
            <a:lvl9pPr lvl="8" indent="0">
              <a:spcBef>
                <a:spcPts val="0"/>
              </a:spcBef>
              <a:buFont typeface="Arial"/>
              <a:buNone/>
              <a:defRPr sz="1662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 rot="5400000">
            <a:off x="4114797" y="-1171787"/>
            <a:ext cx="4023360" cy="1005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84408" marR="0" lvl="0" indent="267293" algn="l" rtl="0">
              <a:lnSpc>
                <a:spcPct val="90000"/>
              </a:lnSpc>
              <a:spcBef>
                <a:spcPts val="1108"/>
              </a:spcBef>
              <a:spcAft>
                <a:spcPts val="185"/>
              </a:spcAft>
              <a:buClr>
                <a:schemeClr val="accent1"/>
              </a:buClr>
              <a:buSzPct val="100000"/>
              <a:buFont typeface="Calibri"/>
              <a:buChar char=" "/>
              <a:defRPr sz="18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4515" marR="0" lvl="1" indent="137867" algn="l" rtl="0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SzPct val="100000"/>
              <a:buFont typeface="Calibri"/>
              <a:buChar char="◦"/>
              <a:defRPr sz="1662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23331" marR="0" lvl="2" indent="74561" algn="l" rtl="0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SzPct val="100000"/>
              <a:buFont typeface="Calibri"/>
              <a:buChar char="◦"/>
              <a:defRPr sz="1292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92148" marR="0" lvl="3" indent="69870" algn="l" rtl="0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SzPct val="100000"/>
              <a:buFont typeface="Calibri"/>
              <a:buChar char="◦"/>
              <a:defRPr sz="1292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60964" marR="0" lvl="4" indent="76904" algn="l" rtl="0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SzPct val="100000"/>
              <a:buFont typeface="Calibri"/>
              <a:buChar char="◦"/>
              <a:defRPr sz="1292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15410" marR="0" lvl="5" indent="27969" algn="l" rtl="0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SzPct val="100000"/>
              <a:buFont typeface="Calibri"/>
              <a:buChar char="◦"/>
              <a:defRPr sz="1292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00030" marR="0" lvl="6" indent="30923" algn="l" rtl="0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SzPct val="100000"/>
              <a:buFont typeface="Calibri"/>
              <a:buChar char="◦"/>
              <a:defRPr sz="1292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4650" marR="0" lvl="7" indent="33877" algn="l" rtl="0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SzPct val="100000"/>
              <a:buFont typeface="Calibri"/>
              <a:buChar char="◦"/>
              <a:defRPr sz="1292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69269" marR="0" lvl="8" indent="25109" algn="l" rtl="0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SzPct val="100000"/>
              <a:buFont typeface="Calibri"/>
              <a:buChar char="◦"/>
              <a:defRPr sz="1292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1097282" y="6459789"/>
            <a:ext cx="2472269" cy="3651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831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22041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44083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6612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88165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10207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32248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54289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76331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686185" y="6459789"/>
            <a:ext cx="4822803" cy="3651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831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22041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44083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6612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88165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10207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32248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54289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76331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9900457" y="6459789"/>
            <a:ext cx="1312024" cy="3651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FFFFFF"/>
              </a:buClr>
              <a:buSzPct val="25000"/>
            </a:pPr>
            <a:fld id="{00000000-1234-1234-1234-123412341234}" type="slidenum">
              <a:rPr lang="pt-BR" sz="969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FFFFFF"/>
                </a:buClr>
                <a:buSzPct val="25000"/>
              </a:pPr>
              <a:t>‹nº›</a:t>
            </a:fld>
            <a:endParaRPr lang="pt-BR" sz="96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4133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e texto verticai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84392" tIns="84392" rIns="84392" bIns="84392" anchor="ctr" anchorCtr="0">
            <a:noAutofit/>
          </a:bodyPr>
          <a:lstStyle/>
          <a:p>
            <a:pPr defTabSz="457200">
              <a:buClr>
                <a:srgbClr val="000000"/>
              </a:buClr>
              <a:buFont typeface="Arial"/>
              <a:buNone/>
            </a:pPr>
            <a:endParaRPr sz="1292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13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84392" tIns="84392" rIns="84392" bIns="84392" anchor="ctr" anchorCtr="0">
            <a:noAutofit/>
          </a:bodyPr>
          <a:lstStyle/>
          <a:p>
            <a:pPr defTabSz="457200">
              <a:buClr>
                <a:srgbClr val="000000"/>
              </a:buClr>
              <a:buFont typeface="Arial"/>
              <a:buNone/>
            </a:pPr>
            <a:endParaRPr sz="1292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 rot="5400000">
            <a:off x="7159404" y="1977801"/>
            <a:ext cx="5759896" cy="26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  <a:defRPr sz="3323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662"/>
            </a:lvl2pPr>
            <a:lvl3pPr lvl="2" indent="0">
              <a:spcBef>
                <a:spcPts val="0"/>
              </a:spcBef>
              <a:buFont typeface="Arial"/>
              <a:buNone/>
              <a:defRPr sz="1662"/>
            </a:lvl3pPr>
            <a:lvl4pPr lvl="3" indent="0">
              <a:spcBef>
                <a:spcPts val="0"/>
              </a:spcBef>
              <a:buFont typeface="Arial"/>
              <a:buNone/>
              <a:defRPr sz="1662"/>
            </a:lvl4pPr>
            <a:lvl5pPr lvl="4" indent="0">
              <a:spcBef>
                <a:spcPts val="0"/>
              </a:spcBef>
              <a:buFont typeface="Arial"/>
              <a:buNone/>
              <a:defRPr sz="1662"/>
            </a:lvl5pPr>
            <a:lvl6pPr lvl="5" indent="0">
              <a:spcBef>
                <a:spcPts val="0"/>
              </a:spcBef>
              <a:buFont typeface="Arial"/>
              <a:buNone/>
              <a:defRPr sz="1662"/>
            </a:lvl6pPr>
            <a:lvl7pPr lvl="6" indent="0">
              <a:spcBef>
                <a:spcPts val="0"/>
              </a:spcBef>
              <a:buFont typeface="Arial"/>
              <a:buNone/>
              <a:defRPr sz="1662"/>
            </a:lvl7pPr>
            <a:lvl8pPr lvl="7" indent="0">
              <a:spcBef>
                <a:spcPts val="0"/>
              </a:spcBef>
              <a:buFont typeface="Arial"/>
              <a:buNone/>
              <a:defRPr sz="1662"/>
            </a:lvl8pPr>
            <a:lvl9pPr lvl="8" indent="0">
              <a:spcBef>
                <a:spcPts val="0"/>
              </a:spcBef>
              <a:buFont typeface="Arial"/>
              <a:buNone/>
              <a:defRPr sz="1662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 rot="5400000">
            <a:off x="1825400" y="-574900"/>
            <a:ext cx="5759896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84408" marR="0" lvl="0" indent="267293" algn="l" rtl="0">
              <a:lnSpc>
                <a:spcPct val="90000"/>
              </a:lnSpc>
              <a:spcBef>
                <a:spcPts val="1108"/>
              </a:spcBef>
              <a:spcAft>
                <a:spcPts val="185"/>
              </a:spcAft>
              <a:buClr>
                <a:schemeClr val="accent1"/>
              </a:buClr>
              <a:buSzPct val="100000"/>
              <a:buFont typeface="Calibri"/>
              <a:buChar char=" "/>
              <a:defRPr sz="18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4515" marR="0" lvl="1" indent="137867" algn="l" rtl="0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SzPct val="100000"/>
              <a:buFont typeface="Calibri"/>
              <a:buChar char="◦"/>
              <a:defRPr sz="1662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23331" marR="0" lvl="2" indent="74561" algn="l" rtl="0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SzPct val="100000"/>
              <a:buFont typeface="Calibri"/>
              <a:buChar char="◦"/>
              <a:defRPr sz="1292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92148" marR="0" lvl="3" indent="69870" algn="l" rtl="0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SzPct val="100000"/>
              <a:buFont typeface="Calibri"/>
              <a:buChar char="◦"/>
              <a:defRPr sz="1292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60964" marR="0" lvl="4" indent="76904" algn="l" rtl="0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SzPct val="100000"/>
              <a:buFont typeface="Calibri"/>
              <a:buChar char="◦"/>
              <a:defRPr sz="1292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15410" marR="0" lvl="5" indent="27969" algn="l" rtl="0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SzPct val="100000"/>
              <a:buFont typeface="Calibri"/>
              <a:buChar char="◦"/>
              <a:defRPr sz="1292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00030" marR="0" lvl="6" indent="30923" algn="l" rtl="0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SzPct val="100000"/>
              <a:buFont typeface="Calibri"/>
              <a:buChar char="◦"/>
              <a:defRPr sz="1292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4650" marR="0" lvl="7" indent="33877" algn="l" rtl="0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SzPct val="100000"/>
              <a:buFont typeface="Calibri"/>
              <a:buChar char="◦"/>
              <a:defRPr sz="1292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69269" marR="0" lvl="8" indent="25109" algn="l" rtl="0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SzPct val="100000"/>
              <a:buFont typeface="Calibri"/>
              <a:buChar char="◦"/>
              <a:defRPr sz="1292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1097282" y="6459789"/>
            <a:ext cx="2472269" cy="3651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831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22041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44083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6612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88165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10207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32248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54289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76331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686185" y="6459789"/>
            <a:ext cx="4822803" cy="3651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831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22041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44083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6612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88165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10207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32248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54289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76331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9900457" y="6459789"/>
            <a:ext cx="1312024" cy="3651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FFFFFF"/>
              </a:buClr>
              <a:buSzPct val="25000"/>
            </a:pPr>
            <a:fld id="{00000000-1234-1234-1234-123412341234}" type="slidenum">
              <a:rPr lang="pt-BR" sz="969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FFFFFF"/>
                </a:buClr>
                <a:buSzPct val="25000"/>
              </a:pPr>
              <a:t>‹nº›</a:t>
            </a:fld>
            <a:endParaRPr lang="pt-BR" sz="96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308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[Fundo] Cor"/>
          <p:cNvSpPr/>
          <p:nvPr userDrawn="1"/>
        </p:nvSpPr>
        <p:spPr>
          <a:xfrm>
            <a:off x="0" y="0"/>
            <a:ext cx="12192000" cy="6872515"/>
          </a:xfrm>
          <a:prstGeom prst="rect">
            <a:avLst/>
          </a:prstGeom>
          <a:solidFill>
            <a:srgbClr val="F58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 userDrawn="1"/>
        </p:nvGrpSpPr>
        <p:grpSpPr>
          <a:xfrm>
            <a:off x="4955748" y="3443515"/>
            <a:ext cx="7804993" cy="863238"/>
            <a:chOff x="-1474081" y="885131"/>
            <a:chExt cx="7804993" cy="863238"/>
          </a:xfrm>
        </p:grpSpPr>
        <p:sp>
          <p:nvSpPr>
            <p:cNvPr id="14" name="[Shape] Circuito"/>
            <p:cNvSpPr/>
            <p:nvPr/>
          </p:nvSpPr>
          <p:spPr>
            <a:xfrm>
              <a:off x="-1474081" y="885131"/>
              <a:ext cx="7804993" cy="770131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80C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[Detalhe] Forma"/>
            <p:cNvSpPr/>
            <p:nvPr/>
          </p:nvSpPr>
          <p:spPr>
            <a:xfrm>
              <a:off x="4710214" y="1574198"/>
              <a:ext cx="566057" cy="174171"/>
            </a:xfrm>
            <a:prstGeom prst="rect">
              <a:avLst/>
            </a:prstGeom>
            <a:solidFill>
              <a:srgbClr val="80C2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78B682E1-3579-4616-AD7A-E8B628428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84338"/>
            <a:ext cx="12199143" cy="1094947"/>
          </a:xfrm>
          <a:prstGeom prst="rect">
            <a:avLst/>
          </a:prstGeom>
          <a:effectLst>
            <a:outerShdw blurRad="152400" dist="38100" dir="16200000" rotWithShape="0">
              <a:prstClr val="black">
                <a:alpha val="1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046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78B682E1-3579-4616-AD7A-E8B628428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84338"/>
            <a:ext cx="12199143" cy="1094947"/>
          </a:xfrm>
          <a:prstGeom prst="rect">
            <a:avLst/>
          </a:prstGeom>
          <a:effectLst>
            <a:outerShdw blurRad="152400" dist="38100" dir="16200000" rotWithShape="0">
              <a:prstClr val="black">
                <a:alpha val="1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1680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a Livre: Forma 33">
            <a:extLst>
              <a:ext uri="{FF2B5EF4-FFF2-40B4-BE49-F238E27FC236}">
                <a16:creationId xmlns:a16="http://schemas.microsoft.com/office/drawing/2014/main" xmlns="" id="{6A225325-566D-408B-BA06-ED62DDA149E1}"/>
              </a:ext>
            </a:extLst>
          </p:cNvPr>
          <p:cNvSpPr>
            <a:spLocks/>
          </p:cNvSpPr>
          <p:nvPr userDrawn="1"/>
        </p:nvSpPr>
        <p:spPr bwMode="auto">
          <a:xfrm>
            <a:off x="0" y="3538674"/>
            <a:ext cx="12763500" cy="3340611"/>
          </a:xfrm>
          <a:custGeom>
            <a:avLst/>
            <a:gdLst>
              <a:gd name="connsiteX0" fmla="*/ 10348689 w 10348689"/>
              <a:gd name="connsiteY0" fmla="*/ 0 h 2979131"/>
              <a:gd name="connsiteX1" fmla="*/ 10347056 w 10348689"/>
              <a:gd name="connsiteY1" fmla="*/ 71049 h 2979131"/>
              <a:gd name="connsiteX2" fmla="*/ 10343789 w 10348689"/>
              <a:gd name="connsiteY2" fmla="*/ 141282 h 2979131"/>
              <a:gd name="connsiteX3" fmla="*/ 10338889 w 10348689"/>
              <a:gd name="connsiteY3" fmla="*/ 209064 h 2979131"/>
              <a:gd name="connsiteX4" fmla="*/ 10333172 w 10348689"/>
              <a:gd name="connsiteY4" fmla="*/ 276030 h 2979131"/>
              <a:gd name="connsiteX5" fmla="*/ 10323373 w 10348689"/>
              <a:gd name="connsiteY5" fmla="*/ 339730 h 2979131"/>
              <a:gd name="connsiteX6" fmla="*/ 10313573 w 10348689"/>
              <a:gd name="connsiteY6" fmla="*/ 401796 h 2979131"/>
              <a:gd name="connsiteX7" fmla="*/ 10301323 w 10348689"/>
              <a:gd name="connsiteY7" fmla="*/ 461412 h 2979131"/>
              <a:gd name="connsiteX8" fmla="*/ 10286623 w 10348689"/>
              <a:gd name="connsiteY8" fmla="*/ 518578 h 2979131"/>
              <a:gd name="connsiteX9" fmla="*/ 10272740 w 10348689"/>
              <a:gd name="connsiteY9" fmla="*/ 575744 h 2979131"/>
              <a:gd name="connsiteX10" fmla="*/ 10254773 w 10348689"/>
              <a:gd name="connsiteY10" fmla="*/ 630460 h 2979131"/>
              <a:gd name="connsiteX11" fmla="*/ 10235990 w 10348689"/>
              <a:gd name="connsiteY11" fmla="*/ 682726 h 2979131"/>
              <a:gd name="connsiteX12" fmla="*/ 10217207 w 10348689"/>
              <a:gd name="connsiteY12" fmla="*/ 733359 h 2979131"/>
              <a:gd name="connsiteX13" fmla="*/ 10194341 w 10348689"/>
              <a:gd name="connsiteY13" fmla="*/ 782358 h 2979131"/>
              <a:gd name="connsiteX14" fmla="*/ 10172291 w 10348689"/>
              <a:gd name="connsiteY14" fmla="*/ 830541 h 2979131"/>
              <a:gd name="connsiteX15" fmla="*/ 10148608 w 10348689"/>
              <a:gd name="connsiteY15" fmla="*/ 874641 h 2979131"/>
              <a:gd name="connsiteX16" fmla="*/ 10123291 w 10348689"/>
              <a:gd name="connsiteY16" fmla="*/ 918740 h 2979131"/>
              <a:gd name="connsiteX17" fmla="*/ 10097975 w 10348689"/>
              <a:gd name="connsiteY17" fmla="*/ 962023 h 2979131"/>
              <a:gd name="connsiteX18" fmla="*/ 10071025 w 10348689"/>
              <a:gd name="connsiteY18" fmla="*/ 1002039 h 2979131"/>
              <a:gd name="connsiteX19" fmla="*/ 10042442 w 10348689"/>
              <a:gd name="connsiteY19" fmla="*/ 1041239 h 2979131"/>
              <a:gd name="connsiteX20" fmla="*/ 10013859 w 10348689"/>
              <a:gd name="connsiteY20" fmla="*/ 1079622 h 2979131"/>
              <a:gd name="connsiteX21" fmla="*/ 9983643 w 10348689"/>
              <a:gd name="connsiteY21" fmla="*/ 1114738 h 2979131"/>
              <a:gd name="connsiteX22" fmla="*/ 9951793 w 10348689"/>
              <a:gd name="connsiteY22" fmla="*/ 1149038 h 2979131"/>
              <a:gd name="connsiteX23" fmla="*/ 9919944 w 10348689"/>
              <a:gd name="connsiteY23" fmla="*/ 1182521 h 2979131"/>
              <a:gd name="connsiteX24" fmla="*/ 9888094 w 10348689"/>
              <a:gd name="connsiteY24" fmla="*/ 1214370 h 2979131"/>
              <a:gd name="connsiteX25" fmla="*/ 9854611 w 10348689"/>
              <a:gd name="connsiteY25" fmla="*/ 1244587 h 2979131"/>
              <a:gd name="connsiteX26" fmla="*/ 9821945 w 10348689"/>
              <a:gd name="connsiteY26" fmla="*/ 1273170 h 2979131"/>
              <a:gd name="connsiteX27" fmla="*/ 9786828 w 10348689"/>
              <a:gd name="connsiteY27" fmla="*/ 1301753 h 2979131"/>
              <a:gd name="connsiteX28" fmla="*/ 9751712 w 10348689"/>
              <a:gd name="connsiteY28" fmla="*/ 1328703 h 2979131"/>
              <a:gd name="connsiteX29" fmla="*/ 9716596 w 10348689"/>
              <a:gd name="connsiteY29" fmla="*/ 1352386 h 2979131"/>
              <a:gd name="connsiteX30" fmla="*/ 9681479 w 10348689"/>
              <a:gd name="connsiteY30" fmla="*/ 1376069 h 2979131"/>
              <a:gd name="connsiteX31" fmla="*/ 9645547 w 10348689"/>
              <a:gd name="connsiteY31" fmla="*/ 1400568 h 2979131"/>
              <a:gd name="connsiteX32" fmla="*/ 9610430 w 10348689"/>
              <a:gd name="connsiteY32" fmla="*/ 1420985 h 2979131"/>
              <a:gd name="connsiteX33" fmla="*/ 9573681 w 10348689"/>
              <a:gd name="connsiteY33" fmla="*/ 1441401 h 2979131"/>
              <a:gd name="connsiteX34" fmla="*/ 9537748 w 10348689"/>
              <a:gd name="connsiteY34" fmla="*/ 1460185 h 2979131"/>
              <a:gd name="connsiteX35" fmla="*/ 9500998 w 10348689"/>
              <a:gd name="connsiteY35" fmla="*/ 1479784 h 2979131"/>
              <a:gd name="connsiteX36" fmla="*/ 9464248 w 10348689"/>
              <a:gd name="connsiteY36" fmla="*/ 1495301 h 2979131"/>
              <a:gd name="connsiteX37" fmla="*/ 9391566 w 10348689"/>
              <a:gd name="connsiteY37" fmla="*/ 1527150 h 2979131"/>
              <a:gd name="connsiteX38" fmla="*/ 9319700 w 10348689"/>
              <a:gd name="connsiteY38" fmla="*/ 1554100 h 2979131"/>
              <a:gd name="connsiteX39" fmla="*/ 9248651 w 10348689"/>
              <a:gd name="connsiteY39" fmla="*/ 1577783 h 2979131"/>
              <a:gd name="connsiteX40" fmla="*/ 9178418 w 10348689"/>
              <a:gd name="connsiteY40" fmla="*/ 1599016 h 2979131"/>
              <a:gd name="connsiteX41" fmla="*/ 9112269 w 10348689"/>
              <a:gd name="connsiteY41" fmla="*/ 1616166 h 2979131"/>
              <a:gd name="connsiteX42" fmla="*/ 9046936 w 10348689"/>
              <a:gd name="connsiteY42" fmla="*/ 1630866 h 2979131"/>
              <a:gd name="connsiteX43" fmla="*/ 8984870 w 10348689"/>
              <a:gd name="connsiteY43" fmla="*/ 1643116 h 2979131"/>
              <a:gd name="connsiteX44" fmla="*/ 8926071 w 10348689"/>
              <a:gd name="connsiteY44" fmla="*/ 1652916 h 2979131"/>
              <a:gd name="connsiteX45" fmla="*/ 8872172 w 10348689"/>
              <a:gd name="connsiteY45" fmla="*/ 1660266 h 2979131"/>
              <a:gd name="connsiteX46" fmla="*/ 8821539 w 10348689"/>
              <a:gd name="connsiteY46" fmla="*/ 1665166 h 2979131"/>
              <a:gd name="connsiteX47" fmla="*/ 8776623 w 10348689"/>
              <a:gd name="connsiteY47" fmla="*/ 1668432 h 2979131"/>
              <a:gd name="connsiteX48" fmla="*/ 8737423 w 10348689"/>
              <a:gd name="connsiteY48" fmla="*/ 1671699 h 2979131"/>
              <a:gd name="connsiteX49" fmla="*/ 8675357 w 10348689"/>
              <a:gd name="connsiteY49" fmla="*/ 1673332 h 2979131"/>
              <a:gd name="connsiteX50" fmla="*/ 0 w 10348689"/>
              <a:gd name="connsiteY50" fmla="*/ 1673332 h 2979131"/>
              <a:gd name="connsiteX51" fmla="*/ 0 w 10348689"/>
              <a:gd name="connsiteY51" fmla="*/ 2979131 h 2979131"/>
              <a:gd name="connsiteX52" fmla="*/ 8675357 w 10348689"/>
              <a:gd name="connsiteY52" fmla="*/ 2979131 h 2979131"/>
              <a:gd name="connsiteX53" fmla="*/ 8737423 w 10348689"/>
              <a:gd name="connsiteY53" fmla="*/ 2977498 h 2979131"/>
              <a:gd name="connsiteX54" fmla="*/ 8776623 w 10348689"/>
              <a:gd name="connsiteY54" fmla="*/ 2974231 h 2979131"/>
              <a:gd name="connsiteX55" fmla="*/ 8821539 w 10348689"/>
              <a:gd name="connsiteY55" fmla="*/ 2970965 h 2979131"/>
              <a:gd name="connsiteX56" fmla="*/ 8872172 w 10348689"/>
              <a:gd name="connsiteY56" fmla="*/ 2966065 h 2979131"/>
              <a:gd name="connsiteX57" fmla="*/ 8926071 w 10348689"/>
              <a:gd name="connsiteY57" fmla="*/ 2958715 h 2979131"/>
              <a:gd name="connsiteX58" fmla="*/ 8984870 w 10348689"/>
              <a:gd name="connsiteY58" fmla="*/ 2948915 h 2979131"/>
              <a:gd name="connsiteX59" fmla="*/ 9046936 w 10348689"/>
              <a:gd name="connsiteY59" fmla="*/ 2936665 h 2979131"/>
              <a:gd name="connsiteX60" fmla="*/ 9112269 w 10348689"/>
              <a:gd name="connsiteY60" fmla="*/ 2921965 h 2979131"/>
              <a:gd name="connsiteX61" fmla="*/ 9178418 w 10348689"/>
              <a:gd name="connsiteY61" fmla="*/ 2904815 h 2979131"/>
              <a:gd name="connsiteX62" fmla="*/ 9248651 w 10348689"/>
              <a:gd name="connsiteY62" fmla="*/ 2883582 h 2979131"/>
              <a:gd name="connsiteX63" fmla="*/ 9319700 w 10348689"/>
              <a:gd name="connsiteY63" fmla="*/ 2859899 h 2979131"/>
              <a:gd name="connsiteX64" fmla="*/ 9391566 w 10348689"/>
              <a:gd name="connsiteY64" fmla="*/ 2832949 h 2979131"/>
              <a:gd name="connsiteX65" fmla="*/ 9464248 w 10348689"/>
              <a:gd name="connsiteY65" fmla="*/ 2801100 h 2979131"/>
              <a:gd name="connsiteX66" fmla="*/ 9500998 w 10348689"/>
              <a:gd name="connsiteY66" fmla="*/ 2785583 h 2979131"/>
              <a:gd name="connsiteX67" fmla="*/ 9537748 w 10348689"/>
              <a:gd name="connsiteY67" fmla="*/ 2765984 h 2979131"/>
              <a:gd name="connsiteX68" fmla="*/ 9573681 w 10348689"/>
              <a:gd name="connsiteY68" fmla="*/ 2747200 h 2979131"/>
              <a:gd name="connsiteX69" fmla="*/ 9610430 w 10348689"/>
              <a:gd name="connsiteY69" fmla="*/ 2726784 h 2979131"/>
              <a:gd name="connsiteX70" fmla="*/ 9645547 w 10348689"/>
              <a:gd name="connsiteY70" fmla="*/ 2706367 h 2979131"/>
              <a:gd name="connsiteX71" fmla="*/ 9681479 w 10348689"/>
              <a:gd name="connsiteY71" fmla="*/ 2681868 h 2979131"/>
              <a:gd name="connsiteX72" fmla="*/ 9716596 w 10348689"/>
              <a:gd name="connsiteY72" fmla="*/ 2658185 h 2979131"/>
              <a:gd name="connsiteX73" fmla="*/ 9751712 w 10348689"/>
              <a:gd name="connsiteY73" fmla="*/ 2634502 h 2979131"/>
              <a:gd name="connsiteX74" fmla="*/ 9786828 w 10348689"/>
              <a:gd name="connsiteY74" fmla="*/ 2607552 h 2979131"/>
              <a:gd name="connsiteX75" fmla="*/ 9821945 w 10348689"/>
              <a:gd name="connsiteY75" fmla="*/ 2578969 h 2979131"/>
              <a:gd name="connsiteX76" fmla="*/ 9854611 w 10348689"/>
              <a:gd name="connsiteY76" fmla="*/ 2550386 h 2979131"/>
              <a:gd name="connsiteX77" fmla="*/ 9888094 w 10348689"/>
              <a:gd name="connsiteY77" fmla="*/ 2520169 h 2979131"/>
              <a:gd name="connsiteX78" fmla="*/ 9919944 w 10348689"/>
              <a:gd name="connsiteY78" fmla="*/ 2488320 h 2979131"/>
              <a:gd name="connsiteX79" fmla="*/ 9951793 w 10348689"/>
              <a:gd name="connsiteY79" fmla="*/ 2454837 h 2979131"/>
              <a:gd name="connsiteX80" fmla="*/ 9983643 w 10348689"/>
              <a:gd name="connsiteY80" fmla="*/ 2420537 h 2979131"/>
              <a:gd name="connsiteX81" fmla="*/ 10013859 w 10348689"/>
              <a:gd name="connsiteY81" fmla="*/ 2385421 h 2979131"/>
              <a:gd name="connsiteX82" fmla="*/ 10042442 w 10348689"/>
              <a:gd name="connsiteY82" fmla="*/ 2347038 h 2979131"/>
              <a:gd name="connsiteX83" fmla="*/ 10071025 w 10348689"/>
              <a:gd name="connsiteY83" fmla="*/ 2307838 h 2979131"/>
              <a:gd name="connsiteX84" fmla="*/ 10097975 w 10348689"/>
              <a:gd name="connsiteY84" fmla="*/ 2267822 h 2979131"/>
              <a:gd name="connsiteX85" fmla="*/ 10123291 w 10348689"/>
              <a:gd name="connsiteY85" fmla="*/ 2224539 h 2979131"/>
              <a:gd name="connsiteX86" fmla="*/ 10148608 w 10348689"/>
              <a:gd name="connsiteY86" fmla="*/ 2180440 h 2979131"/>
              <a:gd name="connsiteX87" fmla="*/ 10172291 w 10348689"/>
              <a:gd name="connsiteY87" fmla="*/ 2136340 h 2979131"/>
              <a:gd name="connsiteX88" fmla="*/ 10194341 w 10348689"/>
              <a:gd name="connsiteY88" fmla="*/ 2088157 h 2979131"/>
              <a:gd name="connsiteX89" fmla="*/ 10217207 w 10348689"/>
              <a:gd name="connsiteY89" fmla="*/ 2039158 h 2979131"/>
              <a:gd name="connsiteX90" fmla="*/ 10235990 w 10348689"/>
              <a:gd name="connsiteY90" fmla="*/ 1988525 h 2979131"/>
              <a:gd name="connsiteX91" fmla="*/ 10254773 w 10348689"/>
              <a:gd name="connsiteY91" fmla="*/ 1936259 h 2979131"/>
              <a:gd name="connsiteX92" fmla="*/ 10272740 w 10348689"/>
              <a:gd name="connsiteY92" fmla="*/ 1881543 h 2979131"/>
              <a:gd name="connsiteX93" fmla="*/ 10286623 w 10348689"/>
              <a:gd name="connsiteY93" fmla="*/ 1824377 h 2979131"/>
              <a:gd name="connsiteX94" fmla="*/ 10301323 w 10348689"/>
              <a:gd name="connsiteY94" fmla="*/ 1767211 h 2979131"/>
              <a:gd name="connsiteX95" fmla="*/ 10313573 w 10348689"/>
              <a:gd name="connsiteY95" fmla="*/ 1707595 h 2979131"/>
              <a:gd name="connsiteX96" fmla="*/ 10323373 w 10348689"/>
              <a:gd name="connsiteY96" fmla="*/ 1645529 h 2979131"/>
              <a:gd name="connsiteX97" fmla="*/ 10333172 w 10348689"/>
              <a:gd name="connsiteY97" fmla="*/ 1581829 h 2979131"/>
              <a:gd name="connsiteX98" fmla="*/ 10338889 w 10348689"/>
              <a:gd name="connsiteY98" fmla="*/ 1514863 h 2979131"/>
              <a:gd name="connsiteX99" fmla="*/ 10343789 w 10348689"/>
              <a:gd name="connsiteY99" fmla="*/ 1447081 h 2979131"/>
              <a:gd name="connsiteX100" fmla="*/ 10347056 w 10348689"/>
              <a:gd name="connsiteY100" fmla="*/ 1376848 h 2979131"/>
              <a:gd name="connsiteX101" fmla="*/ 10348689 w 10348689"/>
              <a:gd name="connsiteY101" fmla="*/ 1305799 h 2979131"/>
              <a:gd name="connsiteX102" fmla="*/ 10348689 w 10348689"/>
              <a:gd name="connsiteY102" fmla="*/ 0 h 297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0348689" h="2979131">
                <a:moveTo>
                  <a:pt x="10348689" y="0"/>
                </a:moveTo>
                <a:lnTo>
                  <a:pt x="10347056" y="71049"/>
                </a:lnTo>
                <a:lnTo>
                  <a:pt x="10343789" y="141282"/>
                </a:lnTo>
                <a:lnTo>
                  <a:pt x="10338889" y="209064"/>
                </a:lnTo>
                <a:lnTo>
                  <a:pt x="10333172" y="276030"/>
                </a:lnTo>
                <a:lnTo>
                  <a:pt x="10323373" y="339730"/>
                </a:lnTo>
                <a:lnTo>
                  <a:pt x="10313573" y="401796"/>
                </a:lnTo>
                <a:lnTo>
                  <a:pt x="10301323" y="461412"/>
                </a:lnTo>
                <a:lnTo>
                  <a:pt x="10286623" y="518578"/>
                </a:lnTo>
                <a:lnTo>
                  <a:pt x="10272740" y="575744"/>
                </a:lnTo>
                <a:lnTo>
                  <a:pt x="10254773" y="630460"/>
                </a:lnTo>
                <a:lnTo>
                  <a:pt x="10235990" y="682726"/>
                </a:lnTo>
                <a:lnTo>
                  <a:pt x="10217207" y="733359"/>
                </a:lnTo>
                <a:lnTo>
                  <a:pt x="10194341" y="782358"/>
                </a:lnTo>
                <a:lnTo>
                  <a:pt x="10172291" y="830541"/>
                </a:lnTo>
                <a:lnTo>
                  <a:pt x="10148608" y="874641"/>
                </a:lnTo>
                <a:lnTo>
                  <a:pt x="10123291" y="918740"/>
                </a:lnTo>
                <a:lnTo>
                  <a:pt x="10097975" y="962023"/>
                </a:lnTo>
                <a:lnTo>
                  <a:pt x="10071025" y="1002039"/>
                </a:lnTo>
                <a:lnTo>
                  <a:pt x="10042442" y="1041239"/>
                </a:lnTo>
                <a:lnTo>
                  <a:pt x="10013859" y="1079622"/>
                </a:lnTo>
                <a:lnTo>
                  <a:pt x="9983643" y="1114738"/>
                </a:lnTo>
                <a:lnTo>
                  <a:pt x="9951793" y="1149038"/>
                </a:lnTo>
                <a:lnTo>
                  <a:pt x="9919944" y="1182521"/>
                </a:lnTo>
                <a:lnTo>
                  <a:pt x="9888094" y="1214370"/>
                </a:lnTo>
                <a:lnTo>
                  <a:pt x="9854611" y="1244587"/>
                </a:lnTo>
                <a:lnTo>
                  <a:pt x="9821945" y="1273170"/>
                </a:lnTo>
                <a:lnTo>
                  <a:pt x="9786828" y="1301753"/>
                </a:lnTo>
                <a:lnTo>
                  <a:pt x="9751712" y="1328703"/>
                </a:lnTo>
                <a:lnTo>
                  <a:pt x="9716596" y="1352386"/>
                </a:lnTo>
                <a:lnTo>
                  <a:pt x="9681479" y="1376069"/>
                </a:lnTo>
                <a:lnTo>
                  <a:pt x="9645547" y="1400568"/>
                </a:lnTo>
                <a:lnTo>
                  <a:pt x="9610430" y="1420985"/>
                </a:lnTo>
                <a:lnTo>
                  <a:pt x="9573681" y="1441401"/>
                </a:lnTo>
                <a:lnTo>
                  <a:pt x="9537748" y="1460185"/>
                </a:lnTo>
                <a:lnTo>
                  <a:pt x="9500998" y="1479784"/>
                </a:lnTo>
                <a:lnTo>
                  <a:pt x="9464248" y="1495301"/>
                </a:lnTo>
                <a:lnTo>
                  <a:pt x="9391566" y="1527150"/>
                </a:lnTo>
                <a:lnTo>
                  <a:pt x="9319700" y="1554100"/>
                </a:lnTo>
                <a:lnTo>
                  <a:pt x="9248651" y="1577783"/>
                </a:lnTo>
                <a:lnTo>
                  <a:pt x="9178418" y="1599016"/>
                </a:lnTo>
                <a:lnTo>
                  <a:pt x="9112269" y="1616166"/>
                </a:lnTo>
                <a:lnTo>
                  <a:pt x="9046936" y="1630866"/>
                </a:lnTo>
                <a:lnTo>
                  <a:pt x="8984870" y="1643116"/>
                </a:lnTo>
                <a:lnTo>
                  <a:pt x="8926071" y="1652916"/>
                </a:lnTo>
                <a:lnTo>
                  <a:pt x="8872172" y="1660266"/>
                </a:lnTo>
                <a:lnTo>
                  <a:pt x="8821539" y="1665166"/>
                </a:lnTo>
                <a:lnTo>
                  <a:pt x="8776623" y="1668432"/>
                </a:lnTo>
                <a:lnTo>
                  <a:pt x="8737423" y="1671699"/>
                </a:lnTo>
                <a:lnTo>
                  <a:pt x="8675357" y="1673332"/>
                </a:lnTo>
                <a:lnTo>
                  <a:pt x="0" y="1673332"/>
                </a:lnTo>
                <a:lnTo>
                  <a:pt x="0" y="2979131"/>
                </a:lnTo>
                <a:lnTo>
                  <a:pt x="8675357" y="2979131"/>
                </a:lnTo>
                <a:lnTo>
                  <a:pt x="8737423" y="2977498"/>
                </a:lnTo>
                <a:lnTo>
                  <a:pt x="8776623" y="2974231"/>
                </a:lnTo>
                <a:lnTo>
                  <a:pt x="8821539" y="2970965"/>
                </a:lnTo>
                <a:lnTo>
                  <a:pt x="8872172" y="2966065"/>
                </a:lnTo>
                <a:lnTo>
                  <a:pt x="8926071" y="2958715"/>
                </a:lnTo>
                <a:lnTo>
                  <a:pt x="8984870" y="2948915"/>
                </a:lnTo>
                <a:lnTo>
                  <a:pt x="9046936" y="2936665"/>
                </a:lnTo>
                <a:lnTo>
                  <a:pt x="9112269" y="2921965"/>
                </a:lnTo>
                <a:lnTo>
                  <a:pt x="9178418" y="2904815"/>
                </a:lnTo>
                <a:lnTo>
                  <a:pt x="9248651" y="2883582"/>
                </a:lnTo>
                <a:lnTo>
                  <a:pt x="9319700" y="2859899"/>
                </a:lnTo>
                <a:lnTo>
                  <a:pt x="9391566" y="2832949"/>
                </a:lnTo>
                <a:lnTo>
                  <a:pt x="9464248" y="2801100"/>
                </a:lnTo>
                <a:lnTo>
                  <a:pt x="9500998" y="2785583"/>
                </a:lnTo>
                <a:lnTo>
                  <a:pt x="9537748" y="2765984"/>
                </a:lnTo>
                <a:lnTo>
                  <a:pt x="9573681" y="2747200"/>
                </a:lnTo>
                <a:lnTo>
                  <a:pt x="9610430" y="2726784"/>
                </a:lnTo>
                <a:lnTo>
                  <a:pt x="9645547" y="2706367"/>
                </a:lnTo>
                <a:lnTo>
                  <a:pt x="9681479" y="2681868"/>
                </a:lnTo>
                <a:lnTo>
                  <a:pt x="9716596" y="2658185"/>
                </a:lnTo>
                <a:lnTo>
                  <a:pt x="9751712" y="2634502"/>
                </a:lnTo>
                <a:lnTo>
                  <a:pt x="9786828" y="2607552"/>
                </a:lnTo>
                <a:lnTo>
                  <a:pt x="9821945" y="2578969"/>
                </a:lnTo>
                <a:lnTo>
                  <a:pt x="9854611" y="2550386"/>
                </a:lnTo>
                <a:lnTo>
                  <a:pt x="9888094" y="2520169"/>
                </a:lnTo>
                <a:lnTo>
                  <a:pt x="9919944" y="2488320"/>
                </a:lnTo>
                <a:lnTo>
                  <a:pt x="9951793" y="2454837"/>
                </a:lnTo>
                <a:lnTo>
                  <a:pt x="9983643" y="2420537"/>
                </a:lnTo>
                <a:lnTo>
                  <a:pt x="10013859" y="2385421"/>
                </a:lnTo>
                <a:lnTo>
                  <a:pt x="10042442" y="2347038"/>
                </a:lnTo>
                <a:lnTo>
                  <a:pt x="10071025" y="2307838"/>
                </a:lnTo>
                <a:lnTo>
                  <a:pt x="10097975" y="2267822"/>
                </a:lnTo>
                <a:lnTo>
                  <a:pt x="10123291" y="2224539"/>
                </a:lnTo>
                <a:lnTo>
                  <a:pt x="10148608" y="2180440"/>
                </a:lnTo>
                <a:lnTo>
                  <a:pt x="10172291" y="2136340"/>
                </a:lnTo>
                <a:lnTo>
                  <a:pt x="10194341" y="2088157"/>
                </a:lnTo>
                <a:lnTo>
                  <a:pt x="10217207" y="2039158"/>
                </a:lnTo>
                <a:lnTo>
                  <a:pt x="10235990" y="1988525"/>
                </a:lnTo>
                <a:lnTo>
                  <a:pt x="10254773" y="1936259"/>
                </a:lnTo>
                <a:lnTo>
                  <a:pt x="10272740" y="1881543"/>
                </a:lnTo>
                <a:lnTo>
                  <a:pt x="10286623" y="1824377"/>
                </a:lnTo>
                <a:lnTo>
                  <a:pt x="10301323" y="1767211"/>
                </a:lnTo>
                <a:lnTo>
                  <a:pt x="10313573" y="1707595"/>
                </a:lnTo>
                <a:lnTo>
                  <a:pt x="10323373" y="1645529"/>
                </a:lnTo>
                <a:lnTo>
                  <a:pt x="10333172" y="1581829"/>
                </a:lnTo>
                <a:lnTo>
                  <a:pt x="10338889" y="1514863"/>
                </a:lnTo>
                <a:lnTo>
                  <a:pt x="10343789" y="1447081"/>
                </a:lnTo>
                <a:lnTo>
                  <a:pt x="10347056" y="1376848"/>
                </a:lnTo>
                <a:lnTo>
                  <a:pt x="10348689" y="1305799"/>
                </a:lnTo>
                <a:lnTo>
                  <a:pt x="10348689" y="0"/>
                </a:lnTo>
                <a:close/>
              </a:path>
            </a:pathLst>
          </a:custGeom>
          <a:solidFill>
            <a:srgbClr val="80C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78B682E1-3579-4616-AD7A-E8B628428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84338"/>
            <a:ext cx="12199143" cy="1094947"/>
          </a:xfrm>
          <a:prstGeom prst="rect">
            <a:avLst/>
          </a:prstGeom>
          <a:effectLst>
            <a:outerShdw blurRad="152400" dist="38100" dir="16200000" rotWithShape="0">
              <a:prstClr val="black">
                <a:alpha val="1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8013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12199143" cy="6858000"/>
          </a:xfrm>
          <a:prstGeom prst="rect">
            <a:avLst/>
          </a:prstGeom>
          <a:solidFill>
            <a:srgbClr val="347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2" name="[Shape] Circuito">
            <a:extLst>
              <a:ext uri="{FF2B5EF4-FFF2-40B4-BE49-F238E27FC236}">
                <a16:creationId xmlns:a16="http://schemas.microsoft.com/office/drawing/2014/main" xmlns="" id="{49C837DF-B605-494A-A041-D5A3276FB769}"/>
              </a:ext>
            </a:extLst>
          </p:cNvPr>
          <p:cNvCxnSpPr>
            <a:cxnSpLocks/>
          </p:cNvCxnSpPr>
          <p:nvPr userDrawn="1"/>
        </p:nvCxnSpPr>
        <p:spPr>
          <a:xfrm>
            <a:off x="-249465" y="998764"/>
            <a:ext cx="1011465" cy="0"/>
          </a:xfrm>
          <a:prstGeom prst="line">
            <a:avLst/>
          </a:prstGeom>
          <a:ln w="19050">
            <a:solidFill>
              <a:schemeClr val="bg1"/>
            </a:solidFill>
            <a:round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[Shape] Circuito">
            <a:extLst>
              <a:ext uri="{FF2B5EF4-FFF2-40B4-BE49-F238E27FC236}">
                <a16:creationId xmlns:a16="http://schemas.microsoft.com/office/drawing/2014/main" xmlns="" id="{B6F7F6E2-AD9E-431F-9720-9D6D82F1C133}"/>
              </a:ext>
            </a:extLst>
          </p:cNvPr>
          <p:cNvCxnSpPr>
            <a:cxnSpLocks/>
          </p:cNvCxnSpPr>
          <p:nvPr userDrawn="1"/>
        </p:nvCxnSpPr>
        <p:spPr>
          <a:xfrm>
            <a:off x="-249465" y="5292502"/>
            <a:ext cx="1678215" cy="0"/>
          </a:xfrm>
          <a:prstGeom prst="line">
            <a:avLst/>
          </a:prstGeom>
          <a:ln w="19050">
            <a:solidFill>
              <a:schemeClr val="bg1"/>
            </a:solidFill>
            <a:round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[Shape] Circuito">
            <a:extLst>
              <a:ext uri="{FF2B5EF4-FFF2-40B4-BE49-F238E27FC236}">
                <a16:creationId xmlns:a16="http://schemas.microsoft.com/office/drawing/2014/main" xmlns="" id="{4AB0E28B-3C3A-49D5-9F2B-AA2BA6D9ECE6}"/>
              </a:ext>
            </a:extLst>
          </p:cNvPr>
          <p:cNvCxnSpPr/>
          <p:nvPr userDrawn="1"/>
        </p:nvCxnSpPr>
        <p:spPr>
          <a:xfrm>
            <a:off x="-249465" y="4637314"/>
            <a:ext cx="2611665" cy="0"/>
          </a:xfrm>
          <a:prstGeom prst="line">
            <a:avLst/>
          </a:prstGeom>
          <a:ln w="19050">
            <a:solidFill>
              <a:schemeClr val="bg1"/>
            </a:solidFill>
            <a:round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[Shape] Circuito">
            <a:extLst>
              <a:ext uri="{FF2B5EF4-FFF2-40B4-BE49-F238E27FC236}">
                <a16:creationId xmlns:a16="http://schemas.microsoft.com/office/drawing/2014/main" xmlns="" id="{482B0D46-19CA-4B02-B1AD-71A62D77849F}"/>
              </a:ext>
            </a:extLst>
          </p:cNvPr>
          <p:cNvCxnSpPr>
            <a:cxnSpLocks/>
          </p:cNvCxnSpPr>
          <p:nvPr userDrawn="1"/>
        </p:nvCxnSpPr>
        <p:spPr>
          <a:xfrm>
            <a:off x="-249465" y="4942114"/>
            <a:ext cx="1011465" cy="0"/>
          </a:xfrm>
          <a:prstGeom prst="line">
            <a:avLst/>
          </a:prstGeom>
          <a:ln w="19050">
            <a:solidFill>
              <a:schemeClr val="bg1"/>
            </a:solidFill>
            <a:round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[Shape] Circuito">
            <a:extLst>
              <a:ext uri="{FF2B5EF4-FFF2-40B4-BE49-F238E27FC236}">
                <a16:creationId xmlns:a16="http://schemas.microsoft.com/office/drawing/2014/main" xmlns="" id="{187A0969-45A4-43BF-B0D3-986A62DA3A24}"/>
              </a:ext>
            </a:extLst>
          </p:cNvPr>
          <p:cNvCxnSpPr/>
          <p:nvPr userDrawn="1"/>
        </p:nvCxnSpPr>
        <p:spPr>
          <a:xfrm>
            <a:off x="-249465" y="1322614"/>
            <a:ext cx="2611665" cy="0"/>
          </a:xfrm>
          <a:prstGeom prst="line">
            <a:avLst/>
          </a:prstGeom>
          <a:ln w="19050">
            <a:solidFill>
              <a:schemeClr val="bg1"/>
            </a:solidFill>
            <a:round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xmlns="" id="{78B682E1-3579-4616-AD7A-E8B628428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84338"/>
            <a:ext cx="12199143" cy="1094947"/>
          </a:xfrm>
          <a:prstGeom prst="rect">
            <a:avLst/>
          </a:prstGeom>
          <a:effectLst>
            <a:outerShdw blurRad="152400" dist="38100" dir="16200000" rotWithShape="0">
              <a:prstClr val="black">
                <a:alpha val="1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2799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ângulo 29"/>
          <p:cNvSpPr/>
          <p:nvPr userDrawn="1"/>
        </p:nvSpPr>
        <p:spPr>
          <a:xfrm>
            <a:off x="0" y="0"/>
            <a:ext cx="12199143" cy="6858000"/>
          </a:xfrm>
          <a:prstGeom prst="rect">
            <a:avLst/>
          </a:prstGeom>
          <a:solidFill>
            <a:srgbClr val="185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[Shape] Circuito">
            <a:extLst>
              <a:ext uri="{FF2B5EF4-FFF2-40B4-BE49-F238E27FC236}">
                <a16:creationId xmlns:a16="http://schemas.microsoft.com/office/drawing/2014/main" xmlns="" id="{49C837DF-B605-494A-A041-D5A3276FB769}"/>
              </a:ext>
            </a:extLst>
          </p:cNvPr>
          <p:cNvCxnSpPr>
            <a:cxnSpLocks/>
          </p:cNvCxnSpPr>
          <p:nvPr userDrawn="1"/>
        </p:nvCxnSpPr>
        <p:spPr>
          <a:xfrm>
            <a:off x="11488852" y="998764"/>
            <a:ext cx="1011465" cy="0"/>
          </a:xfrm>
          <a:prstGeom prst="line">
            <a:avLst/>
          </a:prstGeom>
          <a:ln w="19050">
            <a:solidFill>
              <a:schemeClr val="bg1"/>
            </a:solidFill>
            <a:round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[Shape] Circuito">
            <a:extLst>
              <a:ext uri="{FF2B5EF4-FFF2-40B4-BE49-F238E27FC236}">
                <a16:creationId xmlns:a16="http://schemas.microsoft.com/office/drawing/2014/main" xmlns="" id="{B6F7F6E2-AD9E-431F-9720-9D6D82F1C133}"/>
              </a:ext>
            </a:extLst>
          </p:cNvPr>
          <p:cNvCxnSpPr>
            <a:cxnSpLocks/>
          </p:cNvCxnSpPr>
          <p:nvPr userDrawn="1"/>
        </p:nvCxnSpPr>
        <p:spPr>
          <a:xfrm>
            <a:off x="10822102" y="5292502"/>
            <a:ext cx="1678215" cy="0"/>
          </a:xfrm>
          <a:prstGeom prst="line">
            <a:avLst/>
          </a:prstGeom>
          <a:ln w="19050">
            <a:solidFill>
              <a:schemeClr val="bg1"/>
            </a:solidFill>
            <a:round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[Shape] Circuito">
            <a:extLst>
              <a:ext uri="{FF2B5EF4-FFF2-40B4-BE49-F238E27FC236}">
                <a16:creationId xmlns:a16="http://schemas.microsoft.com/office/drawing/2014/main" xmlns="" id="{4AB0E28B-3C3A-49D5-9F2B-AA2BA6D9ECE6}"/>
              </a:ext>
            </a:extLst>
          </p:cNvPr>
          <p:cNvCxnSpPr/>
          <p:nvPr userDrawn="1"/>
        </p:nvCxnSpPr>
        <p:spPr>
          <a:xfrm>
            <a:off x="9888652" y="4637314"/>
            <a:ext cx="2611665" cy="0"/>
          </a:xfrm>
          <a:prstGeom prst="line">
            <a:avLst/>
          </a:prstGeom>
          <a:ln w="19050">
            <a:solidFill>
              <a:schemeClr val="bg1"/>
            </a:solidFill>
            <a:round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[Shape] Circuito">
            <a:extLst>
              <a:ext uri="{FF2B5EF4-FFF2-40B4-BE49-F238E27FC236}">
                <a16:creationId xmlns:a16="http://schemas.microsoft.com/office/drawing/2014/main" xmlns="" id="{482B0D46-19CA-4B02-B1AD-71A62D77849F}"/>
              </a:ext>
            </a:extLst>
          </p:cNvPr>
          <p:cNvCxnSpPr>
            <a:cxnSpLocks/>
          </p:cNvCxnSpPr>
          <p:nvPr userDrawn="1"/>
        </p:nvCxnSpPr>
        <p:spPr>
          <a:xfrm>
            <a:off x="11488852" y="4942114"/>
            <a:ext cx="1011465" cy="0"/>
          </a:xfrm>
          <a:prstGeom prst="line">
            <a:avLst/>
          </a:prstGeom>
          <a:ln w="19050">
            <a:solidFill>
              <a:schemeClr val="bg1"/>
            </a:solidFill>
            <a:round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[Shape] Circuito">
            <a:extLst>
              <a:ext uri="{FF2B5EF4-FFF2-40B4-BE49-F238E27FC236}">
                <a16:creationId xmlns:a16="http://schemas.microsoft.com/office/drawing/2014/main" xmlns="" id="{187A0969-45A4-43BF-B0D3-986A62DA3A24}"/>
              </a:ext>
            </a:extLst>
          </p:cNvPr>
          <p:cNvCxnSpPr/>
          <p:nvPr userDrawn="1"/>
        </p:nvCxnSpPr>
        <p:spPr>
          <a:xfrm>
            <a:off x="9888652" y="1322614"/>
            <a:ext cx="2611665" cy="0"/>
          </a:xfrm>
          <a:prstGeom prst="line">
            <a:avLst/>
          </a:prstGeom>
          <a:ln w="19050">
            <a:solidFill>
              <a:schemeClr val="bg1"/>
            </a:solidFill>
            <a:round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>
            <a:extLst>
              <a:ext uri="{FF2B5EF4-FFF2-40B4-BE49-F238E27FC236}">
                <a16:creationId xmlns:a16="http://schemas.microsoft.com/office/drawing/2014/main" xmlns="" id="{78B682E1-3579-4616-AD7A-E8B628428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84338"/>
            <a:ext cx="12199143" cy="1094947"/>
          </a:xfrm>
          <a:prstGeom prst="rect">
            <a:avLst/>
          </a:prstGeom>
          <a:effectLst>
            <a:outerShdw blurRad="152400" dist="38100" dir="16200000" rotWithShape="0">
              <a:prstClr val="black">
                <a:alpha val="1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0095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[Shape] Cor"/>
          <p:cNvSpPr/>
          <p:nvPr userDrawn="1"/>
        </p:nvSpPr>
        <p:spPr>
          <a:xfrm>
            <a:off x="0" y="4758985"/>
            <a:ext cx="12192000" cy="1693408"/>
          </a:xfrm>
          <a:prstGeom prst="rect">
            <a:avLst/>
          </a:prstGeom>
          <a:solidFill>
            <a:srgbClr val="F58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[Shape] Trocar cor: Preenchmento da forma"/>
          <p:cNvSpPr>
            <a:spLocks/>
          </p:cNvSpPr>
          <p:nvPr userDrawn="1"/>
        </p:nvSpPr>
        <p:spPr bwMode="auto">
          <a:xfrm>
            <a:off x="-133350" y="4105947"/>
            <a:ext cx="12419012" cy="2135165"/>
          </a:xfrm>
          <a:custGeom>
            <a:avLst/>
            <a:gdLst>
              <a:gd name="T0" fmla="*/ 0 w 7730"/>
              <a:gd name="T1" fmla="*/ 1108 h 3085"/>
              <a:gd name="T2" fmla="*/ 0 w 7730"/>
              <a:gd name="T3" fmla="*/ 3040 h 3085"/>
              <a:gd name="T4" fmla="*/ 6344 w 7730"/>
              <a:gd name="T5" fmla="*/ 3040 h 3085"/>
              <a:gd name="T6" fmla="*/ 7680 w 7730"/>
              <a:gd name="T7" fmla="*/ 1881 h 3085"/>
              <a:gd name="T8" fmla="*/ 7680 w 7730"/>
              <a:gd name="T9" fmla="*/ 0 h 3085"/>
              <a:gd name="T10" fmla="*/ 6332 w 7730"/>
              <a:gd name="T11" fmla="*/ 1100 h 3085"/>
              <a:gd name="T12" fmla="*/ 2 w 7730"/>
              <a:gd name="T13" fmla="*/ 1100 h 3085"/>
              <a:gd name="T14" fmla="*/ 0 w 7730"/>
              <a:gd name="T15" fmla="*/ 1108 h 3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730" h="3085">
                <a:moveTo>
                  <a:pt x="0" y="1108"/>
                </a:moveTo>
                <a:cubicBezTo>
                  <a:pt x="0" y="3040"/>
                  <a:pt x="0" y="3040"/>
                  <a:pt x="0" y="3040"/>
                </a:cubicBezTo>
                <a:cubicBezTo>
                  <a:pt x="6344" y="3040"/>
                  <a:pt x="6344" y="3040"/>
                  <a:pt x="6344" y="3040"/>
                </a:cubicBezTo>
                <a:cubicBezTo>
                  <a:pt x="6344" y="3040"/>
                  <a:pt x="7680" y="3085"/>
                  <a:pt x="7680" y="1881"/>
                </a:cubicBezTo>
                <a:cubicBezTo>
                  <a:pt x="7680" y="677"/>
                  <a:pt x="7680" y="0"/>
                  <a:pt x="7680" y="0"/>
                </a:cubicBezTo>
                <a:cubicBezTo>
                  <a:pt x="7680" y="0"/>
                  <a:pt x="7730" y="1100"/>
                  <a:pt x="6332" y="1100"/>
                </a:cubicBezTo>
                <a:cubicBezTo>
                  <a:pt x="2" y="1100"/>
                  <a:pt x="2" y="1100"/>
                  <a:pt x="2" y="1100"/>
                </a:cubicBezTo>
                <a:lnTo>
                  <a:pt x="0" y="1108"/>
                </a:lnTo>
                <a:close/>
              </a:path>
            </a:pathLst>
          </a:custGeom>
          <a:solidFill>
            <a:srgbClr val="347A7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xmlns="" id="{78B682E1-3579-4616-AD7A-E8B628428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84338"/>
            <a:ext cx="12199143" cy="1094947"/>
          </a:xfrm>
          <a:prstGeom prst="rect">
            <a:avLst/>
          </a:prstGeom>
          <a:effectLst>
            <a:outerShdw blurRad="152400" dist="38100" dir="16200000" rotWithShape="0">
              <a:prstClr val="black">
                <a:alpha val="1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0290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: Forma 15">
            <a:extLst>
              <a:ext uri="{FF2B5EF4-FFF2-40B4-BE49-F238E27FC236}">
                <a16:creationId xmlns:a16="http://schemas.microsoft.com/office/drawing/2014/main" xmlns="" id="{A349FED5-8D8B-4CD4-A372-C0D6727179F4}"/>
              </a:ext>
            </a:extLst>
          </p:cNvPr>
          <p:cNvSpPr/>
          <p:nvPr userDrawn="1"/>
        </p:nvSpPr>
        <p:spPr>
          <a:xfrm>
            <a:off x="-45244" y="0"/>
            <a:ext cx="7362614" cy="6297133"/>
          </a:xfrm>
          <a:custGeom>
            <a:avLst/>
            <a:gdLst>
              <a:gd name="connsiteX0" fmla="*/ 0 w 7097965"/>
              <a:gd name="connsiteY0" fmla="*/ 0 h 6228062"/>
              <a:gd name="connsiteX1" fmla="*/ 2991263 w 7097965"/>
              <a:gd name="connsiteY1" fmla="*/ 0 h 6228062"/>
              <a:gd name="connsiteX2" fmla="*/ 3364346 w 7097965"/>
              <a:gd name="connsiteY2" fmla="*/ 0 h 6228062"/>
              <a:gd name="connsiteX3" fmla="*/ 3714119 w 7097965"/>
              <a:gd name="connsiteY3" fmla="*/ 0 h 6228062"/>
              <a:gd name="connsiteX4" fmla="*/ 3740943 w 7097965"/>
              <a:gd name="connsiteY4" fmla="*/ 0 h 6228062"/>
              <a:gd name="connsiteX5" fmla="*/ 4041334 w 7097965"/>
              <a:gd name="connsiteY5" fmla="*/ 0 h 6228062"/>
              <a:gd name="connsiteX6" fmla="*/ 7097806 w 7097965"/>
              <a:gd name="connsiteY6" fmla="*/ 0 h 6228062"/>
              <a:gd name="connsiteX7" fmla="*/ 7097806 w 7097965"/>
              <a:gd name="connsiteY7" fmla="*/ 4185089 h 6228062"/>
              <a:gd name="connsiteX8" fmla="*/ 5172265 w 7097965"/>
              <a:gd name="connsiteY8" fmla="*/ 6228062 h 6228062"/>
              <a:gd name="connsiteX9" fmla="*/ 3787711 w 7097965"/>
              <a:gd name="connsiteY9" fmla="*/ 6228062 h 6228062"/>
              <a:gd name="connsiteX10" fmla="*/ 3740943 w 7097965"/>
              <a:gd name="connsiteY10" fmla="*/ 6228062 h 6228062"/>
              <a:gd name="connsiteX11" fmla="*/ 3610738 w 7097965"/>
              <a:gd name="connsiteY11" fmla="*/ 6228062 h 6228062"/>
              <a:gd name="connsiteX12" fmla="*/ 3461653 w 7097965"/>
              <a:gd name="connsiteY12" fmla="*/ 6228062 h 6228062"/>
              <a:gd name="connsiteX13" fmla="*/ 3338132 w 7097965"/>
              <a:gd name="connsiteY13" fmla="*/ 6228062 h 6228062"/>
              <a:gd name="connsiteX14" fmla="*/ 3237849 w 7097965"/>
              <a:gd name="connsiteY14" fmla="*/ 6228062 h 6228062"/>
              <a:gd name="connsiteX15" fmla="*/ 3158479 w 7097965"/>
              <a:gd name="connsiteY15" fmla="*/ 6228062 h 6228062"/>
              <a:gd name="connsiteX16" fmla="*/ 3097699 w 7097965"/>
              <a:gd name="connsiteY16" fmla="*/ 6228062 h 6228062"/>
              <a:gd name="connsiteX17" fmla="*/ 3053183 w 7097965"/>
              <a:gd name="connsiteY17" fmla="*/ 6228062 h 6228062"/>
              <a:gd name="connsiteX18" fmla="*/ 3022606 w 7097965"/>
              <a:gd name="connsiteY18" fmla="*/ 6228062 h 6228062"/>
              <a:gd name="connsiteX19" fmla="*/ 3003643 w 7097965"/>
              <a:gd name="connsiteY19" fmla="*/ 6228062 h 6228062"/>
              <a:gd name="connsiteX20" fmla="*/ 2993971 w 7097965"/>
              <a:gd name="connsiteY20" fmla="*/ 6228062 h 6228062"/>
              <a:gd name="connsiteX21" fmla="*/ 2991263 w 7097965"/>
              <a:gd name="connsiteY21" fmla="*/ 6228062 h 6228062"/>
              <a:gd name="connsiteX22" fmla="*/ 0 w 7097965"/>
              <a:gd name="connsiteY22" fmla="*/ 6228062 h 622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097965" h="6228062">
                <a:moveTo>
                  <a:pt x="0" y="0"/>
                </a:moveTo>
                <a:lnTo>
                  <a:pt x="2991263" y="0"/>
                </a:lnTo>
                <a:lnTo>
                  <a:pt x="3364346" y="0"/>
                </a:lnTo>
                <a:lnTo>
                  <a:pt x="3714119" y="0"/>
                </a:lnTo>
                <a:lnTo>
                  <a:pt x="3740943" y="0"/>
                </a:lnTo>
                <a:lnTo>
                  <a:pt x="4041334" y="0"/>
                </a:lnTo>
                <a:cubicBezTo>
                  <a:pt x="7097806" y="0"/>
                  <a:pt x="7097806" y="0"/>
                  <a:pt x="7097806" y="0"/>
                </a:cubicBezTo>
                <a:cubicBezTo>
                  <a:pt x="7097806" y="4185089"/>
                  <a:pt x="7097806" y="4185089"/>
                  <a:pt x="7097806" y="4185089"/>
                </a:cubicBezTo>
                <a:cubicBezTo>
                  <a:pt x="7097806" y="4185089"/>
                  <a:pt x="7153688" y="6228062"/>
                  <a:pt x="5172265" y="6228062"/>
                </a:cubicBezTo>
                <a:cubicBezTo>
                  <a:pt x="4552572" y="6228062"/>
                  <a:pt x="4107198" y="6228062"/>
                  <a:pt x="3787711" y="6228062"/>
                </a:cubicBezTo>
                <a:lnTo>
                  <a:pt x="3740943" y="6228062"/>
                </a:lnTo>
                <a:lnTo>
                  <a:pt x="3610738" y="6228062"/>
                </a:lnTo>
                <a:lnTo>
                  <a:pt x="3461653" y="6228062"/>
                </a:lnTo>
                <a:lnTo>
                  <a:pt x="3338132" y="6228062"/>
                </a:lnTo>
                <a:lnTo>
                  <a:pt x="3237849" y="6228062"/>
                </a:lnTo>
                <a:lnTo>
                  <a:pt x="3158479" y="6228062"/>
                </a:lnTo>
                <a:lnTo>
                  <a:pt x="3097699" y="6228062"/>
                </a:lnTo>
                <a:lnTo>
                  <a:pt x="3053183" y="6228062"/>
                </a:lnTo>
                <a:lnTo>
                  <a:pt x="3022606" y="6228062"/>
                </a:lnTo>
                <a:lnTo>
                  <a:pt x="3003643" y="6228062"/>
                </a:lnTo>
                <a:lnTo>
                  <a:pt x="2993971" y="6228062"/>
                </a:lnTo>
                <a:lnTo>
                  <a:pt x="2991263" y="6228062"/>
                </a:lnTo>
                <a:lnTo>
                  <a:pt x="0" y="6228062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C456576C-94EB-4B46-8CF8-153B40744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84338"/>
            <a:ext cx="12199143" cy="1094947"/>
          </a:xfrm>
          <a:prstGeom prst="rect">
            <a:avLst/>
          </a:prstGeom>
          <a:effectLst>
            <a:outerShdw blurRad="152400" dist="38100" dir="16200000" rotWithShape="0">
              <a:prstClr val="black">
                <a:alpha val="1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9245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2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7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" y="6743700"/>
            <a:ext cx="12192000" cy="11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84392" tIns="84392" rIns="84392" bIns="84392" anchor="ctr" anchorCtr="0">
            <a:noAutofit/>
          </a:bodyPr>
          <a:lstStyle/>
          <a:p>
            <a:pPr defTabSz="457200">
              <a:buClr>
                <a:srgbClr val="000000"/>
              </a:buClr>
              <a:buFont typeface="Arial"/>
              <a:buNone/>
            </a:pPr>
            <a:endParaRPr sz="1292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31370" y="286608"/>
            <a:ext cx="10058399" cy="6941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1097278" y="1845732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289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14935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8077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7569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8331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30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334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366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27201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1097282" y="6743700"/>
            <a:ext cx="2472269" cy="812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831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22041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44083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6612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88165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10207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32248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54289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76331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457200"/>
            <a:endParaRPr lang="pt-BR"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686185" y="6743700"/>
            <a:ext cx="4822803" cy="812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831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22041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44083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6612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88165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10207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32248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54289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76331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457200"/>
            <a:endParaRPr lang="pt-BR"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9900457" y="6743700"/>
            <a:ext cx="1312024" cy="812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457200">
              <a:buClr>
                <a:srgbClr val="FFFFFF"/>
              </a:buClr>
              <a:buSzPct val="25000"/>
            </a:pPr>
            <a:fld id="{00000000-1234-1234-1234-123412341234}" type="slidenum">
              <a:rPr lang="pt-BR" sz="969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algn="r" defTabSz="457200">
                <a:buClr>
                  <a:srgbClr val="FFFFFF"/>
                </a:buClr>
                <a:buSzPct val="25000"/>
              </a:pPr>
              <a:t>‹nº›</a:t>
            </a:fld>
            <a:endParaRPr lang="pt-BR" sz="96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454379" y="487750"/>
            <a:ext cx="11279997" cy="0"/>
          </a:xfrm>
          <a:prstGeom prst="straightConnector1">
            <a:avLst/>
          </a:prstGeom>
          <a:noFill/>
          <a:ln w="22225" cap="flat" cmpd="sng">
            <a:solidFill>
              <a:srgbClr val="23273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818228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55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[Título]">
            <a:extLst>
              <a:ext uri="{FF2B5EF4-FFF2-40B4-BE49-F238E27FC236}">
                <a16:creationId xmlns:a16="http://schemas.microsoft.com/office/drawing/2014/main" xmlns="" id="{40BD27E6-0C46-4BA1-B838-54CF6F9C254D}"/>
              </a:ext>
            </a:extLst>
          </p:cNvPr>
          <p:cNvSpPr txBox="1"/>
          <p:nvPr/>
        </p:nvSpPr>
        <p:spPr>
          <a:xfrm>
            <a:off x="6173144" y="2281508"/>
            <a:ext cx="60404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Apresentação </a:t>
            </a:r>
            <a:r>
              <a:rPr lang="pt-BR" sz="3600" b="1" dirty="0" smtClean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Resultados</a:t>
            </a:r>
            <a:endParaRPr lang="pt-BR" sz="3600" b="1" dirty="0" smtClean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3600" b="1" dirty="0" smtClean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Case Desafio </a:t>
            </a:r>
            <a:r>
              <a:rPr lang="pt-BR" sz="3600" b="1" dirty="0" err="1" smtClean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Semantix</a:t>
            </a:r>
            <a:endParaRPr lang="pt-BR" sz="32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[Detalhe] Barra"/>
          <p:cNvSpPr/>
          <p:nvPr/>
        </p:nvSpPr>
        <p:spPr>
          <a:xfrm>
            <a:off x="9786147" y="3768115"/>
            <a:ext cx="1165225" cy="6191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[Shape] Circuito"/>
          <p:cNvSpPr/>
          <p:nvPr/>
        </p:nvSpPr>
        <p:spPr>
          <a:xfrm>
            <a:off x="5565348" y="2234960"/>
            <a:ext cx="7804993" cy="1273771"/>
          </a:xfrm>
          <a:prstGeom prst="roundRect">
            <a:avLst>
              <a:gd name="adj" fmla="val 50000"/>
            </a:avLst>
          </a:prstGeom>
          <a:noFill/>
          <a:ln>
            <a:solidFill>
              <a:srgbClr val="F58A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32" name="[Detalhe] Forma"/>
          <p:cNvSpPr/>
          <p:nvPr/>
        </p:nvSpPr>
        <p:spPr>
          <a:xfrm>
            <a:off x="6453551" y="3433572"/>
            <a:ext cx="566057" cy="174171"/>
          </a:xfrm>
          <a:prstGeom prst="rect">
            <a:avLst/>
          </a:prstGeom>
          <a:solidFill>
            <a:srgbClr val="F58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cxnSp>
        <p:nvCxnSpPr>
          <p:cNvPr id="34" name="[Shape] Circuito">
            <a:extLst>
              <a:ext uri="{FF2B5EF4-FFF2-40B4-BE49-F238E27FC236}">
                <a16:creationId xmlns:a16="http://schemas.microsoft.com/office/drawing/2014/main" xmlns="" id="{187A0969-45A4-43BF-B0D3-986A62DA3A24}"/>
              </a:ext>
            </a:extLst>
          </p:cNvPr>
          <p:cNvCxnSpPr/>
          <p:nvPr/>
        </p:nvCxnSpPr>
        <p:spPr>
          <a:xfrm>
            <a:off x="2621051" y="2646245"/>
            <a:ext cx="2611665" cy="0"/>
          </a:xfrm>
          <a:prstGeom prst="line">
            <a:avLst/>
          </a:prstGeom>
          <a:ln w="19050">
            <a:solidFill>
              <a:schemeClr val="bg1"/>
            </a:solidFill>
            <a:round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1764">
            <a:extLst>
              <a:ext uri="{FF2B5EF4-FFF2-40B4-BE49-F238E27FC236}">
                <a16:creationId xmlns:a16="http://schemas.microsoft.com/office/drawing/2014/main" xmlns="" id="{0DB9D6DE-6779-43E8-AFDA-C50BEE698FD5}"/>
              </a:ext>
            </a:extLst>
          </p:cNvPr>
          <p:cNvGrpSpPr/>
          <p:nvPr/>
        </p:nvGrpSpPr>
        <p:grpSpPr>
          <a:xfrm>
            <a:off x="1488372" y="2234960"/>
            <a:ext cx="800047" cy="900053"/>
            <a:chOff x="9002713" y="2592388"/>
            <a:chExt cx="406400" cy="457200"/>
          </a:xfrm>
          <a:solidFill>
            <a:srgbClr val="F58A1F"/>
          </a:solidFill>
        </p:grpSpPr>
        <p:sp>
          <p:nvSpPr>
            <p:cNvPr id="36" name="Freeform 409">
              <a:extLst>
                <a:ext uri="{FF2B5EF4-FFF2-40B4-BE49-F238E27FC236}">
                  <a16:creationId xmlns:a16="http://schemas.microsoft.com/office/drawing/2014/main" xmlns="" id="{BB4DE844-00E4-4B94-B7B8-391E27738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125" y="2652713"/>
              <a:ext cx="68263" cy="49213"/>
            </a:xfrm>
            <a:custGeom>
              <a:avLst/>
              <a:gdLst>
                <a:gd name="T0" fmla="*/ 33 w 41"/>
                <a:gd name="T1" fmla="*/ 27 h 29"/>
                <a:gd name="T2" fmla="*/ 4 w 41"/>
                <a:gd name="T3" fmla="*/ 11 h 29"/>
                <a:gd name="T4" fmla="*/ 2 w 41"/>
                <a:gd name="T5" fmla="*/ 4 h 29"/>
                <a:gd name="T6" fmla="*/ 2 w 41"/>
                <a:gd name="T7" fmla="*/ 4 h 29"/>
                <a:gd name="T8" fmla="*/ 9 w 41"/>
                <a:gd name="T9" fmla="*/ 2 h 29"/>
                <a:gd name="T10" fmla="*/ 38 w 41"/>
                <a:gd name="T11" fmla="*/ 19 h 29"/>
                <a:gd name="T12" fmla="*/ 40 w 41"/>
                <a:gd name="T13" fmla="*/ 26 h 29"/>
                <a:gd name="T14" fmla="*/ 40 w 41"/>
                <a:gd name="T15" fmla="*/ 26 h 29"/>
                <a:gd name="T16" fmla="*/ 33 w 41"/>
                <a:gd name="T17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29">
                  <a:moveTo>
                    <a:pt x="33" y="27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1" y="9"/>
                    <a:pt x="0" y="6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1"/>
                    <a:pt x="6" y="0"/>
                    <a:pt x="9" y="2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40" y="20"/>
                    <a:pt x="41" y="23"/>
                    <a:pt x="40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8" y="28"/>
                    <a:pt x="35" y="29"/>
                    <a:pt x="33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37" name="Freeform 410">
              <a:extLst>
                <a:ext uri="{FF2B5EF4-FFF2-40B4-BE49-F238E27FC236}">
                  <a16:creationId xmlns:a16="http://schemas.microsoft.com/office/drawing/2014/main" xmlns="" id="{04818BC5-4CFC-48DD-B2BF-5A6E4592A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0025" y="2652713"/>
              <a:ext cx="68263" cy="49213"/>
            </a:xfrm>
            <a:custGeom>
              <a:avLst/>
              <a:gdLst>
                <a:gd name="T0" fmla="*/ 2 w 41"/>
                <a:gd name="T1" fmla="*/ 26 h 29"/>
                <a:gd name="T2" fmla="*/ 2 w 41"/>
                <a:gd name="T3" fmla="*/ 26 h 29"/>
                <a:gd name="T4" fmla="*/ 4 w 41"/>
                <a:gd name="T5" fmla="*/ 19 h 29"/>
                <a:gd name="T6" fmla="*/ 33 w 41"/>
                <a:gd name="T7" fmla="*/ 2 h 29"/>
                <a:gd name="T8" fmla="*/ 40 w 41"/>
                <a:gd name="T9" fmla="*/ 4 h 29"/>
                <a:gd name="T10" fmla="*/ 40 w 41"/>
                <a:gd name="T11" fmla="*/ 4 h 29"/>
                <a:gd name="T12" fmla="*/ 38 w 41"/>
                <a:gd name="T13" fmla="*/ 11 h 29"/>
                <a:gd name="T14" fmla="*/ 9 w 41"/>
                <a:gd name="T15" fmla="*/ 27 h 29"/>
                <a:gd name="T16" fmla="*/ 2 w 41"/>
                <a:gd name="T17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29">
                  <a:moveTo>
                    <a:pt x="2" y="26"/>
                  </a:moveTo>
                  <a:cubicBezTo>
                    <a:pt x="2" y="26"/>
                    <a:pt x="2" y="26"/>
                    <a:pt x="2" y="26"/>
                  </a:cubicBezTo>
                  <a:cubicBezTo>
                    <a:pt x="0" y="23"/>
                    <a:pt x="1" y="20"/>
                    <a:pt x="4" y="19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1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1" y="6"/>
                    <a:pt x="40" y="9"/>
                    <a:pt x="38" y="11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6" y="29"/>
                    <a:pt x="3" y="28"/>
                    <a:pt x="2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38" name="Freeform 411">
              <a:extLst>
                <a:ext uri="{FF2B5EF4-FFF2-40B4-BE49-F238E27FC236}">
                  <a16:creationId xmlns:a16="http://schemas.microsoft.com/office/drawing/2014/main" xmlns="" id="{A682A2DF-DECA-41F8-B5A7-261E9962B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125" y="2941638"/>
              <a:ext cx="68263" cy="47625"/>
            </a:xfrm>
            <a:custGeom>
              <a:avLst/>
              <a:gdLst>
                <a:gd name="T0" fmla="*/ 2 w 41"/>
                <a:gd name="T1" fmla="*/ 25 h 28"/>
                <a:gd name="T2" fmla="*/ 2 w 41"/>
                <a:gd name="T3" fmla="*/ 25 h 28"/>
                <a:gd name="T4" fmla="*/ 4 w 41"/>
                <a:gd name="T5" fmla="*/ 18 h 28"/>
                <a:gd name="T6" fmla="*/ 33 w 41"/>
                <a:gd name="T7" fmla="*/ 1 h 28"/>
                <a:gd name="T8" fmla="*/ 40 w 41"/>
                <a:gd name="T9" fmla="*/ 3 h 28"/>
                <a:gd name="T10" fmla="*/ 40 w 41"/>
                <a:gd name="T11" fmla="*/ 3 h 28"/>
                <a:gd name="T12" fmla="*/ 38 w 41"/>
                <a:gd name="T13" fmla="*/ 10 h 28"/>
                <a:gd name="T14" fmla="*/ 9 w 41"/>
                <a:gd name="T15" fmla="*/ 26 h 28"/>
                <a:gd name="T16" fmla="*/ 2 w 41"/>
                <a:gd name="T17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28">
                  <a:moveTo>
                    <a:pt x="2" y="25"/>
                  </a:moveTo>
                  <a:cubicBezTo>
                    <a:pt x="2" y="25"/>
                    <a:pt x="2" y="25"/>
                    <a:pt x="2" y="25"/>
                  </a:cubicBezTo>
                  <a:cubicBezTo>
                    <a:pt x="0" y="22"/>
                    <a:pt x="1" y="19"/>
                    <a:pt x="4" y="18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8" y="0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1" y="5"/>
                    <a:pt x="40" y="8"/>
                    <a:pt x="38" y="10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6" y="28"/>
                    <a:pt x="3" y="27"/>
                    <a:pt x="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39" name="Freeform 412">
              <a:extLst>
                <a:ext uri="{FF2B5EF4-FFF2-40B4-BE49-F238E27FC236}">
                  <a16:creationId xmlns:a16="http://schemas.microsoft.com/office/drawing/2014/main" xmlns="" id="{A4E5D5FB-A911-45CA-BDF3-B4C22199D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0025" y="2941638"/>
              <a:ext cx="68263" cy="47625"/>
            </a:xfrm>
            <a:custGeom>
              <a:avLst/>
              <a:gdLst>
                <a:gd name="T0" fmla="*/ 33 w 41"/>
                <a:gd name="T1" fmla="*/ 26 h 28"/>
                <a:gd name="T2" fmla="*/ 4 w 41"/>
                <a:gd name="T3" fmla="*/ 10 h 28"/>
                <a:gd name="T4" fmla="*/ 2 w 41"/>
                <a:gd name="T5" fmla="*/ 3 h 28"/>
                <a:gd name="T6" fmla="*/ 2 w 41"/>
                <a:gd name="T7" fmla="*/ 3 h 28"/>
                <a:gd name="T8" fmla="*/ 9 w 41"/>
                <a:gd name="T9" fmla="*/ 1 h 28"/>
                <a:gd name="T10" fmla="*/ 38 w 41"/>
                <a:gd name="T11" fmla="*/ 18 h 28"/>
                <a:gd name="T12" fmla="*/ 40 w 41"/>
                <a:gd name="T13" fmla="*/ 25 h 28"/>
                <a:gd name="T14" fmla="*/ 40 w 41"/>
                <a:gd name="T15" fmla="*/ 25 h 28"/>
                <a:gd name="T16" fmla="*/ 33 w 41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28">
                  <a:moveTo>
                    <a:pt x="33" y="26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0"/>
                    <a:pt x="6" y="0"/>
                    <a:pt x="9" y="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40" y="19"/>
                    <a:pt x="41" y="22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8" y="27"/>
                    <a:pt x="35" y="28"/>
                    <a:pt x="3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40" name="Freeform 413">
              <a:extLst>
                <a:ext uri="{FF2B5EF4-FFF2-40B4-BE49-F238E27FC236}">
                  <a16:creationId xmlns:a16="http://schemas.microsoft.com/office/drawing/2014/main" xmlns="" id="{BFC55B86-D6CA-4D65-BDBE-8717575E14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70988" y="2592388"/>
              <a:ext cx="71438" cy="74613"/>
            </a:xfrm>
            <a:custGeom>
              <a:avLst/>
              <a:gdLst>
                <a:gd name="T0" fmla="*/ 22 w 43"/>
                <a:gd name="T1" fmla="*/ 44 h 44"/>
                <a:gd name="T2" fmla="*/ 0 w 43"/>
                <a:gd name="T3" fmla="*/ 22 h 44"/>
                <a:gd name="T4" fmla="*/ 22 w 43"/>
                <a:gd name="T5" fmla="*/ 0 h 44"/>
                <a:gd name="T6" fmla="*/ 43 w 43"/>
                <a:gd name="T7" fmla="*/ 22 h 44"/>
                <a:gd name="T8" fmla="*/ 22 w 43"/>
                <a:gd name="T9" fmla="*/ 44 h 44"/>
                <a:gd name="T10" fmla="*/ 22 w 43"/>
                <a:gd name="T11" fmla="*/ 10 h 44"/>
                <a:gd name="T12" fmla="*/ 10 w 43"/>
                <a:gd name="T13" fmla="*/ 22 h 44"/>
                <a:gd name="T14" fmla="*/ 22 w 43"/>
                <a:gd name="T15" fmla="*/ 34 h 44"/>
                <a:gd name="T16" fmla="*/ 33 w 43"/>
                <a:gd name="T17" fmla="*/ 22 h 44"/>
                <a:gd name="T18" fmla="*/ 22 w 43"/>
                <a:gd name="T19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3" y="10"/>
                    <a:pt x="43" y="22"/>
                  </a:cubicBezTo>
                  <a:cubicBezTo>
                    <a:pt x="43" y="34"/>
                    <a:pt x="34" y="44"/>
                    <a:pt x="22" y="44"/>
                  </a:cubicBezTo>
                  <a:close/>
                  <a:moveTo>
                    <a:pt x="22" y="10"/>
                  </a:moveTo>
                  <a:cubicBezTo>
                    <a:pt x="15" y="10"/>
                    <a:pt x="10" y="16"/>
                    <a:pt x="10" y="22"/>
                  </a:cubicBezTo>
                  <a:cubicBezTo>
                    <a:pt x="10" y="29"/>
                    <a:pt x="15" y="34"/>
                    <a:pt x="22" y="34"/>
                  </a:cubicBezTo>
                  <a:cubicBezTo>
                    <a:pt x="28" y="34"/>
                    <a:pt x="33" y="29"/>
                    <a:pt x="33" y="22"/>
                  </a:cubicBezTo>
                  <a:cubicBezTo>
                    <a:pt x="33" y="16"/>
                    <a:pt x="28" y="10"/>
                    <a:pt x="2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41" name="Rectangle 414">
              <a:extLst>
                <a:ext uri="{FF2B5EF4-FFF2-40B4-BE49-F238E27FC236}">
                  <a16:creationId xmlns:a16="http://schemas.microsoft.com/office/drawing/2014/main" xmlns="" id="{3B30E60F-F08F-4AA1-9281-E5395E569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9563" y="2662238"/>
              <a:ext cx="15875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42" name="Freeform 415">
              <a:extLst>
                <a:ext uri="{FF2B5EF4-FFF2-40B4-BE49-F238E27FC236}">
                  <a16:creationId xmlns:a16="http://schemas.microsoft.com/office/drawing/2014/main" xmlns="" id="{322617BF-4070-4604-8E36-6EFCEECE44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70988" y="2974975"/>
              <a:ext cx="71438" cy="74613"/>
            </a:xfrm>
            <a:custGeom>
              <a:avLst/>
              <a:gdLst>
                <a:gd name="T0" fmla="*/ 22 w 43"/>
                <a:gd name="T1" fmla="*/ 44 h 44"/>
                <a:gd name="T2" fmla="*/ 0 w 43"/>
                <a:gd name="T3" fmla="*/ 22 h 44"/>
                <a:gd name="T4" fmla="*/ 22 w 43"/>
                <a:gd name="T5" fmla="*/ 0 h 44"/>
                <a:gd name="T6" fmla="*/ 43 w 43"/>
                <a:gd name="T7" fmla="*/ 22 h 44"/>
                <a:gd name="T8" fmla="*/ 22 w 43"/>
                <a:gd name="T9" fmla="*/ 44 h 44"/>
                <a:gd name="T10" fmla="*/ 22 w 43"/>
                <a:gd name="T11" fmla="*/ 10 h 44"/>
                <a:gd name="T12" fmla="*/ 10 w 43"/>
                <a:gd name="T13" fmla="*/ 22 h 44"/>
                <a:gd name="T14" fmla="*/ 22 w 43"/>
                <a:gd name="T15" fmla="*/ 34 h 44"/>
                <a:gd name="T16" fmla="*/ 33 w 43"/>
                <a:gd name="T17" fmla="*/ 22 h 44"/>
                <a:gd name="T18" fmla="*/ 22 w 43"/>
                <a:gd name="T19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3" y="10"/>
                    <a:pt x="43" y="22"/>
                  </a:cubicBezTo>
                  <a:cubicBezTo>
                    <a:pt x="43" y="34"/>
                    <a:pt x="34" y="44"/>
                    <a:pt x="22" y="44"/>
                  </a:cubicBezTo>
                  <a:close/>
                  <a:moveTo>
                    <a:pt x="22" y="10"/>
                  </a:moveTo>
                  <a:cubicBezTo>
                    <a:pt x="15" y="10"/>
                    <a:pt x="10" y="16"/>
                    <a:pt x="10" y="22"/>
                  </a:cubicBezTo>
                  <a:cubicBezTo>
                    <a:pt x="10" y="29"/>
                    <a:pt x="15" y="34"/>
                    <a:pt x="22" y="34"/>
                  </a:cubicBezTo>
                  <a:cubicBezTo>
                    <a:pt x="28" y="34"/>
                    <a:pt x="33" y="29"/>
                    <a:pt x="33" y="22"/>
                  </a:cubicBezTo>
                  <a:cubicBezTo>
                    <a:pt x="33" y="16"/>
                    <a:pt x="28" y="10"/>
                    <a:pt x="2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43" name="Rectangle 416">
              <a:extLst>
                <a:ext uri="{FF2B5EF4-FFF2-40B4-BE49-F238E27FC236}">
                  <a16:creationId xmlns:a16="http://schemas.microsoft.com/office/drawing/2014/main" xmlns="" id="{923F46F6-0F6A-4DA9-B85A-8DEE47FD3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9563" y="2938463"/>
              <a:ext cx="1587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44" name="Freeform 417">
              <a:extLst>
                <a:ext uri="{FF2B5EF4-FFF2-40B4-BE49-F238E27FC236}">
                  <a16:creationId xmlns:a16="http://schemas.microsoft.com/office/drawing/2014/main" xmlns="" id="{30DA50CD-D5E8-49F4-912A-74685F4DFB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9738" y="2686050"/>
              <a:ext cx="79375" cy="74613"/>
            </a:xfrm>
            <a:custGeom>
              <a:avLst/>
              <a:gdLst>
                <a:gd name="T0" fmla="*/ 25 w 47"/>
                <a:gd name="T1" fmla="*/ 44 h 44"/>
                <a:gd name="T2" fmla="*/ 6 w 47"/>
                <a:gd name="T3" fmla="*/ 34 h 44"/>
                <a:gd name="T4" fmla="*/ 14 w 47"/>
                <a:gd name="T5" fmla="*/ 4 h 44"/>
                <a:gd name="T6" fmla="*/ 30 w 47"/>
                <a:gd name="T7" fmla="*/ 2 h 44"/>
                <a:gd name="T8" fmla="*/ 44 w 47"/>
                <a:gd name="T9" fmla="*/ 12 h 44"/>
                <a:gd name="T10" fmla="*/ 46 w 47"/>
                <a:gd name="T11" fmla="*/ 28 h 44"/>
                <a:gd name="T12" fmla="*/ 36 w 47"/>
                <a:gd name="T13" fmla="*/ 41 h 44"/>
                <a:gd name="T14" fmla="*/ 36 w 47"/>
                <a:gd name="T15" fmla="*/ 41 h 44"/>
                <a:gd name="T16" fmla="*/ 25 w 47"/>
                <a:gd name="T17" fmla="*/ 44 h 44"/>
                <a:gd name="T18" fmla="*/ 25 w 47"/>
                <a:gd name="T19" fmla="*/ 11 h 44"/>
                <a:gd name="T20" fmla="*/ 19 w 47"/>
                <a:gd name="T21" fmla="*/ 13 h 44"/>
                <a:gd name="T22" fmla="*/ 15 w 47"/>
                <a:gd name="T23" fmla="*/ 29 h 44"/>
                <a:gd name="T24" fmla="*/ 31 w 47"/>
                <a:gd name="T25" fmla="*/ 33 h 44"/>
                <a:gd name="T26" fmla="*/ 31 w 47"/>
                <a:gd name="T27" fmla="*/ 33 h 44"/>
                <a:gd name="T28" fmla="*/ 36 w 47"/>
                <a:gd name="T29" fmla="*/ 26 h 44"/>
                <a:gd name="T30" fmla="*/ 35 w 47"/>
                <a:gd name="T31" fmla="*/ 17 h 44"/>
                <a:gd name="T32" fmla="*/ 28 w 47"/>
                <a:gd name="T33" fmla="*/ 11 h 44"/>
                <a:gd name="T34" fmla="*/ 25 w 47"/>
                <a:gd name="T3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44">
                  <a:moveTo>
                    <a:pt x="25" y="44"/>
                  </a:moveTo>
                  <a:cubicBezTo>
                    <a:pt x="17" y="44"/>
                    <a:pt x="10" y="40"/>
                    <a:pt x="6" y="34"/>
                  </a:cubicBezTo>
                  <a:cubicBezTo>
                    <a:pt x="0" y="23"/>
                    <a:pt x="4" y="10"/>
                    <a:pt x="14" y="4"/>
                  </a:cubicBezTo>
                  <a:cubicBezTo>
                    <a:pt x="19" y="1"/>
                    <a:pt x="25" y="0"/>
                    <a:pt x="30" y="2"/>
                  </a:cubicBezTo>
                  <a:cubicBezTo>
                    <a:pt x="36" y="3"/>
                    <a:pt x="41" y="7"/>
                    <a:pt x="44" y="12"/>
                  </a:cubicBezTo>
                  <a:cubicBezTo>
                    <a:pt x="47" y="17"/>
                    <a:pt x="47" y="23"/>
                    <a:pt x="46" y="28"/>
                  </a:cubicBezTo>
                  <a:cubicBezTo>
                    <a:pt x="44" y="34"/>
                    <a:pt x="41" y="39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2" y="43"/>
                    <a:pt x="29" y="44"/>
                    <a:pt x="25" y="44"/>
                  </a:cubicBezTo>
                  <a:close/>
                  <a:moveTo>
                    <a:pt x="25" y="11"/>
                  </a:moveTo>
                  <a:cubicBezTo>
                    <a:pt x="23" y="11"/>
                    <a:pt x="21" y="11"/>
                    <a:pt x="19" y="13"/>
                  </a:cubicBezTo>
                  <a:cubicBezTo>
                    <a:pt x="13" y="16"/>
                    <a:pt x="12" y="23"/>
                    <a:pt x="15" y="29"/>
                  </a:cubicBezTo>
                  <a:cubicBezTo>
                    <a:pt x="18" y="34"/>
                    <a:pt x="25" y="36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3" y="31"/>
                    <a:pt x="35" y="29"/>
                    <a:pt x="36" y="26"/>
                  </a:cubicBezTo>
                  <a:cubicBezTo>
                    <a:pt x="37" y="23"/>
                    <a:pt x="37" y="19"/>
                    <a:pt x="35" y="17"/>
                  </a:cubicBezTo>
                  <a:cubicBezTo>
                    <a:pt x="33" y="14"/>
                    <a:pt x="31" y="12"/>
                    <a:pt x="28" y="11"/>
                  </a:cubicBezTo>
                  <a:cubicBezTo>
                    <a:pt x="27" y="11"/>
                    <a:pt x="26" y="11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45" name="Freeform 418">
              <a:extLst>
                <a:ext uri="{FF2B5EF4-FFF2-40B4-BE49-F238E27FC236}">
                  <a16:creationId xmlns:a16="http://schemas.microsoft.com/office/drawing/2014/main" xmlns="" id="{99E8A3FE-7D3C-4CD6-9E19-E16CD7A8E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2750" y="2733675"/>
              <a:ext cx="46038" cy="36513"/>
            </a:xfrm>
            <a:custGeom>
              <a:avLst/>
              <a:gdLst>
                <a:gd name="T0" fmla="*/ 6 w 29"/>
                <a:gd name="T1" fmla="*/ 23 h 23"/>
                <a:gd name="T2" fmla="*/ 0 w 29"/>
                <a:gd name="T3" fmla="*/ 13 h 23"/>
                <a:gd name="T4" fmla="*/ 24 w 29"/>
                <a:gd name="T5" fmla="*/ 0 h 23"/>
                <a:gd name="T6" fmla="*/ 29 w 29"/>
                <a:gd name="T7" fmla="*/ 9 h 23"/>
                <a:gd name="T8" fmla="*/ 6 w 29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3">
                  <a:moveTo>
                    <a:pt x="6" y="23"/>
                  </a:moveTo>
                  <a:lnTo>
                    <a:pt x="0" y="13"/>
                  </a:lnTo>
                  <a:lnTo>
                    <a:pt x="24" y="0"/>
                  </a:lnTo>
                  <a:lnTo>
                    <a:pt x="29" y="9"/>
                  </a:lnTo>
                  <a:lnTo>
                    <a:pt x="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46" name="Freeform 419">
              <a:extLst>
                <a:ext uri="{FF2B5EF4-FFF2-40B4-BE49-F238E27FC236}">
                  <a16:creationId xmlns:a16="http://schemas.microsoft.com/office/drawing/2014/main" xmlns="" id="{22098385-6817-4E53-BC64-2033D0251E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02713" y="2686050"/>
              <a:ext cx="79375" cy="74613"/>
            </a:xfrm>
            <a:custGeom>
              <a:avLst/>
              <a:gdLst>
                <a:gd name="T0" fmla="*/ 22 w 47"/>
                <a:gd name="T1" fmla="*/ 44 h 44"/>
                <a:gd name="T2" fmla="*/ 12 w 47"/>
                <a:gd name="T3" fmla="*/ 41 h 44"/>
                <a:gd name="T4" fmla="*/ 1 w 47"/>
                <a:gd name="T5" fmla="*/ 28 h 44"/>
                <a:gd name="T6" fmla="*/ 4 w 47"/>
                <a:gd name="T7" fmla="*/ 12 h 44"/>
                <a:gd name="T8" fmla="*/ 17 w 47"/>
                <a:gd name="T9" fmla="*/ 2 h 44"/>
                <a:gd name="T10" fmla="*/ 33 w 47"/>
                <a:gd name="T11" fmla="*/ 4 h 44"/>
                <a:gd name="T12" fmla="*/ 41 w 47"/>
                <a:gd name="T13" fmla="*/ 34 h 44"/>
                <a:gd name="T14" fmla="*/ 28 w 47"/>
                <a:gd name="T15" fmla="*/ 44 h 44"/>
                <a:gd name="T16" fmla="*/ 22 w 47"/>
                <a:gd name="T17" fmla="*/ 44 h 44"/>
                <a:gd name="T18" fmla="*/ 22 w 47"/>
                <a:gd name="T19" fmla="*/ 11 h 44"/>
                <a:gd name="T20" fmla="*/ 19 w 47"/>
                <a:gd name="T21" fmla="*/ 11 h 44"/>
                <a:gd name="T22" fmla="*/ 12 w 47"/>
                <a:gd name="T23" fmla="*/ 17 h 44"/>
                <a:gd name="T24" fmla="*/ 11 w 47"/>
                <a:gd name="T25" fmla="*/ 26 h 44"/>
                <a:gd name="T26" fmla="*/ 17 w 47"/>
                <a:gd name="T27" fmla="*/ 33 h 44"/>
                <a:gd name="T28" fmla="*/ 17 w 47"/>
                <a:gd name="T29" fmla="*/ 33 h 44"/>
                <a:gd name="T30" fmla="*/ 25 w 47"/>
                <a:gd name="T31" fmla="*/ 34 h 44"/>
                <a:gd name="T32" fmla="*/ 33 w 47"/>
                <a:gd name="T33" fmla="*/ 29 h 44"/>
                <a:gd name="T34" fmla="*/ 28 w 47"/>
                <a:gd name="T35" fmla="*/ 13 h 44"/>
                <a:gd name="T36" fmla="*/ 22 w 47"/>
                <a:gd name="T37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" h="44">
                  <a:moveTo>
                    <a:pt x="22" y="44"/>
                  </a:moveTo>
                  <a:cubicBezTo>
                    <a:pt x="19" y="44"/>
                    <a:pt x="15" y="43"/>
                    <a:pt x="12" y="41"/>
                  </a:cubicBezTo>
                  <a:cubicBezTo>
                    <a:pt x="7" y="39"/>
                    <a:pt x="3" y="34"/>
                    <a:pt x="1" y="28"/>
                  </a:cubicBezTo>
                  <a:cubicBezTo>
                    <a:pt x="0" y="23"/>
                    <a:pt x="1" y="17"/>
                    <a:pt x="4" y="12"/>
                  </a:cubicBezTo>
                  <a:cubicBezTo>
                    <a:pt x="7" y="7"/>
                    <a:pt x="11" y="3"/>
                    <a:pt x="17" y="2"/>
                  </a:cubicBezTo>
                  <a:cubicBezTo>
                    <a:pt x="22" y="0"/>
                    <a:pt x="28" y="1"/>
                    <a:pt x="33" y="4"/>
                  </a:cubicBezTo>
                  <a:cubicBezTo>
                    <a:pt x="44" y="10"/>
                    <a:pt x="47" y="23"/>
                    <a:pt x="41" y="34"/>
                  </a:cubicBezTo>
                  <a:cubicBezTo>
                    <a:pt x="38" y="39"/>
                    <a:pt x="34" y="42"/>
                    <a:pt x="28" y="44"/>
                  </a:cubicBezTo>
                  <a:cubicBezTo>
                    <a:pt x="26" y="44"/>
                    <a:pt x="24" y="44"/>
                    <a:pt x="22" y="44"/>
                  </a:cubicBezTo>
                  <a:close/>
                  <a:moveTo>
                    <a:pt x="22" y="11"/>
                  </a:moveTo>
                  <a:cubicBezTo>
                    <a:pt x="21" y="11"/>
                    <a:pt x="20" y="11"/>
                    <a:pt x="19" y="11"/>
                  </a:cubicBezTo>
                  <a:cubicBezTo>
                    <a:pt x="16" y="12"/>
                    <a:pt x="14" y="14"/>
                    <a:pt x="12" y="17"/>
                  </a:cubicBezTo>
                  <a:cubicBezTo>
                    <a:pt x="11" y="19"/>
                    <a:pt x="10" y="23"/>
                    <a:pt x="11" y="26"/>
                  </a:cubicBezTo>
                  <a:cubicBezTo>
                    <a:pt x="12" y="29"/>
                    <a:pt x="14" y="31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9" y="34"/>
                    <a:pt x="22" y="35"/>
                    <a:pt x="25" y="34"/>
                  </a:cubicBezTo>
                  <a:cubicBezTo>
                    <a:pt x="28" y="33"/>
                    <a:pt x="31" y="31"/>
                    <a:pt x="33" y="29"/>
                  </a:cubicBezTo>
                  <a:cubicBezTo>
                    <a:pt x="36" y="23"/>
                    <a:pt x="34" y="16"/>
                    <a:pt x="28" y="13"/>
                  </a:cubicBezTo>
                  <a:cubicBezTo>
                    <a:pt x="26" y="11"/>
                    <a:pt x="24" y="11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47" name="Freeform 420">
              <a:extLst>
                <a:ext uri="{FF2B5EF4-FFF2-40B4-BE49-F238E27FC236}">
                  <a16:creationId xmlns:a16="http://schemas.microsoft.com/office/drawing/2014/main" xmlns="" id="{8B0929E5-7BE0-4D46-912F-71EC927DD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4625" y="2733675"/>
              <a:ext cx="44450" cy="36513"/>
            </a:xfrm>
            <a:custGeom>
              <a:avLst/>
              <a:gdLst>
                <a:gd name="T0" fmla="*/ 23 w 28"/>
                <a:gd name="T1" fmla="*/ 23 h 23"/>
                <a:gd name="T2" fmla="*/ 0 w 28"/>
                <a:gd name="T3" fmla="*/ 9 h 23"/>
                <a:gd name="T4" fmla="*/ 5 w 28"/>
                <a:gd name="T5" fmla="*/ 0 h 23"/>
                <a:gd name="T6" fmla="*/ 28 w 28"/>
                <a:gd name="T7" fmla="*/ 13 h 23"/>
                <a:gd name="T8" fmla="*/ 23 w 28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3">
                  <a:moveTo>
                    <a:pt x="23" y="23"/>
                  </a:moveTo>
                  <a:lnTo>
                    <a:pt x="0" y="9"/>
                  </a:lnTo>
                  <a:lnTo>
                    <a:pt x="5" y="0"/>
                  </a:lnTo>
                  <a:lnTo>
                    <a:pt x="28" y="13"/>
                  </a:lnTo>
                  <a:lnTo>
                    <a:pt x="23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48" name="Freeform 421">
              <a:extLst>
                <a:ext uri="{FF2B5EF4-FFF2-40B4-BE49-F238E27FC236}">
                  <a16:creationId xmlns:a16="http://schemas.microsoft.com/office/drawing/2014/main" xmlns="" id="{E91B9E6D-5A3B-4597-B71E-7577598354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02713" y="2876550"/>
              <a:ext cx="76200" cy="76200"/>
            </a:xfrm>
            <a:custGeom>
              <a:avLst/>
              <a:gdLst>
                <a:gd name="T0" fmla="*/ 22 w 45"/>
                <a:gd name="T1" fmla="*/ 46 h 46"/>
                <a:gd name="T2" fmla="*/ 17 w 45"/>
                <a:gd name="T3" fmla="*/ 46 h 46"/>
                <a:gd name="T4" fmla="*/ 4 w 45"/>
                <a:gd name="T5" fmla="*/ 35 h 46"/>
                <a:gd name="T6" fmla="*/ 1 w 45"/>
                <a:gd name="T7" fmla="*/ 19 h 46"/>
                <a:gd name="T8" fmla="*/ 12 w 45"/>
                <a:gd name="T9" fmla="*/ 6 h 46"/>
                <a:gd name="T10" fmla="*/ 12 w 45"/>
                <a:gd name="T11" fmla="*/ 6 h 46"/>
                <a:gd name="T12" fmla="*/ 41 w 45"/>
                <a:gd name="T13" fmla="*/ 14 h 46"/>
                <a:gd name="T14" fmla="*/ 43 w 45"/>
                <a:gd name="T15" fmla="*/ 30 h 46"/>
                <a:gd name="T16" fmla="*/ 33 w 45"/>
                <a:gd name="T17" fmla="*/ 43 h 46"/>
                <a:gd name="T18" fmla="*/ 22 w 45"/>
                <a:gd name="T19" fmla="*/ 46 h 46"/>
                <a:gd name="T20" fmla="*/ 17 w 45"/>
                <a:gd name="T21" fmla="*/ 14 h 46"/>
                <a:gd name="T22" fmla="*/ 11 w 45"/>
                <a:gd name="T23" fmla="*/ 22 h 46"/>
                <a:gd name="T24" fmla="*/ 12 w 45"/>
                <a:gd name="T25" fmla="*/ 30 h 46"/>
                <a:gd name="T26" fmla="*/ 19 w 45"/>
                <a:gd name="T27" fmla="*/ 36 h 46"/>
                <a:gd name="T28" fmla="*/ 28 w 45"/>
                <a:gd name="T29" fmla="*/ 35 h 46"/>
                <a:gd name="T30" fmla="*/ 34 w 45"/>
                <a:gd name="T31" fmla="*/ 28 h 46"/>
                <a:gd name="T32" fmla="*/ 33 w 45"/>
                <a:gd name="T33" fmla="*/ 19 h 46"/>
                <a:gd name="T34" fmla="*/ 17 w 45"/>
                <a:gd name="T35" fmla="*/ 1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6">
                  <a:moveTo>
                    <a:pt x="22" y="46"/>
                  </a:moveTo>
                  <a:cubicBezTo>
                    <a:pt x="21" y="46"/>
                    <a:pt x="19" y="46"/>
                    <a:pt x="17" y="46"/>
                  </a:cubicBezTo>
                  <a:cubicBezTo>
                    <a:pt x="11" y="44"/>
                    <a:pt x="7" y="40"/>
                    <a:pt x="4" y="35"/>
                  </a:cubicBezTo>
                  <a:cubicBezTo>
                    <a:pt x="1" y="30"/>
                    <a:pt x="0" y="25"/>
                    <a:pt x="1" y="19"/>
                  </a:cubicBezTo>
                  <a:cubicBezTo>
                    <a:pt x="3" y="13"/>
                    <a:pt x="7" y="9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22" y="0"/>
                    <a:pt x="35" y="3"/>
                    <a:pt x="41" y="14"/>
                  </a:cubicBezTo>
                  <a:cubicBezTo>
                    <a:pt x="44" y="19"/>
                    <a:pt x="45" y="25"/>
                    <a:pt x="43" y="30"/>
                  </a:cubicBezTo>
                  <a:cubicBezTo>
                    <a:pt x="42" y="36"/>
                    <a:pt x="38" y="40"/>
                    <a:pt x="33" y="43"/>
                  </a:cubicBezTo>
                  <a:cubicBezTo>
                    <a:pt x="30" y="45"/>
                    <a:pt x="26" y="46"/>
                    <a:pt x="22" y="46"/>
                  </a:cubicBezTo>
                  <a:close/>
                  <a:moveTo>
                    <a:pt x="17" y="14"/>
                  </a:moveTo>
                  <a:cubicBezTo>
                    <a:pt x="14" y="16"/>
                    <a:pt x="12" y="19"/>
                    <a:pt x="11" y="22"/>
                  </a:cubicBezTo>
                  <a:cubicBezTo>
                    <a:pt x="10" y="25"/>
                    <a:pt x="11" y="28"/>
                    <a:pt x="12" y="30"/>
                  </a:cubicBezTo>
                  <a:cubicBezTo>
                    <a:pt x="14" y="33"/>
                    <a:pt x="16" y="35"/>
                    <a:pt x="19" y="36"/>
                  </a:cubicBezTo>
                  <a:cubicBezTo>
                    <a:pt x="22" y="37"/>
                    <a:pt x="26" y="36"/>
                    <a:pt x="28" y="35"/>
                  </a:cubicBezTo>
                  <a:cubicBezTo>
                    <a:pt x="31" y="33"/>
                    <a:pt x="33" y="31"/>
                    <a:pt x="34" y="28"/>
                  </a:cubicBezTo>
                  <a:cubicBezTo>
                    <a:pt x="35" y="25"/>
                    <a:pt x="34" y="21"/>
                    <a:pt x="33" y="19"/>
                  </a:cubicBezTo>
                  <a:cubicBezTo>
                    <a:pt x="29" y="13"/>
                    <a:pt x="22" y="11"/>
                    <a:pt x="1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49" name="Freeform 422">
              <a:extLst>
                <a:ext uri="{FF2B5EF4-FFF2-40B4-BE49-F238E27FC236}">
                  <a16:creationId xmlns:a16="http://schemas.microsoft.com/office/drawing/2014/main" xmlns="" id="{5B68139B-B9B0-45B5-BE46-3C5C6915D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4625" y="2871788"/>
              <a:ext cx="44450" cy="38100"/>
            </a:xfrm>
            <a:custGeom>
              <a:avLst/>
              <a:gdLst>
                <a:gd name="T0" fmla="*/ 5 w 28"/>
                <a:gd name="T1" fmla="*/ 24 h 24"/>
                <a:gd name="T2" fmla="*/ 0 w 28"/>
                <a:gd name="T3" fmla="*/ 14 h 24"/>
                <a:gd name="T4" fmla="*/ 23 w 28"/>
                <a:gd name="T5" fmla="*/ 0 h 24"/>
                <a:gd name="T6" fmla="*/ 28 w 28"/>
                <a:gd name="T7" fmla="*/ 10 h 24"/>
                <a:gd name="T8" fmla="*/ 5 w 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5" y="24"/>
                  </a:moveTo>
                  <a:lnTo>
                    <a:pt x="0" y="14"/>
                  </a:lnTo>
                  <a:lnTo>
                    <a:pt x="23" y="0"/>
                  </a:lnTo>
                  <a:lnTo>
                    <a:pt x="28" y="10"/>
                  </a:lnTo>
                  <a:lnTo>
                    <a:pt x="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50" name="Freeform 423">
              <a:extLst>
                <a:ext uri="{FF2B5EF4-FFF2-40B4-BE49-F238E27FC236}">
                  <a16:creationId xmlns:a16="http://schemas.microsoft.com/office/drawing/2014/main" xmlns="" id="{EBC65D79-CCAB-4391-ADD1-78A2F52781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34500" y="2876550"/>
              <a:ext cx="74613" cy="76200"/>
            </a:xfrm>
            <a:custGeom>
              <a:avLst/>
              <a:gdLst>
                <a:gd name="T0" fmla="*/ 23 w 45"/>
                <a:gd name="T1" fmla="*/ 46 h 46"/>
                <a:gd name="T2" fmla="*/ 12 w 45"/>
                <a:gd name="T3" fmla="*/ 43 h 46"/>
                <a:gd name="T4" fmla="*/ 2 w 45"/>
                <a:gd name="T5" fmla="*/ 30 h 46"/>
                <a:gd name="T6" fmla="*/ 4 w 45"/>
                <a:gd name="T7" fmla="*/ 14 h 46"/>
                <a:gd name="T8" fmla="*/ 34 w 45"/>
                <a:gd name="T9" fmla="*/ 6 h 46"/>
                <a:gd name="T10" fmla="*/ 34 w 45"/>
                <a:gd name="T11" fmla="*/ 6 h 46"/>
                <a:gd name="T12" fmla="*/ 44 w 45"/>
                <a:gd name="T13" fmla="*/ 19 h 46"/>
                <a:gd name="T14" fmla="*/ 42 w 45"/>
                <a:gd name="T15" fmla="*/ 35 h 46"/>
                <a:gd name="T16" fmla="*/ 28 w 45"/>
                <a:gd name="T17" fmla="*/ 46 h 46"/>
                <a:gd name="T18" fmla="*/ 23 w 45"/>
                <a:gd name="T19" fmla="*/ 46 h 46"/>
                <a:gd name="T20" fmla="*/ 23 w 45"/>
                <a:gd name="T21" fmla="*/ 13 h 46"/>
                <a:gd name="T22" fmla="*/ 13 w 45"/>
                <a:gd name="T23" fmla="*/ 19 h 46"/>
                <a:gd name="T24" fmla="*/ 12 w 45"/>
                <a:gd name="T25" fmla="*/ 28 h 46"/>
                <a:gd name="T26" fmla="*/ 17 w 45"/>
                <a:gd name="T27" fmla="*/ 35 h 46"/>
                <a:gd name="T28" fmla="*/ 26 w 45"/>
                <a:gd name="T29" fmla="*/ 36 h 46"/>
                <a:gd name="T30" fmla="*/ 33 w 45"/>
                <a:gd name="T31" fmla="*/ 30 h 46"/>
                <a:gd name="T32" fmla="*/ 34 w 45"/>
                <a:gd name="T33" fmla="*/ 22 h 46"/>
                <a:gd name="T34" fmla="*/ 29 w 45"/>
                <a:gd name="T35" fmla="*/ 14 h 46"/>
                <a:gd name="T36" fmla="*/ 23 w 45"/>
                <a:gd name="T37" fmla="*/ 1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" h="46">
                  <a:moveTo>
                    <a:pt x="23" y="46"/>
                  </a:moveTo>
                  <a:cubicBezTo>
                    <a:pt x="19" y="46"/>
                    <a:pt x="15" y="45"/>
                    <a:pt x="12" y="43"/>
                  </a:cubicBezTo>
                  <a:cubicBezTo>
                    <a:pt x="7" y="40"/>
                    <a:pt x="3" y="36"/>
                    <a:pt x="2" y="30"/>
                  </a:cubicBezTo>
                  <a:cubicBezTo>
                    <a:pt x="0" y="25"/>
                    <a:pt x="1" y="19"/>
                    <a:pt x="4" y="14"/>
                  </a:cubicBezTo>
                  <a:cubicBezTo>
                    <a:pt x="10" y="3"/>
                    <a:pt x="23" y="0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9" y="9"/>
                    <a:pt x="42" y="13"/>
                    <a:pt x="44" y="19"/>
                  </a:cubicBezTo>
                  <a:cubicBezTo>
                    <a:pt x="45" y="25"/>
                    <a:pt x="45" y="30"/>
                    <a:pt x="42" y="35"/>
                  </a:cubicBezTo>
                  <a:cubicBezTo>
                    <a:pt x="39" y="40"/>
                    <a:pt x="34" y="44"/>
                    <a:pt x="28" y="46"/>
                  </a:cubicBezTo>
                  <a:cubicBezTo>
                    <a:pt x="27" y="46"/>
                    <a:pt x="25" y="46"/>
                    <a:pt x="23" y="46"/>
                  </a:cubicBezTo>
                  <a:close/>
                  <a:moveTo>
                    <a:pt x="23" y="13"/>
                  </a:moveTo>
                  <a:cubicBezTo>
                    <a:pt x="19" y="13"/>
                    <a:pt x="15" y="15"/>
                    <a:pt x="13" y="19"/>
                  </a:cubicBezTo>
                  <a:cubicBezTo>
                    <a:pt x="11" y="21"/>
                    <a:pt x="11" y="25"/>
                    <a:pt x="12" y="28"/>
                  </a:cubicBezTo>
                  <a:cubicBezTo>
                    <a:pt x="12" y="31"/>
                    <a:pt x="14" y="33"/>
                    <a:pt x="17" y="35"/>
                  </a:cubicBezTo>
                  <a:cubicBezTo>
                    <a:pt x="20" y="36"/>
                    <a:pt x="23" y="37"/>
                    <a:pt x="26" y="36"/>
                  </a:cubicBezTo>
                  <a:cubicBezTo>
                    <a:pt x="29" y="35"/>
                    <a:pt x="31" y="33"/>
                    <a:pt x="33" y="30"/>
                  </a:cubicBezTo>
                  <a:cubicBezTo>
                    <a:pt x="35" y="28"/>
                    <a:pt x="35" y="25"/>
                    <a:pt x="34" y="22"/>
                  </a:cubicBezTo>
                  <a:cubicBezTo>
                    <a:pt x="33" y="19"/>
                    <a:pt x="31" y="16"/>
                    <a:pt x="29" y="14"/>
                  </a:cubicBezTo>
                  <a:cubicBezTo>
                    <a:pt x="27" y="13"/>
                    <a:pt x="25" y="13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51" name="Freeform 424">
              <a:extLst>
                <a:ext uri="{FF2B5EF4-FFF2-40B4-BE49-F238E27FC236}">
                  <a16:creationId xmlns:a16="http://schemas.microsoft.com/office/drawing/2014/main" xmlns="" id="{A7673350-9D8A-401E-B7BB-86E0DAAF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2750" y="2871788"/>
              <a:ext cx="46038" cy="38100"/>
            </a:xfrm>
            <a:custGeom>
              <a:avLst/>
              <a:gdLst>
                <a:gd name="T0" fmla="*/ 24 w 29"/>
                <a:gd name="T1" fmla="*/ 24 h 24"/>
                <a:gd name="T2" fmla="*/ 0 w 29"/>
                <a:gd name="T3" fmla="*/ 10 h 24"/>
                <a:gd name="T4" fmla="*/ 6 w 29"/>
                <a:gd name="T5" fmla="*/ 0 h 24"/>
                <a:gd name="T6" fmla="*/ 29 w 29"/>
                <a:gd name="T7" fmla="*/ 14 h 24"/>
                <a:gd name="T8" fmla="*/ 24 w 29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4">
                  <a:moveTo>
                    <a:pt x="24" y="24"/>
                  </a:moveTo>
                  <a:lnTo>
                    <a:pt x="0" y="10"/>
                  </a:lnTo>
                  <a:lnTo>
                    <a:pt x="6" y="0"/>
                  </a:lnTo>
                  <a:lnTo>
                    <a:pt x="29" y="1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52" name="Rectangle 425">
              <a:extLst>
                <a:ext uri="{FF2B5EF4-FFF2-40B4-BE49-F238E27FC236}">
                  <a16:creationId xmlns:a16="http://schemas.microsoft.com/office/drawing/2014/main" xmlns="" id="{7B254782-F385-49CE-929D-3928AEAA4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8600" y="2813050"/>
              <a:ext cx="204788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53" name="Freeform 426">
              <a:extLst>
                <a:ext uri="{FF2B5EF4-FFF2-40B4-BE49-F238E27FC236}">
                  <a16:creationId xmlns:a16="http://schemas.microsoft.com/office/drawing/2014/main" xmlns="" id="{19F88842-426D-4618-8D46-1AE747B03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2888" y="2732088"/>
              <a:ext cx="77788" cy="207963"/>
            </a:xfrm>
            <a:custGeom>
              <a:avLst/>
              <a:gdLst>
                <a:gd name="T0" fmla="*/ 37 w 46"/>
                <a:gd name="T1" fmla="*/ 123 h 123"/>
                <a:gd name="T2" fmla="*/ 26 w 46"/>
                <a:gd name="T3" fmla="*/ 0 h 123"/>
                <a:gd name="T4" fmla="*/ 34 w 46"/>
                <a:gd name="T5" fmla="*/ 4 h 123"/>
                <a:gd name="T6" fmla="*/ 46 w 46"/>
                <a:gd name="T7" fmla="*/ 118 h 123"/>
                <a:gd name="T8" fmla="*/ 37 w 46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23">
                  <a:moveTo>
                    <a:pt x="37" y="123"/>
                  </a:moveTo>
                  <a:cubicBezTo>
                    <a:pt x="0" y="68"/>
                    <a:pt x="14" y="22"/>
                    <a:pt x="26" y="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24" y="25"/>
                    <a:pt x="11" y="67"/>
                    <a:pt x="46" y="118"/>
                  </a:cubicBezTo>
                  <a:lnTo>
                    <a:pt x="37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54" name="Freeform 427">
              <a:extLst>
                <a:ext uri="{FF2B5EF4-FFF2-40B4-BE49-F238E27FC236}">
                  <a16:creationId xmlns:a16="http://schemas.microsoft.com/office/drawing/2014/main" xmlns="" id="{E3AFF485-3335-4F08-AA9A-D90955F38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2738" y="2732088"/>
              <a:ext cx="77788" cy="207963"/>
            </a:xfrm>
            <a:custGeom>
              <a:avLst/>
              <a:gdLst>
                <a:gd name="T0" fmla="*/ 9 w 46"/>
                <a:gd name="T1" fmla="*/ 123 h 123"/>
                <a:gd name="T2" fmla="*/ 0 w 46"/>
                <a:gd name="T3" fmla="*/ 118 h 123"/>
                <a:gd name="T4" fmla="*/ 12 w 46"/>
                <a:gd name="T5" fmla="*/ 4 h 123"/>
                <a:gd name="T6" fmla="*/ 20 w 46"/>
                <a:gd name="T7" fmla="*/ 0 h 123"/>
                <a:gd name="T8" fmla="*/ 9 w 46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23">
                  <a:moveTo>
                    <a:pt x="9" y="123"/>
                  </a:moveTo>
                  <a:cubicBezTo>
                    <a:pt x="0" y="118"/>
                    <a:pt x="0" y="118"/>
                    <a:pt x="0" y="118"/>
                  </a:cubicBezTo>
                  <a:cubicBezTo>
                    <a:pt x="35" y="67"/>
                    <a:pt x="22" y="25"/>
                    <a:pt x="12" y="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2" y="22"/>
                    <a:pt x="46" y="68"/>
                    <a:pt x="9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55" name="Freeform 428">
              <a:extLst>
                <a:ext uri="{FF2B5EF4-FFF2-40B4-BE49-F238E27FC236}">
                  <a16:creationId xmlns:a16="http://schemas.microsoft.com/office/drawing/2014/main" xmlns="" id="{8D51EFC6-FCAB-4C16-ADD8-E3AE65B2D4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82088" y="2697163"/>
              <a:ext cx="247650" cy="249238"/>
            </a:xfrm>
            <a:custGeom>
              <a:avLst/>
              <a:gdLst>
                <a:gd name="T0" fmla="*/ 74 w 147"/>
                <a:gd name="T1" fmla="*/ 148 h 148"/>
                <a:gd name="T2" fmla="*/ 0 w 147"/>
                <a:gd name="T3" fmla="*/ 74 h 148"/>
                <a:gd name="T4" fmla="*/ 74 w 147"/>
                <a:gd name="T5" fmla="*/ 0 h 148"/>
                <a:gd name="T6" fmla="*/ 147 w 147"/>
                <a:gd name="T7" fmla="*/ 74 h 148"/>
                <a:gd name="T8" fmla="*/ 74 w 147"/>
                <a:gd name="T9" fmla="*/ 148 h 148"/>
                <a:gd name="T10" fmla="*/ 74 w 147"/>
                <a:gd name="T11" fmla="*/ 10 h 148"/>
                <a:gd name="T12" fmla="*/ 10 w 147"/>
                <a:gd name="T13" fmla="*/ 74 h 148"/>
                <a:gd name="T14" fmla="*/ 74 w 147"/>
                <a:gd name="T15" fmla="*/ 138 h 148"/>
                <a:gd name="T16" fmla="*/ 137 w 147"/>
                <a:gd name="T17" fmla="*/ 74 h 148"/>
                <a:gd name="T18" fmla="*/ 74 w 147"/>
                <a:gd name="T19" fmla="*/ 1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" h="148">
                  <a:moveTo>
                    <a:pt x="74" y="148"/>
                  </a:moveTo>
                  <a:cubicBezTo>
                    <a:pt x="33" y="148"/>
                    <a:pt x="0" y="114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114" y="0"/>
                    <a:pt x="147" y="33"/>
                    <a:pt x="147" y="74"/>
                  </a:cubicBezTo>
                  <a:cubicBezTo>
                    <a:pt x="147" y="114"/>
                    <a:pt x="114" y="148"/>
                    <a:pt x="74" y="148"/>
                  </a:cubicBezTo>
                  <a:close/>
                  <a:moveTo>
                    <a:pt x="74" y="10"/>
                  </a:moveTo>
                  <a:cubicBezTo>
                    <a:pt x="38" y="10"/>
                    <a:pt x="10" y="38"/>
                    <a:pt x="10" y="74"/>
                  </a:cubicBezTo>
                  <a:cubicBezTo>
                    <a:pt x="10" y="109"/>
                    <a:pt x="38" y="138"/>
                    <a:pt x="74" y="138"/>
                  </a:cubicBezTo>
                  <a:cubicBezTo>
                    <a:pt x="109" y="138"/>
                    <a:pt x="137" y="109"/>
                    <a:pt x="137" y="74"/>
                  </a:cubicBezTo>
                  <a:cubicBezTo>
                    <a:pt x="137" y="38"/>
                    <a:pt x="109" y="10"/>
                    <a:pt x="7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56" name="Freeform 429">
              <a:extLst>
                <a:ext uri="{FF2B5EF4-FFF2-40B4-BE49-F238E27FC236}">
                  <a16:creationId xmlns:a16="http://schemas.microsoft.com/office/drawing/2014/main" xmlns="" id="{034253B5-640A-450C-8D9B-9DA9F2E6E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4463" y="2784475"/>
              <a:ext cx="15875" cy="73025"/>
            </a:xfrm>
            <a:custGeom>
              <a:avLst/>
              <a:gdLst>
                <a:gd name="T0" fmla="*/ 5 w 10"/>
                <a:gd name="T1" fmla="*/ 43 h 43"/>
                <a:gd name="T2" fmla="*/ 5 w 10"/>
                <a:gd name="T3" fmla="*/ 43 h 43"/>
                <a:gd name="T4" fmla="*/ 0 w 10"/>
                <a:gd name="T5" fmla="*/ 38 h 43"/>
                <a:gd name="T6" fmla="*/ 0 w 10"/>
                <a:gd name="T7" fmla="*/ 5 h 43"/>
                <a:gd name="T8" fmla="*/ 5 w 10"/>
                <a:gd name="T9" fmla="*/ 0 h 43"/>
                <a:gd name="T10" fmla="*/ 5 w 10"/>
                <a:gd name="T11" fmla="*/ 0 h 43"/>
                <a:gd name="T12" fmla="*/ 10 w 10"/>
                <a:gd name="T13" fmla="*/ 5 h 43"/>
                <a:gd name="T14" fmla="*/ 10 w 10"/>
                <a:gd name="T15" fmla="*/ 38 h 43"/>
                <a:gd name="T16" fmla="*/ 5 w 10"/>
                <a:gd name="T1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43"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0" y="41"/>
                    <a:pt x="0" y="3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10" y="2"/>
                    <a:pt x="10" y="5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41"/>
                    <a:pt x="7" y="43"/>
                    <a:pt x="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69" name="Freeform 430">
              <a:extLst>
                <a:ext uri="{FF2B5EF4-FFF2-40B4-BE49-F238E27FC236}">
                  <a16:creationId xmlns:a16="http://schemas.microsoft.com/office/drawing/2014/main" xmlns="" id="{0A46FF7E-7C26-444D-9826-7BE362284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663" y="2784475"/>
              <a:ext cx="15875" cy="73025"/>
            </a:xfrm>
            <a:custGeom>
              <a:avLst/>
              <a:gdLst>
                <a:gd name="T0" fmla="*/ 5 w 10"/>
                <a:gd name="T1" fmla="*/ 43 h 43"/>
                <a:gd name="T2" fmla="*/ 5 w 10"/>
                <a:gd name="T3" fmla="*/ 43 h 43"/>
                <a:gd name="T4" fmla="*/ 0 w 10"/>
                <a:gd name="T5" fmla="*/ 38 h 43"/>
                <a:gd name="T6" fmla="*/ 0 w 10"/>
                <a:gd name="T7" fmla="*/ 5 h 43"/>
                <a:gd name="T8" fmla="*/ 5 w 10"/>
                <a:gd name="T9" fmla="*/ 0 h 43"/>
                <a:gd name="T10" fmla="*/ 5 w 10"/>
                <a:gd name="T11" fmla="*/ 0 h 43"/>
                <a:gd name="T12" fmla="*/ 10 w 10"/>
                <a:gd name="T13" fmla="*/ 5 h 43"/>
                <a:gd name="T14" fmla="*/ 10 w 10"/>
                <a:gd name="T15" fmla="*/ 38 h 43"/>
                <a:gd name="T16" fmla="*/ 5 w 10"/>
                <a:gd name="T1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43"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0" y="41"/>
                    <a:pt x="0" y="3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10" y="2"/>
                    <a:pt x="10" y="5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41"/>
                    <a:pt x="7" y="43"/>
                    <a:pt x="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1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[Shape] Circuito"/>
          <p:cNvSpPr/>
          <p:nvPr/>
        </p:nvSpPr>
        <p:spPr>
          <a:xfrm>
            <a:off x="7823719" y="282788"/>
            <a:ext cx="6380946" cy="770131"/>
          </a:xfrm>
          <a:prstGeom prst="roundRect">
            <a:avLst>
              <a:gd name="adj" fmla="val 50000"/>
            </a:avLst>
          </a:prstGeom>
          <a:noFill/>
          <a:ln>
            <a:solidFill>
              <a:srgbClr val="F58A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8205011" y="332241"/>
            <a:ext cx="2739853" cy="812344"/>
            <a:chOff x="7855389" y="332241"/>
            <a:chExt cx="2739853" cy="812344"/>
          </a:xfrm>
        </p:grpSpPr>
        <p:sp>
          <p:nvSpPr>
            <p:cNvPr id="13" name="[Título]">
              <a:extLst>
                <a:ext uri="{FF2B5EF4-FFF2-40B4-BE49-F238E27FC236}">
                  <a16:creationId xmlns:a16="http://schemas.microsoft.com/office/drawing/2014/main" xmlns="" id="{40BD27E6-0C46-4BA1-B838-54CF6F9C254D}"/>
                </a:ext>
              </a:extLst>
            </p:cNvPr>
            <p:cNvSpPr txBox="1"/>
            <p:nvPr/>
          </p:nvSpPr>
          <p:spPr>
            <a:xfrm>
              <a:off x="7855389" y="332241"/>
              <a:ext cx="27398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b="1" dirty="0" smtClean="0">
                  <a:solidFill>
                    <a:srgbClr val="185586"/>
                  </a:solidFill>
                  <a:latin typeface="+mj-lt"/>
                  <a:ea typeface="Verdana" panose="020B0604030504040204" pitchFamily="34" charset="0"/>
                  <a:cs typeface="Verdana" panose="020B0604030504040204" pitchFamily="34" charset="0"/>
                </a:rPr>
                <a:t>Resposta 3</a:t>
              </a:r>
              <a:endParaRPr lang="pt-BR" sz="3200" b="1" dirty="0">
                <a:solidFill>
                  <a:srgbClr val="185586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[Detalhe] Forma"/>
            <p:cNvSpPr/>
            <p:nvPr/>
          </p:nvSpPr>
          <p:spPr>
            <a:xfrm>
              <a:off x="8031829" y="970414"/>
              <a:ext cx="566057" cy="174171"/>
            </a:xfrm>
            <a:prstGeom prst="rect">
              <a:avLst/>
            </a:prstGeom>
            <a:solidFill>
              <a:srgbClr val="F58A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663681" y="332241"/>
            <a:ext cx="6409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rgbClr val="002060"/>
                </a:solidFill>
                <a:latin typeface="Calibri" panose="020F0502020204030204" pitchFamily="34" charset="0"/>
              </a:defRPr>
            </a:lvl1pPr>
            <a:lvl2pPr lvl="1">
              <a:defRPr>
                <a:solidFill>
                  <a:srgbClr val="002060"/>
                </a:solidFill>
                <a:latin typeface="Calibri" panose="020F0502020204030204" pitchFamily="34" charset="0"/>
              </a:defRPr>
            </a:lvl2pPr>
            <a:lvl3pPr lvl="2">
              <a:defRPr sz="3200">
                <a:solidFill>
                  <a:srgbClr val="002060"/>
                </a:solidFill>
                <a:latin typeface="Calibri" panose="020F0502020204030204" pitchFamily="34" charset="0"/>
              </a:defRPr>
            </a:lvl3pPr>
          </a:lstStyle>
          <a:p>
            <a:pPr algn="ctr"/>
            <a:r>
              <a:rPr lang="pt-BR" sz="2000" dirty="0"/>
              <a:t>Baseando-se nos resultados de adesão desta campanha qual o número médio e o máximo de ligações que você indica para otimizar a adesão?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74" y="2586944"/>
            <a:ext cx="8420100" cy="336232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44575" y="1616745"/>
            <a:ext cx="11944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Modelagem preditiva usando </a:t>
            </a:r>
            <a:r>
              <a:rPr lang="pt-BR" b="1" dirty="0" smtClean="0">
                <a:solidFill>
                  <a:schemeClr val="bg2">
                    <a:lumMod val="10000"/>
                  </a:schemeClr>
                </a:solidFill>
              </a:rPr>
              <a:t>Floresta Aleatória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pt-BR" dirty="0" err="1" smtClean="0">
                <a:solidFill>
                  <a:schemeClr val="bg2">
                    <a:lumMod val="10000"/>
                  </a:schemeClr>
                </a:solidFill>
              </a:rPr>
              <a:t>Random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 Forest) para indicar os clientes a serem contatados</a:t>
            </a:r>
          </a:p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         Resultados do modelo – </a:t>
            </a:r>
            <a:r>
              <a:rPr lang="pt-BR" b="1" dirty="0" smtClean="0">
                <a:solidFill>
                  <a:schemeClr val="bg2">
                    <a:lumMod val="10000"/>
                  </a:schemeClr>
                </a:solidFill>
              </a:rPr>
              <a:t>Acurácia: 88%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   |   </a:t>
            </a:r>
            <a:r>
              <a:rPr lang="pt-BR" b="1" dirty="0" smtClean="0">
                <a:solidFill>
                  <a:schemeClr val="bg2">
                    <a:lumMod val="10000"/>
                  </a:schemeClr>
                </a:solidFill>
              </a:rPr>
              <a:t>Precisão: 88%</a:t>
            </a:r>
            <a:endParaRPr lang="pt-BR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Seta para a direita 16"/>
          <p:cNvSpPr/>
          <p:nvPr/>
        </p:nvSpPr>
        <p:spPr>
          <a:xfrm rot="9824865">
            <a:off x="7421708" y="3879114"/>
            <a:ext cx="1480106" cy="537882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664479" y="2975444"/>
            <a:ext cx="3064942" cy="2585323"/>
          </a:xfrm>
          <a:prstGeom prst="rect">
            <a:avLst/>
          </a:prstGeom>
          <a:solidFill>
            <a:srgbClr val="F9F9F9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Variáveis mais significativas:</a:t>
            </a:r>
          </a:p>
          <a:p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 success (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0.30)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2. duration (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0.24)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3.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pdays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0.15)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4. previous (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0.14)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5. cellular (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0.10)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6. housing (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0.05)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7. age (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0.02)</a:t>
            </a:r>
            <a:endParaRPr lang="pt-BR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85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[Shape] Circuito"/>
          <p:cNvSpPr/>
          <p:nvPr/>
        </p:nvSpPr>
        <p:spPr>
          <a:xfrm>
            <a:off x="7823719" y="282788"/>
            <a:ext cx="6380946" cy="770131"/>
          </a:xfrm>
          <a:prstGeom prst="roundRect">
            <a:avLst>
              <a:gd name="adj" fmla="val 50000"/>
            </a:avLst>
          </a:prstGeom>
          <a:noFill/>
          <a:ln>
            <a:solidFill>
              <a:srgbClr val="F58A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8205011" y="332241"/>
            <a:ext cx="2739853" cy="812344"/>
            <a:chOff x="7855389" y="332241"/>
            <a:chExt cx="2739853" cy="812344"/>
          </a:xfrm>
        </p:grpSpPr>
        <p:sp>
          <p:nvSpPr>
            <p:cNvPr id="13" name="[Título]">
              <a:extLst>
                <a:ext uri="{FF2B5EF4-FFF2-40B4-BE49-F238E27FC236}">
                  <a16:creationId xmlns:a16="http://schemas.microsoft.com/office/drawing/2014/main" xmlns="" id="{40BD27E6-0C46-4BA1-B838-54CF6F9C254D}"/>
                </a:ext>
              </a:extLst>
            </p:cNvPr>
            <p:cNvSpPr txBox="1"/>
            <p:nvPr/>
          </p:nvSpPr>
          <p:spPr>
            <a:xfrm>
              <a:off x="7855389" y="332241"/>
              <a:ext cx="27398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b="1" dirty="0" smtClean="0">
                  <a:solidFill>
                    <a:srgbClr val="185586"/>
                  </a:solidFill>
                  <a:latin typeface="+mj-lt"/>
                  <a:ea typeface="Verdana" panose="020B0604030504040204" pitchFamily="34" charset="0"/>
                  <a:cs typeface="Verdana" panose="020B0604030504040204" pitchFamily="34" charset="0"/>
                </a:rPr>
                <a:t>Resposta 3</a:t>
              </a:r>
              <a:endParaRPr lang="pt-BR" sz="3200" b="1" dirty="0">
                <a:solidFill>
                  <a:srgbClr val="185586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[Detalhe] Forma"/>
            <p:cNvSpPr/>
            <p:nvPr/>
          </p:nvSpPr>
          <p:spPr>
            <a:xfrm>
              <a:off x="8031829" y="970414"/>
              <a:ext cx="566057" cy="174171"/>
            </a:xfrm>
            <a:prstGeom prst="rect">
              <a:avLst/>
            </a:prstGeom>
            <a:solidFill>
              <a:srgbClr val="F58A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663681" y="332241"/>
            <a:ext cx="6409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rgbClr val="002060"/>
                </a:solidFill>
                <a:latin typeface="Calibri" panose="020F0502020204030204" pitchFamily="34" charset="0"/>
              </a:defRPr>
            </a:lvl1pPr>
            <a:lvl2pPr lvl="1">
              <a:defRPr>
                <a:solidFill>
                  <a:srgbClr val="002060"/>
                </a:solidFill>
                <a:latin typeface="Calibri" panose="020F0502020204030204" pitchFamily="34" charset="0"/>
              </a:defRPr>
            </a:lvl2pPr>
            <a:lvl3pPr lvl="2">
              <a:defRPr sz="3200">
                <a:solidFill>
                  <a:srgbClr val="002060"/>
                </a:solidFill>
                <a:latin typeface="Calibri" panose="020F0502020204030204" pitchFamily="34" charset="0"/>
              </a:defRPr>
            </a:lvl3pPr>
          </a:lstStyle>
          <a:p>
            <a:pPr algn="ctr"/>
            <a:r>
              <a:rPr lang="pt-BR" sz="2000" dirty="0"/>
              <a:t>Baseando-se nos resultados de adesão desta campanha qual o número médio e o máximo de ligações que você indica para otimizar a adesão?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44575" y="1616745"/>
            <a:ext cx="11944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Modelagem preditiva usando </a:t>
            </a:r>
            <a:r>
              <a:rPr lang="pt-BR" b="1" dirty="0" smtClean="0">
                <a:solidFill>
                  <a:schemeClr val="bg2">
                    <a:lumMod val="10000"/>
                  </a:schemeClr>
                </a:solidFill>
              </a:rPr>
              <a:t>Regressão Logística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 para indicar os clientes a serem contatados apresentou bons resultados também, mas não melhores que o modelo de árvore de decisão</a:t>
            </a:r>
          </a:p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         Resultados do modelo de Regressão Logística – </a:t>
            </a:r>
            <a:r>
              <a:rPr lang="pt-BR" b="1" dirty="0" smtClean="0">
                <a:solidFill>
                  <a:schemeClr val="bg2">
                    <a:lumMod val="10000"/>
                  </a:schemeClr>
                </a:solidFill>
              </a:rPr>
              <a:t>Acurácia: 82%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   |   </a:t>
            </a:r>
            <a:r>
              <a:rPr lang="pt-BR" b="1" dirty="0" smtClean="0">
                <a:solidFill>
                  <a:schemeClr val="bg2">
                    <a:lumMod val="10000"/>
                  </a:schemeClr>
                </a:solidFill>
              </a:rPr>
              <a:t>Precisão: 38%</a:t>
            </a:r>
            <a:endParaRPr lang="pt-BR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326" y="2728318"/>
            <a:ext cx="4819370" cy="3336487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36176" y="3380898"/>
            <a:ext cx="3822551" cy="2031325"/>
          </a:xfrm>
          <a:prstGeom prst="rect">
            <a:avLst/>
          </a:prstGeom>
          <a:solidFill>
            <a:srgbClr val="F9F9F9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A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matriz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confusão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resultante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com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os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dados de teste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indica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que a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regressão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logística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apesar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menor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precisão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ainda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gera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75% de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acertos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inidicando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os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casos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positivos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para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aceitação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da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campanha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pt-B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664479" y="4665502"/>
            <a:ext cx="640886" cy="45782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>
            <a:stCxn id="12" idx="3"/>
          </p:cNvCxnSpPr>
          <p:nvPr/>
        </p:nvCxnSpPr>
        <p:spPr>
          <a:xfrm>
            <a:off x="4158727" y="4396561"/>
            <a:ext cx="4505752" cy="49785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1356642" y="6150736"/>
            <a:ext cx="8877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Portanto, pelas analises </a:t>
            </a:r>
            <a:r>
              <a:rPr lang="pt-BR" dirty="0" err="1"/>
              <a:t>númericas</a:t>
            </a:r>
            <a:r>
              <a:rPr lang="pt-BR" dirty="0"/>
              <a:t> realizadas sobre os casos de sucesso, recomendo:</a:t>
            </a:r>
          </a:p>
          <a:p>
            <a:r>
              <a:rPr lang="pt-BR" dirty="0"/>
              <a:t>     Número médio de ligações a serem feitas:  3</a:t>
            </a:r>
          </a:p>
          <a:p>
            <a:r>
              <a:rPr lang="pt-BR" dirty="0"/>
              <a:t>     Número máximo de ligações a serem feitas: 6</a:t>
            </a:r>
          </a:p>
          <a:p>
            <a:r>
              <a:rPr lang="pt-BR" dirty="0"/>
              <a:t>     Uso de um modelo tipo </a:t>
            </a:r>
            <a:r>
              <a:rPr lang="pt-BR" dirty="0" err="1"/>
              <a:t>Random</a:t>
            </a:r>
            <a:r>
              <a:rPr lang="pt-BR" dirty="0"/>
              <a:t> Forest para determinar o público alvo.</a:t>
            </a:r>
          </a:p>
        </p:txBody>
      </p:sp>
    </p:spTree>
    <p:extLst>
      <p:ext uri="{BB962C8B-B14F-4D97-AF65-F5344CB8AC3E}">
        <p14:creationId xmlns:p14="http://schemas.microsoft.com/office/powerpoint/2010/main" val="142832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[Shape] Circuito"/>
          <p:cNvSpPr/>
          <p:nvPr/>
        </p:nvSpPr>
        <p:spPr>
          <a:xfrm>
            <a:off x="7823719" y="282788"/>
            <a:ext cx="6380946" cy="770131"/>
          </a:xfrm>
          <a:prstGeom prst="roundRect">
            <a:avLst>
              <a:gd name="adj" fmla="val 50000"/>
            </a:avLst>
          </a:prstGeom>
          <a:noFill/>
          <a:ln>
            <a:solidFill>
              <a:srgbClr val="F58A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8205011" y="332241"/>
            <a:ext cx="2739853" cy="812344"/>
            <a:chOff x="7855389" y="332241"/>
            <a:chExt cx="2739853" cy="812344"/>
          </a:xfrm>
        </p:grpSpPr>
        <p:sp>
          <p:nvSpPr>
            <p:cNvPr id="13" name="[Título]">
              <a:extLst>
                <a:ext uri="{FF2B5EF4-FFF2-40B4-BE49-F238E27FC236}">
                  <a16:creationId xmlns:a16="http://schemas.microsoft.com/office/drawing/2014/main" xmlns="" id="{40BD27E6-0C46-4BA1-B838-54CF6F9C254D}"/>
                </a:ext>
              </a:extLst>
            </p:cNvPr>
            <p:cNvSpPr txBox="1"/>
            <p:nvPr/>
          </p:nvSpPr>
          <p:spPr>
            <a:xfrm>
              <a:off x="7855389" y="332241"/>
              <a:ext cx="27398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b="1" dirty="0" smtClean="0">
                  <a:solidFill>
                    <a:srgbClr val="185586"/>
                  </a:solidFill>
                  <a:latin typeface="+mj-lt"/>
                  <a:ea typeface="Verdana" panose="020B0604030504040204" pitchFamily="34" charset="0"/>
                  <a:cs typeface="Verdana" panose="020B0604030504040204" pitchFamily="34" charset="0"/>
                </a:rPr>
                <a:t>Resposta 3</a:t>
              </a:r>
              <a:endParaRPr lang="pt-BR" sz="3200" b="1" dirty="0">
                <a:solidFill>
                  <a:srgbClr val="185586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[Detalhe] Forma"/>
            <p:cNvSpPr/>
            <p:nvPr/>
          </p:nvSpPr>
          <p:spPr>
            <a:xfrm>
              <a:off x="8031829" y="970414"/>
              <a:ext cx="566057" cy="174171"/>
            </a:xfrm>
            <a:prstGeom prst="rect">
              <a:avLst/>
            </a:prstGeom>
            <a:solidFill>
              <a:srgbClr val="F58A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663681" y="332241"/>
            <a:ext cx="6409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rgbClr val="002060"/>
                </a:solidFill>
                <a:latin typeface="Calibri" panose="020F0502020204030204" pitchFamily="34" charset="0"/>
              </a:defRPr>
            </a:lvl1pPr>
            <a:lvl2pPr lvl="1">
              <a:defRPr>
                <a:solidFill>
                  <a:srgbClr val="002060"/>
                </a:solidFill>
                <a:latin typeface="Calibri" panose="020F0502020204030204" pitchFamily="34" charset="0"/>
              </a:defRPr>
            </a:lvl2pPr>
            <a:lvl3pPr lvl="2">
              <a:defRPr sz="3200">
                <a:solidFill>
                  <a:srgbClr val="002060"/>
                </a:solidFill>
                <a:latin typeface="Calibri" panose="020F0502020204030204" pitchFamily="34" charset="0"/>
              </a:defRPr>
            </a:lvl3pPr>
          </a:lstStyle>
          <a:p>
            <a:pPr algn="ctr"/>
            <a:r>
              <a:rPr lang="pt-BR" sz="2000" dirty="0"/>
              <a:t>Baseando-se nos resultados de adesão desta campanha qual o número médio e o máximo de ligações que você indica para otimizar a adesão?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24931" y="1691092"/>
            <a:ext cx="98973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pt-BR" dirty="0" smtClean="0"/>
              <a:t>A </a:t>
            </a:r>
            <a:r>
              <a:rPr lang="pt-BR" dirty="0"/>
              <a:t>aceitação não é afetado </a:t>
            </a:r>
            <a:r>
              <a:rPr lang="pt-BR" dirty="0" smtClean="0"/>
              <a:t>por um aumento na quantidade </a:t>
            </a:r>
            <a:r>
              <a:rPr lang="pt-BR" dirty="0"/>
              <a:t>de </a:t>
            </a:r>
            <a:r>
              <a:rPr lang="pt-BR" dirty="0" smtClean="0"/>
              <a:t>ligações - </a:t>
            </a:r>
            <a:r>
              <a:rPr lang="pt-BR" b="1" dirty="0"/>
              <a:t>86.6%</a:t>
            </a:r>
            <a:r>
              <a:rPr lang="pt-BR" dirty="0" smtClean="0"/>
              <a:t> </a:t>
            </a:r>
            <a:r>
              <a:rPr lang="pt-BR" dirty="0"/>
              <a:t>dos clientes </a:t>
            </a:r>
            <a:r>
              <a:rPr lang="pt-BR" dirty="0" smtClean="0"/>
              <a:t>aceitaram a proposta da campanha com </a:t>
            </a:r>
            <a:r>
              <a:rPr lang="pt-BR" b="1" dirty="0" smtClean="0"/>
              <a:t>2 a 6 ligações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Portanto</a:t>
            </a:r>
            <a:r>
              <a:rPr lang="pt-BR" dirty="0"/>
              <a:t>, pelas analises </a:t>
            </a:r>
            <a:r>
              <a:rPr lang="pt-BR" dirty="0" smtClean="0"/>
              <a:t>realizadas e números vistos, recomendo:</a:t>
            </a:r>
          </a:p>
          <a:p>
            <a:endParaRPr lang="pt-BR" dirty="0"/>
          </a:p>
          <a:p>
            <a:r>
              <a:rPr lang="pt-BR" dirty="0"/>
              <a:t>     </a:t>
            </a:r>
            <a:r>
              <a:rPr lang="pt-BR" dirty="0" smtClean="0"/>
              <a:t>- Número </a:t>
            </a:r>
            <a:r>
              <a:rPr lang="pt-BR" dirty="0"/>
              <a:t>médio de ligações a serem feitas:  3</a:t>
            </a:r>
          </a:p>
          <a:p>
            <a:endParaRPr lang="pt-BR" dirty="0" smtClean="0"/>
          </a:p>
          <a:p>
            <a:r>
              <a:rPr lang="pt-BR" dirty="0" smtClean="0"/>
              <a:t>     - Número </a:t>
            </a:r>
            <a:r>
              <a:rPr lang="pt-BR" dirty="0"/>
              <a:t>máximo de ligações a serem feitas: </a:t>
            </a:r>
            <a:r>
              <a:rPr lang="pt-BR" dirty="0" smtClean="0"/>
              <a:t>6</a:t>
            </a:r>
          </a:p>
          <a:p>
            <a:endParaRPr lang="pt-BR" dirty="0"/>
          </a:p>
          <a:p>
            <a:r>
              <a:rPr lang="pt-BR" dirty="0"/>
              <a:t>     </a:t>
            </a:r>
            <a:r>
              <a:rPr lang="pt-BR" dirty="0" smtClean="0"/>
              <a:t>- Uso </a:t>
            </a:r>
            <a:r>
              <a:rPr lang="pt-BR" dirty="0"/>
              <a:t>de um modelo </a:t>
            </a:r>
            <a:r>
              <a:rPr lang="pt-BR" dirty="0" smtClean="0"/>
              <a:t>de floresta de decisão </a:t>
            </a:r>
            <a:r>
              <a:rPr lang="pt-BR" dirty="0"/>
              <a:t>para determinar o público </a:t>
            </a:r>
            <a:r>
              <a:rPr lang="pt-BR" dirty="0" smtClean="0"/>
              <a:t>alvo para campanhas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797" y="4694230"/>
            <a:ext cx="3097533" cy="1236911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390" y="4609074"/>
            <a:ext cx="2032657" cy="1407224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2271" y="1599426"/>
            <a:ext cx="1583841" cy="161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7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[Shape] Circuito"/>
          <p:cNvSpPr/>
          <p:nvPr/>
        </p:nvSpPr>
        <p:spPr>
          <a:xfrm>
            <a:off x="7823719" y="282788"/>
            <a:ext cx="6380946" cy="770131"/>
          </a:xfrm>
          <a:prstGeom prst="roundRect">
            <a:avLst>
              <a:gd name="adj" fmla="val 50000"/>
            </a:avLst>
          </a:prstGeom>
          <a:noFill/>
          <a:ln>
            <a:solidFill>
              <a:srgbClr val="F58A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8205011" y="332241"/>
            <a:ext cx="2739853" cy="812344"/>
            <a:chOff x="7855389" y="332241"/>
            <a:chExt cx="2739853" cy="812344"/>
          </a:xfrm>
        </p:grpSpPr>
        <p:sp>
          <p:nvSpPr>
            <p:cNvPr id="13" name="[Título]">
              <a:extLst>
                <a:ext uri="{FF2B5EF4-FFF2-40B4-BE49-F238E27FC236}">
                  <a16:creationId xmlns:a16="http://schemas.microsoft.com/office/drawing/2014/main" xmlns="" id="{40BD27E6-0C46-4BA1-B838-54CF6F9C254D}"/>
                </a:ext>
              </a:extLst>
            </p:cNvPr>
            <p:cNvSpPr txBox="1"/>
            <p:nvPr/>
          </p:nvSpPr>
          <p:spPr>
            <a:xfrm>
              <a:off x="7855389" y="332241"/>
              <a:ext cx="27398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b="1" dirty="0" smtClean="0">
                  <a:solidFill>
                    <a:srgbClr val="185586"/>
                  </a:solidFill>
                  <a:latin typeface="+mj-lt"/>
                  <a:ea typeface="Verdana" panose="020B0604030504040204" pitchFamily="34" charset="0"/>
                  <a:cs typeface="Verdana" panose="020B0604030504040204" pitchFamily="34" charset="0"/>
                </a:rPr>
                <a:t>Resposta 4</a:t>
              </a:r>
              <a:endParaRPr lang="pt-BR" sz="3200" b="1" dirty="0">
                <a:solidFill>
                  <a:srgbClr val="185586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[Detalhe] Forma"/>
            <p:cNvSpPr/>
            <p:nvPr/>
          </p:nvSpPr>
          <p:spPr>
            <a:xfrm>
              <a:off x="8031829" y="970414"/>
              <a:ext cx="566057" cy="174171"/>
            </a:xfrm>
            <a:prstGeom prst="rect">
              <a:avLst/>
            </a:prstGeom>
            <a:solidFill>
              <a:srgbClr val="F58A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663681" y="332241"/>
            <a:ext cx="6409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rgbClr val="002060"/>
                </a:solidFill>
                <a:latin typeface="Calibri" panose="020F0502020204030204" pitchFamily="34" charset="0"/>
              </a:defRPr>
            </a:lvl1pPr>
            <a:lvl2pPr lvl="1">
              <a:defRPr>
                <a:solidFill>
                  <a:srgbClr val="002060"/>
                </a:solidFill>
                <a:latin typeface="Calibri" panose="020F0502020204030204" pitchFamily="34" charset="0"/>
              </a:defRPr>
            </a:lvl2pPr>
            <a:lvl3pPr lvl="2">
              <a:defRPr sz="3200">
                <a:solidFill>
                  <a:srgbClr val="002060"/>
                </a:solidFill>
                <a:latin typeface="Calibri" panose="020F0502020204030204" pitchFamily="34" charset="0"/>
              </a:defRPr>
            </a:lvl3pPr>
          </a:lstStyle>
          <a:p>
            <a:pPr algn="ctr"/>
            <a:r>
              <a:rPr lang="pt-BR" sz="2000" dirty="0"/>
              <a:t>O resultado da campanha anterior tem relevância na campanha atual?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872" y="1397666"/>
            <a:ext cx="3352800" cy="23907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381451" y="1398642"/>
            <a:ext cx="3384725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pt-BR" dirty="0"/>
              <a:t>Utilizando uma analise de </a:t>
            </a:r>
            <a:r>
              <a:rPr lang="pt-BR" dirty="0" err="1"/>
              <a:t>Odds</a:t>
            </a:r>
            <a:r>
              <a:rPr lang="pt-BR" dirty="0"/>
              <a:t> </a:t>
            </a:r>
            <a:r>
              <a:rPr lang="pt-BR" dirty="0" err="1"/>
              <a:t>Ratio</a:t>
            </a:r>
            <a:r>
              <a:rPr lang="pt-BR" dirty="0"/>
              <a:t> e do R², os resultados também não são </a:t>
            </a:r>
            <a:r>
              <a:rPr lang="pt-BR" dirty="0" smtClean="0"/>
              <a:t>promissores</a:t>
            </a:r>
            <a:r>
              <a:rPr lang="pt-BR" dirty="0"/>
              <a:t> </a:t>
            </a:r>
            <a:r>
              <a:rPr lang="pt-BR" dirty="0" smtClean="0"/>
              <a:t>– Valor do </a:t>
            </a:r>
            <a:r>
              <a:rPr lang="pt-BR" dirty="0" err="1" smtClean="0"/>
              <a:t>Odds</a:t>
            </a:r>
            <a:r>
              <a:rPr lang="pt-BR" dirty="0" smtClean="0"/>
              <a:t> muito baixo e R² alto e incoerente com os dados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64829"/>
              </p:ext>
            </p:extLst>
          </p:nvPr>
        </p:nvGraphicFramePr>
        <p:xfrm>
          <a:off x="8783234" y="3485762"/>
          <a:ext cx="2391271" cy="734714"/>
        </p:xfrm>
        <a:graphic>
          <a:graphicData uri="http://schemas.openxmlformats.org/drawingml/2006/table">
            <a:tbl>
              <a:tblPr/>
              <a:tblGrid>
                <a:gridCol w="1382742"/>
                <a:gridCol w="1008529"/>
              </a:tblGrid>
              <a:tr h="367357">
                <a:tc>
                  <a:txBody>
                    <a:bodyPr/>
                    <a:lstStyle/>
                    <a:p>
                      <a:pPr algn="r" fontAlgn="ctr"/>
                      <a:r>
                        <a:rPr lang="pt-BR" b="1" dirty="0" err="1">
                          <a:effectLst/>
                        </a:rPr>
                        <a:t>Odds</a:t>
                      </a:r>
                      <a:r>
                        <a:rPr lang="pt-BR" b="1" dirty="0">
                          <a:effectLst/>
                        </a:rPr>
                        <a:t> </a:t>
                      </a:r>
                      <a:r>
                        <a:rPr lang="pt-BR" b="1" dirty="0" err="1">
                          <a:effectLst/>
                        </a:rPr>
                        <a:t>ratio</a:t>
                      </a:r>
                      <a:endParaRPr lang="pt-BR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dirty="0" smtClean="0">
                          <a:effectLst/>
                        </a:rPr>
                        <a:t>16,77</a:t>
                      </a:r>
                      <a:endParaRPr lang="pt-BR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7357">
                <a:tc>
                  <a:txBody>
                    <a:bodyPr/>
                    <a:lstStyle/>
                    <a:p>
                      <a:pPr algn="r" fontAlgn="ctr"/>
                      <a:r>
                        <a:rPr lang="pt-BR" b="1" dirty="0" smtClean="0">
                          <a:effectLst/>
                        </a:rPr>
                        <a:t>R²</a:t>
                      </a:r>
                      <a:endParaRPr lang="pt-BR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dirty="0" smtClean="0">
                          <a:effectLst/>
                        </a:rPr>
                        <a:t>4249,9</a:t>
                      </a:r>
                      <a:endParaRPr lang="pt-BR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329704" y="1497992"/>
            <a:ext cx="3422025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Utilizando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correlação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estatística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das variáveis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e assumindo que tudo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que não é sucesso como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falha, o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resultado da campanha anterior não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mostra correlação com os resultados da campanha atual</a:t>
            </a:r>
            <a:endParaRPr lang="pt-B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Seta para a direita 7"/>
          <p:cNvSpPr/>
          <p:nvPr/>
        </p:nvSpPr>
        <p:spPr>
          <a:xfrm>
            <a:off x="3751729" y="2254734"/>
            <a:ext cx="578224" cy="578224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96134" y="4399278"/>
            <a:ext cx="11422123" cy="147732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Porém, os dados de sucesso da campanha anterior quando aplicados como variável nos modelos estatísticos tem </a:t>
            </a:r>
            <a:r>
              <a:rPr lang="pt-BR" b="1" dirty="0" smtClean="0">
                <a:solidFill>
                  <a:schemeClr val="bg2">
                    <a:lumMod val="10000"/>
                  </a:schemeClr>
                </a:solidFill>
              </a:rPr>
              <a:t>30% de relevância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 nos resultados obtidos.</a:t>
            </a:r>
          </a:p>
          <a:p>
            <a:pPr algn="ctr"/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Seguindo a recomendação anterior de utilizar um modelo estatístico para selecionar os melhores clientes para contato, </a:t>
            </a:r>
            <a:r>
              <a:rPr lang="pt-BR" b="1" dirty="0" smtClean="0">
                <a:solidFill>
                  <a:schemeClr val="bg2">
                    <a:lumMod val="10000"/>
                  </a:schemeClr>
                </a:solidFill>
              </a:rPr>
              <a:t>os dados de campanhas anteriores são de relevância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pt-B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Seta para a direita 13"/>
          <p:cNvSpPr/>
          <p:nvPr/>
        </p:nvSpPr>
        <p:spPr>
          <a:xfrm rot="5400000">
            <a:off x="9689758" y="2879524"/>
            <a:ext cx="578224" cy="578224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42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[Shape] Circuito"/>
          <p:cNvSpPr/>
          <p:nvPr/>
        </p:nvSpPr>
        <p:spPr>
          <a:xfrm>
            <a:off x="7823719" y="282788"/>
            <a:ext cx="6380946" cy="770131"/>
          </a:xfrm>
          <a:prstGeom prst="roundRect">
            <a:avLst>
              <a:gd name="adj" fmla="val 50000"/>
            </a:avLst>
          </a:prstGeom>
          <a:noFill/>
          <a:ln>
            <a:solidFill>
              <a:srgbClr val="F58A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8205011" y="332241"/>
            <a:ext cx="2739853" cy="812344"/>
            <a:chOff x="7855389" y="332241"/>
            <a:chExt cx="2739853" cy="812344"/>
          </a:xfrm>
        </p:grpSpPr>
        <p:sp>
          <p:nvSpPr>
            <p:cNvPr id="13" name="[Título]">
              <a:extLst>
                <a:ext uri="{FF2B5EF4-FFF2-40B4-BE49-F238E27FC236}">
                  <a16:creationId xmlns:a16="http://schemas.microsoft.com/office/drawing/2014/main" xmlns="" id="{40BD27E6-0C46-4BA1-B838-54CF6F9C254D}"/>
                </a:ext>
              </a:extLst>
            </p:cNvPr>
            <p:cNvSpPr txBox="1"/>
            <p:nvPr/>
          </p:nvSpPr>
          <p:spPr>
            <a:xfrm>
              <a:off x="7855389" y="332241"/>
              <a:ext cx="27398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b="1" dirty="0" smtClean="0">
                  <a:solidFill>
                    <a:srgbClr val="185586"/>
                  </a:solidFill>
                  <a:latin typeface="+mj-lt"/>
                  <a:ea typeface="Verdana" panose="020B0604030504040204" pitchFamily="34" charset="0"/>
                  <a:cs typeface="Verdana" panose="020B0604030504040204" pitchFamily="34" charset="0"/>
                </a:rPr>
                <a:t>Resposta 5</a:t>
              </a:r>
              <a:endParaRPr lang="pt-BR" sz="3200" b="1" dirty="0">
                <a:solidFill>
                  <a:srgbClr val="185586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[Detalhe] Forma"/>
            <p:cNvSpPr/>
            <p:nvPr/>
          </p:nvSpPr>
          <p:spPr>
            <a:xfrm>
              <a:off x="8031829" y="970414"/>
              <a:ext cx="566057" cy="174171"/>
            </a:xfrm>
            <a:prstGeom prst="rect">
              <a:avLst/>
            </a:prstGeom>
            <a:solidFill>
              <a:srgbClr val="F58A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663681" y="332241"/>
            <a:ext cx="6409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rgbClr val="002060"/>
                </a:solidFill>
                <a:latin typeface="Calibri" panose="020F0502020204030204" pitchFamily="34" charset="0"/>
              </a:defRPr>
            </a:lvl1pPr>
            <a:lvl2pPr lvl="1">
              <a:defRPr>
                <a:solidFill>
                  <a:srgbClr val="002060"/>
                </a:solidFill>
                <a:latin typeface="Calibri" panose="020F0502020204030204" pitchFamily="34" charset="0"/>
              </a:defRPr>
            </a:lvl2pPr>
            <a:lvl3pPr lvl="2">
              <a:defRPr sz="3200">
                <a:solidFill>
                  <a:srgbClr val="002060"/>
                </a:solidFill>
                <a:latin typeface="Calibri" panose="020F0502020204030204" pitchFamily="34" charset="0"/>
              </a:defRPr>
            </a:lvl3pPr>
          </a:lstStyle>
          <a:p>
            <a:pPr algn="ctr"/>
            <a:r>
              <a:rPr lang="pt-BR" sz="2000" dirty="0"/>
              <a:t>Qual o fator determinante para que o banco exija um seguro de crédito?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51918"/>
          <a:stretch/>
        </p:blipFill>
        <p:spPr>
          <a:xfrm>
            <a:off x="7578071" y="2661304"/>
            <a:ext cx="4263857" cy="23907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255" y="2958899"/>
            <a:ext cx="3686175" cy="263842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06627" y="6218746"/>
            <a:ext cx="11974537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algn="l"/>
            <a:r>
              <a:rPr lang="pt-BR" sz="1600" dirty="0"/>
              <a:t>Não há variável indicadora de nenhum tipo sobre seguro de crédito na base, sendo qualquer analise e sugestão sujeita a</a:t>
            </a:r>
          </a:p>
          <a:p>
            <a:pPr algn="l"/>
            <a:r>
              <a:rPr lang="pt-BR" sz="1600" dirty="0"/>
              <a:t>ampliação e validação </a:t>
            </a:r>
            <a:r>
              <a:rPr lang="pt-BR" sz="1600" dirty="0" smtClean="0"/>
              <a:t>por entendimento estendido das </a:t>
            </a:r>
            <a:r>
              <a:rPr lang="pt-BR" sz="1600" dirty="0"/>
              <a:t>regras de negócio.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386583" y="5052079"/>
            <a:ext cx="645534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A base mostra uma distribuição normalizada do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balanço 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médio anual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sendo 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este um fator opcional a decisão (dependente de regras de negócio).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69625" y="1347231"/>
            <a:ext cx="6347236" cy="1477328"/>
          </a:xfrm>
          <a:prstGeom prst="rect">
            <a:avLst/>
          </a:prstGeom>
          <a:noFill/>
          <a:ln w="15875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Recomenda-se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a solicitação de um Seguro de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Crédito: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Casos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de inadimplência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815 casos na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base, 1.8%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do total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Casos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que já possuem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empréstimos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de qualquer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tipo (28.007 casos na base, 61.9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%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do total).</a:t>
            </a:r>
            <a:endParaRPr lang="pt-B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8172874" y="1408557"/>
            <a:ext cx="3074249" cy="1338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pt-BR" sz="1100" b="1" dirty="0"/>
              <a:t>Distribuição do balanço médio anual</a:t>
            </a:r>
          </a:p>
          <a:p>
            <a:pPr algn="l"/>
            <a:endParaRPr lang="pt-BR" sz="1000" dirty="0" smtClean="0"/>
          </a:p>
          <a:p>
            <a:pPr algn="l"/>
            <a:r>
              <a:rPr lang="pt-BR" sz="1000" dirty="0" smtClean="0"/>
              <a:t>Legenda</a:t>
            </a:r>
          </a:p>
          <a:p>
            <a:pPr algn="l"/>
            <a:endParaRPr lang="pt-BR" sz="1000" dirty="0" smtClean="0"/>
          </a:p>
          <a:p>
            <a:pPr algn="l"/>
            <a:r>
              <a:rPr lang="pt-BR" sz="1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Linha Azul – Distribuição Cumulativa</a:t>
            </a:r>
          </a:p>
          <a:p>
            <a:pPr algn="l"/>
            <a:r>
              <a:rPr lang="pt-BR" sz="1000" dirty="0" smtClean="0">
                <a:solidFill>
                  <a:srgbClr val="FF0000"/>
                </a:solidFill>
              </a:rPr>
              <a:t>Linha Vermelha – Distribuição Normalizada</a:t>
            </a:r>
          </a:p>
          <a:p>
            <a:pPr algn="l"/>
            <a:endParaRPr lang="pt-BR" sz="1000" dirty="0" smtClean="0">
              <a:solidFill>
                <a:srgbClr val="FF0000"/>
              </a:solidFill>
            </a:endParaRPr>
          </a:p>
          <a:p>
            <a:pPr algn="l"/>
            <a:r>
              <a:rPr lang="pt-BR" sz="1000" dirty="0" smtClean="0">
                <a:solidFill>
                  <a:schemeClr val="accent2">
                    <a:lumMod val="50000"/>
                  </a:schemeClr>
                </a:solidFill>
              </a:rPr>
              <a:t>Barras Verdes – Histograma dos dados</a:t>
            </a:r>
          </a:p>
        </p:txBody>
      </p:sp>
    </p:spTree>
    <p:extLst>
      <p:ext uri="{BB962C8B-B14F-4D97-AF65-F5344CB8AC3E}">
        <p14:creationId xmlns:p14="http://schemas.microsoft.com/office/powerpoint/2010/main" val="42708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[Shape] Circuito"/>
          <p:cNvSpPr/>
          <p:nvPr/>
        </p:nvSpPr>
        <p:spPr>
          <a:xfrm>
            <a:off x="7823719" y="282788"/>
            <a:ext cx="6380946" cy="770131"/>
          </a:xfrm>
          <a:prstGeom prst="roundRect">
            <a:avLst>
              <a:gd name="adj" fmla="val 50000"/>
            </a:avLst>
          </a:prstGeom>
          <a:noFill/>
          <a:ln>
            <a:solidFill>
              <a:srgbClr val="F58A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8205011" y="332241"/>
            <a:ext cx="2739853" cy="812344"/>
            <a:chOff x="7855389" y="332241"/>
            <a:chExt cx="2739853" cy="812344"/>
          </a:xfrm>
        </p:grpSpPr>
        <p:sp>
          <p:nvSpPr>
            <p:cNvPr id="13" name="[Título]">
              <a:extLst>
                <a:ext uri="{FF2B5EF4-FFF2-40B4-BE49-F238E27FC236}">
                  <a16:creationId xmlns:a16="http://schemas.microsoft.com/office/drawing/2014/main" xmlns="" id="{40BD27E6-0C46-4BA1-B838-54CF6F9C254D}"/>
                </a:ext>
              </a:extLst>
            </p:cNvPr>
            <p:cNvSpPr txBox="1"/>
            <p:nvPr/>
          </p:nvSpPr>
          <p:spPr>
            <a:xfrm>
              <a:off x="7855389" y="332241"/>
              <a:ext cx="27398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b="1" dirty="0" smtClean="0">
                  <a:solidFill>
                    <a:srgbClr val="185586"/>
                  </a:solidFill>
                  <a:latin typeface="+mj-lt"/>
                  <a:ea typeface="Verdana" panose="020B0604030504040204" pitchFamily="34" charset="0"/>
                  <a:cs typeface="Verdana" panose="020B0604030504040204" pitchFamily="34" charset="0"/>
                </a:rPr>
                <a:t>Resposta 6</a:t>
              </a:r>
              <a:endParaRPr lang="pt-BR" sz="3200" b="1" dirty="0">
                <a:solidFill>
                  <a:srgbClr val="185586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[Detalhe] Forma"/>
            <p:cNvSpPr/>
            <p:nvPr/>
          </p:nvSpPr>
          <p:spPr>
            <a:xfrm>
              <a:off x="8031829" y="970414"/>
              <a:ext cx="566057" cy="174171"/>
            </a:xfrm>
            <a:prstGeom prst="rect">
              <a:avLst/>
            </a:prstGeom>
            <a:solidFill>
              <a:srgbClr val="F58A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663681" y="332241"/>
            <a:ext cx="6409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rgbClr val="002060"/>
                </a:solidFill>
                <a:latin typeface="Calibri" panose="020F0502020204030204" pitchFamily="34" charset="0"/>
              </a:defRPr>
            </a:lvl1pPr>
            <a:lvl2pPr lvl="1">
              <a:defRPr>
                <a:solidFill>
                  <a:srgbClr val="002060"/>
                </a:solidFill>
                <a:latin typeface="Calibri" panose="020F0502020204030204" pitchFamily="34" charset="0"/>
              </a:defRPr>
            </a:lvl2pPr>
            <a:lvl3pPr lvl="2">
              <a:defRPr sz="3200">
                <a:solidFill>
                  <a:srgbClr val="002060"/>
                </a:solidFill>
                <a:latin typeface="Calibri" panose="020F0502020204030204" pitchFamily="34" charset="0"/>
              </a:defRPr>
            </a:lvl3pPr>
          </a:lstStyle>
          <a:p>
            <a:pPr algn="ctr"/>
            <a:r>
              <a:rPr lang="pt-BR" sz="2000" dirty="0"/>
              <a:t>Quais são as características mais proeminentes de um cliente que possua empréstimo imobiliário?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49821" y="1398494"/>
            <a:ext cx="5505520" cy="4031873"/>
          </a:xfrm>
          <a:prstGeom prst="rect">
            <a:avLst/>
          </a:prstGeom>
          <a:noFill/>
          <a:ln w="15875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pt-BR" dirty="0" smtClean="0"/>
              <a:t>Características dos clientes =&gt;</a:t>
            </a:r>
          </a:p>
          <a:p>
            <a:pPr algn="l"/>
            <a:endParaRPr lang="pt-BR" sz="14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Média de </a:t>
            </a:r>
            <a:r>
              <a:rPr lang="pt-BR" dirty="0" smtClean="0"/>
              <a:t>Idade de </a:t>
            </a:r>
            <a:r>
              <a:rPr lang="pt-BR" sz="1900" dirty="0" smtClean="0"/>
              <a:t>39 anos</a:t>
            </a:r>
          </a:p>
          <a:p>
            <a:pPr algn="l"/>
            <a:endParaRPr lang="pt-BR" sz="14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900" dirty="0" smtClean="0"/>
              <a:t>Não inadimplentes</a:t>
            </a:r>
            <a:r>
              <a:rPr lang="pt-BR" dirty="0" smtClean="0"/>
              <a:t> – 98,27%</a:t>
            </a:r>
          </a:p>
          <a:p>
            <a:pPr algn="l"/>
            <a:endParaRPr lang="pt-BR" sz="14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 smtClean="0"/>
              <a:t>Não </a:t>
            </a:r>
            <a:r>
              <a:rPr lang="pt-BR" dirty="0"/>
              <a:t>aceitaram última </a:t>
            </a:r>
            <a:r>
              <a:rPr lang="pt-BR" dirty="0" smtClean="0"/>
              <a:t>campanha – </a:t>
            </a:r>
            <a:r>
              <a:rPr lang="pt-BR" sz="1900" dirty="0" smtClean="0"/>
              <a:t>92,30%</a:t>
            </a:r>
          </a:p>
          <a:p>
            <a:pPr algn="l"/>
            <a:endParaRPr lang="pt-BR" sz="14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900" dirty="0" smtClean="0"/>
              <a:t>Com </a:t>
            </a:r>
            <a:r>
              <a:rPr lang="pt-BR" sz="1900" dirty="0"/>
              <a:t>empréstimo </a:t>
            </a:r>
            <a:r>
              <a:rPr lang="pt-BR" sz="1900" dirty="0" smtClean="0"/>
              <a:t>pessoal – 82,62%</a:t>
            </a:r>
          </a:p>
          <a:p>
            <a:pPr algn="l"/>
            <a:endParaRPr lang="pt-BR" sz="14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 smtClean="0"/>
              <a:t>Estado </a:t>
            </a:r>
            <a:r>
              <a:rPr lang="pt-BR" dirty="0"/>
              <a:t>Civil: </a:t>
            </a:r>
            <a:r>
              <a:rPr lang="pt-BR" sz="1900" dirty="0" smtClean="0"/>
              <a:t>Casado</a:t>
            </a:r>
            <a:r>
              <a:rPr lang="pt-BR" dirty="0" smtClean="0"/>
              <a:t> – 60,97%</a:t>
            </a:r>
          </a:p>
          <a:p>
            <a:pPr algn="l"/>
            <a:endParaRPr lang="pt-BR" sz="14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 smtClean="0"/>
              <a:t>Meio </a:t>
            </a:r>
            <a:r>
              <a:rPr lang="pt-BR" dirty="0"/>
              <a:t>de </a:t>
            </a:r>
            <a:r>
              <a:rPr lang="pt-BR" sz="1900" dirty="0"/>
              <a:t>contato preferencial: </a:t>
            </a:r>
            <a:r>
              <a:rPr lang="pt-BR" sz="1900" dirty="0" smtClean="0"/>
              <a:t>Celular</a:t>
            </a:r>
            <a:r>
              <a:rPr lang="pt-BR" dirty="0" smtClean="0"/>
              <a:t> – 58,11%</a:t>
            </a:r>
          </a:p>
          <a:p>
            <a:pPr algn="l"/>
            <a:endParaRPr lang="pt-BR" sz="14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 smtClean="0"/>
              <a:t>Escolaridade</a:t>
            </a:r>
            <a:r>
              <a:rPr lang="pt-BR" dirty="0"/>
              <a:t>: </a:t>
            </a:r>
            <a:r>
              <a:rPr lang="pt-BR" dirty="0" smtClean="0"/>
              <a:t>Secundário – 55,86%</a:t>
            </a:r>
            <a:endParaRPr lang="pt-BR" dirty="0"/>
          </a:p>
        </p:txBody>
      </p:sp>
      <p:grpSp>
        <p:nvGrpSpPr>
          <p:cNvPr id="11" name="Grupo 10"/>
          <p:cNvGrpSpPr/>
          <p:nvPr/>
        </p:nvGrpSpPr>
        <p:grpSpPr>
          <a:xfrm>
            <a:off x="5964867" y="1611402"/>
            <a:ext cx="5965282" cy="3818965"/>
            <a:chOff x="6172198" y="1339882"/>
            <a:chExt cx="7317653" cy="4515297"/>
          </a:xfrm>
        </p:grpSpPr>
        <p:pic>
          <p:nvPicPr>
            <p:cNvPr id="5" name="Imagem 4"/>
            <p:cNvPicPr preferRelativeResize="0">
              <a:picLocks/>
            </p:cNvPicPr>
            <p:nvPr/>
          </p:nvPicPr>
          <p:blipFill rotWithShape="1">
            <a:blip r:embed="rId2"/>
            <a:srcRect l="29438" r="28902"/>
            <a:stretch/>
          </p:blipFill>
          <p:spPr>
            <a:xfrm>
              <a:off x="6172198" y="1339882"/>
              <a:ext cx="2340000" cy="2160000"/>
            </a:xfrm>
            <a:prstGeom prst="rect">
              <a:avLst/>
            </a:prstGeom>
          </p:spPr>
        </p:pic>
        <p:pic>
          <p:nvPicPr>
            <p:cNvPr id="6" name="Imagem 5"/>
            <p:cNvPicPr preferRelativeResize="0">
              <a:picLocks/>
            </p:cNvPicPr>
            <p:nvPr/>
          </p:nvPicPr>
          <p:blipFill rotWithShape="1">
            <a:blip r:embed="rId3"/>
            <a:srcRect l="30313" r="30313"/>
            <a:stretch/>
          </p:blipFill>
          <p:spPr>
            <a:xfrm>
              <a:off x="8661025" y="1339883"/>
              <a:ext cx="2340000" cy="2160000"/>
            </a:xfrm>
            <a:prstGeom prst="rect">
              <a:avLst/>
            </a:prstGeom>
          </p:spPr>
        </p:pic>
        <p:pic>
          <p:nvPicPr>
            <p:cNvPr id="7" name="Imagem 6"/>
            <p:cNvPicPr preferRelativeResize="0">
              <a:picLocks/>
            </p:cNvPicPr>
            <p:nvPr/>
          </p:nvPicPr>
          <p:blipFill rotWithShape="1">
            <a:blip r:embed="rId4"/>
            <a:srcRect l="33180" r="32518" b="3742"/>
            <a:stretch/>
          </p:blipFill>
          <p:spPr>
            <a:xfrm>
              <a:off x="11149851" y="1339882"/>
              <a:ext cx="2340000" cy="2160000"/>
            </a:xfrm>
            <a:prstGeom prst="rect">
              <a:avLst/>
            </a:prstGeom>
          </p:spPr>
        </p:pic>
        <p:pic>
          <p:nvPicPr>
            <p:cNvPr id="8" name="Imagem 7"/>
            <p:cNvPicPr preferRelativeResize="0">
              <a:picLocks/>
            </p:cNvPicPr>
            <p:nvPr/>
          </p:nvPicPr>
          <p:blipFill rotWithShape="1">
            <a:blip r:embed="rId5"/>
            <a:srcRect l="30062" r="27097" b="4876"/>
            <a:stretch/>
          </p:blipFill>
          <p:spPr>
            <a:xfrm>
              <a:off x="6172198" y="3695179"/>
              <a:ext cx="2340000" cy="2160000"/>
            </a:xfrm>
            <a:prstGeom prst="rect">
              <a:avLst/>
            </a:prstGeom>
          </p:spPr>
        </p:pic>
        <p:pic>
          <p:nvPicPr>
            <p:cNvPr id="9" name="Imagem 8"/>
            <p:cNvPicPr preferRelativeResize="0">
              <a:picLocks/>
            </p:cNvPicPr>
            <p:nvPr/>
          </p:nvPicPr>
          <p:blipFill rotWithShape="1">
            <a:blip r:embed="rId6"/>
            <a:srcRect l="30456" r="33521" b="3441"/>
            <a:stretch/>
          </p:blipFill>
          <p:spPr>
            <a:xfrm>
              <a:off x="8661025" y="3695179"/>
              <a:ext cx="2340000" cy="2160000"/>
            </a:xfrm>
            <a:prstGeom prst="rect">
              <a:avLst/>
            </a:prstGeom>
          </p:spPr>
        </p:pic>
        <p:pic>
          <p:nvPicPr>
            <p:cNvPr id="10" name="Imagem 9"/>
            <p:cNvPicPr preferRelativeResize="0">
              <a:picLocks/>
            </p:cNvPicPr>
            <p:nvPr/>
          </p:nvPicPr>
          <p:blipFill rotWithShape="1">
            <a:blip r:embed="rId7"/>
            <a:srcRect l="27442" r="28353" b="5211"/>
            <a:stretch/>
          </p:blipFill>
          <p:spPr>
            <a:xfrm>
              <a:off x="11149851" y="3695179"/>
              <a:ext cx="2340000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242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[Título]">
            <a:extLst>
              <a:ext uri="{FF2B5EF4-FFF2-40B4-BE49-F238E27FC236}">
                <a16:creationId xmlns:a16="http://schemas.microsoft.com/office/drawing/2014/main" xmlns="" id="{66C5FBC1-53D4-4E92-A4B4-D588002EDDDA}"/>
              </a:ext>
            </a:extLst>
          </p:cNvPr>
          <p:cNvSpPr txBox="1"/>
          <p:nvPr/>
        </p:nvSpPr>
        <p:spPr>
          <a:xfrm>
            <a:off x="2125949" y="2686571"/>
            <a:ext cx="3647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OBRIGADO</a:t>
            </a:r>
            <a:endParaRPr lang="pt-BR" sz="48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[Subtitulo]">
            <a:extLst>
              <a:ext uri="{FF2B5EF4-FFF2-40B4-BE49-F238E27FC236}">
                <a16:creationId xmlns:a16="http://schemas.microsoft.com/office/drawing/2014/main" xmlns="" id="{D054DC71-B17C-4C4D-B3CD-F9962120A217}"/>
              </a:ext>
            </a:extLst>
          </p:cNvPr>
          <p:cNvSpPr txBox="1"/>
          <p:nvPr/>
        </p:nvSpPr>
        <p:spPr>
          <a:xfrm flipH="1">
            <a:off x="7085547" y="4991852"/>
            <a:ext cx="2614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+ 55 11 95879-9810</a:t>
            </a:r>
            <a:endParaRPr lang="pt-BR" sz="2000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7" name="[Subtitulo]">
            <a:extLst>
              <a:ext uri="{FF2B5EF4-FFF2-40B4-BE49-F238E27FC236}">
                <a16:creationId xmlns:a16="http://schemas.microsoft.com/office/drawing/2014/main" xmlns="" id="{08A519F5-385E-4977-ACE2-87C9787AB0DC}"/>
              </a:ext>
            </a:extLst>
          </p:cNvPr>
          <p:cNvSpPr txBox="1"/>
          <p:nvPr/>
        </p:nvSpPr>
        <p:spPr>
          <a:xfrm flipH="1">
            <a:off x="7085547" y="5452921"/>
            <a:ext cx="3312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pt-BR" sz="2000" dirty="0" smtClean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ennis.eduardo@gmail.com</a:t>
            </a:r>
            <a:endParaRPr lang="pt-BR" sz="2000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" name="Grupo 1723">
            <a:extLst>
              <a:ext uri="{FF2B5EF4-FFF2-40B4-BE49-F238E27FC236}">
                <a16:creationId xmlns="" xmlns:a16="http://schemas.microsoft.com/office/drawing/2014/main" id="{305C2615-3A97-46F4-9D81-D1026824EBF6}"/>
              </a:ext>
            </a:extLst>
          </p:cNvPr>
          <p:cNvGrpSpPr/>
          <p:nvPr/>
        </p:nvGrpSpPr>
        <p:grpSpPr>
          <a:xfrm>
            <a:off x="6589150" y="5029595"/>
            <a:ext cx="326000" cy="324624"/>
            <a:chOff x="1174751" y="4879976"/>
            <a:chExt cx="376238" cy="374650"/>
          </a:xfrm>
          <a:solidFill>
            <a:schemeClr val="bg1"/>
          </a:solidFill>
        </p:grpSpPr>
        <p:sp>
          <p:nvSpPr>
            <p:cNvPr id="6" name="Freeform 372">
              <a:extLst>
                <a:ext uri="{FF2B5EF4-FFF2-40B4-BE49-F238E27FC236}">
                  <a16:creationId xmlns="" xmlns:a16="http://schemas.microsoft.com/office/drawing/2014/main" id="{36D70426-66EF-4921-86A2-47B46B97B4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74751" y="4879976"/>
              <a:ext cx="376238" cy="374650"/>
            </a:xfrm>
            <a:custGeom>
              <a:avLst/>
              <a:gdLst>
                <a:gd name="T0" fmla="*/ 182 w 223"/>
                <a:gd name="T1" fmla="*/ 222 h 222"/>
                <a:gd name="T2" fmla="*/ 179 w 223"/>
                <a:gd name="T3" fmla="*/ 221 h 222"/>
                <a:gd name="T4" fmla="*/ 72 w 223"/>
                <a:gd name="T5" fmla="*/ 156 h 222"/>
                <a:gd name="T6" fmla="*/ 70 w 223"/>
                <a:gd name="T7" fmla="*/ 154 h 222"/>
                <a:gd name="T8" fmla="*/ 68 w 223"/>
                <a:gd name="T9" fmla="*/ 152 h 222"/>
                <a:gd name="T10" fmla="*/ 2 w 223"/>
                <a:gd name="T11" fmla="*/ 45 h 222"/>
                <a:gd name="T12" fmla="*/ 12 w 223"/>
                <a:gd name="T13" fmla="*/ 22 h 222"/>
                <a:gd name="T14" fmla="*/ 42 w 223"/>
                <a:gd name="T15" fmla="*/ 1 h 222"/>
                <a:gd name="T16" fmla="*/ 57 w 223"/>
                <a:gd name="T17" fmla="*/ 8 h 222"/>
                <a:gd name="T18" fmla="*/ 83 w 223"/>
                <a:gd name="T19" fmla="*/ 46 h 222"/>
                <a:gd name="T20" fmla="*/ 84 w 223"/>
                <a:gd name="T21" fmla="*/ 68 h 222"/>
                <a:gd name="T22" fmla="*/ 73 w 223"/>
                <a:gd name="T23" fmla="*/ 88 h 222"/>
                <a:gd name="T24" fmla="*/ 102 w 223"/>
                <a:gd name="T25" fmla="*/ 120 h 222"/>
                <a:gd name="T26" fmla="*/ 103 w 223"/>
                <a:gd name="T27" fmla="*/ 121 h 222"/>
                <a:gd name="T28" fmla="*/ 103 w 223"/>
                <a:gd name="T29" fmla="*/ 121 h 222"/>
                <a:gd name="T30" fmla="*/ 103 w 223"/>
                <a:gd name="T31" fmla="*/ 121 h 222"/>
                <a:gd name="T32" fmla="*/ 135 w 223"/>
                <a:gd name="T33" fmla="*/ 150 h 222"/>
                <a:gd name="T34" fmla="*/ 156 w 223"/>
                <a:gd name="T35" fmla="*/ 139 h 222"/>
                <a:gd name="T36" fmla="*/ 177 w 223"/>
                <a:gd name="T37" fmla="*/ 141 h 222"/>
                <a:gd name="T38" fmla="*/ 215 w 223"/>
                <a:gd name="T39" fmla="*/ 166 h 222"/>
                <a:gd name="T40" fmla="*/ 223 w 223"/>
                <a:gd name="T41" fmla="*/ 181 h 222"/>
                <a:gd name="T42" fmla="*/ 201 w 223"/>
                <a:gd name="T43" fmla="*/ 211 h 222"/>
                <a:gd name="T44" fmla="*/ 182 w 223"/>
                <a:gd name="T45" fmla="*/ 222 h 222"/>
                <a:gd name="T46" fmla="*/ 44 w 223"/>
                <a:gd name="T47" fmla="*/ 11 h 222"/>
                <a:gd name="T48" fmla="*/ 44 w 223"/>
                <a:gd name="T49" fmla="*/ 11 h 222"/>
                <a:gd name="T50" fmla="*/ 43 w 223"/>
                <a:gd name="T51" fmla="*/ 11 h 222"/>
                <a:gd name="T52" fmla="*/ 19 w 223"/>
                <a:gd name="T53" fmla="*/ 29 h 222"/>
                <a:gd name="T54" fmla="*/ 12 w 223"/>
                <a:gd name="T55" fmla="*/ 42 h 222"/>
                <a:gd name="T56" fmla="*/ 12 w 223"/>
                <a:gd name="T57" fmla="*/ 43 h 222"/>
                <a:gd name="T58" fmla="*/ 75 w 223"/>
                <a:gd name="T59" fmla="*/ 145 h 222"/>
                <a:gd name="T60" fmla="*/ 77 w 223"/>
                <a:gd name="T61" fmla="*/ 147 h 222"/>
                <a:gd name="T62" fmla="*/ 79 w 223"/>
                <a:gd name="T63" fmla="*/ 149 h 222"/>
                <a:gd name="T64" fmla="*/ 180 w 223"/>
                <a:gd name="T65" fmla="*/ 211 h 222"/>
                <a:gd name="T66" fmla="*/ 181 w 223"/>
                <a:gd name="T67" fmla="*/ 211 h 222"/>
                <a:gd name="T68" fmla="*/ 194 w 223"/>
                <a:gd name="T69" fmla="*/ 204 h 222"/>
                <a:gd name="T70" fmla="*/ 213 w 223"/>
                <a:gd name="T71" fmla="*/ 180 h 222"/>
                <a:gd name="T72" fmla="*/ 213 w 223"/>
                <a:gd name="T73" fmla="*/ 179 h 222"/>
                <a:gd name="T74" fmla="*/ 209 w 223"/>
                <a:gd name="T75" fmla="*/ 174 h 222"/>
                <a:gd name="T76" fmla="*/ 171 w 223"/>
                <a:gd name="T77" fmla="*/ 149 h 222"/>
                <a:gd name="T78" fmla="*/ 171 w 223"/>
                <a:gd name="T79" fmla="*/ 148 h 222"/>
                <a:gd name="T80" fmla="*/ 160 w 223"/>
                <a:gd name="T81" fmla="*/ 148 h 222"/>
                <a:gd name="T82" fmla="*/ 137 w 223"/>
                <a:gd name="T83" fmla="*/ 161 h 222"/>
                <a:gd name="T84" fmla="*/ 132 w 223"/>
                <a:gd name="T85" fmla="*/ 160 h 222"/>
                <a:gd name="T86" fmla="*/ 96 w 223"/>
                <a:gd name="T87" fmla="*/ 128 h 222"/>
                <a:gd name="T88" fmla="*/ 95 w 223"/>
                <a:gd name="T89" fmla="*/ 128 h 222"/>
                <a:gd name="T90" fmla="*/ 95 w 223"/>
                <a:gd name="T91" fmla="*/ 128 h 222"/>
                <a:gd name="T92" fmla="*/ 63 w 223"/>
                <a:gd name="T93" fmla="*/ 91 h 222"/>
                <a:gd name="T94" fmla="*/ 62 w 223"/>
                <a:gd name="T95" fmla="*/ 86 h 222"/>
                <a:gd name="T96" fmla="*/ 75 w 223"/>
                <a:gd name="T97" fmla="*/ 63 h 222"/>
                <a:gd name="T98" fmla="*/ 75 w 223"/>
                <a:gd name="T99" fmla="*/ 52 h 222"/>
                <a:gd name="T100" fmla="*/ 74 w 223"/>
                <a:gd name="T101" fmla="*/ 52 h 222"/>
                <a:gd name="T102" fmla="*/ 49 w 223"/>
                <a:gd name="T103" fmla="*/ 14 h 222"/>
                <a:gd name="T104" fmla="*/ 44 w 223"/>
                <a:gd name="T105" fmla="*/ 1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3" h="222">
                  <a:moveTo>
                    <a:pt x="182" y="222"/>
                  </a:moveTo>
                  <a:cubicBezTo>
                    <a:pt x="180" y="222"/>
                    <a:pt x="179" y="221"/>
                    <a:pt x="179" y="221"/>
                  </a:cubicBezTo>
                  <a:cubicBezTo>
                    <a:pt x="146" y="217"/>
                    <a:pt x="110" y="195"/>
                    <a:pt x="72" y="156"/>
                  </a:cubicBezTo>
                  <a:cubicBezTo>
                    <a:pt x="71" y="155"/>
                    <a:pt x="70" y="154"/>
                    <a:pt x="70" y="154"/>
                  </a:cubicBezTo>
                  <a:cubicBezTo>
                    <a:pt x="69" y="153"/>
                    <a:pt x="69" y="153"/>
                    <a:pt x="68" y="152"/>
                  </a:cubicBezTo>
                  <a:cubicBezTo>
                    <a:pt x="29" y="114"/>
                    <a:pt x="7" y="77"/>
                    <a:pt x="2" y="45"/>
                  </a:cubicBezTo>
                  <a:cubicBezTo>
                    <a:pt x="1" y="42"/>
                    <a:pt x="0" y="32"/>
                    <a:pt x="12" y="22"/>
                  </a:cubicBezTo>
                  <a:cubicBezTo>
                    <a:pt x="18" y="16"/>
                    <a:pt x="34" y="2"/>
                    <a:pt x="42" y="1"/>
                  </a:cubicBezTo>
                  <a:cubicBezTo>
                    <a:pt x="46" y="0"/>
                    <a:pt x="52" y="1"/>
                    <a:pt x="57" y="8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4" y="48"/>
                    <a:pt x="90" y="56"/>
                    <a:pt x="84" y="68"/>
                  </a:cubicBezTo>
                  <a:cubicBezTo>
                    <a:pt x="73" y="88"/>
                    <a:pt x="73" y="88"/>
                    <a:pt x="73" y="88"/>
                  </a:cubicBezTo>
                  <a:cubicBezTo>
                    <a:pt x="78" y="94"/>
                    <a:pt x="91" y="110"/>
                    <a:pt x="102" y="120"/>
                  </a:cubicBezTo>
                  <a:cubicBezTo>
                    <a:pt x="102" y="120"/>
                    <a:pt x="102" y="120"/>
                    <a:pt x="103" y="121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113" y="132"/>
                    <a:pt x="129" y="145"/>
                    <a:pt x="135" y="150"/>
                  </a:cubicBezTo>
                  <a:cubicBezTo>
                    <a:pt x="156" y="139"/>
                    <a:pt x="156" y="139"/>
                    <a:pt x="156" y="139"/>
                  </a:cubicBezTo>
                  <a:cubicBezTo>
                    <a:pt x="167" y="133"/>
                    <a:pt x="175" y="139"/>
                    <a:pt x="177" y="141"/>
                  </a:cubicBezTo>
                  <a:cubicBezTo>
                    <a:pt x="215" y="166"/>
                    <a:pt x="215" y="166"/>
                    <a:pt x="215" y="166"/>
                  </a:cubicBezTo>
                  <a:cubicBezTo>
                    <a:pt x="222" y="171"/>
                    <a:pt x="223" y="177"/>
                    <a:pt x="223" y="181"/>
                  </a:cubicBezTo>
                  <a:cubicBezTo>
                    <a:pt x="222" y="189"/>
                    <a:pt x="208" y="205"/>
                    <a:pt x="201" y="211"/>
                  </a:cubicBezTo>
                  <a:cubicBezTo>
                    <a:pt x="194" y="220"/>
                    <a:pt x="186" y="222"/>
                    <a:pt x="182" y="222"/>
                  </a:cubicBezTo>
                  <a:close/>
                  <a:moveTo>
                    <a:pt x="44" y="11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11"/>
                    <a:pt x="44" y="11"/>
                    <a:pt x="43" y="11"/>
                  </a:cubicBezTo>
                  <a:cubicBezTo>
                    <a:pt x="40" y="11"/>
                    <a:pt x="29" y="20"/>
                    <a:pt x="19" y="29"/>
                  </a:cubicBezTo>
                  <a:cubicBezTo>
                    <a:pt x="11" y="36"/>
                    <a:pt x="12" y="42"/>
                    <a:pt x="12" y="42"/>
                  </a:cubicBezTo>
                  <a:cubicBezTo>
                    <a:pt x="12" y="42"/>
                    <a:pt x="12" y="43"/>
                    <a:pt x="12" y="43"/>
                  </a:cubicBezTo>
                  <a:cubicBezTo>
                    <a:pt x="16" y="73"/>
                    <a:pt x="39" y="109"/>
                    <a:pt x="75" y="145"/>
                  </a:cubicBezTo>
                  <a:cubicBezTo>
                    <a:pt x="76" y="146"/>
                    <a:pt x="76" y="146"/>
                    <a:pt x="77" y="147"/>
                  </a:cubicBezTo>
                  <a:cubicBezTo>
                    <a:pt x="77" y="147"/>
                    <a:pt x="78" y="148"/>
                    <a:pt x="79" y="149"/>
                  </a:cubicBezTo>
                  <a:cubicBezTo>
                    <a:pt x="116" y="186"/>
                    <a:pt x="150" y="207"/>
                    <a:pt x="180" y="211"/>
                  </a:cubicBezTo>
                  <a:cubicBezTo>
                    <a:pt x="181" y="211"/>
                    <a:pt x="181" y="211"/>
                    <a:pt x="181" y="211"/>
                  </a:cubicBezTo>
                  <a:cubicBezTo>
                    <a:pt x="181" y="211"/>
                    <a:pt x="187" y="213"/>
                    <a:pt x="194" y="204"/>
                  </a:cubicBezTo>
                  <a:cubicBezTo>
                    <a:pt x="204" y="194"/>
                    <a:pt x="212" y="183"/>
                    <a:pt x="213" y="180"/>
                  </a:cubicBezTo>
                  <a:cubicBezTo>
                    <a:pt x="213" y="180"/>
                    <a:pt x="213" y="179"/>
                    <a:pt x="213" y="179"/>
                  </a:cubicBezTo>
                  <a:cubicBezTo>
                    <a:pt x="213" y="179"/>
                    <a:pt x="213" y="177"/>
                    <a:pt x="209" y="174"/>
                  </a:cubicBezTo>
                  <a:cubicBezTo>
                    <a:pt x="171" y="149"/>
                    <a:pt x="171" y="149"/>
                    <a:pt x="171" y="149"/>
                  </a:cubicBezTo>
                  <a:cubicBezTo>
                    <a:pt x="171" y="149"/>
                    <a:pt x="171" y="149"/>
                    <a:pt x="171" y="148"/>
                  </a:cubicBezTo>
                  <a:cubicBezTo>
                    <a:pt x="170" y="148"/>
                    <a:pt x="166" y="145"/>
                    <a:pt x="160" y="148"/>
                  </a:cubicBezTo>
                  <a:cubicBezTo>
                    <a:pt x="137" y="161"/>
                    <a:pt x="137" y="161"/>
                    <a:pt x="137" y="161"/>
                  </a:cubicBezTo>
                  <a:cubicBezTo>
                    <a:pt x="136" y="162"/>
                    <a:pt x="133" y="162"/>
                    <a:pt x="132" y="160"/>
                  </a:cubicBezTo>
                  <a:cubicBezTo>
                    <a:pt x="131" y="160"/>
                    <a:pt x="108" y="142"/>
                    <a:pt x="96" y="128"/>
                  </a:cubicBezTo>
                  <a:cubicBezTo>
                    <a:pt x="95" y="128"/>
                    <a:pt x="95" y="128"/>
                    <a:pt x="95" y="128"/>
                  </a:cubicBezTo>
                  <a:cubicBezTo>
                    <a:pt x="95" y="128"/>
                    <a:pt x="95" y="128"/>
                    <a:pt x="95" y="128"/>
                  </a:cubicBezTo>
                  <a:cubicBezTo>
                    <a:pt x="81" y="115"/>
                    <a:pt x="64" y="92"/>
                    <a:pt x="63" y="91"/>
                  </a:cubicBezTo>
                  <a:cubicBezTo>
                    <a:pt x="62" y="90"/>
                    <a:pt x="61" y="88"/>
                    <a:pt x="62" y="86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78" y="57"/>
                    <a:pt x="75" y="52"/>
                    <a:pt x="75" y="52"/>
                  </a:cubicBezTo>
                  <a:cubicBezTo>
                    <a:pt x="75" y="52"/>
                    <a:pt x="75" y="52"/>
                    <a:pt x="74" y="52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7" y="11"/>
                    <a:pt x="45" y="11"/>
                    <a:pt x="4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" name="Freeform 373">
              <a:extLst>
                <a:ext uri="{FF2B5EF4-FFF2-40B4-BE49-F238E27FC236}">
                  <a16:creationId xmlns="" xmlns:a16="http://schemas.microsoft.com/office/drawing/2014/main" id="{1D14143B-74EA-4670-A486-638512495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2713" y="4948238"/>
              <a:ext cx="93663" cy="95250"/>
            </a:xfrm>
            <a:custGeom>
              <a:avLst/>
              <a:gdLst>
                <a:gd name="T0" fmla="*/ 51 w 56"/>
                <a:gd name="T1" fmla="*/ 56 h 56"/>
                <a:gd name="T2" fmla="*/ 46 w 56"/>
                <a:gd name="T3" fmla="*/ 52 h 56"/>
                <a:gd name="T4" fmla="*/ 32 w 56"/>
                <a:gd name="T5" fmla="*/ 24 h 56"/>
                <a:gd name="T6" fmla="*/ 5 w 56"/>
                <a:gd name="T7" fmla="*/ 11 h 56"/>
                <a:gd name="T8" fmla="*/ 0 w 56"/>
                <a:gd name="T9" fmla="*/ 6 h 56"/>
                <a:gd name="T10" fmla="*/ 0 w 56"/>
                <a:gd name="T11" fmla="*/ 6 h 56"/>
                <a:gd name="T12" fmla="*/ 6 w 56"/>
                <a:gd name="T13" fmla="*/ 1 h 56"/>
                <a:gd name="T14" fmla="*/ 39 w 56"/>
                <a:gd name="T15" fmla="*/ 17 h 56"/>
                <a:gd name="T16" fmla="*/ 56 w 56"/>
                <a:gd name="T17" fmla="*/ 50 h 56"/>
                <a:gd name="T18" fmla="*/ 51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1" y="56"/>
                  </a:moveTo>
                  <a:cubicBezTo>
                    <a:pt x="48" y="56"/>
                    <a:pt x="46" y="54"/>
                    <a:pt x="46" y="52"/>
                  </a:cubicBezTo>
                  <a:cubicBezTo>
                    <a:pt x="44" y="41"/>
                    <a:pt x="40" y="32"/>
                    <a:pt x="32" y="24"/>
                  </a:cubicBezTo>
                  <a:cubicBezTo>
                    <a:pt x="25" y="17"/>
                    <a:pt x="15" y="12"/>
                    <a:pt x="5" y="11"/>
                  </a:cubicBezTo>
                  <a:cubicBezTo>
                    <a:pt x="2" y="10"/>
                    <a:pt x="0" y="8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1"/>
                  </a:cubicBezTo>
                  <a:cubicBezTo>
                    <a:pt x="18" y="2"/>
                    <a:pt x="30" y="8"/>
                    <a:pt x="39" y="17"/>
                  </a:cubicBezTo>
                  <a:cubicBezTo>
                    <a:pt x="48" y="26"/>
                    <a:pt x="54" y="38"/>
                    <a:pt x="56" y="50"/>
                  </a:cubicBezTo>
                  <a:cubicBezTo>
                    <a:pt x="56" y="53"/>
                    <a:pt x="54" y="56"/>
                    <a:pt x="5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" name="Freeform 374">
              <a:extLst>
                <a:ext uri="{FF2B5EF4-FFF2-40B4-BE49-F238E27FC236}">
                  <a16:creationId xmlns="" xmlns:a16="http://schemas.microsoft.com/office/drawing/2014/main" id="{C697465F-DA23-4E10-B561-D7EA25033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4301" y="4899026"/>
              <a:ext cx="141288" cy="139700"/>
            </a:xfrm>
            <a:custGeom>
              <a:avLst/>
              <a:gdLst>
                <a:gd name="T0" fmla="*/ 79 w 84"/>
                <a:gd name="T1" fmla="*/ 83 h 83"/>
                <a:gd name="T2" fmla="*/ 74 w 84"/>
                <a:gd name="T3" fmla="*/ 79 h 83"/>
                <a:gd name="T4" fmla="*/ 51 w 84"/>
                <a:gd name="T5" fmla="*/ 32 h 83"/>
                <a:gd name="T6" fmla="*/ 5 w 84"/>
                <a:gd name="T7" fmla="*/ 11 h 83"/>
                <a:gd name="T8" fmla="*/ 0 w 84"/>
                <a:gd name="T9" fmla="*/ 6 h 83"/>
                <a:gd name="T10" fmla="*/ 0 w 84"/>
                <a:gd name="T11" fmla="*/ 6 h 83"/>
                <a:gd name="T12" fmla="*/ 6 w 84"/>
                <a:gd name="T13" fmla="*/ 1 h 83"/>
                <a:gd name="T14" fmla="*/ 59 w 84"/>
                <a:gd name="T15" fmla="*/ 25 h 83"/>
                <a:gd name="T16" fmla="*/ 84 w 84"/>
                <a:gd name="T17" fmla="*/ 78 h 83"/>
                <a:gd name="T18" fmla="*/ 79 w 84"/>
                <a:gd name="T1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3">
                  <a:moveTo>
                    <a:pt x="79" y="83"/>
                  </a:moveTo>
                  <a:cubicBezTo>
                    <a:pt x="76" y="83"/>
                    <a:pt x="74" y="81"/>
                    <a:pt x="74" y="79"/>
                  </a:cubicBezTo>
                  <a:cubicBezTo>
                    <a:pt x="72" y="61"/>
                    <a:pt x="64" y="45"/>
                    <a:pt x="51" y="32"/>
                  </a:cubicBezTo>
                  <a:cubicBezTo>
                    <a:pt x="39" y="20"/>
                    <a:pt x="22" y="12"/>
                    <a:pt x="5" y="11"/>
                  </a:cubicBezTo>
                  <a:cubicBezTo>
                    <a:pt x="2" y="10"/>
                    <a:pt x="0" y="8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1"/>
                  </a:cubicBezTo>
                  <a:cubicBezTo>
                    <a:pt x="26" y="3"/>
                    <a:pt x="44" y="11"/>
                    <a:pt x="59" y="25"/>
                  </a:cubicBezTo>
                  <a:cubicBezTo>
                    <a:pt x="73" y="39"/>
                    <a:pt x="82" y="58"/>
                    <a:pt x="84" y="78"/>
                  </a:cubicBezTo>
                  <a:cubicBezTo>
                    <a:pt x="84" y="81"/>
                    <a:pt x="82" y="83"/>
                    <a:pt x="79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" name="Grupo 1725">
            <a:extLst>
              <a:ext uri="{FF2B5EF4-FFF2-40B4-BE49-F238E27FC236}">
                <a16:creationId xmlns="" xmlns:a16="http://schemas.microsoft.com/office/drawing/2014/main" id="{368C0850-BCBA-467C-8001-7D9CDA6CAFFD}"/>
              </a:ext>
            </a:extLst>
          </p:cNvPr>
          <p:cNvGrpSpPr/>
          <p:nvPr/>
        </p:nvGrpSpPr>
        <p:grpSpPr>
          <a:xfrm>
            <a:off x="6473143" y="5531242"/>
            <a:ext cx="471806" cy="243469"/>
            <a:chOff x="1960563" y="2690813"/>
            <a:chExt cx="544513" cy="280988"/>
          </a:xfrm>
          <a:solidFill>
            <a:schemeClr val="bg1"/>
          </a:solidFill>
        </p:grpSpPr>
        <p:sp>
          <p:nvSpPr>
            <p:cNvPr id="10" name="Freeform 317">
              <a:extLst>
                <a:ext uri="{FF2B5EF4-FFF2-40B4-BE49-F238E27FC236}">
                  <a16:creationId xmlns="" xmlns:a16="http://schemas.microsoft.com/office/drawing/2014/main" id="{50E93EB6-BC5F-489D-BA1F-3B3CE3E11D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1851" y="2690813"/>
              <a:ext cx="403225" cy="280988"/>
            </a:xfrm>
            <a:custGeom>
              <a:avLst/>
              <a:gdLst>
                <a:gd name="T0" fmla="*/ 201 w 239"/>
                <a:gd name="T1" fmla="*/ 167 h 167"/>
                <a:gd name="T2" fmla="*/ 5 w 239"/>
                <a:gd name="T3" fmla="*/ 167 h 167"/>
                <a:gd name="T4" fmla="*/ 0 w 239"/>
                <a:gd name="T5" fmla="*/ 162 h 167"/>
                <a:gd name="T6" fmla="*/ 5 w 239"/>
                <a:gd name="T7" fmla="*/ 157 h 167"/>
                <a:gd name="T8" fmla="*/ 201 w 239"/>
                <a:gd name="T9" fmla="*/ 157 h 167"/>
                <a:gd name="T10" fmla="*/ 209 w 239"/>
                <a:gd name="T11" fmla="*/ 149 h 167"/>
                <a:gd name="T12" fmla="*/ 228 w 239"/>
                <a:gd name="T13" fmla="*/ 16 h 167"/>
                <a:gd name="T14" fmla="*/ 228 w 239"/>
                <a:gd name="T15" fmla="*/ 14 h 167"/>
                <a:gd name="T16" fmla="*/ 119 w 239"/>
                <a:gd name="T17" fmla="*/ 93 h 167"/>
                <a:gd name="T18" fmla="*/ 113 w 239"/>
                <a:gd name="T19" fmla="*/ 93 h 167"/>
                <a:gd name="T20" fmla="*/ 21 w 239"/>
                <a:gd name="T21" fmla="*/ 8 h 167"/>
                <a:gd name="T22" fmla="*/ 20 w 239"/>
                <a:gd name="T23" fmla="*/ 3 h 167"/>
                <a:gd name="T24" fmla="*/ 24 w 239"/>
                <a:gd name="T25" fmla="*/ 0 h 167"/>
                <a:gd name="T26" fmla="*/ 223 w 239"/>
                <a:gd name="T27" fmla="*/ 0 h 167"/>
                <a:gd name="T28" fmla="*/ 235 w 239"/>
                <a:gd name="T29" fmla="*/ 5 h 167"/>
                <a:gd name="T30" fmla="*/ 238 w 239"/>
                <a:gd name="T31" fmla="*/ 17 h 167"/>
                <a:gd name="T32" fmla="*/ 219 w 239"/>
                <a:gd name="T33" fmla="*/ 150 h 167"/>
                <a:gd name="T34" fmla="*/ 201 w 239"/>
                <a:gd name="T35" fmla="*/ 167 h 167"/>
                <a:gd name="T36" fmla="*/ 37 w 239"/>
                <a:gd name="T37" fmla="*/ 10 h 167"/>
                <a:gd name="T38" fmla="*/ 117 w 239"/>
                <a:gd name="T39" fmla="*/ 83 h 167"/>
                <a:gd name="T40" fmla="*/ 218 w 239"/>
                <a:gd name="T41" fmla="*/ 10 h 167"/>
                <a:gd name="T42" fmla="*/ 37 w 239"/>
                <a:gd name="T43" fmla="*/ 1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9" h="167">
                  <a:moveTo>
                    <a:pt x="201" y="167"/>
                  </a:moveTo>
                  <a:cubicBezTo>
                    <a:pt x="5" y="167"/>
                    <a:pt x="5" y="167"/>
                    <a:pt x="5" y="167"/>
                  </a:cubicBezTo>
                  <a:cubicBezTo>
                    <a:pt x="2" y="167"/>
                    <a:pt x="0" y="164"/>
                    <a:pt x="0" y="162"/>
                  </a:cubicBezTo>
                  <a:cubicBezTo>
                    <a:pt x="0" y="159"/>
                    <a:pt x="2" y="157"/>
                    <a:pt x="5" y="157"/>
                  </a:cubicBezTo>
                  <a:cubicBezTo>
                    <a:pt x="201" y="157"/>
                    <a:pt x="201" y="157"/>
                    <a:pt x="201" y="157"/>
                  </a:cubicBezTo>
                  <a:cubicBezTo>
                    <a:pt x="205" y="157"/>
                    <a:pt x="209" y="153"/>
                    <a:pt x="209" y="149"/>
                  </a:cubicBezTo>
                  <a:cubicBezTo>
                    <a:pt x="228" y="16"/>
                    <a:pt x="228" y="16"/>
                    <a:pt x="228" y="16"/>
                  </a:cubicBezTo>
                  <a:cubicBezTo>
                    <a:pt x="228" y="15"/>
                    <a:pt x="228" y="15"/>
                    <a:pt x="228" y="14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7" y="95"/>
                    <a:pt x="114" y="94"/>
                    <a:pt x="113" y="93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9" y="7"/>
                    <a:pt x="19" y="5"/>
                    <a:pt x="20" y="3"/>
                  </a:cubicBezTo>
                  <a:cubicBezTo>
                    <a:pt x="20" y="1"/>
                    <a:pt x="22" y="0"/>
                    <a:pt x="24" y="0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227" y="0"/>
                    <a:pt x="232" y="1"/>
                    <a:pt x="235" y="5"/>
                  </a:cubicBezTo>
                  <a:cubicBezTo>
                    <a:pt x="237" y="8"/>
                    <a:pt x="239" y="13"/>
                    <a:pt x="238" y="17"/>
                  </a:cubicBezTo>
                  <a:cubicBezTo>
                    <a:pt x="219" y="150"/>
                    <a:pt x="219" y="150"/>
                    <a:pt x="219" y="150"/>
                  </a:cubicBezTo>
                  <a:cubicBezTo>
                    <a:pt x="218" y="159"/>
                    <a:pt x="210" y="167"/>
                    <a:pt x="201" y="167"/>
                  </a:cubicBezTo>
                  <a:close/>
                  <a:moveTo>
                    <a:pt x="37" y="10"/>
                  </a:moveTo>
                  <a:cubicBezTo>
                    <a:pt x="117" y="83"/>
                    <a:pt x="117" y="83"/>
                    <a:pt x="117" y="83"/>
                  </a:cubicBezTo>
                  <a:cubicBezTo>
                    <a:pt x="218" y="10"/>
                    <a:pt x="218" y="10"/>
                    <a:pt x="218" y="10"/>
                  </a:cubicBezTo>
                  <a:lnTo>
                    <a:pt x="3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" name="Freeform 318">
              <a:extLst>
                <a:ext uri="{FF2B5EF4-FFF2-40B4-BE49-F238E27FC236}">
                  <a16:creationId xmlns="" xmlns:a16="http://schemas.microsoft.com/office/drawing/2014/main" id="{A2F5ECA6-470C-404C-9BA9-3EA0AA50B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113" y="2884488"/>
              <a:ext cx="179388" cy="15875"/>
            </a:xfrm>
            <a:custGeom>
              <a:avLst/>
              <a:gdLst>
                <a:gd name="T0" fmla="*/ 101 w 106"/>
                <a:gd name="T1" fmla="*/ 10 h 10"/>
                <a:gd name="T2" fmla="*/ 5 w 106"/>
                <a:gd name="T3" fmla="*/ 10 h 10"/>
                <a:gd name="T4" fmla="*/ 0 w 106"/>
                <a:gd name="T5" fmla="*/ 5 h 10"/>
                <a:gd name="T6" fmla="*/ 5 w 106"/>
                <a:gd name="T7" fmla="*/ 0 h 10"/>
                <a:gd name="T8" fmla="*/ 101 w 106"/>
                <a:gd name="T9" fmla="*/ 0 h 10"/>
                <a:gd name="T10" fmla="*/ 106 w 106"/>
                <a:gd name="T11" fmla="*/ 5 h 10"/>
                <a:gd name="T12" fmla="*/ 101 w 106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10">
                  <a:moveTo>
                    <a:pt x="101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4" y="0"/>
                    <a:pt x="106" y="2"/>
                    <a:pt x="106" y="5"/>
                  </a:cubicBezTo>
                  <a:cubicBezTo>
                    <a:pt x="106" y="8"/>
                    <a:pt x="104" y="10"/>
                    <a:pt x="10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Freeform 319">
              <a:extLst>
                <a:ext uri="{FF2B5EF4-FFF2-40B4-BE49-F238E27FC236}">
                  <a16:creationId xmlns="" xmlns:a16="http://schemas.microsoft.com/office/drawing/2014/main" id="{23C0517F-DF23-4515-87C6-9EC68E0EB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563" y="2825751"/>
              <a:ext cx="225425" cy="15875"/>
            </a:xfrm>
            <a:custGeom>
              <a:avLst/>
              <a:gdLst>
                <a:gd name="T0" fmla="*/ 129 w 134"/>
                <a:gd name="T1" fmla="*/ 10 h 10"/>
                <a:gd name="T2" fmla="*/ 5 w 134"/>
                <a:gd name="T3" fmla="*/ 10 h 10"/>
                <a:gd name="T4" fmla="*/ 0 w 134"/>
                <a:gd name="T5" fmla="*/ 5 h 10"/>
                <a:gd name="T6" fmla="*/ 5 w 134"/>
                <a:gd name="T7" fmla="*/ 0 h 10"/>
                <a:gd name="T8" fmla="*/ 129 w 134"/>
                <a:gd name="T9" fmla="*/ 0 h 10"/>
                <a:gd name="T10" fmla="*/ 134 w 134"/>
                <a:gd name="T11" fmla="*/ 5 h 10"/>
                <a:gd name="T12" fmla="*/ 129 w 134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10">
                  <a:moveTo>
                    <a:pt x="129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32" y="0"/>
                    <a:pt x="134" y="2"/>
                    <a:pt x="134" y="5"/>
                  </a:cubicBezTo>
                  <a:cubicBezTo>
                    <a:pt x="134" y="8"/>
                    <a:pt x="132" y="10"/>
                    <a:pt x="12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320">
              <a:extLst>
                <a:ext uri="{FF2B5EF4-FFF2-40B4-BE49-F238E27FC236}">
                  <a16:creationId xmlns="" xmlns:a16="http://schemas.microsoft.com/office/drawing/2014/main" id="{9BEC14DD-472E-46DF-B6ED-279BC82B2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2476" y="2763838"/>
              <a:ext cx="111125" cy="17463"/>
            </a:xfrm>
            <a:custGeom>
              <a:avLst/>
              <a:gdLst>
                <a:gd name="T0" fmla="*/ 61 w 66"/>
                <a:gd name="T1" fmla="*/ 10 h 10"/>
                <a:gd name="T2" fmla="*/ 5 w 66"/>
                <a:gd name="T3" fmla="*/ 10 h 10"/>
                <a:gd name="T4" fmla="*/ 0 w 66"/>
                <a:gd name="T5" fmla="*/ 5 h 10"/>
                <a:gd name="T6" fmla="*/ 5 w 66"/>
                <a:gd name="T7" fmla="*/ 0 h 10"/>
                <a:gd name="T8" fmla="*/ 61 w 66"/>
                <a:gd name="T9" fmla="*/ 0 h 10"/>
                <a:gd name="T10" fmla="*/ 66 w 66"/>
                <a:gd name="T11" fmla="*/ 5 h 10"/>
                <a:gd name="T12" fmla="*/ 61 w 66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0">
                  <a:moveTo>
                    <a:pt x="61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4" y="0"/>
                    <a:pt x="66" y="3"/>
                    <a:pt x="66" y="5"/>
                  </a:cubicBezTo>
                  <a:cubicBezTo>
                    <a:pt x="66" y="8"/>
                    <a:pt x="64" y="10"/>
                    <a:pt x="6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00928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/>
        </p:nvSpPr>
        <p:spPr>
          <a:xfrm>
            <a:off x="2065499" y="547501"/>
            <a:ext cx="7543799" cy="489527"/>
          </a:xfrm>
          <a:prstGeom prst="rect">
            <a:avLst/>
          </a:prstGeom>
          <a:noFill/>
          <a:ln>
            <a:noFill/>
          </a:ln>
        </p:spPr>
        <p:txBody>
          <a:bodyPr lIns="84392" tIns="42185" rIns="84392" bIns="42185" anchor="b" anchorCtr="0">
            <a:noAutofit/>
          </a:bodyPr>
          <a:lstStyle/>
          <a:p>
            <a:pPr algn="ctr" defTabSz="844083">
              <a:lnSpc>
                <a:spcPct val="85000"/>
              </a:lnSpc>
              <a:buClr>
                <a:srgbClr val="3F3F3F"/>
              </a:buClr>
              <a:buSzPct val="25000"/>
              <a:defRPr/>
            </a:pPr>
            <a:r>
              <a:rPr lang="pt-BR" sz="2700" b="1" dirty="0" smtClean="0">
                <a:solidFill>
                  <a:srgbClr val="F79034"/>
                </a:solidFill>
                <a:latin typeface="Calibri" panose="020F0502020204030204"/>
                <a:sym typeface="Calibri"/>
              </a:rPr>
              <a:t>Hipóteses / Perguntas</a:t>
            </a:r>
            <a:endParaRPr lang="pt-BR" sz="2700" b="1" dirty="0">
              <a:solidFill>
                <a:srgbClr val="F79034"/>
              </a:solidFill>
              <a:latin typeface="Calibri" panose="020F0502020204030204"/>
              <a:sym typeface="Calibri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161365" y="1129553"/>
            <a:ext cx="11914094" cy="5459506"/>
          </a:xfrm>
          <a:prstGeom prst="rect">
            <a:avLst/>
          </a:prstGeom>
          <a:noFill/>
          <a:ln>
            <a:noFill/>
          </a:ln>
        </p:spPr>
        <p:txBody>
          <a:bodyPr lIns="84392" tIns="42185" rIns="84392" bIns="42185" anchor="t" anchorCtr="0">
            <a:noAutofit/>
          </a:bodyPr>
          <a:lstStyle/>
          <a:p>
            <a:pPr marL="571500" indent="-571500" defTabSz="844083">
              <a:lnSpc>
                <a:spcPct val="150000"/>
              </a:lnSpc>
              <a:buClr>
                <a:srgbClr val="232733"/>
              </a:buClr>
              <a:buSzPct val="100000"/>
              <a:buFont typeface="+mj-lt"/>
              <a:buAutoNum type="arabicPeriod"/>
              <a:defRPr/>
            </a:pPr>
            <a:r>
              <a:rPr lang="pt-BR" sz="2400" kern="0" dirty="0" smtClean="0">
                <a:solidFill>
                  <a:srgbClr val="232733"/>
                </a:solidFill>
                <a:latin typeface="Calibri"/>
                <a:ea typeface="Calibri"/>
                <a:cs typeface="Calibri"/>
                <a:sym typeface="Calibri"/>
              </a:rPr>
              <a:t>Qual </a:t>
            </a:r>
            <a:r>
              <a:rPr lang="pt-BR" sz="2400" kern="0" dirty="0">
                <a:solidFill>
                  <a:srgbClr val="232733"/>
                </a:solidFill>
                <a:latin typeface="Calibri"/>
                <a:ea typeface="Calibri"/>
                <a:cs typeface="Calibri"/>
                <a:sym typeface="Calibri"/>
              </a:rPr>
              <a:t>profissão tem mais tendência a fazer um empréstimo? De qual tipo?</a:t>
            </a:r>
          </a:p>
          <a:p>
            <a:pPr marL="571500" indent="-571500" defTabSz="844083">
              <a:lnSpc>
                <a:spcPct val="150000"/>
              </a:lnSpc>
              <a:buClr>
                <a:srgbClr val="232733"/>
              </a:buClr>
              <a:buSzPct val="100000"/>
              <a:buFont typeface="+mj-lt"/>
              <a:buAutoNum type="arabicPeriod"/>
              <a:defRPr/>
            </a:pPr>
            <a:r>
              <a:rPr lang="pt-BR" sz="2400" kern="0" dirty="0" smtClean="0">
                <a:solidFill>
                  <a:srgbClr val="232733"/>
                </a:solidFill>
                <a:latin typeface="Calibri"/>
                <a:ea typeface="Calibri"/>
                <a:cs typeface="Calibri"/>
                <a:sym typeface="Calibri"/>
              </a:rPr>
              <a:t>Fazendo </a:t>
            </a:r>
            <a:r>
              <a:rPr lang="pt-BR" sz="2400" kern="0" dirty="0">
                <a:solidFill>
                  <a:srgbClr val="232733"/>
                </a:solidFill>
                <a:latin typeface="Calibri"/>
                <a:ea typeface="Calibri"/>
                <a:cs typeface="Calibri"/>
                <a:sym typeface="Calibri"/>
              </a:rPr>
              <a:t>uma relação entre número de contatos e sucesso da campanha </a:t>
            </a:r>
            <a:r>
              <a:rPr lang="pt-BR" sz="2400" kern="0" dirty="0" smtClean="0">
                <a:solidFill>
                  <a:srgbClr val="232733"/>
                </a:solidFill>
                <a:latin typeface="Calibri"/>
                <a:ea typeface="Calibri"/>
                <a:cs typeface="Calibri"/>
                <a:sym typeface="Calibri"/>
              </a:rPr>
              <a:t>quais são </a:t>
            </a:r>
            <a:r>
              <a:rPr lang="pt-BR" sz="2400" kern="0" dirty="0">
                <a:solidFill>
                  <a:srgbClr val="232733"/>
                </a:solidFill>
                <a:latin typeface="Calibri"/>
                <a:ea typeface="Calibri"/>
                <a:cs typeface="Calibri"/>
                <a:sym typeface="Calibri"/>
              </a:rPr>
              <a:t>os pontos relevantes a serem observados?</a:t>
            </a:r>
          </a:p>
          <a:p>
            <a:pPr marL="571500" indent="-571500" defTabSz="844083">
              <a:lnSpc>
                <a:spcPct val="150000"/>
              </a:lnSpc>
              <a:buClr>
                <a:srgbClr val="232733"/>
              </a:buClr>
              <a:buSzPct val="100000"/>
              <a:buFont typeface="+mj-lt"/>
              <a:buAutoNum type="arabicPeriod"/>
              <a:defRPr/>
            </a:pPr>
            <a:r>
              <a:rPr lang="pt-BR" sz="2400" kern="0" dirty="0" smtClean="0">
                <a:solidFill>
                  <a:srgbClr val="232733"/>
                </a:solidFill>
                <a:latin typeface="Calibri"/>
                <a:ea typeface="Calibri"/>
                <a:cs typeface="Calibri"/>
                <a:sym typeface="Calibri"/>
              </a:rPr>
              <a:t>Baseando-se </a:t>
            </a:r>
            <a:r>
              <a:rPr lang="pt-BR" sz="2400" kern="0" dirty="0">
                <a:solidFill>
                  <a:srgbClr val="232733"/>
                </a:solidFill>
                <a:latin typeface="Calibri"/>
                <a:ea typeface="Calibri"/>
                <a:cs typeface="Calibri"/>
                <a:sym typeface="Calibri"/>
              </a:rPr>
              <a:t>nos resultados de adesão desta campanha qual o número </a:t>
            </a:r>
            <a:r>
              <a:rPr lang="pt-BR" sz="2400" kern="0" dirty="0" smtClean="0">
                <a:solidFill>
                  <a:srgbClr val="232733"/>
                </a:solidFill>
                <a:latin typeface="Calibri"/>
                <a:ea typeface="Calibri"/>
                <a:cs typeface="Calibri"/>
                <a:sym typeface="Calibri"/>
              </a:rPr>
              <a:t>médio e o </a:t>
            </a:r>
            <a:r>
              <a:rPr lang="pt-BR" sz="2400" kern="0" dirty="0">
                <a:solidFill>
                  <a:srgbClr val="232733"/>
                </a:solidFill>
                <a:latin typeface="Calibri"/>
                <a:ea typeface="Calibri"/>
                <a:cs typeface="Calibri"/>
                <a:sym typeface="Calibri"/>
              </a:rPr>
              <a:t>máximo de ligações que você indica para otimizar a adesão?</a:t>
            </a:r>
          </a:p>
          <a:p>
            <a:pPr marL="571500" indent="-571500" defTabSz="844083">
              <a:lnSpc>
                <a:spcPct val="150000"/>
              </a:lnSpc>
              <a:buClr>
                <a:srgbClr val="232733"/>
              </a:buClr>
              <a:buSzPct val="100000"/>
              <a:buFont typeface="+mj-lt"/>
              <a:buAutoNum type="arabicPeriod"/>
              <a:defRPr/>
            </a:pPr>
            <a:r>
              <a:rPr lang="pt-BR" sz="2400" kern="0" dirty="0" smtClean="0">
                <a:solidFill>
                  <a:srgbClr val="232733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pt-BR" sz="2400" kern="0" dirty="0">
                <a:solidFill>
                  <a:srgbClr val="232733"/>
                </a:solidFill>
                <a:latin typeface="Calibri"/>
                <a:ea typeface="Calibri"/>
                <a:cs typeface="Calibri"/>
                <a:sym typeface="Calibri"/>
              </a:rPr>
              <a:t>resultado da campanha anterior tem relevância na campanha atual?</a:t>
            </a:r>
          </a:p>
          <a:p>
            <a:pPr marL="571500" indent="-571500" defTabSz="844083">
              <a:lnSpc>
                <a:spcPct val="150000"/>
              </a:lnSpc>
              <a:buClr>
                <a:srgbClr val="232733"/>
              </a:buClr>
              <a:buSzPct val="100000"/>
              <a:buFont typeface="+mj-lt"/>
              <a:buAutoNum type="arabicPeriod"/>
              <a:defRPr/>
            </a:pPr>
            <a:r>
              <a:rPr lang="pt-BR" sz="2400" kern="0" dirty="0" smtClean="0">
                <a:solidFill>
                  <a:srgbClr val="232733"/>
                </a:solidFill>
                <a:latin typeface="Calibri"/>
                <a:ea typeface="Calibri"/>
                <a:cs typeface="Calibri"/>
                <a:sym typeface="Calibri"/>
              </a:rPr>
              <a:t>Qual </a:t>
            </a:r>
            <a:r>
              <a:rPr lang="pt-BR" sz="2400" kern="0" dirty="0">
                <a:solidFill>
                  <a:srgbClr val="232733"/>
                </a:solidFill>
                <a:latin typeface="Calibri"/>
                <a:ea typeface="Calibri"/>
                <a:cs typeface="Calibri"/>
                <a:sym typeface="Calibri"/>
              </a:rPr>
              <a:t>o fator determinante para que o banco exija um seguro de crédito?</a:t>
            </a:r>
          </a:p>
          <a:p>
            <a:pPr marL="571500" indent="-571500" defTabSz="844083">
              <a:lnSpc>
                <a:spcPct val="150000"/>
              </a:lnSpc>
              <a:buClr>
                <a:srgbClr val="232733"/>
              </a:buClr>
              <a:buSzPct val="100000"/>
              <a:buFont typeface="+mj-lt"/>
              <a:buAutoNum type="arabicPeriod"/>
              <a:defRPr/>
            </a:pPr>
            <a:r>
              <a:rPr lang="pt-BR" sz="2400" kern="0" dirty="0" smtClean="0">
                <a:solidFill>
                  <a:srgbClr val="232733"/>
                </a:solidFill>
                <a:latin typeface="Calibri"/>
                <a:ea typeface="Calibri"/>
                <a:cs typeface="Calibri"/>
                <a:sym typeface="Calibri"/>
              </a:rPr>
              <a:t>Quais </a:t>
            </a:r>
            <a:r>
              <a:rPr lang="pt-BR" sz="2400" kern="0" dirty="0">
                <a:solidFill>
                  <a:srgbClr val="232733"/>
                </a:solidFill>
                <a:latin typeface="Calibri"/>
                <a:ea typeface="Calibri"/>
                <a:cs typeface="Calibri"/>
                <a:sym typeface="Calibri"/>
              </a:rPr>
              <a:t>são as características mais proeminentes de um cliente que </a:t>
            </a:r>
            <a:r>
              <a:rPr lang="pt-BR" sz="2400" kern="0" dirty="0" smtClean="0">
                <a:solidFill>
                  <a:srgbClr val="232733"/>
                </a:solidFill>
                <a:latin typeface="Calibri"/>
                <a:ea typeface="Calibri"/>
                <a:cs typeface="Calibri"/>
                <a:sym typeface="Calibri"/>
              </a:rPr>
              <a:t>possua empréstimo </a:t>
            </a:r>
            <a:r>
              <a:rPr lang="pt-BR" sz="2400" kern="0" dirty="0">
                <a:solidFill>
                  <a:srgbClr val="232733"/>
                </a:solidFill>
                <a:latin typeface="Calibri"/>
                <a:ea typeface="Calibri"/>
                <a:cs typeface="Calibri"/>
                <a:sym typeface="Calibri"/>
              </a:rPr>
              <a:t>imobiliário?</a:t>
            </a:r>
            <a:endParaRPr lang="pt-BR" sz="2400" kern="0" dirty="0">
              <a:solidFill>
                <a:srgbClr val="2327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07121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[Shape] Circuito"/>
          <p:cNvSpPr/>
          <p:nvPr/>
        </p:nvSpPr>
        <p:spPr>
          <a:xfrm>
            <a:off x="7474097" y="282788"/>
            <a:ext cx="6380946" cy="770131"/>
          </a:xfrm>
          <a:prstGeom prst="roundRect">
            <a:avLst>
              <a:gd name="adj" fmla="val 50000"/>
            </a:avLst>
          </a:prstGeom>
          <a:noFill/>
          <a:ln>
            <a:solidFill>
              <a:srgbClr val="F58A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7855389" y="332241"/>
            <a:ext cx="3344185" cy="812344"/>
            <a:chOff x="7855389" y="332241"/>
            <a:chExt cx="3344185" cy="812344"/>
          </a:xfrm>
        </p:grpSpPr>
        <p:sp>
          <p:nvSpPr>
            <p:cNvPr id="13" name="[Título]">
              <a:extLst>
                <a:ext uri="{FF2B5EF4-FFF2-40B4-BE49-F238E27FC236}">
                  <a16:creationId xmlns:a16="http://schemas.microsoft.com/office/drawing/2014/main" xmlns="" id="{40BD27E6-0C46-4BA1-B838-54CF6F9C254D}"/>
                </a:ext>
              </a:extLst>
            </p:cNvPr>
            <p:cNvSpPr txBox="1"/>
            <p:nvPr/>
          </p:nvSpPr>
          <p:spPr>
            <a:xfrm>
              <a:off x="7855389" y="332241"/>
              <a:ext cx="33441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b="1" dirty="0" smtClean="0">
                  <a:solidFill>
                    <a:srgbClr val="185586"/>
                  </a:solidFill>
                  <a:latin typeface="+mj-lt"/>
                  <a:ea typeface="Verdana" panose="020B0604030504040204" pitchFamily="34" charset="0"/>
                  <a:cs typeface="Verdana" panose="020B0604030504040204" pitchFamily="34" charset="0"/>
                </a:rPr>
                <a:t>Apresentação</a:t>
              </a:r>
              <a:endParaRPr lang="pt-BR" sz="3200" b="1" dirty="0">
                <a:solidFill>
                  <a:srgbClr val="185586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[Detalhe] Forma"/>
            <p:cNvSpPr/>
            <p:nvPr/>
          </p:nvSpPr>
          <p:spPr>
            <a:xfrm>
              <a:off x="8031829" y="970414"/>
              <a:ext cx="566057" cy="174171"/>
            </a:xfrm>
            <a:prstGeom prst="rect">
              <a:avLst/>
            </a:prstGeom>
            <a:solidFill>
              <a:srgbClr val="F58A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284418" y="922545"/>
            <a:ext cx="11555559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pt-BR" sz="32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Dennis Eduardo da Silva</a:t>
            </a:r>
          </a:p>
          <a:p>
            <a:pPr algn="l"/>
            <a:endParaRPr lang="pt-BR" sz="1800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lvl="1"/>
            <a:r>
              <a:rPr lang="pt-BR" dirty="0">
                <a:solidFill>
                  <a:srgbClr val="002060"/>
                </a:solidFill>
                <a:latin typeface="Calibri" panose="020F0502020204030204" pitchFamily="34" charset="0"/>
              </a:rPr>
              <a:t>Fascinado por tecnologia e </a:t>
            </a:r>
            <a:r>
              <a:rPr lang="pt-BR" dirty="0" smtClean="0">
                <a:solidFill>
                  <a:srgbClr val="002060"/>
                </a:solidFill>
                <a:latin typeface="Calibri" panose="020F0502020204030204" pitchFamily="34" charset="0"/>
              </a:rPr>
              <a:t>inovação desde de muito novo, comecei meu primeiro programa de computador aos 7 anos de idade, em linguagem Basic usando um CP200S. Desde então, estou sempre envolvido com tecnologia e em </a:t>
            </a:r>
            <a:r>
              <a:rPr lang="pt-BR" dirty="0">
                <a:solidFill>
                  <a:srgbClr val="002060"/>
                </a:solidFill>
                <a:latin typeface="Calibri" panose="020F0502020204030204" pitchFamily="34" charset="0"/>
              </a:rPr>
              <a:t>busca de </a:t>
            </a:r>
            <a:r>
              <a:rPr lang="pt-BR" dirty="0" smtClean="0">
                <a:solidFill>
                  <a:srgbClr val="002060"/>
                </a:solidFill>
                <a:latin typeface="Calibri" panose="020F0502020204030204" pitchFamily="34" charset="0"/>
              </a:rPr>
              <a:t>aprender mais. Trabalho buscando soluções </a:t>
            </a:r>
            <a:r>
              <a:rPr lang="pt-BR" dirty="0">
                <a:solidFill>
                  <a:srgbClr val="002060"/>
                </a:solidFill>
                <a:latin typeface="Calibri" panose="020F0502020204030204" pitchFamily="34" charset="0"/>
              </a:rPr>
              <a:t>e métodos práticos e dinâmicos que melhor atendam às necessidades </a:t>
            </a:r>
            <a:r>
              <a:rPr lang="pt-BR" dirty="0" smtClean="0">
                <a:solidFill>
                  <a:srgbClr val="002060"/>
                </a:solidFill>
                <a:latin typeface="Calibri" panose="020F0502020204030204" pitchFamily="34" charset="0"/>
              </a:rPr>
              <a:t>da empresa, clientes</a:t>
            </a:r>
            <a:r>
              <a:rPr lang="pt-BR" dirty="0">
                <a:solidFill>
                  <a:srgbClr val="002060"/>
                </a:solidFill>
                <a:latin typeface="Calibri" panose="020F0502020204030204" pitchFamily="34" charset="0"/>
              </a:rPr>
              <a:t>, </a:t>
            </a:r>
            <a:r>
              <a:rPr lang="pt-BR" dirty="0" smtClean="0">
                <a:solidFill>
                  <a:srgbClr val="002060"/>
                </a:solidFill>
                <a:latin typeface="Calibri" panose="020F0502020204030204" pitchFamily="34" charset="0"/>
              </a:rPr>
              <a:t>colegas </a:t>
            </a:r>
            <a:r>
              <a:rPr lang="pt-BR" dirty="0">
                <a:solidFill>
                  <a:srgbClr val="002060"/>
                </a:solidFill>
                <a:latin typeface="Calibri" panose="020F0502020204030204" pitchFamily="34" charset="0"/>
              </a:rPr>
              <a:t>e colaboradores.</a:t>
            </a:r>
          </a:p>
          <a:p>
            <a:pPr lvl="1"/>
            <a:r>
              <a:rPr lang="pt-BR" dirty="0">
                <a:solidFill>
                  <a:srgbClr val="002060"/>
                </a:solidFill>
                <a:latin typeface="Calibri" panose="020F0502020204030204" pitchFamily="34" charset="0"/>
              </a:rPr>
              <a:t>Com uma grande capacidade de absorver dados e informações desde muito novo, aprendo com rapidez, e de forma autodidata, para desempenhar meu papel da melhor forma possível, buscando sempre a excelência entre qualidade e necessidade.</a:t>
            </a:r>
          </a:p>
          <a:p>
            <a:pPr lvl="1"/>
            <a:endParaRPr lang="pt-BR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002060"/>
                </a:solidFill>
                <a:latin typeface="Calibri" panose="020F0502020204030204" pitchFamily="34" charset="0"/>
              </a:rPr>
              <a:t>Bacharel </a:t>
            </a:r>
            <a:r>
              <a:rPr lang="pt-BR" dirty="0">
                <a:solidFill>
                  <a:srgbClr val="002060"/>
                </a:solidFill>
                <a:latin typeface="Calibri" panose="020F0502020204030204" pitchFamily="34" charset="0"/>
              </a:rPr>
              <a:t>em Sistemas de </a:t>
            </a:r>
            <a:r>
              <a:rPr lang="pt-BR" dirty="0" smtClean="0">
                <a:solidFill>
                  <a:srgbClr val="002060"/>
                </a:solidFill>
                <a:latin typeface="Calibri" panose="020F0502020204030204" pitchFamily="34" charset="0"/>
              </a:rPr>
              <a:t>Informação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2060"/>
                </a:solidFill>
                <a:latin typeface="Calibri" panose="020F0502020204030204" pitchFamily="34" charset="0"/>
              </a:rPr>
              <a:t>Pós graduado em Estatística </a:t>
            </a:r>
            <a:r>
              <a:rPr lang="pt-BR" dirty="0" smtClean="0">
                <a:solidFill>
                  <a:srgbClr val="002060"/>
                </a:solidFill>
                <a:latin typeface="Calibri" panose="020F0502020204030204" pitchFamily="34" charset="0"/>
              </a:rPr>
              <a:t>Aplicada</a:t>
            </a:r>
            <a:endParaRPr lang="pt-BR" sz="1800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pt-BR" sz="18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Diversos cursos de especialização</a:t>
            </a:r>
          </a:p>
          <a:p>
            <a:endParaRPr lang="pt-BR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 smtClean="0">
                <a:solidFill>
                  <a:srgbClr val="002060"/>
                </a:solidFill>
                <a:latin typeface="Calibri" panose="020F0502020204030204" pitchFamily="34" charset="0"/>
              </a:rPr>
              <a:t>Engenheiro de dados Sênior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 smtClean="0">
                <a:solidFill>
                  <a:srgbClr val="002060"/>
                </a:solidFill>
                <a:latin typeface="Calibri" panose="020F0502020204030204" pitchFamily="34" charset="0"/>
              </a:rPr>
              <a:t>Cientista de Dados Sênior</a:t>
            </a:r>
          </a:p>
        </p:txBody>
      </p:sp>
      <p:grpSp>
        <p:nvGrpSpPr>
          <p:cNvPr id="9" name="Grupo 1720">
            <a:extLst>
              <a:ext uri="{FF2B5EF4-FFF2-40B4-BE49-F238E27FC236}">
                <a16:creationId xmlns:a16="http://schemas.microsoft.com/office/drawing/2014/main" xmlns="" id="{04F2B65F-DC17-4CE5-9D61-32EADBBB7536}"/>
              </a:ext>
            </a:extLst>
          </p:cNvPr>
          <p:cNvGrpSpPr/>
          <p:nvPr/>
        </p:nvGrpSpPr>
        <p:grpSpPr>
          <a:xfrm>
            <a:off x="195705" y="2470247"/>
            <a:ext cx="379412" cy="439738"/>
            <a:chOff x="1174751" y="2614613"/>
            <a:chExt cx="379412" cy="439738"/>
          </a:xfrm>
          <a:solidFill>
            <a:srgbClr val="F58A1F"/>
          </a:solidFill>
        </p:grpSpPr>
        <p:sp>
          <p:nvSpPr>
            <p:cNvPr id="10" name="Freeform 356">
              <a:extLst>
                <a:ext uri="{FF2B5EF4-FFF2-40B4-BE49-F238E27FC236}">
                  <a16:creationId xmlns:a16="http://schemas.microsoft.com/office/drawing/2014/main" xmlns="" id="{B596AAA6-8092-40A7-9879-49C9058C8E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09676" y="2614613"/>
              <a:ext cx="303213" cy="300038"/>
            </a:xfrm>
            <a:custGeom>
              <a:avLst/>
              <a:gdLst>
                <a:gd name="T0" fmla="*/ 91 w 179"/>
                <a:gd name="T1" fmla="*/ 10 h 178"/>
                <a:gd name="T2" fmla="*/ 169 w 179"/>
                <a:gd name="T3" fmla="*/ 88 h 178"/>
                <a:gd name="T4" fmla="*/ 91 w 179"/>
                <a:gd name="T5" fmla="*/ 165 h 178"/>
                <a:gd name="T6" fmla="*/ 13 w 179"/>
                <a:gd name="T7" fmla="*/ 88 h 178"/>
                <a:gd name="T8" fmla="*/ 91 w 179"/>
                <a:gd name="T9" fmla="*/ 10 h 178"/>
                <a:gd name="T10" fmla="*/ 91 w 179"/>
                <a:gd name="T11" fmla="*/ 0 h 178"/>
                <a:gd name="T12" fmla="*/ 4 w 179"/>
                <a:gd name="T13" fmla="*/ 93 h 178"/>
                <a:gd name="T14" fmla="*/ 86 w 179"/>
                <a:gd name="T15" fmla="*/ 175 h 178"/>
                <a:gd name="T16" fmla="*/ 179 w 179"/>
                <a:gd name="T17" fmla="*/ 88 h 178"/>
                <a:gd name="T18" fmla="*/ 91 w 179"/>
                <a:gd name="T1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78">
                  <a:moveTo>
                    <a:pt x="91" y="10"/>
                  </a:moveTo>
                  <a:cubicBezTo>
                    <a:pt x="134" y="10"/>
                    <a:pt x="169" y="45"/>
                    <a:pt x="169" y="88"/>
                  </a:cubicBezTo>
                  <a:cubicBezTo>
                    <a:pt x="169" y="130"/>
                    <a:pt x="134" y="165"/>
                    <a:pt x="91" y="165"/>
                  </a:cubicBezTo>
                  <a:cubicBezTo>
                    <a:pt x="48" y="165"/>
                    <a:pt x="13" y="130"/>
                    <a:pt x="13" y="88"/>
                  </a:cubicBezTo>
                  <a:cubicBezTo>
                    <a:pt x="13" y="45"/>
                    <a:pt x="48" y="10"/>
                    <a:pt x="91" y="10"/>
                  </a:cubicBezTo>
                  <a:moveTo>
                    <a:pt x="91" y="0"/>
                  </a:moveTo>
                  <a:cubicBezTo>
                    <a:pt x="41" y="0"/>
                    <a:pt x="0" y="42"/>
                    <a:pt x="4" y="93"/>
                  </a:cubicBezTo>
                  <a:cubicBezTo>
                    <a:pt x="6" y="137"/>
                    <a:pt x="42" y="172"/>
                    <a:pt x="86" y="175"/>
                  </a:cubicBezTo>
                  <a:cubicBezTo>
                    <a:pt x="137" y="178"/>
                    <a:pt x="179" y="138"/>
                    <a:pt x="179" y="88"/>
                  </a:cubicBezTo>
                  <a:cubicBezTo>
                    <a:pt x="179" y="39"/>
                    <a:pt x="140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" name="Freeform 357">
              <a:extLst>
                <a:ext uri="{FF2B5EF4-FFF2-40B4-BE49-F238E27FC236}">
                  <a16:creationId xmlns:a16="http://schemas.microsoft.com/office/drawing/2014/main" xmlns="" id="{7F0A281D-2C83-4CF0-918C-381F8925BF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6826" y="2665413"/>
              <a:ext cx="195263" cy="195263"/>
            </a:xfrm>
            <a:custGeom>
              <a:avLst/>
              <a:gdLst>
                <a:gd name="T0" fmla="*/ 58 w 116"/>
                <a:gd name="T1" fmla="*/ 10 h 116"/>
                <a:gd name="T2" fmla="*/ 106 w 116"/>
                <a:gd name="T3" fmla="*/ 58 h 116"/>
                <a:gd name="T4" fmla="*/ 58 w 116"/>
                <a:gd name="T5" fmla="*/ 106 h 116"/>
                <a:gd name="T6" fmla="*/ 10 w 116"/>
                <a:gd name="T7" fmla="*/ 58 h 116"/>
                <a:gd name="T8" fmla="*/ 58 w 116"/>
                <a:gd name="T9" fmla="*/ 10 h 116"/>
                <a:gd name="T10" fmla="*/ 58 w 116"/>
                <a:gd name="T11" fmla="*/ 0 h 116"/>
                <a:gd name="T12" fmla="*/ 0 w 116"/>
                <a:gd name="T13" fmla="*/ 58 h 116"/>
                <a:gd name="T14" fmla="*/ 58 w 116"/>
                <a:gd name="T15" fmla="*/ 116 h 116"/>
                <a:gd name="T16" fmla="*/ 116 w 116"/>
                <a:gd name="T17" fmla="*/ 58 h 116"/>
                <a:gd name="T18" fmla="*/ 58 w 116"/>
                <a:gd name="T1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16">
                  <a:moveTo>
                    <a:pt x="58" y="10"/>
                  </a:moveTo>
                  <a:cubicBezTo>
                    <a:pt x="85" y="10"/>
                    <a:pt x="106" y="31"/>
                    <a:pt x="106" y="58"/>
                  </a:cubicBezTo>
                  <a:cubicBezTo>
                    <a:pt x="106" y="84"/>
                    <a:pt x="85" y="106"/>
                    <a:pt x="58" y="106"/>
                  </a:cubicBezTo>
                  <a:cubicBezTo>
                    <a:pt x="32" y="106"/>
                    <a:pt x="10" y="84"/>
                    <a:pt x="10" y="58"/>
                  </a:cubicBezTo>
                  <a:cubicBezTo>
                    <a:pt x="10" y="31"/>
                    <a:pt x="32" y="10"/>
                    <a:pt x="58" y="10"/>
                  </a:cubicBezTo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90" y="116"/>
                    <a:pt x="116" y="90"/>
                    <a:pt x="116" y="58"/>
                  </a:cubicBezTo>
                  <a:cubicBezTo>
                    <a:pt x="116" y="26"/>
                    <a:pt x="90" y="0"/>
                    <a:pt x="5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Freeform 358">
              <a:extLst>
                <a:ext uri="{FF2B5EF4-FFF2-40B4-BE49-F238E27FC236}">
                  <a16:creationId xmlns:a16="http://schemas.microsoft.com/office/drawing/2014/main" xmlns="" id="{6F8E4DD8-89F7-44EE-AC1A-947AD57D4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51" y="2881313"/>
              <a:ext cx="160338" cy="173038"/>
            </a:xfrm>
            <a:custGeom>
              <a:avLst/>
              <a:gdLst>
                <a:gd name="T0" fmla="*/ 58 w 95"/>
                <a:gd name="T1" fmla="*/ 103 h 103"/>
                <a:gd name="T2" fmla="*/ 58 w 95"/>
                <a:gd name="T3" fmla="*/ 103 h 103"/>
                <a:gd name="T4" fmla="*/ 53 w 95"/>
                <a:gd name="T5" fmla="*/ 99 h 103"/>
                <a:gd name="T6" fmla="*/ 44 w 95"/>
                <a:gd name="T7" fmla="*/ 60 h 103"/>
                <a:gd name="T8" fmla="*/ 7 w 95"/>
                <a:gd name="T9" fmla="*/ 76 h 103"/>
                <a:gd name="T10" fmla="*/ 1 w 95"/>
                <a:gd name="T11" fmla="*/ 75 h 103"/>
                <a:gd name="T12" fmla="*/ 1 w 95"/>
                <a:gd name="T13" fmla="*/ 70 h 103"/>
                <a:gd name="T14" fmla="*/ 33 w 95"/>
                <a:gd name="T15" fmla="*/ 3 h 103"/>
                <a:gd name="T16" fmla="*/ 40 w 95"/>
                <a:gd name="T17" fmla="*/ 1 h 103"/>
                <a:gd name="T18" fmla="*/ 40 w 95"/>
                <a:gd name="T19" fmla="*/ 1 h 103"/>
                <a:gd name="T20" fmla="*/ 42 w 95"/>
                <a:gd name="T21" fmla="*/ 7 h 103"/>
                <a:gd name="T22" fmla="*/ 16 w 95"/>
                <a:gd name="T23" fmla="*/ 62 h 103"/>
                <a:gd name="T24" fmla="*/ 45 w 95"/>
                <a:gd name="T25" fmla="*/ 49 h 103"/>
                <a:gd name="T26" fmla="*/ 49 w 95"/>
                <a:gd name="T27" fmla="*/ 49 h 103"/>
                <a:gd name="T28" fmla="*/ 52 w 95"/>
                <a:gd name="T29" fmla="*/ 52 h 103"/>
                <a:gd name="T30" fmla="*/ 60 w 95"/>
                <a:gd name="T31" fmla="*/ 83 h 103"/>
                <a:gd name="T32" fmla="*/ 85 w 95"/>
                <a:gd name="T33" fmla="*/ 31 h 103"/>
                <a:gd name="T34" fmla="*/ 92 w 95"/>
                <a:gd name="T35" fmla="*/ 29 h 103"/>
                <a:gd name="T36" fmla="*/ 92 w 95"/>
                <a:gd name="T37" fmla="*/ 29 h 103"/>
                <a:gd name="T38" fmla="*/ 94 w 95"/>
                <a:gd name="T39" fmla="*/ 35 h 103"/>
                <a:gd name="T40" fmla="*/ 63 w 95"/>
                <a:gd name="T41" fmla="*/ 100 h 103"/>
                <a:gd name="T42" fmla="*/ 58 w 95"/>
                <a:gd name="T4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5" h="103">
                  <a:moveTo>
                    <a:pt x="58" y="103"/>
                  </a:moveTo>
                  <a:cubicBezTo>
                    <a:pt x="58" y="103"/>
                    <a:pt x="58" y="103"/>
                    <a:pt x="58" y="103"/>
                  </a:cubicBezTo>
                  <a:cubicBezTo>
                    <a:pt x="56" y="103"/>
                    <a:pt x="54" y="101"/>
                    <a:pt x="53" y="99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7" y="76"/>
                    <a:pt x="7" y="76"/>
                    <a:pt x="7" y="76"/>
                  </a:cubicBezTo>
                  <a:cubicBezTo>
                    <a:pt x="5" y="77"/>
                    <a:pt x="3" y="77"/>
                    <a:pt x="1" y="75"/>
                  </a:cubicBezTo>
                  <a:cubicBezTo>
                    <a:pt x="0" y="74"/>
                    <a:pt x="0" y="72"/>
                    <a:pt x="1" y="7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4" y="1"/>
                    <a:pt x="37" y="0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2" y="2"/>
                    <a:pt x="43" y="5"/>
                    <a:pt x="42" y="7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7" y="48"/>
                    <a:pt x="48" y="48"/>
                    <a:pt x="49" y="49"/>
                  </a:cubicBezTo>
                  <a:cubicBezTo>
                    <a:pt x="51" y="49"/>
                    <a:pt x="52" y="50"/>
                    <a:pt x="52" y="52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6" y="29"/>
                    <a:pt x="89" y="28"/>
                    <a:pt x="92" y="29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4" y="30"/>
                    <a:pt x="95" y="33"/>
                    <a:pt x="94" y="35"/>
                  </a:cubicBezTo>
                  <a:cubicBezTo>
                    <a:pt x="63" y="100"/>
                    <a:pt x="63" y="100"/>
                    <a:pt x="63" y="100"/>
                  </a:cubicBezTo>
                  <a:cubicBezTo>
                    <a:pt x="62" y="102"/>
                    <a:pt x="60" y="103"/>
                    <a:pt x="58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359">
              <a:extLst>
                <a:ext uri="{FF2B5EF4-FFF2-40B4-BE49-F238E27FC236}">
                  <a16:creationId xmlns:a16="http://schemas.microsoft.com/office/drawing/2014/main" xmlns="" id="{681C07D4-906C-454D-ABDF-5C5DEEA93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238" y="2881313"/>
              <a:ext cx="161925" cy="173038"/>
            </a:xfrm>
            <a:custGeom>
              <a:avLst/>
              <a:gdLst>
                <a:gd name="T0" fmla="*/ 37 w 96"/>
                <a:gd name="T1" fmla="*/ 103 h 103"/>
                <a:gd name="T2" fmla="*/ 33 w 96"/>
                <a:gd name="T3" fmla="*/ 100 h 103"/>
                <a:gd name="T4" fmla="*/ 1 w 96"/>
                <a:gd name="T5" fmla="*/ 35 h 103"/>
                <a:gd name="T6" fmla="*/ 4 w 96"/>
                <a:gd name="T7" fmla="*/ 29 h 103"/>
                <a:gd name="T8" fmla="*/ 4 w 96"/>
                <a:gd name="T9" fmla="*/ 29 h 103"/>
                <a:gd name="T10" fmla="*/ 10 w 96"/>
                <a:gd name="T11" fmla="*/ 31 h 103"/>
                <a:gd name="T12" fmla="*/ 36 w 96"/>
                <a:gd name="T13" fmla="*/ 83 h 103"/>
                <a:gd name="T14" fmla="*/ 43 w 96"/>
                <a:gd name="T15" fmla="*/ 52 h 103"/>
                <a:gd name="T16" fmla="*/ 46 w 96"/>
                <a:gd name="T17" fmla="*/ 49 h 103"/>
                <a:gd name="T18" fmla="*/ 50 w 96"/>
                <a:gd name="T19" fmla="*/ 49 h 103"/>
                <a:gd name="T20" fmla="*/ 80 w 96"/>
                <a:gd name="T21" fmla="*/ 62 h 103"/>
                <a:gd name="T22" fmla="*/ 53 w 96"/>
                <a:gd name="T23" fmla="*/ 7 h 103"/>
                <a:gd name="T24" fmla="*/ 56 w 96"/>
                <a:gd name="T25" fmla="*/ 1 h 103"/>
                <a:gd name="T26" fmla="*/ 56 w 96"/>
                <a:gd name="T27" fmla="*/ 1 h 103"/>
                <a:gd name="T28" fmla="*/ 62 w 96"/>
                <a:gd name="T29" fmla="*/ 3 h 103"/>
                <a:gd name="T30" fmla="*/ 95 w 96"/>
                <a:gd name="T31" fmla="*/ 70 h 103"/>
                <a:gd name="T32" fmla="*/ 94 w 96"/>
                <a:gd name="T33" fmla="*/ 75 h 103"/>
                <a:gd name="T34" fmla="*/ 88 w 96"/>
                <a:gd name="T35" fmla="*/ 76 h 103"/>
                <a:gd name="T36" fmla="*/ 52 w 96"/>
                <a:gd name="T37" fmla="*/ 60 h 103"/>
                <a:gd name="T38" fmla="*/ 42 w 96"/>
                <a:gd name="T39" fmla="*/ 99 h 103"/>
                <a:gd name="T40" fmla="*/ 38 w 96"/>
                <a:gd name="T41" fmla="*/ 103 h 103"/>
                <a:gd name="T42" fmla="*/ 37 w 96"/>
                <a:gd name="T4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" h="103">
                  <a:moveTo>
                    <a:pt x="37" y="103"/>
                  </a:moveTo>
                  <a:cubicBezTo>
                    <a:pt x="35" y="103"/>
                    <a:pt x="33" y="102"/>
                    <a:pt x="33" y="100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3"/>
                    <a:pt x="1" y="30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6" y="28"/>
                    <a:pt x="9" y="29"/>
                    <a:pt x="10" y="31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4" y="50"/>
                    <a:pt x="45" y="49"/>
                    <a:pt x="46" y="49"/>
                  </a:cubicBezTo>
                  <a:cubicBezTo>
                    <a:pt x="47" y="48"/>
                    <a:pt x="49" y="48"/>
                    <a:pt x="50" y="49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2" y="5"/>
                    <a:pt x="53" y="2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8" y="0"/>
                    <a:pt x="61" y="1"/>
                    <a:pt x="62" y="3"/>
                  </a:cubicBezTo>
                  <a:cubicBezTo>
                    <a:pt x="95" y="70"/>
                    <a:pt x="95" y="70"/>
                    <a:pt x="95" y="70"/>
                  </a:cubicBezTo>
                  <a:cubicBezTo>
                    <a:pt x="96" y="72"/>
                    <a:pt x="95" y="74"/>
                    <a:pt x="94" y="75"/>
                  </a:cubicBezTo>
                  <a:cubicBezTo>
                    <a:pt x="92" y="77"/>
                    <a:pt x="90" y="77"/>
                    <a:pt x="88" y="76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1" y="101"/>
                    <a:pt x="40" y="103"/>
                    <a:pt x="38" y="103"/>
                  </a:cubicBezTo>
                  <a:cubicBezTo>
                    <a:pt x="37" y="103"/>
                    <a:pt x="37" y="103"/>
                    <a:pt x="37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360">
              <a:extLst>
                <a:ext uri="{FF2B5EF4-FFF2-40B4-BE49-F238E27FC236}">
                  <a16:creationId xmlns:a16="http://schemas.microsoft.com/office/drawing/2014/main" xmlns="" id="{40E236D2-5D33-4C17-B27C-DB05C7283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3501" y="2717801"/>
              <a:ext cx="42863" cy="88900"/>
            </a:xfrm>
            <a:custGeom>
              <a:avLst/>
              <a:gdLst>
                <a:gd name="T0" fmla="*/ 20 w 25"/>
                <a:gd name="T1" fmla="*/ 53 h 53"/>
                <a:gd name="T2" fmla="*/ 15 w 25"/>
                <a:gd name="T3" fmla="*/ 48 h 53"/>
                <a:gd name="T4" fmla="*/ 15 w 25"/>
                <a:gd name="T5" fmla="*/ 16 h 53"/>
                <a:gd name="T6" fmla="*/ 9 w 25"/>
                <a:gd name="T7" fmla="*/ 21 h 53"/>
                <a:gd name="T8" fmla="*/ 2 w 25"/>
                <a:gd name="T9" fmla="*/ 20 h 53"/>
                <a:gd name="T10" fmla="*/ 3 w 25"/>
                <a:gd name="T11" fmla="*/ 13 h 53"/>
                <a:gd name="T12" fmla="*/ 17 w 25"/>
                <a:gd name="T13" fmla="*/ 2 h 53"/>
                <a:gd name="T14" fmla="*/ 22 w 25"/>
                <a:gd name="T15" fmla="*/ 1 h 53"/>
                <a:gd name="T16" fmla="*/ 25 w 25"/>
                <a:gd name="T17" fmla="*/ 6 h 53"/>
                <a:gd name="T18" fmla="*/ 25 w 25"/>
                <a:gd name="T19" fmla="*/ 48 h 53"/>
                <a:gd name="T20" fmla="*/ 20 w 25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53">
                  <a:moveTo>
                    <a:pt x="20" y="53"/>
                  </a:moveTo>
                  <a:cubicBezTo>
                    <a:pt x="17" y="53"/>
                    <a:pt x="15" y="50"/>
                    <a:pt x="15" y="4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7" y="23"/>
                    <a:pt x="3" y="22"/>
                    <a:pt x="2" y="20"/>
                  </a:cubicBezTo>
                  <a:cubicBezTo>
                    <a:pt x="0" y="18"/>
                    <a:pt x="0" y="15"/>
                    <a:pt x="3" y="1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21" y="0"/>
                    <a:pt x="22" y="1"/>
                  </a:cubicBezTo>
                  <a:cubicBezTo>
                    <a:pt x="24" y="2"/>
                    <a:pt x="25" y="4"/>
                    <a:pt x="25" y="6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0"/>
                    <a:pt x="23" y="53"/>
                    <a:pt x="20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8" name="Grupo 1769">
            <a:extLst>
              <a:ext uri="{FF2B5EF4-FFF2-40B4-BE49-F238E27FC236}">
                <a16:creationId xmlns:a16="http://schemas.microsoft.com/office/drawing/2014/main" xmlns="" id="{C01806F8-7275-4E57-ABC1-C7D5C51975F2}"/>
              </a:ext>
            </a:extLst>
          </p:cNvPr>
          <p:cNvGrpSpPr/>
          <p:nvPr/>
        </p:nvGrpSpPr>
        <p:grpSpPr>
          <a:xfrm>
            <a:off x="159986" y="4089866"/>
            <a:ext cx="444500" cy="463550"/>
            <a:chOff x="9886950" y="1817687"/>
            <a:chExt cx="444500" cy="463550"/>
          </a:xfrm>
          <a:solidFill>
            <a:srgbClr val="EC1C24"/>
          </a:solidFill>
        </p:grpSpPr>
        <p:sp>
          <p:nvSpPr>
            <p:cNvPr id="19" name="Freeform 478">
              <a:extLst>
                <a:ext uri="{FF2B5EF4-FFF2-40B4-BE49-F238E27FC236}">
                  <a16:creationId xmlns:a16="http://schemas.microsoft.com/office/drawing/2014/main" xmlns="" id="{02339A91-A49A-4880-BCBB-FC4106787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6950" y="1817687"/>
              <a:ext cx="444500" cy="463550"/>
            </a:xfrm>
            <a:custGeom>
              <a:avLst/>
              <a:gdLst>
                <a:gd name="T0" fmla="*/ 198 w 264"/>
                <a:gd name="T1" fmla="*/ 275 h 275"/>
                <a:gd name="T2" fmla="*/ 193 w 264"/>
                <a:gd name="T3" fmla="*/ 271 h 275"/>
                <a:gd name="T4" fmla="*/ 189 w 264"/>
                <a:gd name="T5" fmla="*/ 220 h 275"/>
                <a:gd name="T6" fmla="*/ 189 w 264"/>
                <a:gd name="T7" fmla="*/ 219 h 275"/>
                <a:gd name="T8" fmla="*/ 210 w 264"/>
                <a:gd name="T9" fmla="*/ 167 h 275"/>
                <a:gd name="T10" fmla="*/ 190 w 264"/>
                <a:gd name="T11" fmla="*/ 52 h 275"/>
                <a:gd name="T12" fmla="*/ 69 w 264"/>
                <a:gd name="T13" fmla="*/ 49 h 275"/>
                <a:gd name="T14" fmla="*/ 68 w 264"/>
                <a:gd name="T15" fmla="*/ 49 h 275"/>
                <a:gd name="T16" fmla="*/ 41 w 264"/>
                <a:gd name="T17" fmla="*/ 114 h 275"/>
                <a:gd name="T18" fmla="*/ 37 w 264"/>
                <a:gd name="T19" fmla="*/ 140 h 275"/>
                <a:gd name="T20" fmla="*/ 37 w 264"/>
                <a:gd name="T21" fmla="*/ 140 h 275"/>
                <a:gd name="T22" fmla="*/ 12 w 264"/>
                <a:gd name="T23" fmla="*/ 170 h 275"/>
                <a:gd name="T24" fmla="*/ 12 w 264"/>
                <a:gd name="T25" fmla="*/ 171 h 275"/>
                <a:gd name="T26" fmla="*/ 14 w 264"/>
                <a:gd name="T27" fmla="*/ 172 h 275"/>
                <a:gd name="T28" fmla="*/ 15 w 264"/>
                <a:gd name="T29" fmla="*/ 172 h 275"/>
                <a:gd name="T30" fmla="*/ 31 w 264"/>
                <a:gd name="T31" fmla="*/ 175 h 275"/>
                <a:gd name="T32" fmla="*/ 34 w 264"/>
                <a:gd name="T33" fmla="*/ 178 h 275"/>
                <a:gd name="T34" fmla="*/ 42 w 264"/>
                <a:gd name="T35" fmla="*/ 202 h 275"/>
                <a:gd name="T36" fmla="*/ 40 w 264"/>
                <a:gd name="T37" fmla="*/ 226 h 275"/>
                <a:gd name="T38" fmla="*/ 40 w 264"/>
                <a:gd name="T39" fmla="*/ 226 h 275"/>
                <a:gd name="T40" fmla="*/ 41 w 264"/>
                <a:gd name="T41" fmla="*/ 241 h 275"/>
                <a:gd name="T42" fmla="*/ 41 w 264"/>
                <a:gd name="T43" fmla="*/ 242 h 275"/>
                <a:gd name="T44" fmla="*/ 91 w 264"/>
                <a:gd name="T45" fmla="*/ 239 h 275"/>
                <a:gd name="T46" fmla="*/ 94 w 264"/>
                <a:gd name="T47" fmla="*/ 239 h 275"/>
                <a:gd name="T48" fmla="*/ 104 w 264"/>
                <a:gd name="T49" fmla="*/ 269 h 275"/>
                <a:gd name="T50" fmla="*/ 100 w 264"/>
                <a:gd name="T51" fmla="*/ 274 h 275"/>
                <a:gd name="T52" fmla="*/ 94 w 264"/>
                <a:gd name="T53" fmla="*/ 270 h 275"/>
                <a:gd name="T54" fmla="*/ 90 w 264"/>
                <a:gd name="T55" fmla="*/ 249 h 275"/>
                <a:gd name="T56" fmla="*/ 37 w 264"/>
                <a:gd name="T57" fmla="*/ 250 h 275"/>
                <a:gd name="T58" fmla="*/ 35 w 264"/>
                <a:gd name="T59" fmla="*/ 250 h 275"/>
                <a:gd name="T60" fmla="*/ 30 w 264"/>
                <a:gd name="T61" fmla="*/ 223 h 275"/>
                <a:gd name="T62" fmla="*/ 32 w 264"/>
                <a:gd name="T63" fmla="*/ 203 h 275"/>
                <a:gd name="T64" fmla="*/ 26 w 264"/>
                <a:gd name="T65" fmla="*/ 185 h 275"/>
                <a:gd name="T66" fmla="*/ 13 w 264"/>
                <a:gd name="T67" fmla="*/ 182 h 275"/>
                <a:gd name="T68" fmla="*/ 3 w 264"/>
                <a:gd name="T69" fmla="*/ 177 h 275"/>
                <a:gd name="T70" fmla="*/ 2 w 264"/>
                <a:gd name="T71" fmla="*/ 165 h 275"/>
                <a:gd name="T72" fmla="*/ 3 w 264"/>
                <a:gd name="T73" fmla="*/ 164 h 275"/>
                <a:gd name="T74" fmla="*/ 29 w 264"/>
                <a:gd name="T75" fmla="*/ 134 h 275"/>
                <a:gd name="T76" fmla="*/ 31 w 264"/>
                <a:gd name="T77" fmla="*/ 116 h 275"/>
                <a:gd name="T78" fmla="*/ 64 w 264"/>
                <a:gd name="T79" fmla="*/ 40 h 275"/>
                <a:gd name="T80" fmla="*/ 196 w 264"/>
                <a:gd name="T81" fmla="*/ 44 h 275"/>
                <a:gd name="T82" fmla="*/ 219 w 264"/>
                <a:gd name="T83" fmla="*/ 172 h 275"/>
                <a:gd name="T84" fmla="*/ 199 w 264"/>
                <a:gd name="T85" fmla="*/ 221 h 275"/>
                <a:gd name="T86" fmla="*/ 203 w 264"/>
                <a:gd name="T87" fmla="*/ 269 h 275"/>
                <a:gd name="T88" fmla="*/ 198 w 264"/>
                <a:gd name="T89" fmla="*/ 275 h 275"/>
                <a:gd name="T90" fmla="*/ 198 w 264"/>
                <a:gd name="T91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4" h="275">
                  <a:moveTo>
                    <a:pt x="198" y="275"/>
                  </a:moveTo>
                  <a:cubicBezTo>
                    <a:pt x="195" y="275"/>
                    <a:pt x="193" y="273"/>
                    <a:pt x="193" y="271"/>
                  </a:cubicBezTo>
                  <a:cubicBezTo>
                    <a:pt x="191" y="258"/>
                    <a:pt x="188" y="239"/>
                    <a:pt x="189" y="220"/>
                  </a:cubicBezTo>
                  <a:cubicBezTo>
                    <a:pt x="189" y="220"/>
                    <a:pt x="189" y="219"/>
                    <a:pt x="189" y="219"/>
                  </a:cubicBezTo>
                  <a:cubicBezTo>
                    <a:pt x="189" y="218"/>
                    <a:pt x="196" y="187"/>
                    <a:pt x="210" y="167"/>
                  </a:cubicBezTo>
                  <a:cubicBezTo>
                    <a:pt x="212" y="164"/>
                    <a:pt x="250" y="96"/>
                    <a:pt x="190" y="52"/>
                  </a:cubicBezTo>
                  <a:cubicBezTo>
                    <a:pt x="188" y="50"/>
                    <a:pt x="134" y="12"/>
                    <a:pt x="69" y="49"/>
                  </a:cubicBezTo>
                  <a:cubicBezTo>
                    <a:pt x="69" y="49"/>
                    <a:pt x="68" y="49"/>
                    <a:pt x="68" y="49"/>
                  </a:cubicBezTo>
                  <a:cubicBezTo>
                    <a:pt x="67" y="50"/>
                    <a:pt x="33" y="65"/>
                    <a:pt x="41" y="114"/>
                  </a:cubicBezTo>
                  <a:cubicBezTo>
                    <a:pt x="41" y="116"/>
                    <a:pt x="43" y="132"/>
                    <a:pt x="37" y="140"/>
                  </a:cubicBezTo>
                  <a:cubicBezTo>
                    <a:pt x="37" y="140"/>
                    <a:pt x="37" y="140"/>
                    <a:pt x="37" y="140"/>
                  </a:cubicBezTo>
                  <a:cubicBezTo>
                    <a:pt x="12" y="170"/>
                    <a:pt x="12" y="170"/>
                    <a:pt x="12" y="170"/>
                  </a:cubicBezTo>
                  <a:cubicBezTo>
                    <a:pt x="12" y="170"/>
                    <a:pt x="12" y="171"/>
                    <a:pt x="12" y="171"/>
                  </a:cubicBezTo>
                  <a:cubicBezTo>
                    <a:pt x="12" y="171"/>
                    <a:pt x="13" y="172"/>
                    <a:pt x="14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2" y="176"/>
                    <a:pt x="33" y="177"/>
                    <a:pt x="34" y="178"/>
                  </a:cubicBezTo>
                  <a:cubicBezTo>
                    <a:pt x="34" y="178"/>
                    <a:pt x="41" y="192"/>
                    <a:pt x="42" y="202"/>
                  </a:cubicBezTo>
                  <a:cubicBezTo>
                    <a:pt x="42" y="213"/>
                    <a:pt x="40" y="225"/>
                    <a:pt x="40" y="226"/>
                  </a:cubicBezTo>
                  <a:cubicBezTo>
                    <a:pt x="40" y="226"/>
                    <a:pt x="40" y="226"/>
                    <a:pt x="40" y="226"/>
                  </a:cubicBezTo>
                  <a:cubicBezTo>
                    <a:pt x="40" y="226"/>
                    <a:pt x="36" y="237"/>
                    <a:pt x="41" y="241"/>
                  </a:cubicBezTo>
                  <a:cubicBezTo>
                    <a:pt x="41" y="241"/>
                    <a:pt x="41" y="242"/>
                    <a:pt x="41" y="242"/>
                  </a:cubicBezTo>
                  <a:cubicBezTo>
                    <a:pt x="48" y="245"/>
                    <a:pt x="66" y="244"/>
                    <a:pt x="91" y="239"/>
                  </a:cubicBezTo>
                  <a:cubicBezTo>
                    <a:pt x="92" y="238"/>
                    <a:pt x="93" y="239"/>
                    <a:pt x="94" y="239"/>
                  </a:cubicBezTo>
                  <a:cubicBezTo>
                    <a:pt x="99" y="241"/>
                    <a:pt x="102" y="251"/>
                    <a:pt x="104" y="269"/>
                  </a:cubicBezTo>
                  <a:cubicBezTo>
                    <a:pt x="104" y="272"/>
                    <a:pt x="103" y="274"/>
                    <a:pt x="100" y="274"/>
                  </a:cubicBezTo>
                  <a:cubicBezTo>
                    <a:pt x="97" y="275"/>
                    <a:pt x="95" y="273"/>
                    <a:pt x="94" y="270"/>
                  </a:cubicBezTo>
                  <a:cubicBezTo>
                    <a:pt x="93" y="258"/>
                    <a:pt x="91" y="252"/>
                    <a:pt x="90" y="249"/>
                  </a:cubicBezTo>
                  <a:cubicBezTo>
                    <a:pt x="54" y="257"/>
                    <a:pt x="42" y="253"/>
                    <a:pt x="37" y="250"/>
                  </a:cubicBezTo>
                  <a:cubicBezTo>
                    <a:pt x="36" y="250"/>
                    <a:pt x="36" y="250"/>
                    <a:pt x="35" y="250"/>
                  </a:cubicBezTo>
                  <a:cubicBezTo>
                    <a:pt x="26" y="243"/>
                    <a:pt x="28" y="230"/>
                    <a:pt x="30" y="223"/>
                  </a:cubicBezTo>
                  <a:cubicBezTo>
                    <a:pt x="31" y="221"/>
                    <a:pt x="32" y="211"/>
                    <a:pt x="32" y="203"/>
                  </a:cubicBezTo>
                  <a:cubicBezTo>
                    <a:pt x="31" y="197"/>
                    <a:pt x="28" y="188"/>
                    <a:pt x="26" y="185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7" y="181"/>
                    <a:pt x="5" y="179"/>
                    <a:pt x="3" y="177"/>
                  </a:cubicBezTo>
                  <a:cubicBezTo>
                    <a:pt x="0" y="172"/>
                    <a:pt x="2" y="166"/>
                    <a:pt x="2" y="165"/>
                  </a:cubicBezTo>
                  <a:cubicBezTo>
                    <a:pt x="3" y="165"/>
                    <a:pt x="3" y="164"/>
                    <a:pt x="3" y="164"/>
                  </a:cubicBezTo>
                  <a:cubicBezTo>
                    <a:pt x="29" y="134"/>
                    <a:pt x="29" y="134"/>
                    <a:pt x="29" y="134"/>
                  </a:cubicBezTo>
                  <a:cubicBezTo>
                    <a:pt x="31" y="130"/>
                    <a:pt x="31" y="120"/>
                    <a:pt x="31" y="116"/>
                  </a:cubicBezTo>
                  <a:cubicBezTo>
                    <a:pt x="23" y="62"/>
                    <a:pt x="60" y="42"/>
                    <a:pt x="64" y="40"/>
                  </a:cubicBezTo>
                  <a:cubicBezTo>
                    <a:pt x="135" y="0"/>
                    <a:pt x="195" y="44"/>
                    <a:pt x="196" y="44"/>
                  </a:cubicBezTo>
                  <a:cubicBezTo>
                    <a:pt x="264" y="94"/>
                    <a:pt x="219" y="172"/>
                    <a:pt x="219" y="172"/>
                  </a:cubicBezTo>
                  <a:cubicBezTo>
                    <a:pt x="206" y="190"/>
                    <a:pt x="200" y="217"/>
                    <a:pt x="199" y="221"/>
                  </a:cubicBezTo>
                  <a:cubicBezTo>
                    <a:pt x="198" y="238"/>
                    <a:pt x="200" y="257"/>
                    <a:pt x="203" y="269"/>
                  </a:cubicBezTo>
                  <a:cubicBezTo>
                    <a:pt x="203" y="272"/>
                    <a:pt x="201" y="274"/>
                    <a:pt x="198" y="275"/>
                  </a:cubicBezTo>
                  <a:cubicBezTo>
                    <a:pt x="198" y="275"/>
                    <a:pt x="198" y="275"/>
                    <a:pt x="198" y="2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479">
              <a:extLst>
                <a:ext uri="{FF2B5EF4-FFF2-40B4-BE49-F238E27FC236}">
                  <a16:creationId xmlns:a16="http://schemas.microsoft.com/office/drawing/2014/main" xmlns="" id="{5ADD911C-FD86-478E-8328-499569045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4100" y="2151063"/>
              <a:ext cx="49213" cy="19050"/>
            </a:xfrm>
            <a:custGeom>
              <a:avLst/>
              <a:gdLst>
                <a:gd name="T0" fmla="*/ 24 w 29"/>
                <a:gd name="T1" fmla="*/ 11 h 11"/>
                <a:gd name="T2" fmla="*/ 24 w 29"/>
                <a:gd name="T3" fmla="*/ 11 h 11"/>
                <a:gd name="T4" fmla="*/ 5 w 29"/>
                <a:gd name="T5" fmla="*/ 10 h 11"/>
                <a:gd name="T6" fmla="*/ 0 w 29"/>
                <a:gd name="T7" fmla="*/ 5 h 11"/>
                <a:gd name="T8" fmla="*/ 5 w 29"/>
                <a:gd name="T9" fmla="*/ 0 h 11"/>
                <a:gd name="T10" fmla="*/ 5 w 29"/>
                <a:gd name="T11" fmla="*/ 0 h 11"/>
                <a:gd name="T12" fmla="*/ 24 w 29"/>
                <a:gd name="T13" fmla="*/ 1 h 11"/>
                <a:gd name="T14" fmla="*/ 29 w 29"/>
                <a:gd name="T15" fmla="*/ 6 h 11"/>
                <a:gd name="T16" fmla="*/ 24 w 29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1">
                  <a:moveTo>
                    <a:pt x="24" y="1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7" y="1"/>
                    <a:pt x="29" y="3"/>
                    <a:pt x="29" y="6"/>
                  </a:cubicBezTo>
                  <a:cubicBezTo>
                    <a:pt x="29" y="9"/>
                    <a:pt x="27" y="11"/>
                    <a:pt x="2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480">
              <a:extLst>
                <a:ext uri="{FF2B5EF4-FFF2-40B4-BE49-F238E27FC236}">
                  <a16:creationId xmlns:a16="http://schemas.microsoft.com/office/drawing/2014/main" xmlns="" id="{F6779D1D-939B-4191-8518-B7F8BEAEF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3313" y="1905000"/>
              <a:ext cx="223838" cy="227013"/>
            </a:xfrm>
            <a:custGeom>
              <a:avLst/>
              <a:gdLst>
                <a:gd name="T0" fmla="*/ 67 w 133"/>
                <a:gd name="T1" fmla="*/ 134 h 134"/>
                <a:gd name="T2" fmla="*/ 0 w 133"/>
                <a:gd name="T3" fmla="*/ 67 h 134"/>
                <a:gd name="T4" fmla="*/ 67 w 133"/>
                <a:gd name="T5" fmla="*/ 0 h 134"/>
                <a:gd name="T6" fmla="*/ 133 w 133"/>
                <a:gd name="T7" fmla="*/ 60 h 134"/>
                <a:gd name="T8" fmla="*/ 124 w 133"/>
                <a:gd name="T9" fmla="*/ 61 h 134"/>
                <a:gd name="T10" fmla="*/ 67 w 133"/>
                <a:gd name="T11" fmla="*/ 10 h 134"/>
                <a:gd name="T12" fmla="*/ 10 w 133"/>
                <a:gd name="T13" fmla="*/ 67 h 134"/>
                <a:gd name="T14" fmla="*/ 67 w 133"/>
                <a:gd name="T15" fmla="*/ 124 h 134"/>
                <a:gd name="T16" fmla="*/ 124 w 133"/>
                <a:gd name="T17" fmla="*/ 73 h 134"/>
                <a:gd name="T18" fmla="*/ 133 w 133"/>
                <a:gd name="T19" fmla="*/ 74 h 134"/>
                <a:gd name="T20" fmla="*/ 67 w 133"/>
                <a:gd name="T21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34">
                  <a:moveTo>
                    <a:pt x="67" y="134"/>
                  </a:moveTo>
                  <a:cubicBezTo>
                    <a:pt x="30" y="134"/>
                    <a:pt x="0" y="104"/>
                    <a:pt x="0" y="67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1" y="0"/>
                    <a:pt x="130" y="26"/>
                    <a:pt x="133" y="60"/>
                  </a:cubicBezTo>
                  <a:cubicBezTo>
                    <a:pt x="124" y="61"/>
                    <a:pt x="124" y="61"/>
                    <a:pt x="124" y="61"/>
                  </a:cubicBezTo>
                  <a:cubicBezTo>
                    <a:pt x="121" y="32"/>
                    <a:pt x="96" y="10"/>
                    <a:pt x="67" y="10"/>
                  </a:cubicBezTo>
                  <a:cubicBezTo>
                    <a:pt x="35" y="10"/>
                    <a:pt x="10" y="36"/>
                    <a:pt x="10" y="67"/>
                  </a:cubicBezTo>
                  <a:cubicBezTo>
                    <a:pt x="10" y="98"/>
                    <a:pt x="35" y="124"/>
                    <a:pt x="67" y="124"/>
                  </a:cubicBezTo>
                  <a:cubicBezTo>
                    <a:pt x="96" y="124"/>
                    <a:pt x="121" y="102"/>
                    <a:pt x="124" y="73"/>
                  </a:cubicBezTo>
                  <a:cubicBezTo>
                    <a:pt x="133" y="74"/>
                    <a:pt x="133" y="74"/>
                    <a:pt x="133" y="74"/>
                  </a:cubicBezTo>
                  <a:cubicBezTo>
                    <a:pt x="130" y="108"/>
                    <a:pt x="101" y="134"/>
                    <a:pt x="67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481">
              <a:extLst>
                <a:ext uri="{FF2B5EF4-FFF2-40B4-BE49-F238E27FC236}">
                  <a16:creationId xmlns:a16="http://schemas.microsoft.com/office/drawing/2014/main" xmlns="" id="{2DE3908C-3B7F-43C1-BA13-0D30D33B9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1413" y="1955800"/>
              <a:ext cx="95250" cy="136525"/>
            </a:xfrm>
            <a:custGeom>
              <a:avLst/>
              <a:gdLst>
                <a:gd name="T0" fmla="*/ 44 w 56"/>
                <a:gd name="T1" fmla="*/ 81 h 81"/>
                <a:gd name="T2" fmla="*/ 0 w 56"/>
                <a:gd name="T3" fmla="*/ 37 h 81"/>
                <a:gd name="T4" fmla="*/ 20 w 56"/>
                <a:gd name="T5" fmla="*/ 0 h 81"/>
                <a:gd name="T6" fmla="*/ 26 w 56"/>
                <a:gd name="T7" fmla="*/ 8 h 81"/>
                <a:gd name="T8" fmla="*/ 10 w 56"/>
                <a:gd name="T9" fmla="*/ 37 h 81"/>
                <a:gd name="T10" fmla="*/ 44 w 56"/>
                <a:gd name="T11" fmla="*/ 71 h 81"/>
                <a:gd name="T12" fmla="*/ 53 w 56"/>
                <a:gd name="T13" fmla="*/ 70 h 81"/>
                <a:gd name="T14" fmla="*/ 56 w 56"/>
                <a:gd name="T15" fmla="*/ 79 h 81"/>
                <a:gd name="T16" fmla="*/ 44 w 56"/>
                <a:gd name="T1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81">
                  <a:moveTo>
                    <a:pt x="44" y="81"/>
                  </a:moveTo>
                  <a:cubicBezTo>
                    <a:pt x="20" y="81"/>
                    <a:pt x="0" y="61"/>
                    <a:pt x="0" y="37"/>
                  </a:cubicBezTo>
                  <a:cubicBezTo>
                    <a:pt x="0" y="22"/>
                    <a:pt x="7" y="8"/>
                    <a:pt x="20" y="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16" y="15"/>
                    <a:pt x="10" y="25"/>
                    <a:pt x="10" y="37"/>
                  </a:cubicBezTo>
                  <a:cubicBezTo>
                    <a:pt x="10" y="56"/>
                    <a:pt x="25" y="71"/>
                    <a:pt x="44" y="71"/>
                  </a:cubicBezTo>
                  <a:cubicBezTo>
                    <a:pt x="47" y="71"/>
                    <a:pt x="50" y="71"/>
                    <a:pt x="53" y="70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2" y="81"/>
                    <a:pt x="48" y="81"/>
                    <a:pt x="4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482">
              <a:extLst>
                <a:ext uri="{FF2B5EF4-FFF2-40B4-BE49-F238E27FC236}">
                  <a16:creationId xmlns:a16="http://schemas.microsoft.com/office/drawing/2014/main" xmlns="" id="{9C60C699-68A8-41B4-B675-06E2FDD7F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0150" y="1944688"/>
              <a:ext cx="90488" cy="134938"/>
            </a:xfrm>
            <a:custGeom>
              <a:avLst/>
              <a:gdLst>
                <a:gd name="T0" fmla="*/ 34 w 53"/>
                <a:gd name="T1" fmla="*/ 80 h 80"/>
                <a:gd name="T2" fmla="*/ 29 w 53"/>
                <a:gd name="T3" fmla="*/ 72 h 80"/>
                <a:gd name="T4" fmla="*/ 43 w 53"/>
                <a:gd name="T5" fmla="*/ 44 h 80"/>
                <a:gd name="T6" fmla="*/ 9 w 53"/>
                <a:gd name="T7" fmla="*/ 10 h 80"/>
                <a:gd name="T8" fmla="*/ 2 w 53"/>
                <a:gd name="T9" fmla="*/ 11 h 80"/>
                <a:gd name="T10" fmla="*/ 0 w 53"/>
                <a:gd name="T11" fmla="*/ 1 h 80"/>
                <a:gd name="T12" fmla="*/ 9 w 53"/>
                <a:gd name="T13" fmla="*/ 0 h 80"/>
                <a:gd name="T14" fmla="*/ 53 w 53"/>
                <a:gd name="T15" fmla="*/ 44 h 80"/>
                <a:gd name="T16" fmla="*/ 34 w 53"/>
                <a:gd name="T1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0">
                  <a:moveTo>
                    <a:pt x="34" y="80"/>
                  </a:moveTo>
                  <a:cubicBezTo>
                    <a:pt x="29" y="72"/>
                    <a:pt x="29" y="72"/>
                    <a:pt x="29" y="72"/>
                  </a:cubicBezTo>
                  <a:cubicBezTo>
                    <a:pt x="38" y="65"/>
                    <a:pt x="43" y="55"/>
                    <a:pt x="43" y="44"/>
                  </a:cubicBezTo>
                  <a:cubicBezTo>
                    <a:pt x="43" y="25"/>
                    <a:pt x="28" y="10"/>
                    <a:pt x="9" y="10"/>
                  </a:cubicBezTo>
                  <a:cubicBezTo>
                    <a:pt x="7" y="10"/>
                    <a:pt x="4" y="10"/>
                    <a:pt x="2" y="1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0"/>
                    <a:pt x="6" y="0"/>
                    <a:pt x="9" y="0"/>
                  </a:cubicBezTo>
                  <a:cubicBezTo>
                    <a:pt x="33" y="0"/>
                    <a:pt x="53" y="20"/>
                    <a:pt x="53" y="44"/>
                  </a:cubicBezTo>
                  <a:cubicBezTo>
                    <a:pt x="53" y="58"/>
                    <a:pt x="46" y="72"/>
                    <a:pt x="3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483">
              <a:extLst>
                <a:ext uri="{FF2B5EF4-FFF2-40B4-BE49-F238E27FC236}">
                  <a16:creationId xmlns:a16="http://schemas.microsoft.com/office/drawing/2014/main" xmlns="" id="{61AC6F89-38DD-483E-9322-3B6B4CBF6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1100" y="1982788"/>
              <a:ext cx="69850" cy="69850"/>
            </a:xfrm>
            <a:custGeom>
              <a:avLst/>
              <a:gdLst>
                <a:gd name="T0" fmla="*/ 29 w 42"/>
                <a:gd name="T1" fmla="*/ 41 h 41"/>
                <a:gd name="T2" fmla="*/ 25 w 42"/>
                <a:gd name="T3" fmla="*/ 31 h 41"/>
                <a:gd name="T4" fmla="*/ 32 w 42"/>
                <a:gd name="T5" fmla="*/ 21 h 41"/>
                <a:gd name="T6" fmla="*/ 21 w 42"/>
                <a:gd name="T7" fmla="*/ 10 h 41"/>
                <a:gd name="T8" fmla="*/ 10 w 42"/>
                <a:gd name="T9" fmla="*/ 21 h 41"/>
                <a:gd name="T10" fmla="*/ 16 w 42"/>
                <a:gd name="T11" fmla="*/ 31 h 41"/>
                <a:gd name="T12" fmla="*/ 12 w 42"/>
                <a:gd name="T13" fmla="*/ 40 h 41"/>
                <a:gd name="T14" fmla="*/ 0 w 42"/>
                <a:gd name="T15" fmla="*/ 21 h 41"/>
                <a:gd name="T16" fmla="*/ 21 w 42"/>
                <a:gd name="T17" fmla="*/ 0 h 41"/>
                <a:gd name="T18" fmla="*/ 42 w 42"/>
                <a:gd name="T19" fmla="*/ 21 h 41"/>
                <a:gd name="T20" fmla="*/ 29 w 42"/>
                <a:gd name="T2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1">
                  <a:moveTo>
                    <a:pt x="29" y="41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30" y="30"/>
                    <a:pt x="32" y="26"/>
                    <a:pt x="32" y="21"/>
                  </a:cubicBezTo>
                  <a:cubicBezTo>
                    <a:pt x="32" y="15"/>
                    <a:pt x="27" y="10"/>
                    <a:pt x="21" y="10"/>
                  </a:cubicBezTo>
                  <a:cubicBezTo>
                    <a:pt x="15" y="10"/>
                    <a:pt x="10" y="15"/>
                    <a:pt x="10" y="21"/>
                  </a:cubicBezTo>
                  <a:cubicBezTo>
                    <a:pt x="10" y="25"/>
                    <a:pt x="12" y="29"/>
                    <a:pt x="16" y="3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4" y="37"/>
                    <a:pt x="0" y="29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33" y="0"/>
                    <a:pt x="42" y="9"/>
                    <a:pt x="42" y="21"/>
                  </a:cubicBezTo>
                  <a:cubicBezTo>
                    <a:pt x="42" y="30"/>
                    <a:pt x="37" y="37"/>
                    <a:pt x="29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484">
              <a:extLst>
                <a:ext uri="{FF2B5EF4-FFF2-40B4-BE49-F238E27FC236}">
                  <a16:creationId xmlns:a16="http://schemas.microsoft.com/office/drawing/2014/main" xmlns="" id="{FB38C103-0AB0-4B74-AF92-752C34A1C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0938" y="1985963"/>
              <a:ext cx="41275" cy="28575"/>
            </a:xfrm>
            <a:custGeom>
              <a:avLst/>
              <a:gdLst>
                <a:gd name="T0" fmla="*/ 23 w 26"/>
                <a:gd name="T1" fmla="*/ 18 h 18"/>
                <a:gd name="T2" fmla="*/ 0 w 26"/>
                <a:gd name="T3" fmla="*/ 10 h 18"/>
                <a:gd name="T4" fmla="*/ 5 w 26"/>
                <a:gd name="T5" fmla="*/ 0 h 18"/>
                <a:gd name="T6" fmla="*/ 26 w 26"/>
                <a:gd name="T7" fmla="*/ 9 h 18"/>
                <a:gd name="T8" fmla="*/ 23 w 26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23" y="18"/>
                  </a:moveTo>
                  <a:lnTo>
                    <a:pt x="0" y="10"/>
                  </a:lnTo>
                  <a:lnTo>
                    <a:pt x="5" y="0"/>
                  </a:lnTo>
                  <a:lnTo>
                    <a:pt x="26" y="9"/>
                  </a:lnTo>
                  <a:lnTo>
                    <a:pt x="23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485">
              <a:extLst>
                <a:ext uri="{FF2B5EF4-FFF2-40B4-BE49-F238E27FC236}">
                  <a16:creationId xmlns:a16="http://schemas.microsoft.com/office/drawing/2014/main" xmlns="" id="{08728859-4BD2-41B2-B746-060F62788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1413" y="2063750"/>
              <a:ext cx="36513" cy="39688"/>
            </a:xfrm>
            <a:custGeom>
              <a:avLst/>
              <a:gdLst>
                <a:gd name="T0" fmla="*/ 9 w 23"/>
                <a:gd name="T1" fmla="*/ 25 h 25"/>
                <a:gd name="T2" fmla="*/ 0 w 23"/>
                <a:gd name="T3" fmla="*/ 18 h 25"/>
                <a:gd name="T4" fmla="*/ 16 w 23"/>
                <a:gd name="T5" fmla="*/ 0 h 25"/>
                <a:gd name="T6" fmla="*/ 23 w 23"/>
                <a:gd name="T7" fmla="*/ 7 h 25"/>
                <a:gd name="T8" fmla="*/ 9 w 23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5">
                  <a:moveTo>
                    <a:pt x="9" y="25"/>
                  </a:moveTo>
                  <a:lnTo>
                    <a:pt x="0" y="18"/>
                  </a:lnTo>
                  <a:lnTo>
                    <a:pt x="16" y="0"/>
                  </a:lnTo>
                  <a:lnTo>
                    <a:pt x="23" y="7"/>
                  </a:lnTo>
                  <a:lnTo>
                    <a:pt x="9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27" name="Grupo 1758">
            <a:extLst>
              <a:ext uri="{FF2B5EF4-FFF2-40B4-BE49-F238E27FC236}">
                <a16:creationId xmlns:a16="http://schemas.microsoft.com/office/drawing/2014/main" xmlns="" id="{8C3C5C22-319B-40D2-ACE2-4A56653C70CA}"/>
              </a:ext>
            </a:extLst>
          </p:cNvPr>
          <p:cNvGrpSpPr/>
          <p:nvPr/>
        </p:nvGrpSpPr>
        <p:grpSpPr>
          <a:xfrm>
            <a:off x="232060" y="5089266"/>
            <a:ext cx="346076" cy="422277"/>
            <a:chOff x="7318375" y="4087812"/>
            <a:chExt cx="346076" cy="422277"/>
          </a:xfrm>
          <a:solidFill>
            <a:srgbClr val="80C242"/>
          </a:solidFill>
        </p:grpSpPr>
        <p:sp>
          <p:nvSpPr>
            <p:cNvPr id="28" name="Oval 198">
              <a:extLst>
                <a:ext uri="{FF2B5EF4-FFF2-40B4-BE49-F238E27FC236}">
                  <a16:creationId xmlns:a16="http://schemas.microsoft.com/office/drawing/2014/main" xmlns="" id="{EECD3C94-4723-43E3-9546-CCC7EAECA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7588" y="4095750"/>
              <a:ext cx="23813" cy="23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199">
              <a:extLst>
                <a:ext uri="{FF2B5EF4-FFF2-40B4-BE49-F238E27FC236}">
                  <a16:creationId xmlns:a16="http://schemas.microsoft.com/office/drawing/2014/main" xmlns="" id="{E7627CAA-12C6-419E-9528-78F95C590F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59650" y="4087812"/>
              <a:ext cx="41275" cy="39688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10 h 24"/>
                <a:gd name="T12" fmla="*/ 10 w 24"/>
                <a:gd name="T13" fmla="*/ 12 h 24"/>
                <a:gd name="T14" fmla="*/ 12 w 24"/>
                <a:gd name="T15" fmla="*/ 14 h 24"/>
                <a:gd name="T16" fmla="*/ 14 w 24"/>
                <a:gd name="T17" fmla="*/ 12 h 24"/>
                <a:gd name="T18" fmla="*/ 12 w 24"/>
                <a:gd name="T19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4"/>
                    <a:pt x="12" y="24"/>
                  </a:cubicBezTo>
                  <a:close/>
                  <a:moveTo>
                    <a:pt x="12" y="10"/>
                  </a:moveTo>
                  <a:cubicBezTo>
                    <a:pt x="11" y="10"/>
                    <a:pt x="10" y="11"/>
                    <a:pt x="10" y="12"/>
                  </a:cubicBezTo>
                  <a:cubicBezTo>
                    <a:pt x="10" y="13"/>
                    <a:pt x="11" y="14"/>
                    <a:pt x="12" y="14"/>
                  </a:cubicBezTo>
                  <a:cubicBezTo>
                    <a:pt x="13" y="14"/>
                    <a:pt x="14" y="13"/>
                    <a:pt x="14" y="12"/>
                  </a:cubicBezTo>
                  <a:cubicBezTo>
                    <a:pt x="14" y="11"/>
                    <a:pt x="13" y="10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" name="Freeform 200">
              <a:extLst>
                <a:ext uri="{FF2B5EF4-FFF2-40B4-BE49-F238E27FC236}">
                  <a16:creationId xmlns:a16="http://schemas.microsoft.com/office/drawing/2014/main" xmlns="" id="{46616A33-76C4-4DBE-831E-35519595E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8375" y="4113212"/>
              <a:ext cx="169863" cy="106363"/>
            </a:xfrm>
            <a:custGeom>
              <a:avLst/>
              <a:gdLst>
                <a:gd name="T0" fmla="*/ 6 w 101"/>
                <a:gd name="T1" fmla="*/ 63 h 63"/>
                <a:gd name="T2" fmla="*/ 3 w 101"/>
                <a:gd name="T3" fmla="*/ 62 h 63"/>
                <a:gd name="T4" fmla="*/ 2 w 101"/>
                <a:gd name="T5" fmla="*/ 55 h 63"/>
                <a:gd name="T6" fmla="*/ 48 w 101"/>
                <a:gd name="T7" fmla="*/ 26 h 63"/>
                <a:gd name="T8" fmla="*/ 91 w 101"/>
                <a:gd name="T9" fmla="*/ 3 h 63"/>
                <a:gd name="T10" fmla="*/ 98 w 101"/>
                <a:gd name="T11" fmla="*/ 2 h 63"/>
                <a:gd name="T12" fmla="*/ 99 w 101"/>
                <a:gd name="T13" fmla="*/ 9 h 63"/>
                <a:gd name="T14" fmla="*/ 47 w 101"/>
                <a:gd name="T15" fmla="*/ 36 h 63"/>
                <a:gd name="T16" fmla="*/ 46 w 101"/>
                <a:gd name="T17" fmla="*/ 36 h 63"/>
                <a:gd name="T18" fmla="*/ 10 w 101"/>
                <a:gd name="T19" fmla="*/ 60 h 63"/>
                <a:gd name="T20" fmla="*/ 6 w 101"/>
                <a:gd name="T21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" h="63">
                  <a:moveTo>
                    <a:pt x="6" y="63"/>
                  </a:moveTo>
                  <a:cubicBezTo>
                    <a:pt x="5" y="63"/>
                    <a:pt x="4" y="62"/>
                    <a:pt x="3" y="62"/>
                  </a:cubicBezTo>
                  <a:cubicBezTo>
                    <a:pt x="1" y="60"/>
                    <a:pt x="0" y="57"/>
                    <a:pt x="2" y="55"/>
                  </a:cubicBezTo>
                  <a:cubicBezTo>
                    <a:pt x="23" y="22"/>
                    <a:pt x="44" y="25"/>
                    <a:pt x="48" y="26"/>
                  </a:cubicBezTo>
                  <a:cubicBezTo>
                    <a:pt x="74" y="26"/>
                    <a:pt x="91" y="3"/>
                    <a:pt x="91" y="3"/>
                  </a:cubicBezTo>
                  <a:cubicBezTo>
                    <a:pt x="93" y="1"/>
                    <a:pt x="96" y="0"/>
                    <a:pt x="98" y="2"/>
                  </a:cubicBezTo>
                  <a:cubicBezTo>
                    <a:pt x="100" y="4"/>
                    <a:pt x="101" y="7"/>
                    <a:pt x="99" y="9"/>
                  </a:cubicBezTo>
                  <a:cubicBezTo>
                    <a:pt x="99" y="10"/>
                    <a:pt x="79" y="37"/>
                    <a:pt x="47" y="36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5" y="35"/>
                    <a:pt x="29" y="31"/>
                    <a:pt x="10" y="60"/>
                  </a:cubicBezTo>
                  <a:cubicBezTo>
                    <a:pt x="9" y="62"/>
                    <a:pt x="7" y="63"/>
                    <a:pt x="6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" name="Freeform 201">
              <a:extLst>
                <a:ext uri="{FF2B5EF4-FFF2-40B4-BE49-F238E27FC236}">
                  <a16:creationId xmlns:a16="http://schemas.microsoft.com/office/drawing/2014/main" xmlns="" id="{9448E494-FD04-48E6-89E8-623F17392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4157662"/>
              <a:ext cx="107950" cy="153988"/>
            </a:xfrm>
            <a:custGeom>
              <a:avLst/>
              <a:gdLst>
                <a:gd name="T0" fmla="*/ 5 w 64"/>
                <a:gd name="T1" fmla="*/ 91 h 91"/>
                <a:gd name="T2" fmla="*/ 0 w 64"/>
                <a:gd name="T3" fmla="*/ 86 h 91"/>
                <a:gd name="T4" fmla="*/ 5 w 64"/>
                <a:gd name="T5" fmla="*/ 81 h 91"/>
                <a:gd name="T6" fmla="*/ 38 w 64"/>
                <a:gd name="T7" fmla="*/ 75 h 91"/>
                <a:gd name="T8" fmla="*/ 41 w 64"/>
                <a:gd name="T9" fmla="*/ 7 h 91"/>
                <a:gd name="T10" fmla="*/ 43 w 64"/>
                <a:gd name="T11" fmla="*/ 1 h 91"/>
                <a:gd name="T12" fmla="*/ 50 w 64"/>
                <a:gd name="T13" fmla="*/ 3 h 91"/>
                <a:gd name="T14" fmla="*/ 47 w 64"/>
                <a:gd name="T15" fmla="*/ 80 h 91"/>
                <a:gd name="T16" fmla="*/ 46 w 64"/>
                <a:gd name="T17" fmla="*/ 81 h 91"/>
                <a:gd name="T18" fmla="*/ 46 w 64"/>
                <a:gd name="T19" fmla="*/ 82 h 91"/>
                <a:gd name="T20" fmla="*/ 6 w 64"/>
                <a:gd name="T21" fmla="*/ 91 h 91"/>
                <a:gd name="T22" fmla="*/ 5 w 64"/>
                <a:gd name="T2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91">
                  <a:moveTo>
                    <a:pt x="5" y="91"/>
                  </a:moveTo>
                  <a:cubicBezTo>
                    <a:pt x="3" y="91"/>
                    <a:pt x="1" y="89"/>
                    <a:pt x="0" y="86"/>
                  </a:cubicBezTo>
                  <a:cubicBezTo>
                    <a:pt x="0" y="84"/>
                    <a:pt x="2" y="81"/>
                    <a:pt x="5" y="81"/>
                  </a:cubicBezTo>
                  <a:cubicBezTo>
                    <a:pt x="18" y="80"/>
                    <a:pt x="33" y="77"/>
                    <a:pt x="38" y="75"/>
                  </a:cubicBezTo>
                  <a:cubicBezTo>
                    <a:pt x="41" y="67"/>
                    <a:pt x="52" y="30"/>
                    <a:pt x="41" y="7"/>
                  </a:cubicBezTo>
                  <a:cubicBezTo>
                    <a:pt x="40" y="5"/>
                    <a:pt x="41" y="2"/>
                    <a:pt x="43" y="1"/>
                  </a:cubicBezTo>
                  <a:cubicBezTo>
                    <a:pt x="46" y="0"/>
                    <a:pt x="49" y="1"/>
                    <a:pt x="50" y="3"/>
                  </a:cubicBezTo>
                  <a:cubicBezTo>
                    <a:pt x="64" y="32"/>
                    <a:pt x="48" y="78"/>
                    <a:pt x="47" y="80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0" y="87"/>
                    <a:pt x="16" y="90"/>
                    <a:pt x="6" y="91"/>
                  </a:cubicBezTo>
                  <a:cubicBezTo>
                    <a:pt x="6" y="91"/>
                    <a:pt x="6" y="91"/>
                    <a:pt x="5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2" name="Freeform 202">
              <a:extLst>
                <a:ext uri="{FF2B5EF4-FFF2-40B4-BE49-F238E27FC236}">
                  <a16:creationId xmlns:a16="http://schemas.microsoft.com/office/drawing/2014/main" xmlns="" id="{827DDA13-DC0B-468C-958E-E6B1E081C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9338" y="4214812"/>
              <a:ext cx="112713" cy="65088"/>
            </a:xfrm>
            <a:custGeom>
              <a:avLst/>
              <a:gdLst>
                <a:gd name="T0" fmla="*/ 62 w 67"/>
                <a:gd name="T1" fmla="*/ 39 h 39"/>
                <a:gd name="T2" fmla="*/ 57 w 67"/>
                <a:gd name="T3" fmla="*/ 36 h 39"/>
                <a:gd name="T4" fmla="*/ 40 w 67"/>
                <a:gd name="T5" fmla="*/ 11 h 39"/>
                <a:gd name="T6" fmla="*/ 7 w 67"/>
                <a:gd name="T7" fmla="*/ 17 h 39"/>
                <a:gd name="T8" fmla="*/ 1 w 67"/>
                <a:gd name="T9" fmla="*/ 13 h 39"/>
                <a:gd name="T10" fmla="*/ 4 w 67"/>
                <a:gd name="T11" fmla="*/ 7 h 39"/>
                <a:gd name="T12" fmla="*/ 42 w 67"/>
                <a:gd name="T13" fmla="*/ 1 h 39"/>
                <a:gd name="T14" fmla="*/ 43 w 67"/>
                <a:gd name="T15" fmla="*/ 1 h 39"/>
                <a:gd name="T16" fmla="*/ 43 w 67"/>
                <a:gd name="T17" fmla="*/ 2 h 39"/>
                <a:gd name="T18" fmla="*/ 66 w 67"/>
                <a:gd name="T19" fmla="*/ 32 h 39"/>
                <a:gd name="T20" fmla="*/ 64 w 67"/>
                <a:gd name="T21" fmla="*/ 38 h 39"/>
                <a:gd name="T22" fmla="*/ 62 w 67"/>
                <a:gd name="T2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39">
                  <a:moveTo>
                    <a:pt x="62" y="39"/>
                  </a:moveTo>
                  <a:cubicBezTo>
                    <a:pt x="60" y="39"/>
                    <a:pt x="58" y="38"/>
                    <a:pt x="57" y="36"/>
                  </a:cubicBezTo>
                  <a:cubicBezTo>
                    <a:pt x="53" y="28"/>
                    <a:pt x="45" y="15"/>
                    <a:pt x="40" y="11"/>
                  </a:cubicBezTo>
                  <a:cubicBezTo>
                    <a:pt x="36" y="11"/>
                    <a:pt x="24" y="11"/>
                    <a:pt x="7" y="17"/>
                  </a:cubicBezTo>
                  <a:cubicBezTo>
                    <a:pt x="4" y="18"/>
                    <a:pt x="2" y="16"/>
                    <a:pt x="1" y="13"/>
                  </a:cubicBezTo>
                  <a:cubicBezTo>
                    <a:pt x="0" y="11"/>
                    <a:pt x="1" y="8"/>
                    <a:pt x="4" y="7"/>
                  </a:cubicBezTo>
                  <a:cubicBezTo>
                    <a:pt x="26" y="0"/>
                    <a:pt x="41" y="1"/>
                    <a:pt x="4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54" y="7"/>
                    <a:pt x="64" y="28"/>
                    <a:pt x="66" y="32"/>
                  </a:cubicBezTo>
                  <a:cubicBezTo>
                    <a:pt x="67" y="34"/>
                    <a:pt x="66" y="37"/>
                    <a:pt x="64" y="38"/>
                  </a:cubicBezTo>
                  <a:cubicBezTo>
                    <a:pt x="63" y="39"/>
                    <a:pt x="62" y="39"/>
                    <a:pt x="6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3" name="Freeform 203">
              <a:extLst>
                <a:ext uri="{FF2B5EF4-FFF2-40B4-BE49-F238E27FC236}">
                  <a16:creationId xmlns:a16="http://schemas.microsoft.com/office/drawing/2014/main" xmlns="" id="{0178D874-21C8-4B11-9CD3-BFA9BF76C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4250" y="4397375"/>
              <a:ext cx="84138" cy="112713"/>
            </a:xfrm>
            <a:custGeom>
              <a:avLst/>
              <a:gdLst>
                <a:gd name="T0" fmla="*/ 45 w 50"/>
                <a:gd name="T1" fmla="*/ 66 h 66"/>
                <a:gd name="T2" fmla="*/ 45 w 50"/>
                <a:gd name="T3" fmla="*/ 66 h 66"/>
                <a:gd name="T4" fmla="*/ 40 w 50"/>
                <a:gd name="T5" fmla="*/ 61 h 66"/>
                <a:gd name="T6" fmla="*/ 40 w 50"/>
                <a:gd name="T7" fmla="*/ 17 h 66"/>
                <a:gd name="T8" fmla="*/ 33 w 50"/>
                <a:gd name="T9" fmla="*/ 10 h 66"/>
                <a:gd name="T10" fmla="*/ 17 w 50"/>
                <a:gd name="T11" fmla="*/ 10 h 66"/>
                <a:gd name="T12" fmla="*/ 10 w 50"/>
                <a:gd name="T13" fmla="*/ 17 h 66"/>
                <a:gd name="T14" fmla="*/ 10 w 50"/>
                <a:gd name="T15" fmla="*/ 61 h 66"/>
                <a:gd name="T16" fmla="*/ 5 w 50"/>
                <a:gd name="T17" fmla="*/ 66 h 66"/>
                <a:gd name="T18" fmla="*/ 5 w 50"/>
                <a:gd name="T19" fmla="*/ 66 h 66"/>
                <a:gd name="T20" fmla="*/ 0 w 50"/>
                <a:gd name="T21" fmla="*/ 61 h 66"/>
                <a:gd name="T22" fmla="*/ 0 w 50"/>
                <a:gd name="T23" fmla="*/ 17 h 66"/>
                <a:gd name="T24" fmla="*/ 17 w 50"/>
                <a:gd name="T25" fmla="*/ 0 h 66"/>
                <a:gd name="T26" fmla="*/ 33 w 50"/>
                <a:gd name="T27" fmla="*/ 0 h 66"/>
                <a:gd name="T28" fmla="*/ 50 w 50"/>
                <a:gd name="T29" fmla="*/ 17 h 66"/>
                <a:gd name="T30" fmla="*/ 50 w 50"/>
                <a:gd name="T31" fmla="*/ 61 h 66"/>
                <a:gd name="T32" fmla="*/ 45 w 50"/>
                <a:gd name="T3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66">
                  <a:moveTo>
                    <a:pt x="45" y="66"/>
                  </a:moveTo>
                  <a:cubicBezTo>
                    <a:pt x="45" y="66"/>
                    <a:pt x="45" y="66"/>
                    <a:pt x="45" y="66"/>
                  </a:cubicBezTo>
                  <a:cubicBezTo>
                    <a:pt x="42" y="66"/>
                    <a:pt x="40" y="64"/>
                    <a:pt x="40" y="61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13"/>
                    <a:pt x="36" y="10"/>
                    <a:pt x="33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3" y="10"/>
                    <a:pt x="10" y="13"/>
                    <a:pt x="10" y="17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4"/>
                    <a:pt x="7" y="66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2" y="66"/>
                    <a:pt x="0" y="64"/>
                    <a:pt x="0" y="6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2" y="0"/>
                    <a:pt x="50" y="8"/>
                    <a:pt x="50" y="17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50" y="64"/>
                    <a:pt x="47" y="66"/>
                    <a:pt x="45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4" name="Freeform 204">
              <a:extLst>
                <a:ext uri="{FF2B5EF4-FFF2-40B4-BE49-F238E27FC236}">
                  <a16:creationId xmlns:a16="http://schemas.microsoft.com/office/drawing/2014/main" xmlns="" id="{B78F46DA-2942-4240-BF27-9396858E2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075" y="4324350"/>
              <a:ext cx="84138" cy="185738"/>
            </a:xfrm>
            <a:custGeom>
              <a:avLst/>
              <a:gdLst>
                <a:gd name="T0" fmla="*/ 45 w 50"/>
                <a:gd name="T1" fmla="*/ 110 h 110"/>
                <a:gd name="T2" fmla="*/ 45 w 50"/>
                <a:gd name="T3" fmla="*/ 110 h 110"/>
                <a:gd name="T4" fmla="*/ 40 w 50"/>
                <a:gd name="T5" fmla="*/ 105 h 110"/>
                <a:gd name="T6" fmla="*/ 40 w 50"/>
                <a:gd name="T7" fmla="*/ 17 h 110"/>
                <a:gd name="T8" fmla="*/ 33 w 50"/>
                <a:gd name="T9" fmla="*/ 10 h 110"/>
                <a:gd name="T10" fmla="*/ 17 w 50"/>
                <a:gd name="T11" fmla="*/ 10 h 110"/>
                <a:gd name="T12" fmla="*/ 10 w 50"/>
                <a:gd name="T13" fmla="*/ 17 h 110"/>
                <a:gd name="T14" fmla="*/ 10 w 50"/>
                <a:gd name="T15" fmla="*/ 105 h 110"/>
                <a:gd name="T16" fmla="*/ 5 w 50"/>
                <a:gd name="T17" fmla="*/ 110 h 110"/>
                <a:gd name="T18" fmla="*/ 5 w 50"/>
                <a:gd name="T19" fmla="*/ 110 h 110"/>
                <a:gd name="T20" fmla="*/ 0 w 50"/>
                <a:gd name="T21" fmla="*/ 105 h 110"/>
                <a:gd name="T22" fmla="*/ 0 w 50"/>
                <a:gd name="T23" fmla="*/ 17 h 110"/>
                <a:gd name="T24" fmla="*/ 17 w 50"/>
                <a:gd name="T25" fmla="*/ 0 h 110"/>
                <a:gd name="T26" fmla="*/ 33 w 50"/>
                <a:gd name="T27" fmla="*/ 0 h 110"/>
                <a:gd name="T28" fmla="*/ 50 w 50"/>
                <a:gd name="T29" fmla="*/ 17 h 110"/>
                <a:gd name="T30" fmla="*/ 50 w 50"/>
                <a:gd name="T31" fmla="*/ 105 h 110"/>
                <a:gd name="T32" fmla="*/ 45 w 50"/>
                <a:gd name="T3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110">
                  <a:moveTo>
                    <a:pt x="45" y="110"/>
                  </a:moveTo>
                  <a:cubicBezTo>
                    <a:pt x="45" y="110"/>
                    <a:pt x="45" y="110"/>
                    <a:pt x="45" y="110"/>
                  </a:cubicBezTo>
                  <a:cubicBezTo>
                    <a:pt x="42" y="110"/>
                    <a:pt x="40" y="108"/>
                    <a:pt x="40" y="105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13"/>
                    <a:pt x="37" y="10"/>
                    <a:pt x="33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3" y="10"/>
                    <a:pt x="10" y="13"/>
                    <a:pt x="10" y="17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10" y="108"/>
                    <a:pt x="8" y="110"/>
                    <a:pt x="5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2" y="110"/>
                    <a:pt x="0" y="108"/>
                    <a:pt x="0" y="10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2" y="0"/>
                    <a:pt x="50" y="7"/>
                    <a:pt x="50" y="17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0" y="108"/>
                    <a:pt x="48" y="110"/>
                    <a:pt x="45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5" name="Freeform 206">
              <a:extLst>
                <a:ext uri="{FF2B5EF4-FFF2-40B4-BE49-F238E27FC236}">
                  <a16:creationId xmlns:a16="http://schemas.microsoft.com/office/drawing/2014/main" xmlns="" id="{91202E73-8399-4098-99D0-0383FC5FB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0313" y="4219576"/>
              <a:ext cx="84138" cy="290513"/>
            </a:xfrm>
            <a:custGeom>
              <a:avLst/>
              <a:gdLst>
                <a:gd name="T0" fmla="*/ 45 w 50"/>
                <a:gd name="T1" fmla="*/ 172 h 172"/>
                <a:gd name="T2" fmla="*/ 45 w 50"/>
                <a:gd name="T3" fmla="*/ 172 h 172"/>
                <a:gd name="T4" fmla="*/ 40 w 50"/>
                <a:gd name="T5" fmla="*/ 167 h 172"/>
                <a:gd name="T6" fmla="*/ 40 w 50"/>
                <a:gd name="T7" fmla="*/ 17 h 172"/>
                <a:gd name="T8" fmla="*/ 33 w 50"/>
                <a:gd name="T9" fmla="*/ 10 h 172"/>
                <a:gd name="T10" fmla="*/ 17 w 50"/>
                <a:gd name="T11" fmla="*/ 10 h 172"/>
                <a:gd name="T12" fmla="*/ 10 w 50"/>
                <a:gd name="T13" fmla="*/ 17 h 172"/>
                <a:gd name="T14" fmla="*/ 10 w 50"/>
                <a:gd name="T15" fmla="*/ 167 h 172"/>
                <a:gd name="T16" fmla="*/ 5 w 50"/>
                <a:gd name="T17" fmla="*/ 172 h 172"/>
                <a:gd name="T18" fmla="*/ 5 w 50"/>
                <a:gd name="T19" fmla="*/ 172 h 172"/>
                <a:gd name="T20" fmla="*/ 0 w 50"/>
                <a:gd name="T21" fmla="*/ 167 h 172"/>
                <a:gd name="T22" fmla="*/ 0 w 50"/>
                <a:gd name="T23" fmla="*/ 17 h 172"/>
                <a:gd name="T24" fmla="*/ 17 w 50"/>
                <a:gd name="T25" fmla="*/ 0 h 172"/>
                <a:gd name="T26" fmla="*/ 33 w 50"/>
                <a:gd name="T27" fmla="*/ 0 h 172"/>
                <a:gd name="T28" fmla="*/ 50 w 50"/>
                <a:gd name="T29" fmla="*/ 17 h 172"/>
                <a:gd name="T30" fmla="*/ 50 w 50"/>
                <a:gd name="T31" fmla="*/ 167 h 172"/>
                <a:gd name="T32" fmla="*/ 45 w 50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172">
                  <a:moveTo>
                    <a:pt x="45" y="172"/>
                  </a:moveTo>
                  <a:cubicBezTo>
                    <a:pt x="45" y="172"/>
                    <a:pt x="45" y="172"/>
                    <a:pt x="45" y="172"/>
                  </a:cubicBezTo>
                  <a:cubicBezTo>
                    <a:pt x="43" y="172"/>
                    <a:pt x="40" y="170"/>
                    <a:pt x="40" y="16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13"/>
                    <a:pt x="37" y="10"/>
                    <a:pt x="33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4" y="10"/>
                    <a:pt x="10" y="13"/>
                    <a:pt x="10" y="17"/>
                  </a:cubicBezTo>
                  <a:cubicBezTo>
                    <a:pt x="10" y="167"/>
                    <a:pt x="10" y="167"/>
                    <a:pt x="10" y="167"/>
                  </a:cubicBezTo>
                  <a:cubicBezTo>
                    <a:pt x="10" y="170"/>
                    <a:pt x="8" y="172"/>
                    <a:pt x="5" y="172"/>
                  </a:cubicBezTo>
                  <a:cubicBezTo>
                    <a:pt x="5" y="172"/>
                    <a:pt x="5" y="172"/>
                    <a:pt x="5" y="172"/>
                  </a:cubicBezTo>
                  <a:cubicBezTo>
                    <a:pt x="3" y="172"/>
                    <a:pt x="0" y="170"/>
                    <a:pt x="0" y="16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3" y="0"/>
                    <a:pt x="50" y="7"/>
                    <a:pt x="50" y="17"/>
                  </a:cubicBezTo>
                  <a:cubicBezTo>
                    <a:pt x="50" y="167"/>
                    <a:pt x="50" y="167"/>
                    <a:pt x="50" y="167"/>
                  </a:cubicBezTo>
                  <a:cubicBezTo>
                    <a:pt x="50" y="170"/>
                    <a:pt x="48" y="172"/>
                    <a:pt x="45" y="1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7859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[Shape] Circuito"/>
          <p:cNvSpPr/>
          <p:nvPr/>
        </p:nvSpPr>
        <p:spPr>
          <a:xfrm>
            <a:off x="6062162" y="282788"/>
            <a:ext cx="6380946" cy="770131"/>
          </a:xfrm>
          <a:prstGeom prst="roundRect">
            <a:avLst>
              <a:gd name="adj" fmla="val 50000"/>
            </a:avLst>
          </a:prstGeom>
          <a:noFill/>
          <a:ln>
            <a:solidFill>
              <a:srgbClr val="F58A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6443454" y="332241"/>
            <a:ext cx="4107215" cy="812344"/>
            <a:chOff x="7855389" y="332241"/>
            <a:chExt cx="4107215" cy="812344"/>
          </a:xfrm>
        </p:grpSpPr>
        <p:sp>
          <p:nvSpPr>
            <p:cNvPr id="13" name="[Título]">
              <a:extLst>
                <a:ext uri="{FF2B5EF4-FFF2-40B4-BE49-F238E27FC236}">
                  <a16:creationId xmlns:a16="http://schemas.microsoft.com/office/drawing/2014/main" xmlns="" id="{40BD27E6-0C46-4BA1-B838-54CF6F9C254D}"/>
                </a:ext>
              </a:extLst>
            </p:cNvPr>
            <p:cNvSpPr txBox="1"/>
            <p:nvPr/>
          </p:nvSpPr>
          <p:spPr>
            <a:xfrm>
              <a:off x="7855389" y="332241"/>
              <a:ext cx="4107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b="1" dirty="0" smtClean="0">
                  <a:solidFill>
                    <a:srgbClr val="185586"/>
                  </a:solidFill>
                  <a:latin typeface="+mj-lt"/>
                  <a:ea typeface="Verdana" panose="020B0604030504040204" pitchFamily="34" charset="0"/>
                  <a:cs typeface="Verdana" panose="020B0604030504040204" pitchFamily="34" charset="0"/>
                </a:rPr>
                <a:t>Volumetria Geral</a:t>
              </a:r>
              <a:endParaRPr lang="pt-BR" sz="3200" b="1" dirty="0">
                <a:solidFill>
                  <a:srgbClr val="185586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[Detalhe] Forma"/>
            <p:cNvSpPr/>
            <p:nvPr/>
          </p:nvSpPr>
          <p:spPr>
            <a:xfrm>
              <a:off x="8031829" y="970414"/>
              <a:ext cx="566057" cy="174171"/>
            </a:xfrm>
            <a:prstGeom prst="rect">
              <a:avLst/>
            </a:prstGeom>
            <a:solidFill>
              <a:srgbClr val="F58A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295837" y="1329917"/>
            <a:ext cx="53384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rgbClr val="002060"/>
                </a:solidFill>
                <a:latin typeface="Calibri" panose="020F0502020204030204" pitchFamily="34" charset="0"/>
              </a:defRPr>
            </a:lvl1pPr>
            <a:lvl2pPr lvl="1">
              <a:defRPr>
                <a:solidFill>
                  <a:srgbClr val="002060"/>
                </a:solidFill>
                <a:latin typeface="Calibri" panose="020F0502020204030204" pitchFamily="34" charset="0"/>
              </a:defRPr>
            </a:lvl2pPr>
            <a:lvl3pPr lvl="2">
              <a:defRPr sz="3200">
                <a:solidFill>
                  <a:srgbClr val="002060"/>
                </a:solidFill>
                <a:latin typeface="Calibri" panose="020F0502020204030204" pitchFamily="34" charset="0"/>
              </a:defRPr>
            </a:lvl3pPr>
          </a:lstStyle>
          <a:p>
            <a:r>
              <a:rPr lang="pt-BR" dirty="0"/>
              <a:t>Total de clientes: 45,211</a:t>
            </a:r>
          </a:p>
          <a:p>
            <a:endParaRPr lang="pt-BR" dirty="0"/>
          </a:p>
          <a:p>
            <a:r>
              <a:rPr lang="pt-BR" dirty="0"/>
              <a:t>Idade média dos clientes:    </a:t>
            </a:r>
            <a:r>
              <a:rPr lang="pt-BR" dirty="0" smtClean="0"/>
              <a:t>41</a:t>
            </a:r>
            <a:endParaRPr lang="pt-BR" dirty="0"/>
          </a:p>
          <a:p>
            <a:r>
              <a:rPr lang="pt-BR" dirty="0"/>
              <a:t>	</a:t>
            </a:r>
            <a:r>
              <a:rPr lang="pt-BR" dirty="0" smtClean="0"/>
              <a:t>Cliente </a:t>
            </a:r>
            <a:r>
              <a:rPr lang="pt-BR" dirty="0"/>
              <a:t>mais velho: 95</a:t>
            </a:r>
          </a:p>
          <a:p>
            <a:r>
              <a:rPr lang="pt-BR" dirty="0" smtClean="0"/>
              <a:t>	Cliente </a:t>
            </a:r>
            <a:r>
              <a:rPr lang="pt-BR" dirty="0"/>
              <a:t>mais novo:  18</a:t>
            </a:r>
          </a:p>
          <a:p>
            <a:endParaRPr lang="pt-BR" dirty="0"/>
          </a:p>
          <a:p>
            <a:r>
              <a:rPr lang="pt-BR" dirty="0"/>
              <a:t>Total de </a:t>
            </a:r>
            <a:r>
              <a:rPr lang="pt-BR" dirty="0" smtClean="0"/>
              <a:t>inadimplentes na base: </a:t>
            </a:r>
            <a:r>
              <a:rPr lang="pt-BR" dirty="0"/>
              <a:t>815</a:t>
            </a:r>
          </a:p>
          <a:p>
            <a:endParaRPr lang="pt-BR" dirty="0"/>
          </a:p>
          <a:p>
            <a:r>
              <a:rPr lang="pt-BR" dirty="0"/>
              <a:t>Total de </a:t>
            </a:r>
            <a:r>
              <a:rPr lang="pt-BR" dirty="0" smtClean="0"/>
              <a:t>clientes com empréstimos </a:t>
            </a:r>
            <a:r>
              <a:rPr lang="pt-BR" dirty="0"/>
              <a:t>imobiliários: </a:t>
            </a:r>
            <a:r>
              <a:rPr lang="pt-BR" dirty="0" smtClean="0"/>
              <a:t>25.130</a:t>
            </a:r>
            <a:endParaRPr lang="pt-BR" dirty="0"/>
          </a:p>
          <a:p>
            <a:r>
              <a:rPr lang="pt-BR" dirty="0"/>
              <a:t>Total de </a:t>
            </a:r>
            <a:r>
              <a:rPr lang="pt-BR" dirty="0" smtClean="0"/>
              <a:t>clientes com empréstimos pessoal: 7.244</a:t>
            </a:r>
            <a:endParaRPr lang="pt-BR" dirty="0"/>
          </a:p>
          <a:p>
            <a:endParaRPr lang="pt-BR" dirty="0"/>
          </a:p>
          <a:p>
            <a:r>
              <a:rPr lang="pt-BR" dirty="0"/>
              <a:t>Balanço médio - total anual</a:t>
            </a:r>
            <a:r>
              <a:rPr lang="pt-BR" dirty="0" smtClean="0"/>
              <a:t>: 61.589.682</a:t>
            </a:r>
            <a:endParaRPr lang="pt-BR" dirty="0"/>
          </a:p>
          <a:p>
            <a:r>
              <a:rPr lang="pt-BR" dirty="0"/>
              <a:t>Balanço médio </a:t>
            </a:r>
            <a:r>
              <a:rPr lang="pt-BR" dirty="0" smtClean="0"/>
              <a:t>– Média: 1.362,27</a:t>
            </a:r>
          </a:p>
          <a:p>
            <a:r>
              <a:rPr lang="pt-BR" dirty="0" smtClean="0"/>
              <a:t>                               Mediana: 448,00</a:t>
            </a:r>
            <a:endParaRPr lang="pt-BR" dirty="0"/>
          </a:p>
          <a:p>
            <a:r>
              <a:rPr lang="pt-BR" dirty="0" smtClean="0"/>
              <a:t>                               Maior </a:t>
            </a:r>
            <a:r>
              <a:rPr lang="pt-BR" dirty="0"/>
              <a:t>do ano</a:t>
            </a:r>
            <a:r>
              <a:rPr lang="pt-BR" dirty="0" smtClean="0"/>
              <a:t>: 102.127</a:t>
            </a:r>
            <a:endParaRPr lang="pt-BR" dirty="0"/>
          </a:p>
          <a:p>
            <a:r>
              <a:rPr lang="pt-BR" dirty="0" smtClean="0"/>
              <a:t>                               Menor </a:t>
            </a:r>
            <a:r>
              <a:rPr lang="pt-BR" dirty="0"/>
              <a:t>do ano</a:t>
            </a:r>
            <a:r>
              <a:rPr lang="pt-BR" dirty="0" smtClean="0"/>
              <a:t>: -8.019</a:t>
            </a:r>
            <a:endParaRPr lang="pt-BR" dirty="0"/>
          </a:p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062162" y="1329917"/>
            <a:ext cx="72651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rgbClr val="002060"/>
                </a:solidFill>
                <a:latin typeface="Calibri" panose="020F0502020204030204" pitchFamily="34" charset="0"/>
              </a:defRPr>
            </a:lvl1pPr>
            <a:lvl2pPr lvl="1">
              <a:defRPr>
                <a:solidFill>
                  <a:srgbClr val="002060"/>
                </a:solidFill>
                <a:latin typeface="Calibri" panose="020F0502020204030204" pitchFamily="34" charset="0"/>
              </a:defRPr>
            </a:lvl2pPr>
            <a:lvl3pPr lvl="2">
              <a:defRPr sz="3200">
                <a:solidFill>
                  <a:srgbClr val="002060"/>
                </a:solidFill>
                <a:latin typeface="Calibri" panose="020F0502020204030204" pitchFamily="34" charset="0"/>
              </a:defRPr>
            </a:lvl3pPr>
          </a:lstStyle>
          <a:p>
            <a:r>
              <a:rPr lang="pt-BR" dirty="0" smtClean="0"/>
              <a:t>Profissão </a:t>
            </a:r>
            <a:r>
              <a:rPr lang="pt-BR" dirty="0"/>
              <a:t>mais frequente: </a:t>
            </a:r>
            <a:r>
              <a:rPr lang="pt-BR" dirty="0" smtClean="0"/>
              <a:t>blue-colar, 21,5</a:t>
            </a:r>
            <a:r>
              <a:rPr lang="pt-BR" dirty="0"/>
              <a:t>% da base</a:t>
            </a:r>
          </a:p>
          <a:p>
            <a:endParaRPr lang="pt-BR" dirty="0"/>
          </a:p>
          <a:p>
            <a:r>
              <a:rPr lang="pt-BR" dirty="0"/>
              <a:t>Nível educacional mais frequente: </a:t>
            </a:r>
            <a:r>
              <a:rPr lang="pt-BR" dirty="0" err="1"/>
              <a:t>secondary</a:t>
            </a:r>
            <a:r>
              <a:rPr lang="pt-BR" dirty="0"/>
              <a:t>, </a:t>
            </a:r>
            <a:r>
              <a:rPr lang="pt-BR" dirty="0" smtClean="0"/>
              <a:t>51,3</a:t>
            </a:r>
            <a:r>
              <a:rPr lang="pt-BR" dirty="0"/>
              <a:t>% da base</a:t>
            </a:r>
          </a:p>
          <a:p>
            <a:endParaRPr lang="pt-BR" dirty="0"/>
          </a:p>
          <a:p>
            <a:r>
              <a:rPr lang="pt-BR" dirty="0"/>
              <a:t>Estado civil mais frequente: </a:t>
            </a:r>
            <a:r>
              <a:rPr lang="pt-BR" dirty="0" err="1"/>
              <a:t>married</a:t>
            </a:r>
            <a:r>
              <a:rPr lang="pt-BR" dirty="0"/>
              <a:t>, </a:t>
            </a:r>
            <a:r>
              <a:rPr lang="pt-BR" dirty="0" smtClean="0"/>
              <a:t>60,2</a:t>
            </a:r>
            <a:r>
              <a:rPr lang="pt-BR" dirty="0"/>
              <a:t>% da base</a:t>
            </a:r>
          </a:p>
          <a:p>
            <a:endParaRPr lang="pt-BR" dirty="0"/>
          </a:p>
          <a:p>
            <a:r>
              <a:rPr lang="pt-BR" dirty="0"/>
              <a:t>Total de contatos na </a:t>
            </a:r>
            <a:r>
              <a:rPr lang="pt-BR" dirty="0" smtClean="0"/>
              <a:t>campanha: 124.956</a:t>
            </a:r>
            <a:endParaRPr lang="pt-BR" dirty="0"/>
          </a:p>
          <a:p>
            <a:r>
              <a:rPr lang="pt-BR" dirty="0"/>
              <a:t>Total de sucesso na campanha</a:t>
            </a:r>
            <a:r>
              <a:rPr lang="pt-BR" dirty="0" smtClean="0"/>
              <a:t>: 5.289</a:t>
            </a:r>
            <a:endParaRPr lang="pt-BR" dirty="0"/>
          </a:p>
          <a:p>
            <a:r>
              <a:rPr lang="pt-BR" dirty="0"/>
              <a:t>Total de sucesso na campanha </a:t>
            </a:r>
            <a:r>
              <a:rPr lang="pt-BR" dirty="0" smtClean="0"/>
              <a:t>anterior: 1,511</a:t>
            </a:r>
            <a:endParaRPr lang="pt-BR" dirty="0"/>
          </a:p>
          <a:p>
            <a:endParaRPr lang="pt-BR" dirty="0"/>
          </a:p>
          <a:p>
            <a:r>
              <a:rPr lang="pt-BR" dirty="0"/>
              <a:t>Duração média da última ligação (em segundos): 258</a:t>
            </a:r>
          </a:p>
          <a:p>
            <a:r>
              <a:rPr lang="pt-BR" dirty="0"/>
              <a:t>Maior tempo de ligação (em segundos): </a:t>
            </a:r>
            <a:r>
              <a:rPr lang="pt-BR" dirty="0" smtClean="0"/>
              <a:t>4.918</a:t>
            </a:r>
            <a:endParaRPr lang="pt-BR" dirty="0"/>
          </a:p>
          <a:p>
            <a:r>
              <a:rPr lang="pt-BR" dirty="0"/>
              <a:t>Menor tempo de ligação (em segundos): 0</a:t>
            </a:r>
          </a:p>
          <a:p>
            <a:r>
              <a:rPr lang="pt-BR" dirty="0"/>
              <a:t>Maior tempo de ligação de sucesso (em segundos): </a:t>
            </a:r>
            <a:r>
              <a:rPr lang="pt-BR" dirty="0" smtClean="0"/>
              <a:t>3.881</a:t>
            </a:r>
            <a:endParaRPr lang="pt-BR" dirty="0"/>
          </a:p>
          <a:p>
            <a:r>
              <a:rPr lang="pt-BR" dirty="0"/>
              <a:t>Menor tempo de ligação de sucesso (em segundos): 23</a:t>
            </a:r>
          </a:p>
        </p:txBody>
      </p:sp>
    </p:spTree>
    <p:extLst>
      <p:ext uri="{BB962C8B-B14F-4D97-AF65-F5344CB8AC3E}">
        <p14:creationId xmlns:p14="http://schemas.microsoft.com/office/powerpoint/2010/main" val="302903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[Shape] Circuito"/>
          <p:cNvSpPr/>
          <p:nvPr/>
        </p:nvSpPr>
        <p:spPr>
          <a:xfrm>
            <a:off x="7823719" y="282788"/>
            <a:ext cx="6380946" cy="770131"/>
          </a:xfrm>
          <a:prstGeom prst="roundRect">
            <a:avLst>
              <a:gd name="adj" fmla="val 50000"/>
            </a:avLst>
          </a:prstGeom>
          <a:noFill/>
          <a:ln>
            <a:solidFill>
              <a:srgbClr val="F58A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8205011" y="332241"/>
            <a:ext cx="2739853" cy="812344"/>
            <a:chOff x="7855389" y="332241"/>
            <a:chExt cx="2739853" cy="812344"/>
          </a:xfrm>
        </p:grpSpPr>
        <p:sp>
          <p:nvSpPr>
            <p:cNvPr id="13" name="[Título]">
              <a:extLst>
                <a:ext uri="{FF2B5EF4-FFF2-40B4-BE49-F238E27FC236}">
                  <a16:creationId xmlns:a16="http://schemas.microsoft.com/office/drawing/2014/main" xmlns="" id="{40BD27E6-0C46-4BA1-B838-54CF6F9C254D}"/>
                </a:ext>
              </a:extLst>
            </p:cNvPr>
            <p:cNvSpPr txBox="1"/>
            <p:nvPr/>
          </p:nvSpPr>
          <p:spPr>
            <a:xfrm>
              <a:off x="7855389" y="332241"/>
              <a:ext cx="27398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b="1" dirty="0" smtClean="0">
                  <a:solidFill>
                    <a:srgbClr val="185586"/>
                  </a:solidFill>
                  <a:latin typeface="+mj-lt"/>
                  <a:ea typeface="Verdana" panose="020B0604030504040204" pitchFamily="34" charset="0"/>
                  <a:cs typeface="Verdana" panose="020B0604030504040204" pitchFamily="34" charset="0"/>
                </a:rPr>
                <a:t>Resposta 1</a:t>
              </a:r>
              <a:endParaRPr lang="pt-BR" sz="3200" b="1" dirty="0">
                <a:solidFill>
                  <a:srgbClr val="185586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[Detalhe] Forma"/>
            <p:cNvSpPr/>
            <p:nvPr/>
          </p:nvSpPr>
          <p:spPr>
            <a:xfrm>
              <a:off x="8031829" y="970414"/>
              <a:ext cx="566057" cy="174171"/>
            </a:xfrm>
            <a:prstGeom prst="rect">
              <a:avLst/>
            </a:prstGeom>
            <a:solidFill>
              <a:srgbClr val="F58A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663681" y="332241"/>
            <a:ext cx="6409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rgbClr val="002060"/>
                </a:solidFill>
                <a:latin typeface="Calibri" panose="020F0502020204030204" pitchFamily="34" charset="0"/>
              </a:defRPr>
            </a:lvl1pPr>
            <a:lvl2pPr lvl="1">
              <a:defRPr>
                <a:solidFill>
                  <a:srgbClr val="002060"/>
                </a:solidFill>
                <a:latin typeface="Calibri" panose="020F0502020204030204" pitchFamily="34" charset="0"/>
              </a:defRPr>
            </a:lvl2pPr>
            <a:lvl3pPr lvl="2">
              <a:defRPr sz="3200">
                <a:solidFill>
                  <a:srgbClr val="002060"/>
                </a:solidFill>
                <a:latin typeface="Calibri" panose="020F0502020204030204" pitchFamily="34" charset="0"/>
              </a:defRPr>
            </a:lvl3pPr>
          </a:lstStyle>
          <a:p>
            <a:pPr algn="ctr"/>
            <a:r>
              <a:rPr lang="pt-BR" sz="2000" dirty="0"/>
              <a:t>Qual profissão tem mais tendência a fazer um </a:t>
            </a:r>
            <a:r>
              <a:rPr lang="pt-BR" sz="2000" dirty="0" smtClean="0"/>
              <a:t>empréstimo?</a:t>
            </a:r>
          </a:p>
          <a:p>
            <a:pPr algn="ctr"/>
            <a:r>
              <a:rPr lang="pt-BR" sz="2000" dirty="0" smtClean="0"/>
              <a:t>De </a:t>
            </a:r>
            <a:r>
              <a:rPr lang="pt-BR" sz="2000" dirty="0"/>
              <a:t>qual tipo?</a:t>
            </a:r>
          </a:p>
        </p:txBody>
      </p:sp>
      <p:grpSp>
        <p:nvGrpSpPr>
          <p:cNvPr id="41" name="Grupo 40"/>
          <p:cNvGrpSpPr/>
          <p:nvPr/>
        </p:nvGrpSpPr>
        <p:grpSpPr>
          <a:xfrm>
            <a:off x="309283" y="1145421"/>
            <a:ext cx="8216152" cy="4569579"/>
            <a:chOff x="309283" y="1145421"/>
            <a:chExt cx="8216152" cy="4569579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 rotWithShape="1">
            <a:blip r:embed="rId2"/>
            <a:srcRect l="8987" t="4909" r="17788" b="6418"/>
            <a:stretch/>
          </p:blipFill>
          <p:spPr>
            <a:xfrm>
              <a:off x="1842246" y="1492624"/>
              <a:ext cx="6683189" cy="4222376"/>
            </a:xfrm>
            <a:prstGeom prst="rect">
              <a:avLst/>
            </a:prstGeom>
          </p:spPr>
        </p:pic>
        <p:sp>
          <p:nvSpPr>
            <p:cNvPr id="17" name="CaixaDeTexto 16"/>
            <p:cNvSpPr txBox="1"/>
            <p:nvPr/>
          </p:nvSpPr>
          <p:spPr>
            <a:xfrm>
              <a:off x="309283" y="1635328"/>
              <a:ext cx="1680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>
                  <a:solidFill>
                    <a:srgbClr val="002060"/>
                  </a:solidFill>
                  <a:latin typeface="Calibri" panose="020F0502020204030204" pitchFamily="34" charset="0"/>
                </a:defRPr>
              </a:lvl1pPr>
              <a:lvl2pPr lvl="1">
                <a:defRPr>
                  <a:solidFill>
                    <a:srgbClr val="002060"/>
                  </a:solidFill>
                  <a:latin typeface="Calibri" panose="020F0502020204030204" pitchFamily="34" charset="0"/>
                </a:defRPr>
              </a:lvl2pPr>
              <a:lvl3pPr lvl="2">
                <a:defRPr sz="3200">
                  <a:solidFill>
                    <a:srgbClr val="002060"/>
                  </a:solidFill>
                  <a:latin typeface="Calibri" panose="020F0502020204030204" pitchFamily="34" charset="0"/>
                </a:defRPr>
              </a:lvl3pPr>
            </a:lstStyle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blue-collar</a:t>
              </a:r>
              <a:endParaRPr lang="en-US" sz="1000" dirty="0" smtClean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09283" y="2306865"/>
              <a:ext cx="1680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>
                  <a:solidFill>
                    <a:srgbClr val="002060"/>
                  </a:solidFill>
                  <a:latin typeface="Calibri" panose="020F0502020204030204" pitchFamily="34" charset="0"/>
                </a:defRPr>
              </a:lvl1pPr>
              <a:lvl2pPr lvl="1">
                <a:defRPr>
                  <a:solidFill>
                    <a:srgbClr val="002060"/>
                  </a:solidFill>
                  <a:latin typeface="Calibri" panose="020F0502020204030204" pitchFamily="34" charset="0"/>
                </a:defRPr>
              </a:lvl2pPr>
              <a:lvl3pPr lvl="2">
                <a:defRPr sz="3200">
                  <a:solidFill>
                    <a:srgbClr val="002060"/>
                  </a:solidFill>
                  <a:latin typeface="Calibri" panose="020F0502020204030204" pitchFamily="34" charset="0"/>
                </a:defRPr>
              </a:lvl3pPr>
            </a:lstStyle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Entrepreneur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31694" y="1958170"/>
              <a:ext cx="1680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>
                  <a:solidFill>
                    <a:srgbClr val="002060"/>
                  </a:solidFill>
                  <a:latin typeface="Calibri" panose="020F0502020204030204" pitchFamily="34" charset="0"/>
                </a:defRPr>
              </a:lvl1pPr>
              <a:lvl2pPr lvl="1">
                <a:defRPr>
                  <a:solidFill>
                    <a:srgbClr val="002060"/>
                  </a:solidFill>
                  <a:latin typeface="Calibri" panose="020F0502020204030204" pitchFamily="34" charset="0"/>
                </a:defRPr>
              </a:lvl2pPr>
              <a:lvl3pPr lvl="2">
                <a:defRPr sz="3200">
                  <a:solidFill>
                    <a:srgbClr val="002060"/>
                  </a:solidFill>
                  <a:latin typeface="Calibri" panose="020F0502020204030204" pitchFamily="34" charset="0"/>
                </a:defRPr>
              </a:lvl3pPr>
            </a:lstStyle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services</a:t>
              </a:r>
              <a:endParaRPr lang="pt-BR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309283" y="2632784"/>
              <a:ext cx="1680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>
                  <a:solidFill>
                    <a:srgbClr val="002060"/>
                  </a:solidFill>
                  <a:latin typeface="Calibri" panose="020F0502020204030204" pitchFamily="34" charset="0"/>
                </a:defRPr>
              </a:lvl1pPr>
              <a:lvl2pPr lvl="1">
                <a:defRPr>
                  <a:solidFill>
                    <a:srgbClr val="002060"/>
                  </a:solidFill>
                  <a:latin typeface="Calibri" panose="020F0502020204030204" pitchFamily="34" charset="0"/>
                </a:defRPr>
              </a:lvl2pPr>
              <a:lvl3pPr lvl="2">
                <a:defRPr sz="3200">
                  <a:solidFill>
                    <a:srgbClr val="002060"/>
                  </a:solidFill>
                  <a:latin typeface="Calibri" panose="020F0502020204030204" pitchFamily="34" charset="0"/>
                </a:defRPr>
              </a:lvl3pPr>
            </a:lstStyle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Admin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309283" y="2958703"/>
              <a:ext cx="1680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>
                  <a:solidFill>
                    <a:srgbClr val="002060"/>
                  </a:solidFill>
                  <a:latin typeface="Calibri" panose="020F0502020204030204" pitchFamily="34" charset="0"/>
                </a:defRPr>
              </a:lvl1pPr>
              <a:lvl2pPr lvl="1">
                <a:defRPr>
                  <a:solidFill>
                    <a:srgbClr val="002060"/>
                  </a:solidFill>
                  <a:latin typeface="Calibri" panose="020F0502020204030204" pitchFamily="34" charset="0"/>
                </a:defRPr>
              </a:lvl2pPr>
              <a:lvl3pPr lvl="2">
                <a:defRPr sz="3200">
                  <a:solidFill>
                    <a:srgbClr val="002060"/>
                  </a:solidFill>
                  <a:latin typeface="Calibri" panose="020F0502020204030204" pitchFamily="34" charset="0"/>
                </a:defRPr>
              </a:lvl3pPr>
            </a:lstStyle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Technician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309283" y="3280031"/>
              <a:ext cx="1680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>
                  <a:solidFill>
                    <a:srgbClr val="002060"/>
                  </a:solidFill>
                  <a:latin typeface="Calibri" panose="020F0502020204030204" pitchFamily="34" charset="0"/>
                </a:defRPr>
              </a:lvl1pPr>
              <a:lvl2pPr lvl="1">
                <a:defRPr>
                  <a:solidFill>
                    <a:srgbClr val="002060"/>
                  </a:solidFill>
                  <a:latin typeface="Calibri" panose="020F0502020204030204" pitchFamily="34" charset="0"/>
                </a:defRPr>
              </a:lvl2pPr>
              <a:lvl3pPr lvl="2">
                <a:defRPr sz="3200">
                  <a:solidFill>
                    <a:srgbClr val="002060"/>
                  </a:solidFill>
                  <a:latin typeface="Calibri" panose="020F0502020204030204" pitchFamily="34" charset="0"/>
                </a:defRPr>
              </a:lvl3pPr>
            </a:lstStyle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self-employed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309283" y="3581662"/>
              <a:ext cx="1680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>
                  <a:solidFill>
                    <a:srgbClr val="002060"/>
                  </a:solidFill>
                  <a:latin typeface="Calibri" panose="020F0502020204030204" pitchFamily="34" charset="0"/>
                </a:defRPr>
              </a:lvl1pPr>
              <a:lvl2pPr lvl="1">
                <a:defRPr>
                  <a:solidFill>
                    <a:srgbClr val="002060"/>
                  </a:solidFill>
                  <a:latin typeface="Calibri" panose="020F0502020204030204" pitchFamily="34" charset="0"/>
                </a:defRPr>
              </a:lvl2pPr>
              <a:lvl3pPr lvl="2">
                <a:defRPr sz="3200">
                  <a:solidFill>
                    <a:srgbClr val="002060"/>
                  </a:solidFill>
                  <a:latin typeface="Calibri" panose="020F0502020204030204" pitchFamily="34" charset="0"/>
                </a:defRPr>
              </a:lvl3pPr>
            </a:lstStyle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Management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331694" y="5242584"/>
              <a:ext cx="1680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>
                  <a:solidFill>
                    <a:srgbClr val="002060"/>
                  </a:solidFill>
                  <a:latin typeface="Calibri" panose="020F0502020204030204" pitchFamily="34" charset="0"/>
                </a:defRPr>
              </a:lvl1pPr>
              <a:lvl2pPr lvl="1">
                <a:defRPr>
                  <a:solidFill>
                    <a:srgbClr val="002060"/>
                  </a:solidFill>
                  <a:latin typeface="Calibri" panose="020F0502020204030204" pitchFamily="34" charset="0"/>
                </a:defRPr>
              </a:lvl2pPr>
              <a:lvl3pPr lvl="2">
                <a:defRPr sz="3200">
                  <a:solidFill>
                    <a:srgbClr val="002060"/>
                  </a:solidFill>
                  <a:latin typeface="Calibri" panose="020F0502020204030204" pitchFamily="34" charset="0"/>
                </a:defRPr>
              </a:lvl3pPr>
            </a:lstStyle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unknown</a:t>
              </a:r>
              <a:endParaRPr lang="pt-BR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331694" y="4920522"/>
              <a:ext cx="1680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>
                  <a:solidFill>
                    <a:srgbClr val="002060"/>
                  </a:solidFill>
                  <a:latin typeface="Calibri" panose="020F0502020204030204" pitchFamily="34" charset="0"/>
                </a:defRPr>
              </a:lvl1pPr>
              <a:lvl2pPr lvl="1">
                <a:defRPr>
                  <a:solidFill>
                    <a:srgbClr val="002060"/>
                  </a:solidFill>
                  <a:latin typeface="Calibri" panose="020F0502020204030204" pitchFamily="34" charset="0"/>
                </a:defRPr>
              </a:lvl2pPr>
              <a:lvl3pPr lvl="2">
                <a:defRPr sz="3200">
                  <a:solidFill>
                    <a:srgbClr val="002060"/>
                  </a:solidFill>
                  <a:latin typeface="Calibri" panose="020F0502020204030204" pitchFamily="34" charset="0"/>
                </a:defRPr>
              </a:lvl3pPr>
            </a:lstStyle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Student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331694" y="4602066"/>
              <a:ext cx="1680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>
                  <a:solidFill>
                    <a:srgbClr val="002060"/>
                  </a:solidFill>
                  <a:latin typeface="Calibri" panose="020F0502020204030204" pitchFamily="34" charset="0"/>
                </a:defRPr>
              </a:lvl1pPr>
              <a:lvl2pPr lvl="1">
                <a:defRPr>
                  <a:solidFill>
                    <a:srgbClr val="002060"/>
                  </a:solidFill>
                  <a:latin typeface="Calibri" panose="020F0502020204030204" pitchFamily="34" charset="0"/>
                </a:defRPr>
              </a:lvl2pPr>
              <a:lvl3pPr lvl="2">
                <a:defRPr sz="3200">
                  <a:solidFill>
                    <a:srgbClr val="002060"/>
                  </a:solidFill>
                  <a:latin typeface="Calibri" panose="020F0502020204030204" pitchFamily="34" charset="0"/>
                </a:defRPr>
              </a:lvl3pPr>
            </a:lstStyle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Retired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331694" y="4279421"/>
              <a:ext cx="1680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>
                  <a:solidFill>
                    <a:srgbClr val="002060"/>
                  </a:solidFill>
                  <a:latin typeface="Calibri" panose="020F0502020204030204" pitchFamily="34" charset="0"/>
                </a:defRPr>
              </a:lvl1pPr>
              <a:lvl2pPr lvl="1">
                <a:defRPr>
                  <a:solidFill>
                    <a:srgbClr val="002060"/>
                  </a:solidFill>
                  <a:latin typeface="Calibri" panose="020F0502020204030204" pitchFamily="34" charset="0"/>
                </a:defRPr>
              </a:lvl2pPr>
              <a:lvl3pPr lvl="2">
                <a:defRPr sz="3200">
                  <a:solidFill>
                    <a:srgbClr val="002060"/>
                  </a:solidFill>
                  <a:latin typeface="Calibri" panose="020F0502020204030204" pitchFamily="34" charset="0"/>
                </a:defRPr>
              </a:lvl3pPr>
            </a:lstStyle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Housemaid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309283" y="3935847"/>
              <a:ext cx="1680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>
                  <a:solidFill>
                    <a:srgbClr val="002060"/>
                  </a:solidFill>
                  <a:latin typeface="Calibri" panose="020F0502020204030204" pitchFamily="34" charset="0"/>
                </a:defRPr>
              </a:lvl1pPr>
              <a:lvl2pPr lvl="1">
                <a:defRPr>
                  <a:solidFill>
                    <a:srgbClr val="002060"/>
                  </a:solidFill>
                  <a:latin typeface="Calibri" panose="020F0502020204030204" pitchFamily="34" charset="0"/>
                </a:defRPr>
              </a:lvl2pPr>
              <a:lvl3pPr lvl="2">
                <a:defRPr sz="3200">
                  <a:solidFill>
                    <a:srgbClr val="002060"/>
                  </a:solidFill>
                  <a:latin typeface="Calibri" panose="020F0502020204030204" pitchFamily="34" charset="0"/>
                </a:defRPr>
              </a:lvl3pPr>
            </a:lstStyle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unemployed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845921" y="1643562"/>
              <a:ext cx="779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chemeClr val="bg1"/>
                  </a:solidFill>
                </a:rPr>
                <a:t>89,7%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1813634" y="5227195"/>
              <a:ext cx="784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chemeClr val="bg1"/>
                  </a:solidFill>
                </a:rPr>
                <a:t>10,4%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2259106" y="1145421"/>
              <a:ext cx="54507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chemeClr val="bg2">
                      <a:lumMod val="10000"/>
                    </a:schemeClr>
                  </a:solidFill>
                </a:rPr>
                <a:t>Porcentagem de profissionais deste tipo com empréstimos</a:t>
              </a:r>
              <a:endParaRPr lang="pt-BR" sz="1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1823510" y="1958170"/>
              <a:ext cx="779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chemeClr val="bg1"/>
                  </a:solidFill>
                </a:rPr>
                <a:t>86,7%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829778" y="2296724"/>
              <a:ext cx="784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chemeClr val="bg1"/>
                  </a:solidFill>
                </a:rPr>
                <a:t>82,4%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1818573" y="2611332"/>
              <a:ext cx="779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chemeClr val="bg1"/>
                  </a:solidFill>
                </a:rPr>
                <a:t>80,7%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1813636" y="2940561"/>
              <a:ext cx="784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chemeClr val="bg1"/>
                  </a:solidFill>
                </a:rPr>
                <a:t>71,4%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1813635" y="3264494"/>
              <a:ext cx="784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chemeClr val="bg1"/>
                  </a:solidFill>
                </a:rPr>
                <a:t>63,0%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1829777" y="3593723"/>
              <a:ext cx="779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chemeClr val="bg1"/>
                  </a:solidFill>
                </a:rPr>
                <a:t>62,7%</a:t>
              </a: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1824840" y="3917656"/>
              <a:ext cx="784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chemeClr val="bg1"/>
                  </a:solidFill>
                </a:rPr>
                <a:t>50,0%</a:t>
              </a: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1824840" y="4256210"/>
              <a:ext cx="782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chemeClr val="bg1"/>
                  </a:solidFill>
                </a:rPr>
                <a:t>44,4%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1840984" y="4570818"/>
              <a:ext cx="784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chemeClr val="bg1"/>
                  </a:solidFill>
                </a:rPr>
                <a:t>35,3%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1829777" y="4922835"/>
              <a:ext cx="769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chemeClr val="bg1"/>
                  </a:solidFill>
                </a:rPr>
                <a:t>27,8%</a:t>
              </a:r>
            </a:p>
          </p:txBody>
        </p:sp>
      </p:grpSp>
      <p:sp>
        <p:nvSpPr>
          <p:cNvPr id="42" name="CaixaDeTexto 41"/>
          <p:cNvSpPr txBox="1"/>
          <p:nvPr/>
        </p:nvSpPr>
        <p:spPr>
          <a:xfrm>
            <a:off x="8831269" y="2402719"/>
            <a:ext cx="3316850" cy="120032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Sendo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a maioria empréstimos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residencial – </a:t>
            </a:r>
            <a:r>
              <a:rPr lang="pt-BR" dirty="0" err="1" smtClean="0">
                <a:solidFill>
                  <a:schemeClr val="bg2">
                    <a:lumMod val="10000"/>
                  </a:schemeClr>
                </a:solidFill>
              </a:rPr>
              <a:t>housing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 – com 80.7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% entre os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tipos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de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empréstimos analisados</a:t>
            </a:r>
            <a:endParaRPr lang="pt-BR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4" name="Conector de seta reta 43"/>
          <p:cNvCxnSpPr/>
          <p:nvPr/>
        </p:nvCxnSpPr>
        <p:spPr>
          <a:xfrm>
            <a:off x="7823719" y="1812839"/>
            <a:ext cx="1007550" cy="589880"/>
          </a:xfrm>
          <a:prstGeom prst="straightConnector1">
            <a:avLst/>
          </a:prstGeom>
          <a:ln w="38100">
            <a:solidFill>
              <a:srgbClr val="E24A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45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9" t="6676" r="5623"/>
          <a:stretch/>
        </p:blipFill>
        <p:spPr>
          <a:xfrm>
            <a:off x="3334871" y="1144953"/>
            <a:ext cx="8686800" cy="4909931"/>
          </a:xfrm>
          <a:prstGeom prst="rect">
            <a:avLst/>
          </a:prstGeom>
        </p:spPr>
      </p:pic>
      <p:sp>
        <p:nvSpPr>
          <p:cNvPr id="15" name="[Shape] Circuito"/>
          <p:cNvSpPr/>
          <p:nvPr/>
        </p:nvSpPr>
        <p:spPr>
          <a:xfrm>
            <a:off x="7823719" y="282788"/>
            <a:ext cx="6380946" cy="770131"/>
          </a:xfrm>
          <a:prstGeom prst="roundRect">
            <a:avLst>
              <a:gd name="adj" fmla="val 50000"/>
            </a:avLst>
          </a:prstGeom>
          <a:noFill/>
          <a:ln>
            <a:solidFill>
              <a:srgbClr val="F58A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8205011" y="332241"/>
            <a:ext cx="2739853" cy="812344"/>
            <a:chOff x="7855389" y="332241"/>
            <a:chExt cx="2739853" cy="812344"/>
          </a:xfrm>
        </p:grpSpPr>
        <p:sp>
          <p:nvSpPr>
            <p:cNvPr id="13" name="[Título]">
              <a:extLst>
                <a:ext uri="{FF2B5EF4-FFF2-40B4-BE49-F238E27FC236}">
                  <a16:creationId xmlns:a16="http://schemas.microsoft.com/office/drawing/2014/main" xmlns="" id="{40BD27E6-0C46-4BA1-B838-54CF6F9C254D}"/>
                </a:ext>
              </a:extLst>
            </p:cNvPr>
            <p:cNvSpPr txBox="1"/>
            <p:nvPr/>
          </p:nvSpPr>
          <p:spPr>
            <a:xfrm>
              <a:off x="7855389" y="332241"/>
              <a:ext cx="27398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b="1" dirty="0" smtClean="0">
                  <a:solidFill>
                    <a:srgbClr val="185586"/>
                  </a:solidFill>
                  <a:latin typeface="+mj-lt"/>
                  <a:ea typeface="Verdana" panose="020B0604030504040204" pitchFamily="34" charset="0"/>
                  <a:cs typeface="Verdana" panose="020B0604030504040204" pitchFamily="34" charset="0"/>
                </a:rPr>
                <a:t>Resposta 1</a:t>
              </a:r>
              <a:endParaRPr lang="pt-BR" sz="3200" b="1" dirty="0">
                <a:solidFill>
                  <a:srgbClr val="185586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[Detalhe] Forma"/>
            <p:cNvSpPr/>
            <p:nvPr/>
          </p:nvSpPr>
          <p:spPr>
            <a:xfrm>
              <a:off x="8031829" y="970414"/>
              <a:ext cx="566057" cy="174171"/>
            </a:xfrm>
            <a:prstGeom prst="rect">
              <a:avLst/>
            </a:prstGeom>
            <a:solidFill>
              <a:srgbClr val="F58A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663681" y="332241"/>
            <a:ext cx="6409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rgbClr val="002060"/>
                </a:solidFill>
                <a:latin typeface="Calibri" panose="020F0502020204030204" pitchFamily="34" charset="0"/>
              </a:defRPr>
            </a:lvl1pPr>
            <a:lvl2pPr lvl="1">
              <a:defRPr>
                <a:solidFill>
                  <a:srgbClr val="002060"/>
                </a:solidFill>
                <a:latin typeface="Calibri" panose="020F0502020204030204" pitchFamily="34" charset="0"/>
              </a:defRPr>
            </a:lvl2pPr>
            <a:lvl3pPr lvl="2">
              <a:defRPr sz="3200">
                <a:solidFill>
                  <a:srgbClr val="002060"/>
                </a:solidFill>
                <a:latin typeface="Calibri" panose="020F0502020204030204" pitchFamily="34" charset="0"/>
              </a:defRPr>
            </a:lvl3pPr>
          </a:lstStyle>
          <a:p>
            <a:pPr algn="ctr"/>
            <a:r>
              <a:rPr lang="pt-BR" sz="2000" dirty="0"/>
              <a:t>Qual profissão tem mais tendência a fazer um </a:t>
            </a:r>
            <a:r>
              <a:rPr lang="pt-BR" sz="2000" dirty="0" smtClean="0"/>
              <a:t>empréstimo?</a:t>
            </a:r>
          </a:p>
          <a:p>
            <a:pPr algn="ctr"/>
            <a:r>
              <a:rPr lang="pt-BR" sz="2000" dirty="0" smtClean="0"/>
              <a:t>De </a:t>
            </a:r>
            <a:r>
              <a:rPr lang="pt-BR" sz="2000" dirty="0"/>
              <a:t>qual tipo?</a:t>
            </a:r>
          </a:p>
        </p:txBody>
      </p:sp>
      <p:sp>
        <p:nvSpPr>
          <p:cNvPr id="5" name="Retângulo 4"/>
          <p:cNvSpPr/>
          <p:nvPr/>
        </p:nvSpPr>
        <p:spPr>
          <a:xfrm>
            <a:off x="4007224" y="1144953"/>
            <a:ext cx="2380129" cy="4909931"/>
          </a:xfrm>
          <a:prstGeom prst="rect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207177" y="2659229"/>
            <a:ext cx="2657047" cy="147732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Um destaque interessante é que 80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% dos empréstimos estão concentrados em 4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das profissões</a:t>
            </a:r>
            <a:endParaRPr lang="pt-BR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5" name="Conector de seta reta 44"/>
          <p:cNvCxnSpPr>
            <a:stCxn id="5" idx="1"/>
            <a:endCxn id="43" idx="3"/>
          </p:cNvCxnSpPr>
          <p:nvPr/>
        </p:nvCxnSpPr>
        <p:spPr>
          <a:xfrm flipH="1" flipV="1">
            <a:off x="2864224" y="3397893"/>
            <a:ext cx="1143000" cy="202026"/>
          </a:xfrm>
          <a:prstGeom prst="straightConnector1">
            <a:avLst/>
          </a:prstGeom>
          <a:ln w="38100">
            <a:solidFill>
              <a:srgbClr val="E24A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90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[Shape] Circuito"/>
          <p:cNvSpPr/>
          <p:nvPr/>
        </p:nvSpPr>
        <p:spPr>
          <a:xfrm>
            <a:off x="7823719" y="282788"/>
            <a:ext cx="6380946" cy="770131"/>
          </a:xfrm>
          <a:prstGeom prst="roundRect">
            <a:avLst>
              <a:gd name="adj" fmla="val 50000"/>
            </a:avLst>
          </a:prstGeom>
          <a:noFill/>
          <a:ln>
            <a:solidFill>
              <a:srgbClr val="F58A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8205011" y="332241"/>
            <a:ext cx="2739853" cy="812344"/>
            <a:chOff x="7855389" y="332241"/>
            <a:chExt cx="2739853" cy="812344"/>
          </a:xfrm>
        </p:grpSpPr>
        <p:sp>
          <p:nvSpPr>
            <p:cNvPr id="13" name="[Título]">
              <a:extLst>
                <a:ext uri="{FF2B5EF4-FFF2-40B4-BE49-F238E27FC236}">
                  <a16:creationId xmlns:a16="http://schemas.microsoft.com/office/drawing/2014/main" xmlns="" id="{40BD27E6-0C46-4BA1-B838-54CF6F9C254D}"/>
                </a:ext>
              </a:extLst>
            </p:cNvPr>
            <p:cNvSpPr txBox="1"/>
            <p:nvPr/>
          </p:nvSpPr>
          <p:spPr>
            <a:xfrm>
              <a:off x="7855389" y="332241"/>
              <a:ext cx="27398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b="1" dirty="0" smtClean="0">
                  <a:solidFill>
                    <a:srgbClr val="185586"/>
                  </a:solidFill>
                  <a:latin typeface="+mj-lt"/>
                  <a:ea typeface="Verdana" panose="020B0604030504040204" pitchFamily="34" charset="0"/>
                  <a:cs typeface="Verdana" panose="020B0604030504040204" pitchFamily="34" charset="0"/>
                </a:rPr>
                <a:t>Resposta 2</a:t>
              </a:r>
              <a:endParaRPr lang="pt-BR" sz="3200" b="1" dirty="0">
                <a:solidFill>
                  <a:srgbClr val="185586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[Detalhe] Forma"/>
            <p:cNvSpPr/>
            <p:nvPr/>
          </p:nvSpPr>
          <p:spPr>
            <a:xfrm>
              <a:off x="8031829" y="970414"/>
              <a:ext cx="566057" cy="174171"/>
            </a:xfrm>
            <a:prstGeom prst="rect">
              <a:avLst/>
            </a:prstGeom>
            <a:solidFill>
              <a:srgbClr val="F58A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663681" y="332241"/>
            <a:ext cx="6409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rgbClr val="002060"/>
                </a:solidFill>
                <a:latin typeface="Calibri" panose="020F0502020204030204" pitchFamily="34" charset="0"/>
              </a:defRPr>
            </a:lvl1pPr>
            <a:lvl2pPr lvl="1">
              <a:defRPr>
                <a:solidFill>
                  <a:srgbClr val="002060"/>
                </a:solidFill>
                <a:latin typeface="Calibri" panose="020F0502020204030204" pitchFamily="34" charset="0"/>
              </a:defRPr>
            </a:lvl2pPr>
            <a:lvl3pPr lvl="2">
              <a:defRPr sz="3200">
                <a:solidFill>
                  <a:srgbClr val="002060"/>
                </a:solidFill>
                <a:latin typeface="Calibri" panose="020F0502020204030204" pitchFamily="34" charset="0"/>
              </a:defRPr>
            </a:lvl3pPr>
          </a:lstStyle>
          <a:p>
            <a:pPr algn="ctr"/>
            <a:r>
              <a:rPr lang="pt-BR" sz="2000" dirty="0"/>
              <a:t>Fazendo uma relação entre número de contatos e sucesso da campanha quais são os pontos relevantes a serem observados?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03" y="1465727"/>
            <a:ext cx="4312284" cy="43848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772" y="1465727"/>
            <a:ext cx="4312800" cy="439791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681725" y="1465727"/>
            <a:ext cx="2579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2">
                    <a:lumMod val="10000"/>
                  </a:schemeClr>
                </a:solidFill>
              </a:rPr>
              <a:t>11.7</a:t>
            </a:r>
            <a:r>
              <a:rPr lang="pt-BR" b="1" dirty="0">
                <a:solidFill>
                  <a:schemeClr val="bg2">
                    <a:lumMod val="10000"/>
                  </a:schemeClr>
                </a:solidFill>
              </a:rPr>
              <a:t>%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 dos contatados aceitaram a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proposta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4681724" y="2346872"/>
            <a:ext cx="2579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Para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aceitação foi preciso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de </a:t>
            </a:r>
            <a:r>
              <a:rPr lang="pt-BR" b="1" dirty="0" smtClean="0">
                <a:solidFill>
                  <a:schemeClr val="bg2">
                    <a:lumMod val="10000"/>
                  </a:schemeClr>
                </a:solidFill>
              </a:rPr>
              <a:t>2 a 3 ligações </a:t>
            </a:r>
            <a:r>
              <a:rPr lang="pt-BR" b="1" dirty="0">
                <a:solidFill>
                  <a:schemeClr val="bg2">
                    <a:lumMod val="10000"/>
                  </a:schemeClr>
                </a:solidFill>
              </a:rPr>
              <a:t>por cliente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, em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média</a:t>
            </a:r>
            <a:endParaRPr lang="pt-B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4681723" y="3946004"/>
            <a:ext cx="2579687" cy="1754326"/>
          </a:xfrm>
          <a:prstGeom prst="rect">
            <a:avLst/>
          </a:prstGeom>
          <a:noFill/>
          <a:ln w="19050">
            <a:solidFill>
              <a:srgbClr val="CC5A49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Houve um número alto de </a:t>
            </a:r>
            <a:r>
              <a:rPr lang="pt-BR" u="sng" dirty="0" err="1" smtClean="0">
                <a:solidFill>
                  <a:schemeClr val="bg2">
                    <a:lumMod val="10000"/>
                  </a:schemeClr>
                </a:solidFill>
              </a:rPr>
              <a:t>outliers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 no número de ligações - excluir estes, tornou mais claro os valores e sua representatividade</a:t>
            </a:r>
            <a:endParaRPr lang="pt-B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559859" y="1680882"/>
            <a:ext cx="591670" cy="3142285"/>
          </a:xfrm>
          <a:prstGeom prst="rect">
            <a:avLst/>
          </a:prstGeom>
          <a:noFill/>
          <a:ln w="22225">
            <a:solidFill>
              <a:srgbClr val="CC5A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3276747" y="3352800"/>
            <a:ext cx="591670" cy="1470366"/>
          </a:xfrm>
          <a:prstGeom prst="rect">
            <a:avLst/>
          </a:prstGeom>
          <a:noFill/>
          <a:ln w="22225">
            <a:solidFill>
              <a:srgbClr val="CC5A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8" name="Conector de seta reta 47"/>
          <p:cNvCxnSpPr/>
          <p:nvPr/>
        </p:nvCxnSpPr>
        <p:spPr>
          <a:xfrm flipH="1" flipV="1">
            <a:off x="3868417" y="3673173"/>
            <a:ext cx="1202348" cy="649446"/>
          </a:xfrm>
          <a:prstGeom prst="straightConnector1">
            <a:avLst/>
          </a:prstGeom>
          <a:ln>
            <a:solidFill>
              <a:srgbClr val="CC5A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 flipH="1" flipV="1">
            <a:off x="2151529" y="1899646"/>
            <a:ext cx="2919236" cy="2422972"/>
          </a:xfrm>
          <a:prstGeom prst="straightConnector1">
            <a:avLst/>
          </a:prstGeom>
          <a:ln>
            <a:solidFill>
              <a:srgbClr val="CC5A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eta para a direita 55"/>
          <p:cNvSpPr/>
          <p:nvPr/>
        </p:nvSpPr>
        <p:spPr>
          <a:xfrm>
            <a:off x="7261410" y="4927075"/>
            <a:ext cx="562309" cy="595745"/>
          </a:xfrm>
          <a:prstGeom prst="rightArrow">
            <a:avLst/>
          </a:prstGeom>
          <a:solidFill>
            <a:srgbClr val="CC5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94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[Shape] Circuito"/>
          <p:cNvSpPr/>
          <p:nvPr/>
        </p:nvSpPr>
        <p:spPr>
          <a:xfrm>
            <a:off x="7823719" y="282788"/>
            <a:ext cx="6380946" cy="770131"/>
          </a:xfrm>
          <a:prstGeom prst="roundRect">
            <a:avLst>
              <a:gd name="adj" fmla="val 50000"/>
            </a:avLst>
          </a:prstGeom>
          <a:noFill/>
          <a:ln>
            <a:solidFill>
              <a:srgbClr val="F58A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8205011" y="332241"/>
            <a:ext cx="2739853" cy="812344"/>
            <a:chOff x="7855389" y="332241"/>
            <a:chExt cx="2739853" cy="812344"/>
          </a:xfrm>
        </p:grpSpPr>
        <p:sp>
          <p:nvSpPr>
            <p:cNvPr id="13" name="[Título]">
              <a:extLst>
                <a:ext uri="{FF2B5EF4-FFF2-40B4-BE49-F238E27FC236}">
                  <a16:creationId xmlns:a16="http://schemas.microsoft.com/office/drawing/2014/main" xmlns="" id="{40BD27E6-0C46-4BA1-B838-54CF6F9C254D}"/>
                </a:ext>
              </a:extLst>
            </p:cNvPr>
            <p:cNvSpPr txBox="1"/>
            <p:nvPr/>
          </p:nvSpPr>
          <p:spPr>
            <a:xfrm>
              <a:off x="7855389" y="332241"/>
              <a:ext cx="27398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b="1" dirty="0" smtClean="0">
                  <a:solidFill>
                    <a:srgbClr val="185586"/>
                  </a:solidFill>
                  <a:latin typeface="+mj-lt"/>
                  <a:ea typeface="Verdana" panose="020B0604030504040204" pitchFamily="34" charset="0"/>
                  <a:cs typeface="Verdana" panose="020B0604030504040204" pitchFamily="34" charset="0"/>
                </a:rPr>
                <a:t>Resposta 2</a:t>
              </a:r>
              <a:endParaRPr lang="pt-BR" sz="3200" b="1" dirty="0">
                <a:solidFill>
                  <a:srgbClr val="185586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[Detalhe] Forma"/>
            <p:cNvSpPr/>
            <p:nvPr/>
          </p:nvSpPr>
          <p:spPr>
            <a:xfrm>
              <a:off x="8031829" y="970414"/>
              <a:ext cx="566057" cy="174171"/>
            </a:xfrm>
            <a:prstGeom prst="rect">
              <a:avLst/>
            </a:prstGeom>
            <a:solidFill>
              <a:srgbClr val="F58A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663681" y="332241"/>
            <a:ext cx="6409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rgbClr val="002060"/>
                </a:solidFill>
                <a:latin typeface="Calibri" panose="020F0502020204030204" pitchFamily="34" charset="0"/>
              </a:defRPr>
            </a:lvl1pPr>
            <a:lvl2pPr lvl="1">
              <a:defRPr>
                <a:solidFill>
                  <a:srgbClr val="002060"/>
                </a:solidFill>
                <a:latin typeface="Calibri" panose="020F0502020204030204" pitchFamily="34" charset="0"/>
              </a:defRPr>
            </a:lvl2pPr>
            <a:lvl3pPr lvl="2">
              <a:defRPr sz="3200">
                <a:solidFill>
                  <a:srgbClr val="002060"/>
                </a:solidFill>
                <a:latin typeface="Calibri" panose="020F0502020204030204" pitchFamily="34" charset="0"/>
              </a:defRPr>
            </a:lvl3pPr>
          </a:lstStyle>
          <a:p>
            <a:pPr algn="ctr"/>
            <a:r>
              <a:rPr lang="pt-BR" sz="2000" dirty="0"/>
              <a:t>Fazendo uma relação entre número de contatos e sucesso da campanha quais são os pontos relevantes a serem observados?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8" y="1918841"/>
            <a:ext cx="10089900" cy="4030921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432895" y="1506426"/>
            <a:ext cx="939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Histogramas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de ligações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com resultado positivo e negativo para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campanha</a:t>
            </a:r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0176518" y="2641639"/>
            <a:ext cx="20154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O comportamento observado no histograma para o aceite e não aceite da proposta é o mesmo quanto ao número de ligações.</a:t>
            </a:r>
          </a:p>
        </p:txBody>
      </p:sp>
    </p:spTree>
    <p:extLst>
      <p:ext uri="{BB962C8B-B14F-4D97-AF65-F5344CB8AC3E}">
        <p14:creationId xmlns:p14="http://schemas.microsoft.com/office/powerpoint/2010/main" val="129314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[Shape] Circuito"/>
          <p:cNvSpPr/>
          <p:nvPr/>
        </p:nvSpPr>
        <p:spPr>
          <a:xfrm>
            <a:off x="7823719" y="282788"/>
            <a:ext cx="6380946" cy="770131"/>
          </a:xfrm>
          <a:prstGeom prst="roundRect">
            <a:avLst>
              <a:gd name="adj" fmla="val 50000"/>
            </a:avLst>
          </a:prstGeom>
          <a:noFill/>
          <a:ln>
            <a:solidFill>
              <a:srgbClr val="F58A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8205011" y="332241"/>
            <a:ext cx="2739853" cy="812344"/>
            <a:chOff x="7855389" y="332241"/>
            <a:chExt cx="2739853" cy="812344"/>
          </a:xfrm>
        </p:grpSpPr>
        <p:sp>
          <p:nvSpPr>
            <p:cNvPr id="13" name="[Título]">
              <a:extLst>
                <a:ext uri="{FF2B5EF4-FFF2-40B4-BE49-F238E27FC236}">
                  <a16:creationId xmlns:a16="http://schemas.microsoft.com/office/drawing/2014/main" xmlns="" id="{40BD27E6-0C46-4BA1-B838-54CF6F9C254D}"/>
                </a:ext>
              </a:extLst>
            </p:cNvPr>
            <p:cNvSpPr txBox="1"/>
            <p:nvPr/>
          </p:nvSpPr>
          <p:spPr>
            <a:xfrm>
              <a:off x="7855389" y="332241"/>
              <a:ext cx="27398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b="1" dirty="0" smtClean="0">
                  <a:solidFill>
                    <a:srgbClr val="185586"/>
                  </a:solidFill>
                  <a:latin typeface="+mj-lt"/>
                  <a:ea typeface="Verdana" panose="020B0604030504040204" pitchFamily="34" charset="0"/>
                  <a:cs typeface="Verdana" panose="020B0604030504040204" pitchFamily="34" charset="0"/>
                </a:rPr>
                <a:t>Resposta 3</a:t>
              </a:r>
              <a:endParaRPr lang="pt-BR" sz="3200" b="1" dirty="0">
                <a:solidFill>
                  <a:srgbClr val="185586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[Detalhe] Forma"/>
            <p:cNvSpPr/>
            <p:nvPr/>
          </p:nvSpPr>
          <p:spPr>
            <a:xfrm>
              <a:off x="8031829" y="970414"/>
              <a:ext cx="566057" cy="174171"/>
            </a:xfrm>
            <a:prstGeom prst="rect">
              <a:avLst/>
            </a:prstGeom>
            <a:solidFill>
              <a:srgbClr val="F58A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663681" y="332241"/>
            <a:ext cx="6409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rgbClr val="002060"/>
                </a:solidFill>
                <a:latin typeface="Calibri" panose="020F0502020204030204" pitchFamily="34" charset="0"/>
              </a:defRPr>
            </a:lvl1pPr>
            <a:lvl2pPr lvl="1">
              <a:defRPr>
                <a:solidFill>
                  <a:srgbClr val="002060"/>
                </a:solidFill>
                <a:latin typeface="Calibri" panose="020F0502020204030204" pitchFamily="34" charset="0"/>
              </a:defRPr>
            </a:lvl2pPr>
            <a:lvl3pPr lvl="2">
              <a:defRPr sz="3200">
                <a:solidFill>
                  <a:srgbClr val="002060"/>
                </a:solidFill>
                <a:latin typeface="Calibri" panose="020F0502020204030204" pitchFamily="34" charset="0"/>
              </a:defRPr>
            </a:lvl3pPr>
          </a:lstStyle>
          <a:p>
            <a:pPr algn="ctr"/>
            <a:r>
              <a:rPr lang="pt-BR" sz="2000" dirty="0"/>
              <a:t>Baseando-se nos resultados de adesão desta campanha qual o número médio e o máximo de ligações que você indica para otimizar a adesão?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44575" y="1616745"/>
            <a:ext cx="11944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Aplicação de  </a:t>
            </a:r>
            <a:r>
              <a:rPr lang="pt-BR" b="1" dirty="0" smtClean="0">
                <a:solidFill>
                  <a:schemeClr val="bg2">
                    <a:lumMod val="10000"/>
                  </a:schemeClr>
                </a:solidFill>
              </a:rPr>
              <a:t>Regressão Linear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 para predizer quantidade de ligações por cliente (e disso obter um número ideal)</a:t>
            </a:r>
          </a:p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         Resultados do modelo de Regressão Linear – </a:t>
            </a:r>
            <a:r>
              <a:rPr lang="pt-BR" b="1" dirty="0" smtClean="0">
                <a:solidFill>
                  <a:schemeClr val="bg2">
                    <a:lumMod val="10000"/>
                  </a:schemeClr>
                </a:solidFill>
              </a:rPr>
              <a:t>R²: 4,01%</a:t>
            </a:r>
            <a:endParaRPr lang="pt-BR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130" y="2572258"/>
            <a:ext cx="4670924" cy="3223424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7356048" y="3071615"/>
            <a:ext cx="3822551" cy="1477328"/>
          </a:xfrm>
          <a:prstGeom prst="rect">
            <a:avLst/>
          </a:prstGeom>
          <a:solidFill>
            <a:srgbClr val="F9F9F9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Os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pontos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preditos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pela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regressão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linear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ficaram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acumulados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de forma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não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distribuida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como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esperada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em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uma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predição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com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resultados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mais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utilizáveis</a:t>
            </a:r>
            <a:endParaRPr lang="pt-BR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4" name="Conector de seta reta 13"/>
          <p:cNvCxnSpPr>
            <a:stCxn id="12" idx="1"/>
            <a:endCxn id="20" idx="7"/>
          </p:cNvCxnSpPr>
          <p:nvPr/>
        </p:nvCxnSpPr>
        <p:spPr>
          <a:xfrm flipH="1">
            <a:off x="5400634" y="3810279"/>
            <a:ext cx="1955414" cy="97888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1452277" y="4659187"/>
            <a:ext cx="4625788" cy="887505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76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01">
      <a:dk1>
        <a:srgbClr val="636463"/>
      </a:dk1>
      <a:lt1>
        <a:sysClr val="window" lastClr="FFFFFF"/>
      </a:lt1>
      <a:dk2>
        <a:srgbClr val="636463"/>
      </a:dk2>
      <a:lt2>
        <a:srgbClr val="E7E6E6"/>
      </a:lt2>
      <a:accent1>
        <a:srgbClr val="00ACE1"/>
      </a:accent1>
      <a:accent2>
        <a:srgbClr val="80C242"/>
      </a:accent2>
      <a:accent3>
        <a:srgbClr val="F58A1F"/>
      </a:accent3>
      <a:accent4>
        <a:srgbClr val="EC1C24"/>
      </a:accent4>
      <a:accent5>
        <a:srgbClr val="0058A0"/>
      </a:accent5>
      <a:accent6>
        <a:srgbClr val="C65D34"/>
      </a:accent6>
      <a:hlink>
        <a:srgbClr val="0563C1"/>
      </a:hlink>
      <a:folHlink>
        <a:srgbClr val="954F72"/>
      </a:folHlink>
    </a:clrScheme>
    <a:fontScheme name="Personalizada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iva">
  <a:themeElements>
    <a:clrScheme name="Personalizada 2">
      <a:dk1>
        <a:srgbClr val="000000"/>
      </a:dk1>
      <a:lt1>
        <a:srgbClr val="FFFFFF"/>
      </a:lt1>
      <a:dk2>
        <a:srgbClr val="37302A"/>
      </a:dk2>
      <a:lt2>
        <a:srgbClr val="D0CCB9"/>
      </a:lt2>
      <a:accent1>
        <a:srgbClr val="B28A24"/>
      </a:accent1>
      <a:accent2>
        <a:srgbClr val="0C1A32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193197E3818D64BBE8FD1FE95604953" ma:contentTypeVersion="1" ma:contentTypeDescription="Crie um novo documento." ma:contentTypeScope="" ma:versionID="5562d68758ac90f4fac35ef9c771313e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7df3e864a1ba1b0c791d115cbe9943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hidden="true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1A9BDC-D44A-4CEC-AE97-7647C2ED2F09}">
  <ds:schemaRefs>
    <ds:schemaRef ds:uri="http://purl.org/dc/terms/"/>
    <ds:schemaRef ds:uri="http://purl.org/dc/elements/1.1/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F2A9C5F-B2B6-4033-8D8A-3E4F5084F3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CE1E3B1-7D54-4DB8-91DC-195C1AD4A9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6222</TotalTime>
  <Words>1357</Words>
  <Application>Microsoft Office PowerPoint</Application>
  <PresentationFormat>Widescreen</PresentationFormat>
  <Paragraphs>180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Courier New</vt:lpstr>
      <vt:lpstr>Tahoma</vt:lpstr>
      <vt:lpstr>Verdana</vt:lpstr>
      <vt:lpstr>Wingdings</vt:lpstr>
      <vt:lpstr>Tema do Office</vt:lpstr>
      <vt:lpstr>Retrospectiva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Dennis Eduardo</cp:lastModifiedBy>
  <cp:revision>622</cp:revision>
  <dcterms:created xsi:type="dcterms:W3CDTF">2018-02-16T12:23:35Z</dcterms:created>
  <dcterms:modified xsi:type="dcterms:W3CDTF">2020-03-30T06:20:26Z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0x010100B193197E3818D64BBE8FD1FE95604953</vt:lpwstr>
  </property>
</Properties>
</file>