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54" Target="slides/slide25.xml" Type="http://schemas.openxmlformats.org/officeDocument/2006/relationships/slide"/><Relationship Id="rId55" Target="slides/slide26.xml" Type="http://schemas.openxmlformats.org/officeDocument/2006/relationships/slide"/><Relationship Id="rId56" Target="slides/slide27.xml" Type="http://schemas.openxmlformats.org/officeDocument/2006/relationships/slide"/><Relationship Id="rId57" Target="slides/slide28.xml" Type="http://schemas.openxmlformats.org/officeDocument/2006/relationships/slide"/><Relationship Id="rId58" Target="slides/slide29.xml" Type="http://schemas.openxmlformats.org/officeDocument/2006/relationships/slide"/><Relationship Id="rId59" Target="slides/slide30.xml" Type="http://schemas.openxmlformats.org/officeDocument/2006/relationships/slide"/><Relationship Id="rId6" Target="fonts/font6.fntdata" Type="http://schemas.openxmlformats.org/officeDocument/2006/relationships/font"/><Relationship Id="rId60" Target="slides/slide31.xml" Type="http://schemas.openxmlformats.org/officeDocument/2006/relationships/slide"/><Relationship Id="rId61" Target="slides/slide32.xml" Type="http://schemas.openxmlformats.org/officeDocument/2006/relationships/slide"/><Relationship Id="rId62" Target="slides/slide33.xml" Type="http://schemas.openxmlformats.org/officeDocument/2006/relationships/slide"/><Relationship Id="rId63" Target="slides/slide34.xml" Type="http://schemas.openxmlformats.org/officeDocument/2006/relationships/slide"/><Relationship Id="rId64" Target="slides/slide35.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www.guru99.com/unit-testing-guide.html"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https://www.domainesia.com/tips/cara-membuat-aplikasi-android-dengan-mudah/" TargetMode="External" Type="http://schemas.openxmlformats.org/officeDocument/2006/relationships/hyperlink"/><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22.png" Type="http://schemas.openxmlformats.org/officeDocument/2006/relationships/image"/><Relationship Id="rId9" Target="https://www.domainesia.com/berita/website-adalah/" TargetMode="External" Type="http://schemas.openxmlformats.org/officeDocument/2006/relationships/hyperlink"/></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https://www.domainesia.com/berita/era-digital-adalah/" TargetMode="External" Type="http://schemas.openxmlformats.org/officeDocument/2006/relationships/hyperlink"/></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3.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4.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flask.palletsprojects.com/en/2.1.x/installation/" TargetMode="External" Type="http://schemas.openxmlformats.org/officeDocument/2006/relationships/hyperlink"/><Relationship Id="rId4" Target="https://pypi.org/project/pytest/" TargetMode="External" Type="http://schemas.openxmlformats.org/officeDocument/2006/relationships/hyperlink"/><Relationship Id="rId5" Target="https://www.jenkins.io/doc/book/installing/" TargetMode="External" Type="http://schemas.openxmlformats.org/officeDocument/2006/relationships/hyperlink"/><Relationship Id="rId6" Target="https://docs.docker.com/get-docker/" TargetMode="External" Type="http://schemas.openxmlformats.org/officeDocument/2006/relationships/hyperlink"/><Relationship Id="rId7" Target="../media/image2.png" Type="http://schemas.openxmlformats.org/officeDocument/2006/relationships/image"/><Relationship Id="rId8"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218791" y="1028700"/>
            <a:ext cx="12040509" cy="5193789"/>
            <a:chOff x="0" y="0"/>
            <a:chExt cx="2325218" cy="1003005"/>
          </a:xfrm>
        </p:grpSpPr>
        <p:sp>
          <p:nvSpPr>
            <p:cNvPr name="Freeform 6" id="6"/>
            <p:cNvSpPr/>
            <p:nvPr/>
          </p:nvSpPr>
          <p:spPr>
            <a:xfrm flipH="false" flipV="false" rot="0">
              <a:off x="0" y="0"/>
              <a:ext cx="2325218" cy="1003005"/>
            </a:xfrm>
            <a:custGeom>
              <a:avLst/>
              <a:gdLst/>
              <a:ahLst/>
              <a:cxnLst/>
              <a:rect r="r" b="b" t="t" l="l"/>
              <a:pathLst>
                <a:path h="1003005" w="2325218">
                  <a:moveTo>
                    <a:pt x="0" y="0"/>
                  </a:moveTo>
                  <a:lnTo>
                    <a:pt x="2325218" y="0"/>
                  </a:lnTo>
                  <a:lnTo>
                    <a:pt x="2325218" y="1003005"/>
                  </a:lnTo>
                  <a:lnTo>
                    <a:pt x="0" y="1003005"/>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25218" cy="10220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764563" y="1538319"/>
            <a:ext cx="11162041" cy="3974525"/>
          </a:xfrm>
          <a:prstGeom prst="rect">
            <a:avLst/>
          </a:prstGeom>
        </p:spPr>
        <p:txBody>
          <a:bodyPr anchor="t" rtlCol="false" tIns="0" lIns="0" bIns="0" rIns="0">
            <a:spAutoFit/>
          </a:bodyPr>
          <a:lstStyle/>
          <a:p>
            <a:pPr>
              <a:lnSpc>
                <a:spcPts val="15943"/>
              </a:lnSpc>
            </a:pPr>
            <a:r>
              <a:rPr lang="en-US" sz="11552" spc="1132">
                <a:solidFill>
                  <a:srgbClr val="231F20"/>
                </a:solidFill>
                <a:latin typeface="Oswald Bold"/>
              </a:rPr>
              <a:t>TESTING </a:t>
            </a:r>
          </a:p>
          <a:p>
            <a:pPr algn="ctr">
              <a:lnSpc>
                <a:spcPts val="15943"/>
              </a:lnSpc>
            </a:pPr>
            <a:r>
              <a:rPr lang="en-US" sz="11552" spc="1132">
                <a:solidFill>
                  <a:srgbClr val="231F20"/>
                </a:solidFill>
                <a:latin typeface="Oswald Bold"/>
              </a:rPr>
              <a:t> &amp; QA</a:t>
            </a:r>
          </a:p>
        </p:txBody>
      </p:sp>
      <p:sp>
        <p:nvSpPr>
          <p:cNvPr name="TextBox 9" id="9"/>
          <p:cNvSpPr txBox="true"/>
          <p:nvPr/>
        </p:nvSpPr>
        <p:spPr>
          <a:xfrm rot="0">
            <a:off x="406081" y="7444654"/>
            <a:ext cx="9166939" cy="1429477"/>
          </a:xfrm>
          <a:prstGeom prst="rect">
            <a:avLst/>
          </a:prstGeom>
        </p:spPr>
        <p:txBody>
          <a:bodyPr anchor="t" rtlCol="false" tIns="0" lIns="0" bIns="0" rIns="0">
            <a:spAutoFit/>
          </a:bodyPr>
          <a:lstStyle/>
          <a:p>
            <a:pPr algn="ctr">
              <a:lnSpc>
                <a:spcPts val="5706"/>
              </a:lnSpc>
            </a:pPr>
            <a:r>
              <a:rPr lang="en-US" sz="4134" spc="219">
                <a:solidFill>
                  <a:srgbClr val="231F20"/>
                </a:solidFill>
                <a:latin typeface="Montserrat Classic Bold"/>
              </a:rPr>
              <a:t>DENNIS FAJRIANSYAH</a:t>
            </a:r>
          </a:p>
          <a:p>
            <a:pPr algn="ctr">
              <a:lnSpc>
                <a:spcPts val="5706"/>
              </a:lnSpc>
            </a:pPr>
            <a:r>
              <a:rPr lang="en-US" sz="4134" spc="219">
                <a:solidFill>
                  <a:srgbClr val="231F20"/>
                </a:solidFill>
                <a:latin typeface="Montserrat Classic Bold"/>
              </a:rPr>
              <a:t>201011400095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218257" y="3167708"/>
            <a:ext cx="3474003" cy="657347"/>
            <a:chOff x="0" y="0"/>
            <a:chExt cx="914964" cy="173128"/>
          </a:xfrm>
        </p:grpSpPr>
        <p:sp>
          <p:nvSpPr>
            <p:cNvPr name="Freeform 4" id="4"/>
            <p:cNvSpPr/>
            <p:nvPr/>
          </p:nvSpPr>
          <p:spPr>
            <a:xfrm flipH="false" flipV="false" rot="0">
              <a:off x="0" y="0"/>
              <a:ext cx="914964" cy="173128"/>
            </a:xfrm>
            <a:custGeom>
              <a:avLst/>
              <a:gdLst/>
              <a:ahLst/>
              <a:cxnLst/>
              <a:rect r="r" b="b" t="t" l="l"/>
              <a:pathLst>
                <a:path h="173128" w="914964">
                  <a:moveTo>
                    <a:pt x="0" y="0"/>
                  </a:moveTo>
                  <a:lnTo>
                    <a:pt x="914964" y="0"/>
                  </a:lnTo>
                  <a:lnTo>
                    <a:pt x="914964" y="173128"/>
                  </a:lnTo>
                  <a:lnTo>
                    <a:pt x="0" y="173128"/>
                  </a:lnTo>
                  <a:close/>
                </a:path>
              </a:pathLst>
            </a:custGeom>
            <a:solidFill>
              <a:srgbClr val="1A1A1A"/>
            </a:solidFill>
          </p:spPr>
        </p:sp>
        <p:sp>
          <p:nvSpPr>
            <p:cNvPr name="TextBox 5" id="5"/>
            <p:cNvSpPr txBox="true"/>
            <p:nvPr/>
          </p:nvSpPr>
          <p:spPr>
            <a:xfrm>
              <a:off x="0" y="-57150"/>
              <a:ext cx="914964" cy="230278"/>
            </a:xfrm>
            <a:prstGeom prst="rect">
              <a:avLst/>
            </a:prstGeom>
          </p:spPr>
          <p:txBody>
            <a:bodyPr anchor="ctr" rtlCol="false" tIns="50800" lIns="50800" bIns="50800" rIns="50800"/>
            <a:lstStyle/>
            <a:p>
              <a:pPr algn="ctr" marL="0" indent="0" lvl="0">
                <a:lnSpc>
                  <a:spcPts val="4252"/>
                </a:lnSpc>
                <a:spcBef>
                  <a:spcPct val="0"/>
                </a:spcBef>
              </a:pPr>
              <a:r>
                <a:rPr lang="en-US" sz="3081" spc="30">
                  <a:solidFill>
                    <a:srgbClr val="FFFFFF"/>
                  </a:solidFill>
                  <a:latin typeface="DM Sans Bold"/>
                </a:rPr>
                <a:t>TUJUAN</a:t>
              </a:r>
            </a:p>
          </p:txBody>
        </p:sp>
      </p:grpSp>
      <p:sp>
        <p:nvSpPr>
          <p:cNvPr name="TextBox 6" id="6"/>
          <p:cNvSpPr txBox="true"/>
          <p:nvPr/>
        </p:nvSpPr>
        <p:spPr>
          <a:xfrm rot="0">
            <a:off x="1500979" y="914400"/>
            <a:ext cx="1440229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TUJUAN DAN MANFAAT UNIT TEST</a:t>
            </a:r>
          </a:p>
        </p:txBody>
      </p:sp>
      <p:sp>
        <p:nvSpPr>
          <p:cNvPr name="TextBox 7" id="7"/>
          <p:cNvSpPr txBox="true"/>
          <p:nvPr/>
        </p:nvSpPr>
        <p:spPr>
          <a:xfrm rot="0">
            <a:off x="2274806" y="3987709"/>
            <a:ext cx="6498074" cy="3131582"/>
          </a:xfrm>
          <a:prstGeom prst="rect">
            <a:avLst/>
          </a:prstGeom>
        </p:spPr>
        <p:txBody>
          <a:bodyPr anchor="t" rtlCol="false" tIns="0" lIns="0" bIns="0" rIns="0">
            <a:spAutoFit/>
          </a:bodyPr>
          <a:lstStyle/>
          <a:p>
            <a:pPr marL="0" indent="0" lvl="0">
              <a:lnSpc>
                <a:spcPts val="4154"/>
              </a:lnSpc>
              <a:spcBef>
                <a:spcPct val="0"/>
              </a:spcBef>
            </a:pPr>
            <a:r>
              <a:rPr lang="en-US" sz="3010" spc="295">
                <a:solidFill>
                  <a:srgbClr val="231F20"/>
                </a:solidFill>
                <a:latin typeface="DM Sans"/>
              </a:rPr>
              <a:t>untuk menguji serta memastikan kalau kode - kode yang kita buat sudah berjalan sesuai spesifikasi nya serta mendeteksi jika terdapat bug dari sebuah program</a:t>
            </a:r>
          </a:p>
        </p:txBody>
      </p:sp>
      <p:sp>
        <p:nvSpPr>
          <p:cNvPr name="Freeform 8" id="8"/>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518397" y="3167708"/>
            <a:ext cx="4057662" cy="657347"/>
            <a:chOff x="0" y="0"/>
            <a:chExt cx="1068685" cy="173128"/>
          </a:xfrm>
        </p:grpSpPr>
        <p:sp>
          <p:nvSpPr>
            <p:cNvPr name="Freeform 11" id="11"/>
            <p:cNvSpPr/>
            <p:nvPr/>
          </p:nvSpPr>
          <p:spPr>
            <a:xfrm flipH="false" flipV="false" rot="0">
              <a:off x="0" y="0"/>
              <a:ext cx="1068685" cy="173128"/>
            </a:xfrm>
            <a:custGeom>
              <a:avLst/>
              <a:gdLst/>
              <a:ahLst/>
              <a:cxnLst/>
              <a:rect r="r" b="b" t="t" l="l"/>
              <a:pathLst>
                <a:path h="173128" w="1068685">
                  <a:moveTo>
                    <a:pt x="0" y="0"/>
                  </a:moveTo>
                  <a:lnTo>
                    <a:pt x="1068685" y="0"/>
                  </a:lnTo>
                  <a:lnTo>
                    <a:pt x="1068685" y="173128"/>
                  </a:lnTo>
                  <a:lnTo>
                    <a:pt x="0" y="173128"/>
                  </a:lnTo>
                  <a:close/>
                </a:path>
              </a:pathLst>
            </a:custGeom>
            <a:solidFill>
              <a:srgbClr val="1A1A1A"/>
            </a:solidFill>
          </p:spPr>
        </p:sp>
        <p:sp>
          <p:nvSpPr>
            <p:cNvPr name="TextBox 12" id="12"/>
            <p:cNvSpPr txBox="true"/>
            <p:nvPr/>
          </p:nvSpPr>
          <p:spPr>
            <a:xfrm>
              <a:off x="0" y="-57150"/>
              <a:ext cx="1068685" cy="230278"/>
            </a:xfrm>
            <a:prstGeom prst="rect">
              <a:avLst/>
            </a:prstGeom>
          </p:spPr>
          <p:txBody>
            <a:bodyPr anchor="ctr" rtlCol="false" tIns="50800" lIns="50800" bIns="50800" rIns="50800"/>
            <a:lstStyle/>
            <a:p>
              <a:pPr algn="ctr">
                <a:lnSpc>
                  <a:spcPts val="4252"/>
                </a:lnSpc>
                <a:spcBef>
                  <a:spcPct val="0"/>
                </a:spcBef>
              </a:pPr>
              <a:r>
                <a:rPr lang="en-US" sz="3081" spc="30">
                  <a:solidFill>
                    <a:srgbClr val="FFFFFF"/>
                  </a:solidFill>
                  <a:latin typeface="DM Sans Bold"/>
                </a:rPr>
                <a:t>MANFAAT</a:t>
              </a:r>
            </a:p>
          </p:txBody>
        </p:sp>
      </p:grpSp>
      <p:sp>
        <p:nvSpPr>
          <p:cNvPr name="TextBox 13" id="13"/>
          <p:cNvSpPr txBox="true"/>
          <p:nvPr/>
        </p:nvSpPr>
        <p:spPr>
          <a:xfrm rot="0">
            <a:off x="10546672" y="3986878"/>
            <a:ext cx="6408709" cy="3131582"/>
          </a:xfrm>
          <a:prstGeom prst="rect">
            <a:avLst/>
          </a:prstGeom>
        </p:spPr>
        <p:txBody>
          <a:bodyPr anchor="t" rtlCol="false" tIns="0" lIns="0" bIns="0" rIns="0">
            <a:spAutoFit/>
          </a:bodyPr>
          <a:lstStyle/>
          <a:p>
            <a:pPr marL="0" indent="0" lvl="0">
              <a:lnSpc>
                <a:spcPts val="4154"/>
              </a:lnSpc>
              <a:spcBef>
                <a:spcPct val="0"/>
              </a:spcBef>
            </a:pPr>
            <a:r>
              <a:rPr lang="en-US" sz="3010" spc="295">
                <a:solidFill>
                  <a:srgbClr val="231F20"/>
                </a:solidFill>
                <a:latin typeface="DM Sans"/>
              </a:rPr>
              <a:t>membantu mengurangi error di sebuah program dan membantu kita menguji, apakah program yang kita buat sudah layak dirilis ke pasar atau tidak.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721323" y="2419267"/>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2735095" y="6054542"/>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484555" y="5739193"/>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773349" y="6659375"/>
            <a:ext cx="3562034" cy="2507361"/>
          </a:xfrm>
          <a:prstGeom prst="rect">
            <a:avLst/>
          </a:prstGeom>
        </p:spPr>
        <p:txBody>
          <a:bodyPr anchor="t" rtlCol="false" tIns="0" lIns="0" bIns="0" rIns="0">
            <a:spAutoFit/>
          </a:bodyPr>
          <a:lstStyle/>
          <a:p>
            <a:pPr algn="ctr">
              <a:lnSpc>
                <a:spcPts val="3311"/>
              </a:lnSpc>
            </a:pPr>
            <a:r>
              <a:rPr lang="en-US" sz="2400" spc="235">
                <a:solidFill>
                  <a:srgbClr val="231F20"/>
                </a:solidFill>
                <a:latin typeface="DM Sans Bold"/>
              </a:rPr>
              <a:t>Black Box Testing</a:t>
            </a:r>
          </a:p>
          <a:p>
            <a:pPr algn="ctr">
              <a:lnSpc>
                <a:spcPts val="3311"/>
              </a:lnSpc>
            </a:pPr>
          </a:p>
          <a:p>
            <a:pPr algn="ctr">
              <a:lnSpc>
                <a:spcPts val="3311"/>
              </a:lnSpc>
            </a:pPr>
            <a:r>
              <a:rPr lang="en-US" sz="2400" spc="235">
                <a:solidFill>
                  <a:srgbClr val="231F20"/>
                </a:solidFill>
                <a:latin typeface="DM Sans Bold"/>
              </a:rPr>
              <a:t> </a:t>
            </a:r>
            <a:r>
              <a:rPr lang="en-US" sz="2400" spc="235">
                <a:solidFill>
                  <a:srgbClr val="231F20"/>
                </a:solidFill>
                <a:latin typeface="DM Sans"/>
              </a:rPr>
              <a:t>kegunaanya untuk menguji user interface serta input, output nya</a:t>
            </a:r>
          </a:p>
        </p:txBody>
      </p:sp>
      <p:sp>
        <p:nvSpPr>
          <p:cNvPr name="TextBox 10" id="10"/>
          <p:cNvSpPr txBox="true"/>
          <p:nvPr/>
        </p:nvSpPr>
        <p:spPr>
          <a:xfrm rot="0">
            <a:off x="1721323"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Freeform 11" id="11"/>
          <p:cNvSpPr/>
          <p:nvPr/>
        </p:nvSpPr>
        <p:spPr>
          <a:xfrm flipH="false" flipV="false" rot="0">
            <a:off x="5939197" y="2485391"/>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6702429" y="5805318"/>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939197" y="2903941"/>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6" id="16"/>
          <p:cNvSpPr/>
          <p:nvPr/>
        </p:nvSpPr>
        <p:spPr>
          <a:xfrm flipH="false" flipV="false" rot="0">
            <a:off x="11231926" y="2414502"/>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1995157" y="5734429"/>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11231926" y="2833052"/>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TextBox 21" id="21"/>
          <p:cNvSpPr txBox="true"/>
          <p:nvPr/>
        </p:nvSpPr>
        <p:spPr>
          <a:xfrm rot="0">
            <a:off x="4653936" y="6659371"/>
            <a:ext cx="4809476" cy="2895728"/>
          </a:xfrm>
          <a:prstGeom prst="rect">
            <a:avLst/>
          </a:prstGeom>
        </p:spPr>
        <p:txBody>
          <a:bodyPr anchor="t" rtlCol="false" tIns="0" lIns="0" bIns="0" rIns="0">
            <a:spAutoFit/>
          </a:bodyPr>
          <a:lstStyle/>
          <a:p>
            <a:pPr algn="ctr">
              <a:lnSpc>
                <a:spcPts val="3511"/>
              </a:lnSpc>
            </a:pPr>
            <a:r>
              <a:rPr lang="en-US" sz="2544" spc="249">
                <a:solidFill>
                  <a:srgbClr val="231F20"/>
                </a:solidFill>
                <a:latin typeface="DM Sans Bold"/>
              </a:rPr>
              <a:t>White Box Testing</a:t>
            </a:r>
          </a:p>
          <a:p>
            <a:pPr algn="ctr">
              <a:lnSpc>
                <a:spcPts val="2959"/>
              </a:lnSpc>
            </a:pPr>
          </a:p>
          <a:p>
            <a:pPr algn="ctr">
              <a:lnSpc>
                <a:spcPts val="3373"/>
              </a:lnSpc>
            </a:pPr>
            <a:r>
              <a:rPr lang="en-US" sz="2444" spc="239">
                <a:solidFill>
                  <a:srgbClr val="231F20"/>
                </a:solidFill>
                <a:latin typeface="DM Sans Bold"/>
              </a:rPr>
              <a:t> </a:t>
            </a:r>
            <a:r>
              <a:rPr lang="en-US" sz="2444" spc="239">
                <a:solidFill>
                  <a:srgbClr val="231F20"/>
                </a:solidFill>
                <a:latin typeface="DM Sans"/>
              </a:rPr>
              <a:t>kegunaanya untuk menguji perilaku fungsional dari sebuah program perangkat lunak.</a:t>
            </a:r>
          </a:p>
          <a:p>
            <a:pPr algn="ctr">
              <a:lnSpc>
                <a:spcPts val="3373"/>
              </a:lnSpc>
            </a:pPr>
          </a:p>
        </p:txBody>
      </p:sp>
      <p:sp>
        <p:nvSpPr>
          <p:cNvPr name="TextBox 22" id="22"/>
          <p:cNvSpPr txBox="true"/>
          <p:nvPr/>
        </p:nvSpPr>
        <p:spPr>
          <a:xfrm rot="0">
            <a:off x="9964493" y="6659371"/>
            <a:ext cx="4799506" cy="2013332"/>
          </a:xfrm>
          <a:prstGeom prst="rect">
            <a:avLst/>
          </a:prstGeom>
        </p:spPr>
        <p:txBody>
          <a:bodyPr anchor="t" rtlCol="false" tIns="0" lIns="0" bIns="0" rIns="0">
            <a:spAutoFit/>
          </a:bodyPr>
          <a:lstStyle/>
          <a:p>
            <a:pPr algn="ctr">
              <a:lnSpc>
                <a:spcPts val="3511"/>
              </a:lnSpc>
            </a:pPr>
            <a:r>
              <a:rPr lang="en-US" sz="2544" spc="249">
                <a:solidFill>
                  <a:srgbClr val="231F20"/>
                </a:solidFill>
                <a:latin typeface="DM Sans Bold"/>
              </a:rPr>
              <a:t>Gray Box Testing</a:t>
            </a:r>
          </a:p>
          <a:p>
            <a:pPr algn="ctr">
              <a:lnSpc>
                <a:spcPts val="2959"/>
              </a:lnSpc>
            </a:pPr>
          </a:p>
          <a:p>
            <a:pPr algn="ctr">
              <a:lnSpc>
                <a:spcPts val="3373"/>
              </a:lnSpc>
            </a:pPr>
            <a:r>
              <a:rPr lang="en-US" sz="2444" spc="239">
                <a:solidFill>
                  <a:srgbClr val="231F20"/>
                </a:solidFill>
                <a:latin typeface="DM Sans"/>
              </a:rPr>
              <a:t>biasanya digunakan untuk menganalisis kerusakan.</a:t>
            </a:r>
          </a:p>
          <a:p>
            <a:pPr algn="ctr">
              <a:lnSpc>
                <a:spcPts val="2959"/>
              </a:lnSpc>
            </a:pPr>
          </a:p>
        </p:txBody>
      </p:sp>
      <p:sp>
        <p:nvSpPr>
          <p:cNvPr name="Freeform 23" id="23"/>
          <p:cNvSpPr/>
          <p:nvPr/>
        </p:nvSpPr>
        <p:spPr>
          <a:xfrm flipH="false" flipV="false" rot="-10799999">
            <a:off x="-2196216" y="-8453634"/>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4653936" y="776234"/>
            <a:ext cx="128321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KATEGORI TEKNIK UNIT TESTING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307630" y="2733809"/>
            <a:ext cx="3474003" cy="771418"/>
            <a:chOff x="0" y="0"/>
            <a:chExt cx="914964" cy="203172"/>
          </a:xfrm>
        </p:grpSpPr>
        <p:sp>
          <p:nvSpPr>
            <p:cNvPr name="Freeform 4" id="4"/>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5" id="5"/>
            <p:cNvSpPr txBox="true"/>
            <p:nvPr/>
          </p:nvSpPr>
          <p:spPr>
            <a:xfrm>
              <a:off x="0" y="-57150"/>
              <a:ext cx="9149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JUnit</a:t>
              </a:r>
            </a:p>
          </p:txBody>
        </p:sp>
      </p:grpSp>
      <p:sp>
        <p:nvSpPr>
          <p:cNvPr name="TextBox 6" id="6"/>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TOOLS UNIT TEST</a:t>
            </a:r>
          </a:p>
        </p:txBody>
      </p:sp>
      <p:sp>
        <p:nvSpPr>
          <p:cNvPr name="TextBox 7" id="7"/>
          <p:cNvSpPr txBox="true"/>
          <p:nvPr/>
        </p:nvSpPr>
        <p:spPr>
          <a:xfrm rot="0">
            <a:off x="2364179" y="4049584"/>
            <a:ext cx="3360904" cy="8665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unit testing untuk Java</a:t>
            </a:r>
          </a:p>
        </p:txBody>
      </p:sp>
      <p:grpSp>
        <p:nvGrpSpPr>
          <p:cNvPr name="Group 8" id="8"/>
          <p:cNvGrpSpPr/>
          <p:nvPr/>
        </p:nvGrpSpPr>
        <p:grpSpPr>
          <a:xfrm rot="0">
            <a:off x="6926657" y="2733809"/>
            <a:ext cx="3474003" cy="771418"/>
            <a:chOff x="0" y="0"/>
            <a:chExt cx="914964" cy="203172"/>
          </a:xfrm>
        </p:grpSpPr>
        <p:sp>
          <p:nvSpPr>
            <p:cNvPr name="Freeform 9" id="9"/>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10" id="10"/>
            <p:cNvSpPr txBox="true"/>
            <p:nvPr/>
          </p:nvSpPr>
          <p:spPr>
            <a:xfrm>
              <a:off x="0" y="-57150"/>
              <a:ext cx="914964" cy="260322"/>
            </a:xfrm>
            <a:prstGeom prst="rect">
              <a:avLst/>
            </a:prstGeom>
          </p:spPr>
          <p:txBody>
            <a:bodyPr anchor="ctr" rtlCol="false" tIns="50800" lIns="50800" bIns="50800" rIns="50800"/>
            <a:lstStyle/>
            <a:p>
              <a:pPr algn="ctr">
                <a:lnSpc>
                  <a:spcPts val="5080"/>
                </a:lnSpc>
                <a:spcBef>
                  <a:spcPct val="0"/>
                </a:spcBef>
              </a:pPr>
              <a:r>
                <a:rPr lang="en-US" sz="3681" spc="36">
                  <a:solidFill>
                    <a:srgbClr val="FFFFFF"/>
                  </a:solidFill>
                  <a:latin typeface="DM Sans Bold"/>
                </a:rPr>
                <a:t>NUnit</a:t>
              </a:r>
            </a:p>
          </p:txBody>
        </p:sp>
      </p:grpSp>
      <p:grpSp>
        <p:nvGrpSpPr>
          <p:cNvPr name="Group 11" id="11"/>
          <p:cNvGrpSpPr/>
          <p:nvPr/>
        </p:nvGrpSpPr>
        <p:grpSpPr>
          <a:xfrm rot="0">
            <a:off x="11845608" y="2733809"/>
            <a:ext cx="3875269" cy="771418"/>
            <a:chOff x="0" y="0"/>
            <a:chExt cx="1020647" cy="203172"/>
          </a:xfrm>
        </p:grpSpPr>
        <p:sp>
          <p:nvSpPr>
            <p:cNvPr name="Freeform 12" id="12"/>
            <p:cNvSpPr/>
            <p:nvPr/>
          </p:nvSpPr>
          <p:spPr>
            <a:xfrm flipH="false" flipV="false" rot="0">
              <a:off x="0" y="0"/>
              <a:ext cx="1020647" cy="203172"/>
            </a:xfrm>
            <a:custGeom>
              <a:avLst/>
              <a:gdLst/>
              <a:ahLst/>
              <a:cxnLst/>
              <a:rect r="r" b="b" t="t" l="l"/>
              <a:pathLst>
                <a:path h="203172" w="1020647">
                  <a:moveTo>
                    <a:pt x="0" y="0"/>
                  </a:moveTo>
                  <a:lnTo>
                    <a:pt x="1020647" y="0"/>
                  </a:lnTo>
                  <a:lnTo>
                    <a:pt x="1020647" y="203172"/>
                  </a:lnTo>
                  <a:lnTo>
                    <a:pt x="0" y="203172"/>
                  </a:lnTo>
                  <a:close/>
                </a:path>
              </a:pathLst>
            </a:custGeom>
            <a:solidFill>
              <a:srgbClr val="1A1A1A"/>
            </a:solidFill>
          </p:spPr>
        </p:sp>
        <p:sp>
          <p:nvSpPr>
            <p:cNvPr name="TextBox 13" id="13"/>
            <p:cNvSpPr txBox="true"/>
            <p:nvPr/>
          </p:nvSpPr>
          <p:spPr>
            <a:xfrm>
              <a:off x="0" y="-57150"/>
              <a:ext cx="1020647"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JMockit</a:t>
              </a:r>
            </a:p>
          </p:txBody>
        </p:sp>
      </p:grpSp>
      <p:sp>
        <p:nvSpPr>
          <p:cNvPr name="TextBox 14" id="14"/>
          <p:cNvSpPr txBox="true"/>
          <p:nvPr/>
        </p:nvSpPr>
        <p:spPr>
          <a:xfrm rot="0">
            <a:off x="11845608" y="4049584"/>
            <a:ext cx="3875269" cy="8665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unit testing berbasis open source</a:t>
            </a:r>
          </a:p>
        </p:txBody>
      </p:sp>
      <p:sp>
        <p:nvSpPr>
          <p:cNvPr name="Freeform 15" id="15"/>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7039756" y="4049584"/>
            <a:ext cx="3360904" cy="8665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unit testing untuk .NET</a:t>
            </a:r>
          </a:p>
        </p:txBody>
      </p:sp>
      <p:grpSp>
        <p:nvGrpSpPr>
          <p:cNvPr name="Group 18" id="18"/>
          <p:cNvGrpSpPr/>
          <p:nvPr/>
        </p:nvGrpSpPr>
        <p:grpSpPr>
          <a:xfrm rot="0">
            <a:off x="3679565" y="5992446"/>
            <a:ext cx="3474003" cy="750819"/>
            <a:chOff x="0" y="0"/>
            <a:chExt cx="914964" cy="197747"/>
          </a:xfrm>
        </p:grpSpPr>
        <p:sp>
          <p:nvSpPr>
            <p:cNvPr name="Freeform 19" id="19"/>
            <p:cNvSpPr/>
            <p:nvPr/>
          </p:nvSpPr>
          <p:spPr>
            <a:xfrm flipH="false" flipV="false" rot="0">
              <a:off x="0" y="0"/>
              <a:ext cx="914964" cy="197747"/>
            </a:xfrm>
            <a:custGeom>
              <a:avLst/>
              <a:gdLst/>
              <a:ahLst/>
              <a:cxnLst/>
              <a:rect r="r" b="b" t="t" l="l"/>
              <a:pathLst>
                <a:path h="197747" w="914964">
                  <a:moveTo>
                    <a:pt x="0" y="0"/>
                  </a:moveTo>
                  <a:lnTo>
                    <a:pt x="914964" y="0"/>
                  </a:lnTo>
                  <a:lnTo>
                    <a:pt x="914964" y="197747"/>
                  </a:lnTo>
                  <a:lnTo>
                    <a:pt x="0" y="197747"/>
                  </a:lnTo>
                  <a:close/>
                </a:path>
              </a:pathLst>
            </a:custGeom>
            <a:solidFill>
              <a:srgbClr val="1A1A1A"/>
            </a:solidFill>
          </p:spPr>
        </p:sp>
        <p:sp>
          <p:nvSpPr>
            <p:cNvPr name="TextBox 20" id="20"/>
            <p:cNvSpPr txBox="true"/>
            <p:nvPr/>
          </p:nvSpPr>
          <p:spPr>
            <a:xfrm>
              <a:off x="0" y="-57150"/>
              <a:ext cx="914964" cy="254897"/>
            </a:xfrm>
            <a:prstGeom prst="rect">
              <a:avLst/>
            </a:prstGeom>
          </p:spPr>
          <p:txBody>
            <a:bodyPr anchor="ctr" rtlCol="false" tIns="50800" lIns="50800" bIns="50800" rIns="50800"/>
            <a:lstStyle/>
            <a:p>
              <a:pPr algn="ctr" marL="0" indent="0" lvl="0">
                <a:lnSpc>
                  <a:spcPts val="4942"/>
                </a:lnSpc>
                <a:spcBef>
                  <a:spcPct val="0"/>
                </a:spcBef>
              </a:pPr>
              <a:r>
                <a:rPr lang="en-US" sz="3581" spc="35">
                  <a:solidFill>
                    <a:srgbClr val="FFFFFF"/>
                  </a:solidFill>
                  <a:latin typeface="DM Sans Bold"/>
                </a:rPr>
                <a:t>EMMA</a:t>
              </a:r>
            </a:p>
          </p:txBody>
        </p:sp>
      </p:grpSp>
      <p:sp>
        <p:nvSpPr>
          <p:cNvPr name="TextBox 21" id="21"/>
          <p:cNvSpPr txBox="true"/>
          <p:nvPr/>
        </p:nvSpPr>
        <p:spPr>
          <a:xfrm rot="0">
            <a:off x="3679565" y="7286190"/>
            <a:ext cx="5075404" cy="130468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unit testing untuk menganalisis dan melaporkan kode Java</a:t>
            </a:r>
          </a:p>
        </p:txBody>
      </p:sp>
      <p:grpSp>
        <p:nvGrpSpPr>
          <p:cNvPr name="Group 22" id="22"/>
          <p:cNvGrpSpPr/>
          <p:nvPr/>
        </p:nvGrpSpPr>
        <p:grpSpPr>
          <a:xfrm rot="0">
            <a:off x="9234685" y="5992446"/>
            <a:ext cx="5390951" cy="750819"/>
            <a:chOff x="0" y="0"/>
            <a:chExt cx="1419839" cy="197747"/>
          </a:xfrm>
        </p:grpSpPr>
        <p:sp>
          <p:nvSpPr>
            <p:cNvPr name="Freeform 23" id="23"/>
            <p:cNvSpPr/>
            <p:nvPr/>
          </p:nvSpPr>
          <p:spPr>
            <a:xfrm flipH="false" flipV="false" rot="0">
              <a:off x="0" y="0"/>
              <a:ext cx="1419839" cy="197747"/>
            </a:xfrm>
            <a:custGeom>
              <a:avLst/>
              <a:gdLst/>
              <a:ahLst/>
              <a:cxnLst/>
              <a:rect r="r" b="b" t="t" l="l"/>
              <a:pathLst>
                <a:path h="197747" w="1419839">
                  <a:moveTo>
                    <a:pt x="0" y="0"/>
                  </a:moveTo>
                  <a:lnTo>
                    <a:pt x="1419839" y="0"/>
                  </a:lnTo>
                  <a:lnTo>
                    <a:pt x="1419839" y="197747"/>
                  </a:lnTo>
                  <a:lnTo>
                    <a:pt x="0" y="197747"/>
                  </a:lnTo>
                  <a:close/>
                </a:path>
              </a:pathLst>
            </a:custGeom>
            <a:solidFill>
              <a:srgbClr val="1A1A1A"/>
            </a:solidFill>
          </p:spPr>
        </p:sp>
        <p:sp>
          <p:nvSpPr>
            <p:cNvPr name="TextBox 24" id="24"/>
            <p:cNvSpPr txBox="true"/>
            <p:nvPr/>
          </p:nvSpPr>
          <p:spPr>
            <a:xfrm>
              <a:off x="0" y="-57150"/>
              <a:ext cx="1419839" cy="254897"/>
            </a:xfrm>
            <a:prstGeom prst="rect">
              <a:avLst/>
            </a:prstGeom>
          </p:spPr>
          <p:txBody>
            <a:bodyPr anchor="ctr" rtlCol="false" tIns="50800" lIns="50800" bIns="50800" rIns="50800"/>
            <a:lstStyle/>
            <a:p>
              <a:pPr algn="ctr">
                <a:lnSpc>
                  <a:spcPts val="4942"/>
                </a:lnSpc>
                <a:spcBef>
                  <a:spcPct val="0"/>
                </a:spcBef>
              </a:pPr>
              <a:r>
                <a:rPr lang="en-US" sz="3581" spc="35">
                  <a:solidFill>
                    <a:srgbClr val="FFFFFF"/>
                  </a:solidFill>
                  <a:latin typeface="DM Sans Bold"/>
                </a:rPr>
                <a:t>PHPUnit</a:t>
              </a:r>
            </a:p>
          </p:txBody>
        </p:sp>
      </p:grpSp>
      <p:sp>
        <p:nvSpPr>
          <p:cNvPr name="TextBox 25" id="25"/>
          <p:cNvSpPr txBox="true"/>
          <p:nvPr/>
        </p:nvSpPr>
        <p:spPr>
          <a:xfrm rot="0">
            <a:off x="9234685" y="7286190"/>
            <a:ext cx="5390951" cy="42838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unit testing untuk PHP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04432" y="693320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89163" y="1094144"/>
            <a:ext cx="9751579" cy="1173883"/>
          </a:xfrm>
          <a:prstGeom prst="rect">
            <a:avLst/>
          </a:prstGeom>
        </p:spPr>
        <p:txBody>
          <a:bodyPr anchor="t" rtlCol="false" tIns="0" lIns="0" bIns="0" rIns="0">
            <a:spAutoFit/>
          </a:bodyPr>
          <a:lstStyle/>
          <a:p>
            <a:pPr algn="ctr">
              <a:lnSpc>
                <a:spcPts val="9635"/>
              </a:lnSpc>
            </a:pPr>
            <a:r>
              <a:rPr lang="en-US" sz="6982" spc="684">
                <a:solidFill>
                  <a:srgbClr val="231F20"/>
                </a:solidFill>
                <a:latin typeface="Oswald Bold"/>
              </a:rPr>
              <a:t>MENGAPA UNIT TEST?</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939523" y="43057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6" id="6"/>
          <p:cNvSpPr txBox="true"/>
          <p:nvPr/>
        </p:nvSpPr>
        <p:spPr>
          <a:xfrm rot="0">
            <a:off x="4965888" y="56989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7" id="7"/>
          <p:cNvSpPr txBox="true"/>
          <p:nvPr/>
        </p:nvSpPr>
        <p:spPr>
          <a:xfrm rot="0">
            <a:off x="4939523" y="699392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8" id="8"/>
          <p:cNvSpPr txBox="true"/>
          <p:nvPr/>
        </p:nvSpPr>
        <p:spPr>
          <a:xfrm rot="0">
            <a:off x="4939523" y="779104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9" id="9"/>
          <p:cNvSpPr txBox="true"/>
          <p:nvPr/>
        </p:nvSpPr>
        <p:spPr>
          <a:xfrm rot="0">
            <a:off x="6315601" y="4413656"/>
            <a:ext cx="10651870" cy="12948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MEMBANTU MEMPERBAIKI BUG DI AWAL SIKLUS SOFTWARE DEVELOPMENT DAN MENGHEMAT BIAYA</a:t>
            </a:r>
          </a:p>
          <a:p>
            <a:pPr>
              <a:lnSpc>
                <a:spcPts val="3483"/>
              </a:lnSpc>
            </a:pPr>
          </a:p>
        </p:txBody>
      </p:sp>
      <p:sp>
        <p:nvSpPr>
          <p:cNvPr name="TextBox 10" id="10"/>
          <p:cNvSpPr txBox="true"/>
          <p:nvPr/>
        </p:nvSpPr>
        <p:spPr>
          <a:xfrm rot="0">
            <a:off x="6315601" y="5689455"/>
            <a:ext cx="11600316"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MEMBANTU DEVELOPER UNTUK MEMAHAMI BASIS KODE DAN MEMUNGKINKAN MEREKA MEMBUAT PERUBAHAN DENGAN CEPAT</a:t>
            </a:r>
          </a:p>
        </p:txBody>
      </p:sp>
      <p:sp>
        <p:nvSpPr>
          <p:cNvPr name="TextBox 11" id="11"/>
          <p:cNvSpPr txBox="true"/>
          <p:nvPr/>
        </p:nvSpPr>
        <p:spPr>
          <a:xfrm rot="0">
            <a:off x="6315601" y="7019493"/>
            <a:ext cx="9620769" cy="418548"/>
          </a:xfrm>
          <a:prstGeom prst="rect">
            <a:avLst/>
          </a:prstGeom>
        </p:spPr>
        <p:txBody>
          <a:bodyPr anchor="t" rtlCol="false" tIns="0" lIns="0" bIns="0" rIns="0">
            <a:spAutoFit/>
          </a:bodyPr>
          <a:lstStyle/>
          <a:p>
            <a:pPr algn="l">
              <a:lnSpc>
                <a:spcPts val="3483"/>
              </a:lnSpc>
              <a:spcBef>
                <a:spcPct val="0"/>
              </a:spcBef>
            </a:pPr>
            <a:r>
              <a:rPr lang="en-US" sz="2524" spc="247">
                <a:solidFill>
                  <a:srgbClr val="231F20"/>
                </a:solidFill>
                <a:latin typeface="DM Sans"/>
              </a:rPr>
              <a:t>BERFUNGSI SEBAGAI DOKUMENTASI PROYEK</a:t>
            </a:r>
          </a:p>
        </p:txBody>
      </p:sp>
      <p:sp>
        <p:nvSpPr>
          <p:cNvPr name="TextBox 12" id="12"/>
          <p:cNvSpPr txBox="true"/>
          <p:nvPr/>
        </p:nvSpPr>
        <p:spPr>
          <a:xfrm rot="0">
            <a:off x="6321305" y="7687760"/>
            <a:ext cx="11296914" cy="856698"/>
          </a:xfrm>
          <a:prstGeom prst="rect">
            <a:avLst/>
          </a:prstGeom>
        </p:spPr>
        <p:txBody>
          <a:bodyPr anchor="t" rtlCol="false" tIns="0" lIns="0" bIns="0" rIns="0">
            <a:spAutoFit/>
          </a:bodyPr>
          <a:lstStyle/>
          <a:p>
            <a:pPr algn="l">
              <a:lnSpc>
                <a:spcPts val="3483"/>
              </a:lnSpc>
              <a:spcBef>
                <a:spcPct val="0"/>
              </a:spcBef>
            </a:pPr>
            <a:r>
              <a:rPr lang="en-US" sz="2524" spc="247">
                <a:solidFill>
                  <a:srgbClr val="231F20"/>
                </a:solidFill>
                <a:latin typeface="DM Sans"/>
              </a:rPr>
              <a:t>MEMBANTU PENGGUNAAN KEMBALI KODE PADA PROYEK YANG BARU</a:t>
            </a:r>
          </a:p>
        </p:txBody>
      </p:sp>
      <p:sp>
        <p:nvSpPr>
          <p:cNvPr name="TextBox 13" id="13"/>
          <p:cNvSpPr txBox="true"/>
          <p:nvPr/>
        </p:nvSpPr>
        <p:spPr>
          <a:xfrm rot="0">
            <a:off x="4965888" y="2816161"/>
            <a:ext cx="9474854"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MENURUT </a:t>
            </a:r>
            <a:r>
              <a:rPr lang="en-US" sz="2524" spc="247" u="sng">
                <a:solidFill>
                  <a:srgbClr val="231F20"/>
                </a:solidFill>
                <a:latin typeface="DM Sans"/>
                <a:hlinkClick r:id="rId6" tooltip="https://www.guru99.com/unit-testing-guide.html"/>
              </a:rPr>
              <a:t>Guru99</a:t>
            </a:r>
            <a:r>
              <a:rPr lang="en-US" sz="2524" spc="247">
                <a:solidFill>
                  <a:srgbClr val="231F20"/>
                </a:solidFill>
                <a:latin typeface="DM Sans"/>
              </a:rPr>
              <a:t>, beberapa alasan mengapa unit testing penting adalah: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680006" y="4039829"/>
            <a:ext cx="11579294" cy="5218471"/>
          </a:xfrm>
          <a:custGeom>
            <a:avLst/>
            <a:gdLst/>
            <a:ahLst/>
            <a:cxnLst/>
            <a:rect r="r" b="b" t="t" l="l"/>
            <a:pathLst>
              <a:path h="5218471" w="11579294">
                <a:moveTo>
                  <a:pt x="0" y="0"/>
                </a:moveTo>
                <a:lnTo>
                  <a:pt x="11579294" y="0"/>
                </a:lnTo>
                <a:lnTo>
                  <a:pt x="11579294" y="5218471"/>
                </a:lnTo>
                <a:lnTo>
                  <a:pt x="0" y="5218471"/>
                </a:lnTo>
                <a:lnTo>
                  <a:pt x="0" y="0"/>
                </a:lnTo>
                <a:close/>
              </a:path>
            </a:pathLst>
          </a:custGeom>
          <a:blipFill>
            <a:blip r:embed="rId4"/>
            <a:stretch>
              <a:fillRect l="0" t="0" r="0" b="0"/>
            </a:stretch>
          </a:blipFill>
        </p:spPr>
      </p:sp>
      <p:sp>
        <p:nvSpPr>
          <p:cNvPr name="TextBox 5" id="5"/>
          <p:cNvSpPr txBox="true"/>
          <p:nvPr/>
        </p:nvSpPr>
        <p:spPr>
          <a:xfrm rot="0">
            <a:off x="1028700" y="923925"/>
            <a:ext cx="14407178"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IMPLEMENTASI WHITE BOX TESTING MENGGUNAKAN UNITTEST</a:t>
            </a:r>
          </a:p>
        </p:txBody>
      </p:sp>
      <p:sp>
        <p:nvSpPr>
          <p:cNvPr name="TextBox 6" id="6"/>
          <p:cNvSpPr txBox="true"/>
          <p:nvPr/>
        </p:nvSpPr>
        <p:spPr>
          <a:xfrm rot="0">
            <a:off x="1028700" y="3992204"/>
            <a:ext cx="3875344" cy="2180987"/>
          </a:xfrm>
          <a:prstGeom prst="rect">
            <a:avLst/>
          </a:prstGeom>
        </p:spPr>
        <p:txBody>
          <a:bodyPr anchor="t" rtlCol="false" tIns="0" lIns="0" bIns="0" rIns="0">
            <a:spAutoFit/>
          </a:bodyPr>
          <a:lstStyle/>
          <a:p>
            <a:pPr algn="just" marL="0" indent="0" lvl="0">
              <a:lnSpc>
                <a:spcPts val="3464"/>
              </a:lnSpc>
              <a:spcBef>
                <a:spcPct val="0"/>
              </a:spcBef>
            </a:pPr>
            <a:r>
              <a:rPr lang="en-US" sz="2510" spc="246">
                <a:solidFill>
                  <a:srgbClr val="231F20"/>
                </a:solidFill>
                <a:latin typeface="DM Sans"/>
              </a:rPr>
              <a:t>Berikut ini kode Python yang akan mencetak kode tahun dalam bentuk angka Romawi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923925"/>
            <a:ext cx="14407178"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IMPLEMENTASI WHITE BOX TESTING MENGGUNAKAN UNITTEST</a:t>
            </a:r>
          </a:p>
        </p:txBody>
      </p:sp>
      <p:sp>
        <p:nvSpPr>
          <p:cNvPr name="TextBox 6" id="6"/>
          <p:cNvSpPr txBox="true"/>
          <p:nvPr/>
        </p:nvSpPr>
        <p:spPr>
          <a:xfrm rot="0">
            <a:off x="1028700" y="4038876"/>
            <a:ext cx="13451663" cy="21711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KODE PADA SLIDE SEBELUMNYA CUKUP SULIT UNTUK DILAKUKAN TESTING KARENA FUNGSI YANG SAMA MELAKUKAN DUA PEKERJAAN YAITU MENGHITUNG NILAI DAN MENCETAKNYA. ARTINYA TIDAK ADA TEMPAT UNTUK MENANGKAP DAN MENGUJI NILAI ROMAWI YANG DIHASILKAN SEBELUM DIKIRIM KE TERMINAL.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144000" y="4039829"/>
            <a:ext cx="7703075" cy="4939438"/>
          </a:xfrm>
          <a:custGeom>
            <a:avLst/>
            <a:gdLst/>
            <a:ahLst/>
            <a:cxnLst/>
            <a:rect r="r" b="b" t="t" l="l"/>
            <a:pathLst>
              <a:path h="4939438" w="7703075">
                <a:moveTo>
                  <a:pt x="0" y="0"/>
                </a:moveTo>
                <a:lnTo>
                  <a:pt x="7703075" y="0"/>
                </a:lnTo>
                <a:lnTo>
                  <a:pt x="7703075" y="4939438"/>
                </a:lnTo>
                <a:lnTo>
                  <a:pt x="0" y="4939438"/>
                </a:lnTo>
                <a:lnTo>
                  <a:pt x="0" y="0"/>
                </a:lnTo>
                <a:close/>
              </a:path>
            </a:pathLst>
          </a:custGeom>
          <a:blipFill>
            <a:blip r:embed="rId5"/>
            <a:stretch>
              <a:fillRect l="0" t="0" r="-40773" b="0"/>
            </a:stretch>
          </a:blipFill>
        </p:spPr>
      </p:sp>
      <p:sp>
        <p:nvSpPr>
          <p:cNvPr name="TextBox 6" id="6"/>
          <p:cNvSpPr txBox="true"/>
          <p:nvPr/>
        </p:nvSpPr>
        <p:spPr>
          <a:xfrm rot="0">
            <a:off x="1028700" y="923925"/>
            <a:ext cx="14407178"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IMPLEMENTASI WHITE BOX TESTING MENGGUNAKAN UNITTEST</a:t>
            </a:r>
          </a:p>
        </p:txBody>
      </p:sp>
      <p:sp>
        <p:nvSpPr>
          <p:cNvPr name="TextBox 7" id="7"/>
          <p:cNvSpPr txBox="true"/>
          <p:nvPr/>
        </p:nvSpPr>
        <p:spPr>
          <a:xfrm rot="0">
            <a:off x="1028700" y="3992204"/>
            <a:ext cx="7672029" cy="26191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Langkah pertama yang harus dilakukan adalah me-refactor kode di atas sehingga fungsi romannumeral() hanya mengembalikan nilai Romawinya tanpa mencetak. Berikut fungsi yang telah diperbarui:</a:t>
            </a:r>
          </a:p>
        </p:txBody>
      </p:sp>
      <p:sp>
        <p:nvSpPr>
          <p:cNvPr name="TextBox 8" id="8"/>
          <p:cNvSpPr txBox="true"/>
          <p:nvPr/>
        </p:nvSpPr>
        <p:spPr>
          <a:xfrm rot="0">
            <a:off x="2030504" y="6879258"/>
            <a:ext cx="6670225" cy="17428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Kode di samping menghapus spasi diantara dua simbol, jadi kita juga menghapus spasi yang ada di tupple yang ada dalam list symbols.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623140" y="3583122"/>
            <a:ext cx="6594396" cy="6433120"/>
          </a:xfrm>
          <a:custGeom>
            <a:avLst/>
            <a:gdLst/>
            <a:ahLst/>
            <a:cxnLst/>
            <a:rect r="r" b="b" t="t" l="l"/>
            <a:pathLst>
              <a:path h="6433120" w="6594396">
                <a:moveTo>
                  <a:pt x="0" y="0"/>
                </a:moveTo>
                <a:lnTo>
                  <a:pt x="6594397" y="0"/>
                </a:lnTo>
                <a:lnTo>
                  <a:pt x="6594397" y="6433120"/>
                </a:lnTo>
                <a:lnTo>
                  <a:pt x="0" y="6433120"/>
                </a:lnTo>
                <a:lnTo>
                  <a:pt x="0" y="0"/>
                </a:lnTo>
                <a:close/>
              </a:path>
            </a:pathLst>
          </a:custGeom>
          <a:blipFill>
            <a:blip r:embed="rId5"/>
            <a:stretch>
              <a:fillRect l="0" t="0" r="0" b="0"/>
            </a:stretch>
          </a:blipFill>
        </p:spPr>
      </p:sp>
      <p:sp>
        <p:nvSpPr>
          <p:cNvPr name="TextBox 6" id="6"/>
          <p:cNvSpPr txBox="true"/>
          <p:nvPr/>
        </p:nvSpPr>
        <p:spPr>
          <a:xfrm rot="0">
            <a:off x="1028700" y="923925"/>
            <a:ext cx="14407178"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IMPLEMENTASI WHITE BOX TESTING MENGGUNAKAN UNITTEST</a:t>
            </a:r>
          </a:p>
        </p:txBody>
      </p:sp>
      <p:sp>
        <p:nvSpPr>
          <p:cNvPr name="TextBox 7" id="7"/>
          <p:cNvSpPr txBox="true"/>
          <p:nvPr/>
        </p:nvSpPr>
        <p:spPr>
          <a:xfrm rot="0">
            <a:off x="1028700" y="3992204"/>
            <a:ext cx="7672029" cy="130468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Langkah kedua buat modul pengujian terpisah yang akan berisi kasus-kasus pengujian untuk fungsi romannumeral().</a:t>
            </a:r>
          </a:p>
        </p:txBody>
      </p:sp>
      <p:sp>
        <p:nvSpPr>
          <p:cNvPr name="TextBox 8" id="8"/>
          <p:cNvSpPr txBox="true"/>
          <p:nvPr/>
        </p:nvSpPr>
        <p:spPr>
          <a:xfrm rot="0">
            <a:off x="1028700" y="6068416"/>
            <a:ext cx="7672029" cy="17428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Langkah ketiga buat kasus-kasus pengujian, buat metode pengujian yang memeriksa berbagai kasus input dan output yang mungkin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4858979"/>
            <a:ext cx="6573284" cy="1851823"/>
          </a:xfrm>
          <a:custGeom>
            <a:avLst/>
            <a:gdLst/>
            <a:ahLst/>
            <a:cxnLst/>
            <a:rect r="r" b="b" t="t" l="l"/>
            <a:pathLst>
              <a:path h="1851823" w="6573284">
                <a:moveTo>
                  <a:pt x="0" y="0"/>
                </a:moveTo>
                <a:lnTo>
                  <a:pt x="6573284" y="0"/>
                </a:lnTo>
                <a:lnTo>
                  <a:pt x="6573284" y="1851823"/>
                </a:lnTo>
                <a:lnTo>
                  <a:pt x="0" y="1851823"/>
                </a:lnTo>
                <a:lnTo>
                  <a:pt x="0" y="0"/>
                </a:lnTo>
                <a:close/>
              </a:path>
            </a:pathLst>
          </a:custGeom>
          <a:blipFill>
            <a:blip r:embed="rId5"/>
            <a:stretch>
              <a:fillRect l="0" t="0" r="-25419" b="0"/>
            </a:stretch>
          </a:blipFill>
        </p:spPr>
      </p:sp>
      <p:sp>
        <p:nvSpPr>
          <p:cNvPr name="Freeform 6" id="6"/>
          <p:cNvSpPr/>
          <p:nvPr/>
        </p:nvSpPr>
        <p:spPr>
          <a:xfrm flipH="false" flipV="false" rot="0">
            <a:off x="8415583" y="6912663"/>
            <a:ext cx="7020295" cy="2712204"/>
          </a:xfrm>
          <a:custGeom>
            <a:avLst/>
            <a:gdLst/>
            <a:ahLst/>
            <a:cxnLst/>
            <a:rect r="r" b="b" t="t" l="l"/>
            <a:pathLst>
              <a:path h="2712204" w="7020295">
                <a:moveTo>
                  <a:pt x="0" y="0"/>
                </a:moveTo>
                <a:lnTo>
                  <a:pt x="7020295" y="0"/>
                </a:lnTo>
                <a:lnTo>
                  <a:pt x="7020295" y="2712204"/>
                </a:lnTo>
                <a:lnTo>
                  <a:pt x="0" y="2712204"/>
                </a:lnTo>
                <a:lnTo>
                  <a:pt x="0" y="0"/>
                </a:lnTo>
                <a:close/>
              </a:path>
            </a:pathLst>
          </a:custGeom>
          <a:blipFill>
            <a:blip r:embed="rId6"/>
            <a:stretch>
              <a:fillRect l="0" t="0" r="-54766" b="0"/>
            </a:stretch>
          </a:blipFill>
        </p:spPr>
      </p:sp>
      <p:sp>
        <p:nvSpPr>
          <p:cNvPr name="TextBox 7" id="7"/>
          <p:cNvSpPr txBox="true"/>
          <p:nvPr/>
        </p:nvSpPr>
        <p:spPr>
          <a:xfrm rot="0">
            <a:off x="1028700" y="923925"/>
            <a:ext cx="14407178"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IMPLEMENTASI WHITE BOX TESTING MENGGUNAKAN UNITTEST</a:t>
            </a:r>
          </a:p>
        </p:txBody>
      </p:sp>
      <p:sp>
        <p:nvSpPr>
          <p:cNvPr name="TextBox 8" id="8"/>
          <p:cNvSpPr txBox="true"/>
          <p:nvPr/>
        </p:nvSpPr>
        <p:spPr>
          <a:xfrm rot="0">
            <a:off x="1028700" y="3992204"/>
            <a:ext cx="4043874" cy="42838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Jalankan Unit Testing</a:t>
            </a:r>
          </a:p>
        </p:txBody>
      </p:sp>
      <p:sp>
        <p:nvSpPr>
          <p:cNvPr name="TextBox 9" id="9"/>
          <p:cNvSpPr txBox="true"/>
          <p:nvPr/>
        </p:nvSpPr>
        <p:spPr>
          <a:xfrm rot="0">
            <a:off x="8407760" y="3992204"/>
            <a:ext cx="8673833" cy="26191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Setelah menjalankan unit testing, akan terlihat hasilnya. Jika semua kasus pengujian lulus tanpa kesalahan, maka fungsi romannumeral() dianggap bekerja dengan benar. Jika ada kasus yang gagal, Anda dapat memeriksa kode dan perbaiki kesalahan yang ditemukan.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394855" y="2877130"/>
            <a:ext cx="12040509" cy="5193789"/>
            <a:chOff x="0" y="0"/>
            <a:chExt cx="2325218" cy="1003005"/>
          </a:xfrm>
        </p:grpSpPr>
        <p:sp>
          <p:nvSpPr>
            <p:cNvPr name="Freeform 6" id="6"/>
            <p:cNvSpPr/>
            <p:nvPr/>
          </p:nvSpPr>
          <p:spPr>
            <a:xfrm flipH="false" flipV="false" rot="0">
              <a:off x="0" y="0"/>
              <a:ext cx="2325218" cy="1003005"/>
            </a:xfrm>
            <a:custGeom>
              <a:avLst/>
              <a:gdLst/>
              <a:ahLst/>
              <a:cxnLst/>
              <a:rect r="r" b="b" t="t" l="l"/>
              <a:pathLst>
                <a:path h="1003005" w="2325218">
                  <a:moveTo>
                    <a:pt x="0" y="0"/>
                  </a:moveTo>
                  <a:lnTo>
                    <a:pt x="2325218" y="0"/>
                  </a:lnTo>
                  <a:lnTo>
                    <a:pt x="2325218" y="1003005"/>
                  </a:lnTo>
                  <a:lnTo>
                    <a:pt x="0" y="1003005"/>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25218" cy="10220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834089" y="3831535"/>
            <a:ext cx="11162041" cy="2534746"/>
          </a:xfrm>
          <a:prstGeom prst="rect">
            <a:avLst/>
          </a:prstGeom>
        </p:spPr>
        <p:txBody>
          <a:bodyPr anchor="t" rtlCol="false" tIns="0" lIns="0" bIns="0" rIns="0">
            <a:spAutoFit/>
          </a:bodyPr>
          <a:lstStyle/>
          <a:p>
            <a:pPr algn="l">
              <a:lnSpc>
                <a:spcPts val="20633"/>
              </a:lnSpc>
            </a:pPr>
            <a:r>
              <a:rPr lang="en-US" sz="14952" spc="1465">
                <a:solidFill>
                  <a:srgbClr val="231F20"/>
                </a:solidFill>
                <a:latin typeface="Oswald Bold"/>
              </a:rPr>
              <a:t>CI/CD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93752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107352" y="3253507"/>
            <a:ext cx="1143601" cy="5836561"/>
            <a:chOff x="0" y="0"/>
            <a:chExt cx="301195" cy="1537201"/>
          </a:xfrm>
        </p:grpSpPr>
        <p:sp>
          <p:nvSpPr>
            <p:cNvPr name="Freeform 4" id="4"/>
            <p:cNvSpPr/>
            <p:nvPr/>
          </p:nvSpPr>
          <p:spPr>
            <a:xfrm flipH="false" flipV="false" rot="0">
              <a:off x="0" y="0"/>
              <a:ext cx="301195" cy="1537201"/>
            </a:xfrm>
            <a:custGeom>
              <a:avLst/>
              <a:gdLst/>
              <a:ahLst/>
              <a:cxnLst/>
              <a:rect r="r" b="b" t="t" l="l"/>
              <a:pathLst>
                <a:path h="1537201" w="301195">
                  <a:moveTo>
                    <a:pt x="0" y="0"/>
                  </a:moveTo>
                  <a:lnTo>
                    <a:pt x="301195" y="0"/>
                  </a:lnTo>
                  <a:lnTo>
                    <a:pt x="301195" y="1537201"/>
                  </a:lnTo>
                  <a:lnTo>
                    <a:pt x="0" y="1537201"/>
                  </a:lnTo>
                  <a:close/>
                </a:path>
              </a:pathLst>
            </a:custGeom>
            <a:solidFill>
              <a:srgbClr val="CCCCCC"/>
            </a:solidFill>
          </p:spPr>
        </p:sp>
        <p:sp>
          <p:nvSpPr>
            <p:cNvPr name="TextBox 5" id="5"/>
            <p:cNvSpPr txBox="true"/>
            <p:nvPr/>
          </p:nvSpPr>
          <p:spPr>
            <a:xfrm>
              <a:off x="0" y="-19050"/>
              <a:ext cx="301195" cy="155625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ISI MATERI</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274533" y="357017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4274533" y="436729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4274533" y="524844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4274533" y="604556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4274533" y="697451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4294134" y="809157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513069" y="3617520"/>
            <a:ext cx="5790503" cy="511894"/>
          </a:xfrm>
          <a:prstGeom prst="rect">
            <a:avLst/>
          </a:prstGeom>
        </p:spPr>
        <p:txBody>
          <a:bodyPr anchor="t" rtlCol="false" tIns="0" lIns="0" bIns="0" rIns="0">
            <a:spAutoFit/>
          </a:bodyPr>
          <a:lstStyle/>
          <a:p>
            <a:pPr>
              <a:lnSpc>
                <a:spcPts val="4173"/>
              </a:lnSpc>
            </a:pPr>
            <a:r>
              <a:rPr lang="en-US" sz="3024" spc="296">
                <a:solidFill>
                  <a:srgbClr val="231F20"/>
                </a:solidFill>
                <a:latin typeface="DM Sans"/>
              </a:rPr>
              <a:t>WHITE BOX TESTING</a:t>
            </a:r>
          </a:p>
        </p:txBody>
      </p:sp>
      <p:sp>
        <p:nvSpPr>
          <p:cNvPr name="TextBox 15" id="15"/>
          <p:cNvSpPr txBox="true"/>
          <p:nvPr/>
        </p:nvSpPr>
        <p:spPr>
          <a:xfrm rot="0">
            <a:off x="5513069" y="4411738"/>
            <a:ext cx="6076629" cy="511894"/>
          </a:xfrm>
          <a:prstGeom prst="rect">
            <a:avLst/>
          </a:prstGeom>
        </p:spPr>
        <p:txBody>
          <a:bodyPr anchor="t" rtlCol="false" tIns="0" lIns="0" bIns="0" rIns="0">
            <a:spAutoFit/>
          </a:bodyPr>
          <a:lstStyle/>
          <a:p>
            <a:pPr>
              <a:lnSpc>
                <a:spcPts val="4173"/>
              </a:lnSpc>
            </a:pPr>
            <a:r>
              <a:rPr lang="en-US" sz="3024" spc="296">
                <a:solidFill>
                  <a:srgbClr val="231F20"/>
                </a:solidFill>
                <a:latin typeface="DM Sans"/>
              </a:rPr>
              <a:t>UNIT TEST</a:t>
            </a:r>
          </a:p>
        </p:txBody>
      </p:sp>
      <p:sp>
        <p:nvSpPr>
          <p:cNvPr name="TextBox 16" id="16"/>
          <p:cNvSpPr txBox="true"/>
          <p:nvPr/>
        </p:nvSpPr>
        <p:spPr>
          <a:xfrm rot="0">
            <a:off x="5513069" y="5331828"/>
            <a:ext cx="9693727"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CONTOH IMPLEMENTASI DALAM PYTHON</a:t>
            </a:r>
          </a:p>
        </p:txBody>
      </p:sp>
      <p:sp>
        <p:nvSpPr>
          <p:cNvPr name="TextBox 17" id="17"/>
          <p:cNvSpPr txBox="true"/>
          <p:nvPr/>
        </p:nvSpPr>
        <p:spPr>
          <a:xfrm rot="0">
            <a:off x="5513069" y="6126046"/>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CID / CD</a:t>
            </a:r>
          </a:p>
        </p:txBody>
      </p:sp>
      <p:sp>
        <p:nvSpPr>
          <p:cNvPr name="TextBox 18" id="18"/>
          <p:cNvSpPr txBox="true"/>
          <p:nvPr/>
        </p:nvSpPr>
        <p:spPr>
          <a:xfrm rot="0">
            <a:off x="5513069" y="6926890"/>
            <a:ext cx="12774931" cy="1035769"/>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CONTOH LANGKAH-LANGKAH KONFIGURASI UNTUK PROJECT PYTHON</a:t>
            </a:r>
          </a:p>
        </p:txBody>
      </p:sp>
      <p:sp>
        <p:nvSpPr>
          <p:cNvPr name="TextBox 19" id="19"/>
          <p:cNvSpPr txBox="true"/>
          <p:nvPr/>
        </p:nvSpPr>
        <p:spPr>
          <a:xfrm rot="0">
            <a:off x="5513069" y="8140430"/>
            <a:ext cx="5790503"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REFERENSI</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74179" y="451409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974179" y="3081518"/>
            <a:ext cx="9500607" cy="2465422"/>
            <a:chOff x="0" y="0"/>
            <a:chExt cx="3640094" cy="944610"/>
          </a:xfrm>
        </p:grpSpPr>
        <p:sp>
          <p:nvSpPr>
            <p:cNvPr name="Freeform 5" id="5"/>
            <p:cNvSpPr/>
            <p:nvPr/>
          </p:nvSpPr>
          <p:spPr>
            <a:xfrm flipH="false" flipV="false" rot="0">
              <a:off x="0" y="0"/>
              <a:ext cx="3640094" cy="944610"/>
            </a:xfrm>
            <a:custGeom>
              <a:avLst/>
              <a:gdLst/>
              <a:ahLst/>
              <a:cxnLst/>
              <a:rect r="r" b="b" t="t" l="l"/>
              <a:pathLst>
                <a:path h="944610" w="3640094">
                  <a:moveTo>
                    <a:pt x="0" y="0"/>
                  </a:moveTo>
                  <a:lnTo>
                    <a:pt x="3640094" y="0"/>
                  </a:lnTo>
                  <a:lnTo>
                    <a:pt x="3640094" y="944610"/>
                  </a:lnTo>
                  <a:lnTo>
                    <a:pt x="0" y="944610"/>
                  </a:lnTo>
                  <a:close/>
                </a:path>
              </a:pathLst>
            </a:custGeom>
            <a:solidFill>
              <a:srgbClr val="EFEFEF"/>
            </a:solidFill>
          </p:spPr>
        </p:sp>
        <p:sp>
          <p:nvSpPr>
            <p:cNvPr name="TextBox 6" id="6"/>
            <p:cNvSpPr txBox="true"/>
            <p:nvPr/>
          </p:nvSpPr>
          <p:spPr>
            <a:xfrm>
              <a:off x="0" y="-19050"/>
              <a:ext cx="3640094" cy="96366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306223" y="3358534"/>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038094" y="8007340"/>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74179" y="6974492"/>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0" id="10"/>
          <p:cNvGrpSpPr/>
          <p:nvPr/>
        </p:nvGrpSpPr>
        <p:grpSpPr>
          <a:xfrm rot="0">
            <a:off x="1045837" y="5818933"/>
            <a:ext cx="9500607" cy="2975409"/>
            <a:chOff x="0" y="0"/>
            <a:chExt cx="3640094" cy="1140008"/>
          </a:xfrm>
        </p:grpSpPr>
        <p:sp>
          <p:nvSpPr>
            <p:cNvPr name="Freeform 11" id="11"/>
            <p:cNvSpPr/>
            <p:nvPr/>
          </p:nvSpPr>
          <p:spPr>
            <a:xfrm flipH="false" flipV="false" rot="0">
              <a:off x="0" y="0"/>
              <a:ext cx="3640094" cy="1140008"/>
            </a:xfrm>
            <a:custGeom>
              <a:avLst/>
              <a:gdLst/>
              <a:ahLst/>
              <a:cxnLst/>
              <a:rect r="r" b="b" t="t" l="l"/>
              <a:pathLst>
                <a:path h="1140008" w="3640094">
                  <a:moveTo>
                    <a:pt x="0" y="0"/>
                  </a:moveTo>
                  <a:lnTo>
                    <a:pt x="3640094" y="0"/>
                  </a:lnTo>
                  <a:lnTo>
                    <a:pt x="3640094" y="1140008"/>
                  </a:lnTo>
                  <a:lnTo>
                    <a:pt x="0" y="1140008"/>
                  </a:lnTo>
                  <a:close/>
                </a:path>
              </a:pathLst>
            </a:custGeom>
            <a:solidFill>
              <a:srgbClr val="EFEFEF"/>
            </a:solidFill>
          </p:spPr>
        </p:sp>
        <p:sp>
          <p:nvSpPr>
            <p:cNvPr name="TextBox 12" id="12"/>
            <p:cNvSpPr txBox="true"/>
            <p:nvPr/>
          </p:nvSpPr>
          <p:spPr>
            <a:xfrm>
              <a:off x="0" y="-19050"/>
              <a:ext cx="3640094" cy="1159058"/>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1310190" y="6132917"/>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1230649" y="2815268"/>
            <a:ext cx="6434435" cy="5979075"/>
          </a:xfrm>
          <a:custGeom>
            <a:avLst/>
            <a:gdLst/>
            <a:ahLst/>
            <a:cxnLst/>
            <a:rect r="r" b="b" t="t" l="l"/>
            <a:pathLst>
              <a:path h="5979075" w="6434435">
                <a:moveTo>
                  <a:pt x="0" y="0"/>
                </a:moveTo>
                <a:lnTo>
                  <a:pt x="6434435" y="0"/>
                </a:lnTo>
                <a:lnTo>
                  <a:pt x="6434435" y="5979074"/>
                </a:lnTo>
                <a:lnTo>
                  <a:pt x="0" y="5979074"/>
                </a:lnTo>
                <a:lnTo>
                  <a:pt x="0" y="0"/>
                </a:lnTo>
                <a:close/>
              </a:path>
            </a:pathLst>
          </a:custGeom>
          <a:blipFill>
            <a:blip r:embed="rId8"/>
            <a:stretch>
              <a:fillRect l="0" t="0" r="0" b="0"/>
            </a:stretch>
          </a:blipFill>
        </p:spPr>
      </p:sp>
      <p:sp>
        <p:nvSpPr>
          <p:cNvPr name="TextBox 15" id="15"/>
          <p:cNvSpPr txBox="true"/>
          <p:nvPr/>
        </p:nvSpPr>
        <p:spPr>
          <a:xfrm rot="0">
            <a:off x="2142191" y="888605"/>
            <a:ext cx="7416941"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CI/CD</a:t>
            </a:r>
          </a:p>
        </p:txBody>
      </p:sp>
      <p:sp>
        <p:nvSpPr>
          <p:cNvPr name="TextBox 16" id="16"/>
          <p:cNvSpPr txBox="true"/>
          <p:nvPr/>
        </p:nvSpPr>
        <p:spPr>
          <a:xfrm rot="0">
            <a:off x="2740887" y="3319482"/>
            <a:ext cx="7496968" cy="19855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rPr>
              <a:t>CI/CD adalah metode pengembangan perangkat lunak yang bekerja otomatis. Tujuan utamanya adalah menghasilkan </a:t>
            </a:r>
            <a:r>
              <a:rPr lang="en-US" sz="2310" spc="226" u="sng">
                <a:solidFill>
                  <a:srgbClr val="231F20"/>
                </a:solidFill>
                <a:latin typeface="DM Sans"/>
                <a:hlinkClick r:id="rId9" tooltip="https://www.domainesia.com/berita/website-adalah/"/>
              </a:rPr>
              <a:t>website</a:t>
            </a:r>
            <a:r>
              <a:rPr lang="en-US" sz="2310" spc="226">
                <a:solidFill>
                  <a:srgbClr val="231F20"/>
                </a:solidFill>
                <a:latin typeface="DM Sans"/>
              </a:rPr>
              <a:t> atau </a:t>
            </a:r>
            <a:r>
              <a:rPr lang="en-US" sz="2310" spc="226" u="sng">
                <a:solidFill>
                  <a:srgbClr val="231F20"/>
                </a:solidFill>
                <a:latin typeface="DM Sans"/>
                <a:hlinkClick r:id="rId10" tooltip="https://www.domainesia.com/tips/cara-membuat-aplikasi-android-dengan-mudah/"/>
              </a:rPr>
              <a:t>aplikasi</a:t>
            </a:r>
            <a:r>
              <a:rPr lang="en-US" sz="2310" spc="226">
                <a:solidFill>
                  <a:srgbClr val="231F20"/>
                </a:solidFill>
                <a:latin typeface="DM Sans"/>
              </a:rPr>
              <a:t> yang handal dan minim bug.</a:t>
            </a:r>
          </a:p>
        </p:txBody>
      </p:sp>
      <p:sp>
        <p:nvSpPr>
          <p:cNvPr name="TextBox 17" id="17"/>
          <p:cNvSpPr txBox="true"/>
          <p:nvPr/>
        </p:nvSpPr>
        <p:spPr>
          <a:xfrm rot="0">
            <a:off x="2686366" y="6094817"/>
            <a:ext cx="7496968" cy="238558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rPr>
              <a:t>Singkatan CI/CD adalah berasal dari Continuous Integration, Continuous Delivery, dan Continuous Deployment. Pada CI/CD, semua pihak yang terlibat dalam pengembangan perangkat lunak bekerja secara berkelanjutan dan bekerjasama.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781712" y="5168015"/>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3781712" y="3735440"/>
            <a:ext cx="10724577" cy="3111406"/>
            <a:chOff x="0" y="0"/>
            <a:chExt cx="4109049" cy="1192114"/>
          </a:xfrm>
        </p:grpSpPr>
        <p:sp>
          <p:nvSpPr>
            <p:cNvPr name="Freeform 5" id="5"/>
            <p:cNvSpPr/>
            <p:nvPr/>
          </p:nvSpPr>
          <p:spPr>
            <a:xfrm flipH="false" flipV="false" rot="0">
              <a:off x="0" y="0"/>
              <a:ext cx="4109049" cy="1192114"/>
            </a:xfrm>
            <a:custGeom>
              <a:avLst/>
              <a:gdLst/>
              <a:ahLst/>
              <a:cxnLst/>
              <a:rect r="r" b="b" t="t" l="l"/>
              <a:pathLst>
                <a:path h="1192114" w="4109049">
                  <a:moveTo>
                    <a:pt x="0" y="0"/>
                  </a:moveTo>
                  <a:lnTo>
                    <a:pt x="4109049" y="0"/>
                  </a:lnTo>
                  <a:lnTo>
                    <a:pt x="4109049" y="1192114"/>
                  </a:lnTo>
                  <a:lnTo>
                    <a:pt x="0" y="1192114"/>
                  </a:lnTo>
                  <a:close/>
                </a:path>
              </a:pathLst>
            </a:custGeom>
            <a:solidFill>
              <a:srgbClr val="EFEFEF"/>
            </a:solidFill>
          </p:spPr>
        </p:sp>
        <p:sp>
          <p:nvSpPr>
            <p:cNvPr name="TextBox 6" id="6"/>
            <p:cNvSpPr txBox="true"/>
            <p:nvPr/>
          </p:nvSpPr>
          <p:spPr>
            <a:xfrm>
              <a:off x="0" y="-19050"/>
              <a:ext cx="4109049" cy="1211164"/>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4113755" y="4012456"/>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038094" y="8007340"/>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42191" y="888605"/>
            <a:ext cx="7416941"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CI/CD</a:t>
            </a:r>
          </a:p>
        </p:txBody>
      </p:sp>
      <p:sp>
        <p:nvSpPr>
          <p:cNvPr name="TextBox 10" id="10"/>
          <p:cNvSpPr txBox="true"/>
          <p:nvPr/>
        </p:nvSpPr>
        <p:spPr>
          <a:xfrm rot="0">
            <a:off x="5548419" y="3973404"/>
            <a:ext cx="7986258" cy="1985534"/>
          </a:xfrm>
          <a:prstGeom prst="rect">
            <a:avLst/>
          </a:prstGeom>
        </p:spPr>
        <p:txBody>
          <a:bodyPr anchor="t" rtlCol="false" tIns="0" lIns="0" bIns="0" rIns="0">
            <a:spAutoFit/>
          </a:bodyPr>
          <a:lstStyle/>
          <a:p>
            <a:pPr algn="ctr" marL="0" indent="0" lvl="0">
              <a:lnSpc>
                <a:spcPts val="3188"/>
              </a:lnSpc>
              <a:spcBef>
                <a:spcPct val="0"/>
              </a:spcBef>
            </a:pPr>
            <a:r>
              <a:rPr lang="en-US" sz="2310" spc="226">
                <a:solidFill>
                  <a:srgbClr val="231F20"/>
                </a:solidFill>
                <a:latin typeface="DM Sans"/>
              </a:rPr>
              <a:t>Fungsi CI/CD adalah dalam DevOps membantu menyatukan aktivitas antara tim Dev dan tim Ops. Oleh karena itu, CI/CD dianggap sebagai tulang punggung dari budaya DevOps </a:t>
            </a:r>
            <a:r>
              <a:rPr lang="en-US" sz="2310" spc="226" u="sng">
                <a:solidFill>
                  <a:srgbClr val="231F20"/>
                </a:solidFill>
                <a:latin typeface="DM Sans"/>
                <a:hlinkClick r:id="rId8" tooltip="https://www.domainesia.com/berita/era-digital-adalah/"/>
              </a:rPr>
              <a:t>modern</a:t>
            </a:r>
            <a:r>
              <a:rPr lang="en-US" sz="2310" spc="226">
                <a:solidFill>
                  <a:srgbClr val="231F20"/>
                </a:solidFill>
                <a:latin typeface="DM Sans"/>
              </a:rPr>
              <a:t> dan biasa disebut sebagai CI/CD Pipeline.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4611460" y="3185434"/>
            <a:ext cx="8583255" cy="853816"/>
            <a:chOff x="0" y="0"/>
            <a:chExt cx="2260610" cy="224873"/>
          </a:xfrm>
        </p:grpSpPr>
        <p:sp>
          <p:nvSpPr>
            <p:cNvPr name="Freeform 4" id="4"/>
            <p:cNvSpPr/>
            <p:nvPr/>
          </p:nvSpPr>
          <p:spPr>
            <a:xfrm flipH="false" flipV="false" rot="0">
              <a:off x="0" y="0"/>
              <a:ext cx="2260610" cy="224873"/>
            </a:xfrm>
            <a:custGeom>
              <a:avLst/>
              <a:gdLst/>
              <a:ahLst/>
              <a:cxnLst/>
              <a:rect r="r" b="b" t="t" l="l"/>
              <a:pathLst>
                <a:path h="224873" w="2260610">
                  <a:moveTo>
                    <a:pt x="0" y="0"/>
                  </a:moveTo>
                  <a:lnTo>
                    <a:pt x="2260610" y="0"/>
                  </a:lnTo>
                  <a:lnTo>
                    <a:pt x="2260610" y="224873"/>
                  </a:lnTo>
                  <a:lnTo>
                    <a:pt x="0" y="224873"/>
                  </a:lnTo>
                  <a:close/>
                </a:path>
              </a:pathLst>
            </a:custGeom>
            <a:solidFill>
              <a:srgbClr val="1A1A1A"/>
            </a:solidFill>
          </p:spPr>
        </p:sp>
        <p:sp>
          <p:nvSpPr>
            <p:cNvPr name="TextBox 5" id="5"/>
            <p:cNvSpPr txBox="true"/>
            <p:nvPr/>
          </p:nvSpPr>
          <p:spPr>
            <a:xfrm>
              <a:off x="0" y="-76200"/>
              <a:ext cx="2260610" cy="301073"/>
            </a:xfrm>
            <a:prstGeom prst="rect">
              <a:avLst/>
            </a:prstGeom>
          </p:spPr>
          <p:txBody>
            <a:bodyPr anchor="ctr" rtlCol="false" tIns="50800" lIns="50800" bIns="50800" rIns="50800"/>
            <a:lstStyle/>
            <a:p>
              <a:pPr algn="ctr" marL="0" indent="0" lvl="0">
                <a:lnSpc>
                  <a:spcPts val="5632"/>
                </a:lnSpc>
                <a:spcBef>
                  <a:spcPct val="0"/>
                </a:spcBef>
              </a:pPr>
              <a:r>
                <a:rPr lang="en-US" sz="4081" spc="40">
                  <a:solidFill>
                    <a:srgbClr val="FFFFFF"/>
                  </a:solidFill>
                  <a:latin typeface="DM Sans Bold"/>
                </a:rPr>
                <a:t>Mendapat feedback lebih cepat</a:t>
              </a:r>
            </a:p>
          </p:txBody>
        </p:sp>
      </p:grpSp>
      <p:sp>
        <p:nvSpPr>
          <p:cNvPr name="TextBox 6" id="6"/>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MANFAAT CI/CD</a:t>
            </a:r>
          </a:p>
        </p:txBody>
      </p:sp>
      <p:sp>
        <p:nvSpPr>
          <p:cNvPr name="TextBox 7" id="7"/>
          <p:cNvSpPr txBox="true"/>
          <p:nvPr/>
        </p:nvSpPr>
        <p:spPr>
          <a:xfrm rot="0">
            <a:off x="3973040" y="4555093"/>
            <a:ext cx="10652596" cy="4179332"/>
          </a:xfrm>
          <a:prstGeom prst="rect">
            <a:avLst/>
          </a:prstGeom>
        </p:spPr>
        <p:txBody>
          <a:bodyPr anchor="t" rtlCol="false" tIns="0" lIns="0" bIns="0" rIns="0">
            <a:spAutoFit/>
          </a:bodyPr>
          <a:lstStyle/>
          <a:p>
            <a:pPr algn="just" marL="0" indent="0" lvl="0">
              <a:lnSpc>
                <a:spcPts val="4154"/>
              </a:lnSpc>
              <a:spcBef>
                <a:spcPct val="0"/>
              </a:spcBef>
            </a:pPr>
            <a:r>
              <a:rPr lang="en-US" sz="3010" spc="295">
                <a:solidFill>
                  <a:srgbClr val="231F20"/>
                </a:solidFill>
                <a:latin typeface="DM Sans"/>
              </a:rPr>
              <a:t>Dalam penggunaan CI/CD pipeline ini kode akan diuji coba secara bersamaan agar proses pengembangan perangkat lunak dapat berjalan dengan seimbang. Uji coba dilakukan dengan CI tool. Tanggapan atau error yang terjadi juga bisa didapatkan lebih cepat sehingga tim pengembang pun dapat langsung menindaklanjuti feedback tersebut secepat mungkin.</a:t>
            </a:r>
          </a:p>
        </p:txBody>
      </p:sp>
      <p:sp>
        <p:nvSpPr>
          <p:cNvPr name="Freeform 8" id="8"/>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4611460" y="3542621"/>
            <a:ext cx="8983205" cy="853816"/>
            <a:chOff x="0" y="0"/>
            <a:chExt cx="2365947" cy="224873"/>
          </a:xfrm>
        </p:grpSpPr>
        <p:sp>
          <p:nvSpPr>
            <p:cNvPr name="Freeform 4" id="4"/>
            <p:cNvSpPr/>
            <p:nvPr/>
          </p:nvSpPr>
          <p:spPr>
            <a:xfrm flipH="false" flipV="false" rot="0">
              <a:off x="0" y="0"/>
              <a:ext cx="2365947" cy="224873"/>
            </a:xfrm>
            <a:custGeom>
              <a:avLst/>
              <a:gdLst/>
              <a:ahLst/>
              <a:cxnLst/>
              <a:rect r="r" b="b" t="t" l="l"/>
              <a:pathLst>
                <a:path h="224873" w="2365947">
                  <a:moveTo>
                    <a:pt x="0" y="0"/>
                  </a:moveTo>
                  <a:lnTo>
                    <a:pt x="2365947" y="0"/>
                  </a:lnTo>
                  <a:lnTo>
                    <a:pt x="2365947" y="224873"/>
                  </a:lnTo>
                  <a:lnTo>
                    <a:pt x="0" y="224873"/>
                  </a:lnTo>
                  <a:close/>
                </a:path>
              </a:pathLst>
            </a:custGeom>
            <a:solidFill>
              <a:srgbClr val="1A1A1A"/>
            </a:solidFill>
          </p:spPr>
        </p:sp>
        <p:sp>
          <p:nvSpPr>
            <p:cNvPr name="TextBox 5" id="5"/>
            <p:cNvSpPr txBox="true"/>
            <p:nvPr/>
          </p:nvSpPr>
          <p:spPr>
            <a:xfrm>
              <a:off x="0" y="-76200"/>
              <a:ext cx="2365947" cy="301073"/>
            </a:xfrm>
            <a:prstGeom prst="rect">
              <a:avLst/>
            </a:prstGeom>
          </p:spPr>
          <p:txBody>
            <a:bodyPr anchor="ctr" rtlCol="false" tIns="50800" lIns="50800" bIns="50800" rIns="50800"/>
            <a:lstStyle/>
            <a:p>
              <a:pPr algn="ctr" marL="0" indent="0" lvl="0">
                <a:lnSpc>
                  <a:spcPts val="5632"/>
                </a:lnSpc>
                <a:spcBef>
                  <a:spcPct val="0"/>
                </a:spcBef>
              </a:pPr>
              <a:r>
                <a:rPr lang="en-US" sz="4081" spc="40">
                  <a:solidFill>
                    <a:srgbClr val="FFFFFF"/>
                  </a:solidFill>
                  <a:latin typeface="DM Sans Bold"/>
                </a:rPr>
                <a:t>Dapat mendeteksi bug lebih cepat</a:t>
              </a:r>
            </a:p>
          </p:txBody>
        </p:sp>
      </p:grpSp>
      <p:sp>
        <p:nvSpPr>
          <p:cNvPr name="TextBox 6" id="6"/>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MANFAAT CI/CD</a:t>
            </a:r>
          </a:p>
        </p:txBody>
      </p:sp>
      <p:sp>
        <p:nvSpPr>
          <p:cNvPr name="TextBox 7" id="7"/>
          <p:cNvSpPr txBox="true"/>
          <p:nvPr/>
        </p:nvSpPr>
        <p:spPr>
          <a:xfrm rot="0">
            <a:off x="4213953" y="4788397"/>
            <a:ext cx="9860094" cy="3655457"/>
          </a:xfrm>
          <a:prstGeom prst="rect">
            <a:avLst/>
          </a:prstGeom>
        </p:spPr>
        <p:txBody>
          <a:bodyPr anchor="t" rtlCol="false" tIns="0" lIns="0" bIns="0" rIns="0">
            <a:spAutoFit/>
          </a:bodyPr>
          <a:lstStyle/>
          <a:p>
            <a:pPr algn="just" marL="0" indent="0" lvl="0">
              <a:lnSpc>
                <a:spcPts val="4154"/>
              </a:lnSpc>
              <a:spcBef>
                <a:spcPct val="0"/>
              </a:spcBef>
            </a:pPr>
            <a:r>
              <a:rPr lang="en-US" sz="3010" spc="295">
                <a:solidFill>
                  <a:srgbClr val="231F20"/>
                </a:solidFill>
                <a:latin typeface="DM Sans"/>
              </a:rPr>
              <a:t>Seperti yang dikatakan sebelumnya, CI/CD ini bekerja dengan melakukan pengujian secara otomatis, sehingga jika ada bug yang muncul pada aplikasi yang dikembangkan maka akan langsung terdeteksi oleh CI tool. Pengembang juga dapat dengan mudah menemukan dan memperbaiki bug tersebut.</a:t>
            </a:r>
          </a:p>
        </p:txBody>
      </p:sp>
      <p:sp>
        <p:nvSpPr>
          <p:cNvPr name="Freeform 8" id="8"/>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4611460" y="3542621"/>
            <a:ext cx="8983205" cy="853816"/>
            <a:chOff x="0" y="0"/>
            <a:chExt cx="2365947" cy="224873"/>
          </a:xfrm>
        </p:grpSpPr>
        <p:sp>
          <p:nvSpPr>
            <p:cNvPr name="Freeform 4" id="4"/>
            <p:cNvSpPr/>
            <p:nvPr/>
          </p:nvSpPr>
          <p:spPr>
            <a:xfrm flipH="false" flipV="false" rot="0">
              <a:off x="0" y="0"/>
              <a:ext cx="2365947" cy="224873"/>
            </a:xfrm>
            <a:custGeom>
              <a:avLst/>
              <a:gdLst/>
              <a:ahLst/>
              <a:cxnLst/>
              <a:rect r="r" b="b" t="t" l="l"/>
              <a:pathLst>
                <a:path h="224873" w="2365947">
                  <a:moveTo>
                    <a:pt x="0" y="0"/>
                  </a:moveTo>
                  <a:lnTo>
                    <a:pt x="2365947" y="0"/>
                  </a:lnTo>
                  <a:lnTo>
                    <a:pt x="2365947" y="224873"/>
                  </a:lnTo>
                  <a:lnTo>
                    <a:pt x="0" y="224873"/>
                  </a:lnTo>
                  <a:close/>
                </a:path>
              </a:pathLst>
            </a:custGeom>
            <a:solidFill>
              <a:srgbClr val="1A1A1A"/>
            </a:solidFill>
          </p:spPr>
        </p:sp>
        <p:sp>
          <p:nvSpPr>
            <p:cNvPr name="TextBox 5" id="5"/>
            <p:cNvSpPr txBox="true"/>
            <p:nvPr/>
          </p:nvSpPr>
          <p:spPr>
            <a:xfrm>
              <a:off x="0" y="-76200"/>
              <a:ext cx="2365947" cy="301073"/>
            </a:xfrm>
            <a:prstGeom prst="rect">
              <a:avLst/>
            </a:prstGeom>
          </p:spPr>
          <p:txBody>
            <a:bodyPr anchor="ctr" rtlCol="false" tIns="50800" lIns="50800" bIns="50800" rIns="50800"/>
            <a:lstStyle/>
            <a:p>
              <a:pPr algn="ctr" marL="0" indent="0" lvl="0">
                <a:lnSpc>
                  <a:spcPts val="5632"/>
                </a:lnSpc>
                <a:spcBef>
                  <a:spcPct val="0"/>
                </a:spcBef>
              </a:pPr>
              <a:r>
                <a:rPr lang="en-US" sz="4081" spc="40">
                  <a:solidFill>
                    <a:srgbClr val="FFFFFF"/>
                  </a:solidFill>
                  <a:latin typeface="DM Sans Bold"/>
                </a:rPr>
                <a:t>Dapat mempercepat proses rilis</a:t>
              </a:r>
            </a:p>
          </p:txBody>
        </p:sp>
      </p:grpSp>
      <p:sp>
        <p:nvSpPr>
          <p:cNvPr name="TextBox 6" id="6"/>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MANFAAT CI/CD</a:t>
            </a:r>
          </a:p>
        </p:txBody>
      </p:sp>
      <p:sp>
        <p:nvSpPr>
          <p:cNvPr name="TextBox 7" id="7"/>
          <p:cNvSpPr txBox="true"/>
          <p:nvPr/>
        </p:nvSpPr>
        <p:spPr>
          <a:xfrm rot="0">
            <a:off x="4213953" y="4788397"/>
            <a:ext cx="9860094" cy="2607707"/>
          </a:xfrm>
          <a:prstGeom prst="rect">
            <a:avLst/>
          </a:prstGeom>
        </p:spPr>
        <p:txBody>
          <a:bodyPr anchor="t" rtlCol="false" tIns="0" lIns="0" bIns="0" rIns="0">
            <a:spAutoFit/>
          </a:bodyPr>
          <a:lstStyle/>
          <a:p>
            <a:pPr algn="just" marL="0" indent="0" lvl="0">
              <a:lnSpc>
                <a:spcPts val="4154"/>
              </a:lnSpc>
              <a:spcBef>
                <a:spcPct val="0"/>
              </a:spcBef>
            </a:pPr>
            <a:r>
              <a:rPr lang="en-US" sz="3010" spc="295">
                <a:solidFill>
                  <a:srgbClr val="231F20"/>
                </a:solidFill>
                <a:latin typeface="DM Sans"/>
              </a:rPr>
              <a:t>Proses rilis dari suatu aplikasi dapat mungkin dapat dipercepat. Hal itu disebabkan kode-kode yang terus digabungkan dan diterapkan ke dalam produk, sehingga aplikasi selalu dalam kondisi siap untuk dirilis kapan pun.</a:t>
            </a:r>
          </a:p>
        </p:txBody>
      </p:sp>
      <p:sp>
        <p:nvSpPr>
          <p:cNvPr name="Freeform 8" id="8"/>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307630" y="2733809"/>
            <a:ext cx="3474003" cy="771418"/>
            <a:chOff x="0" y="0"/>
            <a:chExt cx="914964" cy="203172"/>
          </a:xfrm>
        </p:grpSpPr>
        <p:sp>
          <p:nvSpPr>
            <p:cNvPr name="Freeform 3" id="3"/>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4" id="4"/>
            <p:cNvSpPr txBox="true"/>
            <p:nvPr/>
          </p:nvSpPr>
          <p:spPr>
            <a:xfrm>
              <a:off x="0" y="-57150"/>
              <a:ext cx="9149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Jenkins</a:t>
              </a:r>
            </a:p>
          </p:txBody>
        </p:sp>
      </p:grpSp>
      <p:sp>
        <p:nvSpPr>
          <p:cNvPr name="TextBox 5" id="5"/>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TOOLS CI/CD</a:t>
            </a:r>
          </a:p>
        </p:txBody>
      </p:sp>
      <p:sp>
        <p:nvSpPr>
          <p:cNvPr name="TextBox 6" id="6"/>
          <p:cNvSpPr txBox="true"/>
          <p:nvPr/>
        </p:nvSpPr>
        <p:spPr>
          <a:xfrm rot="0">
            <a:off x="2307630" y="4114828"/>
            <a:ext cx="6356029" cy="4809887"/>
          </a:xfrm>
          <a:prstGeom prst="rect">
            <a:avLst/>
          </a:prstGeom>
        </p:spPr>
        <p:txBody>
          <a:bodyPr anchor="t" rtlCol="false" tIns="0" lIns="0" bIns="0" rIns="0">
            <a:spAutoFit/>
          </a:bodyPr>
          <a:lstStyle/>
          <a:p>
            <a:pPr algn="just" marL="0" indent="0" lvl="0">
              <a:lnSpc>
                <a:spcPts val="3464"/>
              </a:lnSpc>
              <a:spcBef>
                <a:spcPct val="0"/>
              </a:spcBef>
            </a:pPr>
            <a:r>
              <a:rPr lang="en-US" sz="2510" spc="246">
                <a:solidFill>
                  <a:srgbClr val="231F20"/>
                </a:solidFill>
                <a:latin typeface="DM Sans"/>
              </a:rPr>
              <a:t>bersifat open source dan menggunakan bahasa pemrograman Java, dapat digunakan pada berbagai sistem operasi seperti Windows, macOS, dan Linux. Tool ini memiliki banyak plugins yang dapat dimanfaatkan untuk membuat, men-deploy, dan melakukan otomatisasi dalam proses pengembangan perangkat lunak.</a:t>
            </a:r>
          </a:p>
        </p:txBody>
      </p:sp>
      <p:sp>
        <p:nvSpPr>
          <p:cNvPr name="Freeform 7" id="7"/>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239850" y="2733809"/>
            <a:ext cx="3940611" cy="771418"/>
            <a:chOff x="0" y="0"/>
            <a:chExt cx="1037856" cy="203172"/>
          </a:xfrm>
        </p:grpSpPr>
        <p:sp>
          <p:nvSpPr>
            <p:cNvPr name="Freeform 10" id="10"/>
            <p:cNvSpPr/>
            <p:nvPr/>
          </p:nvSpPr>
          <p:spPr>
            <a:xfrm flipH="false" flipV="false" rot="0">
              <a:off x="0" y="0"/>
              <a:ext cx="1037857" cy="203172"/>
            </a:xfrm>
            <a:custGeom>
              <a:avLst/>
              <a:gdLst/>
              <a:ahLst/>
              <a:cxnLst/>
              <a:rect r="r" b="b" t="t" l="l"/>
              <a:pathLst>
                <a:path h="203172" w="1037857">
                  <a:moveTo>
                    <a:pt x="0" y="0"/>
                  </a:moveTo>
                  <a:lnTo>
                    <a:pt x="1037857" y="0"/>
                  </a:lnTo>
                  <a:lnTo>
                    <a:pt x="1037857" y="203172"/>
                  </a:lnTo>
                  <a:lnTo>
                    <a:pt x="0" y="203172"/>
                  </a:lnTo>
                  <a:close/>
                </a:path>
              </a:pathLst>
            </a:custGeom>
            <a:solidFill>
              <a:srgbClr val="1A1A1A"/>
            </a:solidFill>
          </p:spPr>
        </p:sp>
        <p:sp>
          <p:nvSpPr>
            <p:cNvPr name="TextBox 11" id="11"/>
            <p:cNvSpPr txBox="true"/>
            <p:nvPr/>
          </p:nvSpPr>
          <p:spPr>
            <a:xfrm>
              <a:off x="0" y="-57150"/>
              <a:ext cx="1037856"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AWS Codebuild</a:t>
              </a:r>
            </a:p>
          </p:txBody>
        </p:sp>
      </p:grpSp>
      <p:sp>
        <p:nvSpPr>
          <p:cNvPr name="TextBox 12" id="12"/>
          <p:cNvSpPr txBox="true"/>
          <p:nvPr/>
        </p:nvSpPr>
        <p:spPr>
          <a:xfrm rot="0">
            <a:off x="11239850" y="4114828"/>
            <a:ext cx="4607195" cy="305728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 Tool ini memungkinkan pengembang untuk mem-build dan menguji kode secara berkelanjutan. Selain itu tool ini juga aman dan dapat melakukan automasi.</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307630" y="2733809"/>
            <a:ext cx="3474003" cy="771418"/>
            <a:chOff x="0" y="0"/>
            <a:chExt cx="914964" cy="203172"/>
          </a:xfrm>
        </p:grpSpPr>
        <p:sp>
          <p:nvSpPr>
            <p:cNvPr name="Freeform 3" id="3"/>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4" id="4"/>
            <p:cNvSpPr txBox="true"/>
            <p:nvPr/>
          </p:nvSpPr>
          <p:spPr>
            <a:xfrm>
              <a:off x="0" y="-57150"/>
              <a:ext cx="9149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Azure DevOps</a:t>
              </a:r>
            </a:p>
          </p:txBody>
        </p:sp>
      </p:grpSp>
      <p:sp>
        <p:nvSpPr>
          <p:cNvPr name="TextBox 5" id="5"/>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TOOLS CI/CD</a:t>
            </a:r>
          </a:p>
        </p:txBody>
      </p:sp>
      <p:sp>
        <p:nvSpPr>
          <p:cNvPr name="TextBox 6" id="6"/>
          <p:cNvSpPr txBox="true"/>
          <p:nvPr/>
        </p:nvSpPr>
        <p:spPr>
          <a:xfrm rot="0">
            <a:off x="2307630" y="4114828"/>
            <a:ext cx="6356029" cy="3057287"/>
          </a:xfrm>
          <a:prstGeom prst="rect">
            <a:avLst/>
          </a:prstGeom>
        </p:spPr>
        <p:txBody>
          <a:bodyPr anchor="t" rtlCol="false" tIns="0" lIns="0" bIns="0" rIns="0">
            <a:spAutoFit/>
          </a:bodyPr>
          <a:lstStyle/>
          <a:p>
            <a:pPr algn="just" marL="0" indent="0" lvl="0">
              <a:lnSpc>
                <a:spcPts val="3464"/>
              </a:lnSpc>
              <a:spcBef>
                <a:spcPct val="0"/>
              </a:spcBef>
            </a:pPr>
            <a:r>
              <a:rPr lang="en-US" sz="2510" spc="246">
                <a:solidFill>
                  <a:srgbClr val="231F20"/>
                </a:solidFill>
                <a:latin typeface="DM Sans"/>
              </a:rPr>
              <a:t>Azure DevOps dapat diandalkan untuk mengatur, testing, hingga melakukan deploy untuk aplikasi. Tool ini diciptakan oleh Microsoft dan dapat berjalan pada berbagai sistem operasi, mulai dari Windows, macOS, hingga Linux.</a:t>
            </a:r>
          </a:p>
        </p:txBody>
      </p:sp>
      <p:sp>
        <p:nvSpPr>
          <p:cNvPr name="Freeform 7" id="7"/>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4176364">
            <a:off x="-3808278" y="739142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239850" y="2733809"/>
            <a:ext cx="3940611" cy="771418"/>
            <a:chOff x="0" y="0"/>
            <a:chExt cx="1037856" cy="203172"/>
          </a:xfrm>
        </p:grpSpPr>
        <p:sp>
          <p:nvSpPr>
            <p:cNvPr name="Freeform 10" id="10"/>
            <p:cNvSpPr/>
            <p:nvPr/>
          </p:nvSpPr>
          <p:spPr>
            <a:xfrm flipH="false" flipV="false" rot="0">
              <a:off x="0" y="0"/>
              <a:ext cx="1037857" cy="203172"/>
            </a:xfrm>
            <a:custGeom>
              <a:avLst/>
              <a:gdLst/>
              <a:ahLst/>
              <a:cxnLst/>
              <a:rect r="r" b="b" t="t" l="l"/>
              <a:pathLst>
                <a:path h="203172" w="1037857">
                  <a:moveTo>
                    <a:pt x="0" y="0"/>
                  </a:moveTo>
                  <a:lnTo>
                    <a:pt x="1037857" y="0"/>
                  </a:lnTo>
                  <a:lnTo>
                    <a:pt x="1037857" y="203172"/>
                  </a:lnTo>
                  <a:lnTo>
                    <a:pt x="0" y="203172"/>
                  </a:lnTo>
                  <a:close/>
                </a:path>
              </a:pathLst>
            </a:custGeom>
            <a:solidFill>
              <a:srgbClr val="1A1A1A"/>
            </a:solidFill>
          </p:spPr>
        </p:sp>
        <p:sp>
          <p:nvSpPr>
            <p:cNvPr name="TextBox 11" id="11"/>
            <p:cNvSpPr txBox="true"/>
            <p:nvPr/>
          </p:nvSpPr>
          <p:spPr>
            <a:xfrm>
              <a:off x="0" y="-57150"/>
              <a:ext cx="1037856"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GitLab CI/CD</a:t>
              </a:r>
            </a:p>
          </p:txBody>
        </p:sp>
      </p:grpSp>
      <p:sp>
        <p:nvSpPr>
          <p:cNvPr name="TextBox 12" id="12"/>
          <p:cNvSpPr txBox="true"/>
          <p:nvPr/>
        </p:nvSpPr>
        <p:spPr>
          <a:xfrm rot="0">
            <a:off x="11239850" y="4114828"/>
            <a:ext cx="6019450" cy="5248037"/>
          </a:xfrm>
          <a:prstGeom prst="rect">
            <a:avLst/>
          </a:prstGeom>
        </p:spPr>
        <p:txBody>
          <a:bodyPr anchor="t" rtlCol="false" tIns="0" lIns="0" bIns="0" rIns="0">
            <a:spAutoFit/>
          </a:bodyPr>
          <a:lstStyle/>
          <a:p>
            <a:pPr marL="0" indent="0" lvl="0">
              <a:lnSpc>
                <a:spcPts val="3464"/>
              </a:lnSpc>
              <a:spcBef>
                <a:spcPct val="0"/>
              </a:spcBef>
            </a:pPr>
            <a:r>
              <a:rPr lang="en-US" sz="2510" spc="246">
                <a:solidFill>
                  <a:srgbClr val="231F20"/>
                </a:solidFill>
                <a:latin typeface="DM Sans"/>
              </a:rPr>
              <a:t>Tools ini dapat dimanfaatkan untuk pengembangan perangkat lunak mulai dari awal hingga akhir. Tool ini bekerja dengan menggunakan tiga metode, yaitu continuous integration, continuous delivery, dan continuous deployment. Fitur lain yang ditawarkan oleh tool ini adalah, ia dapat mengerjakan proyek di virtual machine, docker container, atau server lainnya.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55485" y="3217949"/>
            <a:ext cx="11977031" cy="6230825"/>
          </a:xfrm>
          <a:custGeom>
            <a:avLst/>
            <a:gdLst/>
            <a:ahLst/>
            <a:cxnLst/>
            <a:rect r="r" b="b" t="t" l="l"/>
            <a:pathLst>
              <a:path h="6230825" w="11977031">
                <a:moveTo>
                  <a:pt x="0" y="0"/>
                </a:moveTo>
                <a:lnTo>
                  <a:pt x="11977030" y="0"/>
                </a:lnTo>
                <a:lnTo>
                  <a:pt x="11977030" y="6230825"/>
                </a:lnTo>
                <a:lnTo>
                  <a:pt x="0" y="6230825"/>
                </a:lnTo>
                <a:lnTo>
                  <a:pt x="0" y="0"/>
                </a:lnTo>
                <a:close/>
              </a:path>
            </a:pathLst>
          </a:custGeom>
          <a:blipFill>
            <a:blip r:embed="rId4"/>
            <a:stretch>
              <a:fillRect l="0" t="0" r="0" b="0"/>
            </a:stretch>
          </a:blipFill>
        </p:spPr>
      </p:sp>
      <p:sp>
        <p:nvSpPr>
          <p:cNvPr name="TextBox 5" id="5"/>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519336">
            <a:off x="-9378051" y="89849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1078" y="5579200"/>
            <a:ext cx="14031125" cy="3369001"/>
          </a:xfrm>
          <a:custGeom>
            <a:avLst/>
            <a:gdLst/>
            <a:ahLst/>
            <a:cxnLst/>
            <a:rect r="r" b="b" t="t" l="l"/>
            <a:pathLst>
              <a:path h="3369001" w="14031125">
                <a:moveTo>
                  <a:pt x="0" y="0"/>
                </a:moveTo>
                <a:lnTo>
                  <a:pt x="14031125" y="0"/>
                </a:lnTo>
                <a:lnTo>
                  <a:pt x="14031125" y="3369001"/>
                </a:lnTo>
                <a:lnTo>
                  <a:pt x="0" y="3369001"/>
                </a:lnTo>
                <a:lnTo>
                  <a:pt x="0" y="0"/>
                </a:lnTo>
                <a:close/>
              </a:path>
            </a:pathLst>
          </a:custGeom>
          <a:blipFill>
            <a:blip r:embed="rId4"/>
            <a:stretch>
              <a:fillRect l="0" t="0" r="0" b="0"/>
            </a:stretch>
          </a:blipFill>
        </p:spPr>
      </p:sp>
      <p:sp>
        <p:nvSpPr>
          <p:cNvPr name="TextBox 5" id="5"/>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
        <p:nvSpPr>
          <p:cNvPr name="TextBox 6" id="6"/>
          <p:cNvSpPr txBox="true"/>
          <p:nvPr/>
        </p:nvSpPr>
        <p:spPr>
          <a:xfrm rot="0">
            <a:off x="1028700" y="3845768"/>
            <a:ext cx="7434101" cy="1304687"/>
          </a:xfrm>
          <a:prstGeom prst="rect">
            <a:avLst/>
          </a:prstGeom>
        </p:spPr>
        <p:txBody>
          <a:bodyPr anchor="t" rtlCol="false" tIns="0" lIns="0" bIns="0" rIns="0">
            <a:spAutoFit/>
          </a:bodyPr>
          <a:lstStyle/>
          <a:p>
            <a:pPr algn="just" marL="0" indent="0" lvl="0">
              <a:lnSpc>
                <a:spcPts val="3464"/>
              </a:lnSpc>
              <a:spcBef>
                <a:spcPct val="0"/>
              </a:spcBef>
            </a:pPr>
            <a:r>
              <a:rPr lang="en-US" sz="2510" spc="246">
                <a:solidFill>
                  <a:srgbClr val="231F20"/>
                </a:solidFill>
                <a:latin typeface="DM Sans"/>
              </a:rPr>
              <a:t>membuat aplikasi flask sederhana dan kemudian mengimplementasikan CI/CD untuk hal yang sama.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3833173"/>
            <a:ext cx="3474003" cy="771418"/>
            <a:chOff x="0" y="0"/>
            <a:chExt cx="914964" cy="203172"/>
          </a:xfrm>
        </p:grpSpPr>
        <p:sp>
          <p:nvSpPr>
            <p:cNvPr name="Freeform 4" id="4"/>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5" id="5"/>
            <p:cNvSpPr txBox="true"/>
            <p:nvPr/>
          </p:nvSpPr>
          <p:spPr>
            <a:xfrm>
              <a:off x="0" y="-57150"/>
              <a:ext cx="914964" cy="260322"/>
            </a:xfrm>
            <a:prstGeom prst="rect">
              <a:avLst/>
            </a:prstGeom>
          </p:spPr>
          <p:txBody>
            <a:bodyPr anchor="ctr" rtlCol="false" tIns="50800" lIns="50800" bIns="50800" rIns="50800"/>
            <a:lstStyle/>
            <a:p>
              <a:pPr algn="ctr" marL="794866" indent="-397433" lvl="1">
                <a:lnSpc>
                  <a:spcPts val="5080"/>
                </a:lnSpc>
                <a:spcBef>
                  <a:spcPct val="0"/>
                </a:spcBef>
                <a:buFont typeface="Arial"/>
                <a:buChar char="•"/>
              </a:pPr>
              <a:r>
                <a:rPr lang="en-US" sz="3681" spc="36">
                  <a:solidFill>
                    <a:srgbClr val="FFFFFF"/>
                  </a:solidFill>
                  <a:latin typeface="DM Sans Bold"/>
                </a:rPr>
                <a:t>Instalasi</a:t>
              </a:r>
            </a:p>
          </p:txBody>
        </p:sp>
      </p:grpSp>
      <p:sp>
        <p:nvSpPr>
          <p:cNvPr name="TextBox 6" id="6"/>
          <p:cNvSpPr txBox="true"/>
          <p:nvPr/>
        </p:nvSpPr>
        <p:spPr>
          <a:xfrm rot="0">
            <a:off x="1085249" y="5029142"/>
            <a:ext cx="6446214" cy="1304687"/>
          </a:xfrm>
          <a:prstGeom prst="rect">
            <a:avLst/>
          </a:prstGeom>
        </p:spPr>
        <p:txBody>
          <a:bodyPr anchor="t" rtlCol="false" tIns="0" lIns="0" bIns="0" rIns="0">
            <a:spAutoFit/>
          </a:bodyPr>
          <a:lstStyle/>
          <a:p>
            <a:pPr marL="541997" indent="-270998" lvl="1">
              <a:lnSpc>
                <a:spcPts val="3464"/>
              </a:lnSpc>
              <a:buFont typeface="Arial"/>
              <a:buChar char="•"/>
            </a:pPr>
            <a:r>
              <a:rPr lang="en-US" sz="2510" spc="246" u="sng">
                <a:solidFill>
                  <a:srgbClr val="231F20"/>
                </a:solidFill>
                <a:latin typeface="DM Sans"/>
                <a:hlinkClick r:id="rId3" tooltip="https://flask.palletsprojects.com/en/2.1.x/installation/"/>
              </a:rPr>
              <a:t>Instal </a:t>
            </a:r>
            <a:r>
              <a:rPr lang="en-US" sz="2510" spc="246">
                <a:solidFill>
                  <a:srgbClr val="231F20"/>
                </a:solidFill>
                <a:latin typeface="DM Sans"/>
              </a:rPr>
              <a:t>library flask , </a:t>
            </a:r>
            <a:r>
              <a:rPr lang="en-US" sz="2510" spc="246" u="sng">
                <a:solidFill>
                  <a:srgbClr val="231F20"/>
                </a:solidFill>
                <a:latin typeface="DM Sans"/>
                <a:hlinkClick r:id="rId4" tooltip="https://pypi.org/project/pytest/"/>
              </a:rPr>
              <a:t>pytest</a:t>
            </a:r>
          </a:p>
          <a:p>
            <a:pPr marL="541997" indent="-270998" lvl="1">
              <a:lnSpc>
                <a:spcPts val="3464"/>
              </a:lnSpc>
              <a:buFont typeface="Arial"/>
              <a:buChar char="•"/>
            </a:pPr>
            <a:r>
              <a:rPr lang="en-US" sz="2510" spc="246">
                <a:solidFill>
                  <a:srgbClr val="231F20"/>
                </a:solidFill>
                <a:latin typeface="DM Sans"/>
              </a:rPr>
              <a:t>Download </a:t>
            </a:r>
            <a:r>
              <a:rPr lang="en-US" sz="2510" spc="246" u="sng">
                <a:solidFill>
                  <a:srgbClr val="231F20"/>
                </a:solidFill>
                <a:latin typeface="DM Sans"/>
                <a:hlinkClick r:id="rId5" tooltip="https://www.jenkins.io/doc/book/installing/"/>
              </a:rPr>
              <a:t>Jenkins</a:t>
            </a:r>
            <a:r>
              <a:rPr lang="en-US" sz="2510" spc="246">
                <a:solidFill>
                  <a:srgbClr val="231F20"/>
                </a:solidFill>
                <a:latin typeface="DM Sans"/>
              </a:rPr>
              <a:t> , </a:t>
            </a:r>
            <a:r>
              <a:rPr lang="en-US" sz="2510" spc="246" u="sng">
                <a:solidFill>
                  <a:srgbClr val="231F20"/>
                </a:solidFill>
                <a:latin typeface="DM Sans"/>
                <a:hlinkClick r:id="rId6" tooltip="https://docs.docker.com/get-docker/"/>
              </a:rPr>
              <a:t>Docker</a:t>
            </a:r>
          </a:p>
          <a:p>
            <a:pPr marL="0" indent="0" lvl="0">
              <a:lnSpc>
                <a:spcPts val="3464"/>
              </a:lnSpc>
              <a:spcBef>
                <a:spcPct val="0"/>
              </a:spcBef>
            </a:pPr>
          </a:p>
        </p:txBody>
      </p:sp>
      <p:sp>
        <p:nvSpPr>
          <p:cNvPr name="Freeform 7" id="7"/>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4176364">
            <a:off x="-3487029" y="8355169"/>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grpSp>
        <p:nvGrpSpPr>
          <p:cNvPr name="Group 10" id="10"/>
          <p:cNvGrpSpPr/>
          <p:nvPr/>
        </p:nvGrpSpPr>
        <p:grpSpPr>
          <a:xfrm rot="0">
            <a:off x="2972219" y="7448551"/>
            <a:ext cx="3864091" cy="771418"/>
            <a:chOff x="0" y="0"/>
            <a:chExt cx="1017703" cy="203172"/>
          </a:xfrm>
        </p:grpSpPr>
        <p:sp>
          <p:nvSpPr>
            <p:cNvPr name="Freeform 11" id="11"/>
            <p:cNvSpPr/>
            <p:nvPr/>
          </p:nvSpPr>
          <p:spPr>
            <a:xfrm flipH="false" flipV="false" rot="0">
              <a:off x="0" y="0"/>
              <a:ext cx="1017703" cy="203172"/>
            </a:xfrm>
            <a:custGeom>
              <a:avLst/>
              <a:gdLst/>
              <a:ahLst/>
              <a:cxnLst/>
              <a:rect r="r" b="b" t="t" l="l"/>
              <a:pathLst>
                <a:path h="203172" w="1017703">
                  <a:moveTo>
                    <a:pt x="0" y="0"/>
                  </a:moveTo>
                  <a:lnTo>
                    <a:pt x="1017703" y="0"/>
                  </a:lnTo>
                  <a:lnTo>
                    <a:pt x="1017703" y="203172"/>
                  </a:lnTo>
                  <a:lnTo>
                    <a:pt x="0" y="203172"/>
                  </a:lnTo>
                  <a:close/>
                </a:path>
              </a:pathLst>
            </a:custGeom>
            <a:solidFill>
              <a:srgbClr val="1A1A1A"/>
            </a:solidFill>
          </p:spPr>
        </p:sp>
        <p:sp>
          <p:nvSpPr>
            <p:cNvPr name="TextBox 12" id="12"/>
            <p:cNvSpPr txBox="true"/>
            <p:nvPr/>
          </p:nvSpPr>
          <p:spPr>
            <a:xfrm>
              <a:off x="0" y="-57150"/>
              <a:ext cx="1017703"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2. Jenkins Setup</a:t>
              </a:r>
            </a:p>
          </p:txBody>
        </p:sp>
      </p:grpSp>
      <p:sp>
        <p:nvSpPr>
          <p:cNvPr name="TextBox 13" id="13"/>
          <p:cNvSpPr txBox="true"/>
          <p:nvPr/>
        </p:nvSpPr>
        <p:spPr>
          <a:xfrm rot="0">
            <a:off x="7076400" y="5029142"/>
            <a:ext cx="10952190" cy="5248037"/>
          </a:xfrm>
          <a:prstGeom prst="rect">
            <a:avLst/>
          </a:prstGeom>
        </p:spPr>
        <p:txBody>
          <a:bodyPr anchor="t" rtlCol="false" tIns="0" lIns="0" bIns="0" rIns="0">
            <a:spAutoFit/>
          </a:bodyPr>
          <a:lstStyle/>
          <a:p>
            <a:pPr marL="541997" indent="-270998" lvl="1">
              <a:lnSpc>
                <a:spcPts val="3464"/>
              </a:lnSpc>
              <a:buFont typeface="Arial"/>
              <a:buChar char="•"/>
            </a:pPr>
            <a:r>
              <a:rPr lang="en-US" sz="2510" spc="246">
                <a:solidFill>
                  <a:srgbClr val="231F20"/>
                </a:solidFill>
                <a:latin typeface="DM Sans"/>
              </a:rPr>
              <a:t>Download plugin yang diperlukan - Docker pipeline (dari dasbor Kelola Jenkins -&gt; Kelola plugin )</a:t>
            </a:r>
          </a:p>
          <a:p>
            <a:pPr marL="541997" indent="-270998" lvl="1">
              <a:lnSpc>
                <a:spcPts val="3464"/>
              </a:lnSpc>
              <a:buFont typeface="Arial"/>
              <a:buChar char="•"/>
            </a:pPr>
            <a:r>
              <a:rPr lang="en-US" sz="2510" spc="246">
                <a:solidFill>
                  <a:srgbClr val="231F20"/>
                </a:solidFill>
                <a:latin typeface="DM Sans"/>
              </a:rPr>
              <a:t>Tambahkan kredensial untuk github dan dockerhub menggunakan opsi username with password (dari dashboard Manage Jenkins -&gt; Manage credentials -&gt; System (Global credentials) -&gt; Add credentials )</a:t>
            </a:r>
          </a:p>
          <a:p>
            <a:pPr marL="541997" indent="-270998" lvl="1">
              <a:lnSpc>
                <a:spcPts val="3464"/>
              </a:lnSpc>
              <a:buFont typeface="Arial"/>
              <a:buChar char="•"/>
            </a:pPr>
            <a:r>
              <a:rPr lang="en-US" sz="2510" spc="246">
                <a:solidFill>
                  <a:srgbClr val="231F20"/>
                </a:solidFill>
                <a:latin typeface="DM Sans"/>
              </a:rPr>
              <a:t>Set variabel PATH di Jenkins sama dengan di mesin lokal yang menyertakan direktori modul (dari dashboard Manage Jenkins -&gt; Configure System → Under Global Properties tick Environment variables and add name (PATH) , value)</a:t>
            </a:r>
          </a:p>
          <a:p>
            <a:pPr marL="0" indent="0" lvl="0">
              <a:lnSpc>
                <a:spcPts val="346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394855" y="2877130"/>
            <a:ext cx="12040509" cy="5193789"/>
            <a:chOff x="0" y="0"/>
            <a:chExt cx="2325218" cy="1003005"/>
          </a:xfrm>
        </p:grpSpPr>
        <p:sp>
          <p:nvSpPr>
            <p:cNvPr name="Freeform 6" id="6"/>
            <p:cNvSpPr/>
            <p:nvPr/>
          </p:nvSpPr>
          <p:spPr>
            <a:xfrm flipH="false" flipV="false" rot="0">
              <a:off x="0" y="0"/>
              <a:ext cx="2325218" cy="1003005"/>
            </a:xfrm>
            <a:custGeom>
              <a:avLst/>
              <a:gdLst/>
              <a:ahLst/>
              <a:cxnLst/>
              <a:rect r="r" b="b" t="t" l="l"/>
              <a:pathLst>
                <a:path h="1003005" w="2325218">
                  <a:moveTo>
                    <a:pt x="0" y="0"/>
                  </a:moveTo>
                  <a:lnTo>
                    <a:pt x="2325218" y="0"/>
                  </a:lnTo>
                  <a:lnTo>
                    <a:pt x="2325218" y="1003005"/>
                  </a:lnTo>
                  <a:lnTo>
                    <a:pt x="0" y="1003005"/>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25218" cy="10220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834089" y="2956974"/>
            <a:ext cx="11162041" cy="4795975"/>
          </a:xfrm>
          <a:prstGeom prst="rect">
            <a:avLst/>
          </a:prstGeom>
        </p:spPr>
        <p:txBody>
          <a:bodyPr anchor="t" rtlCol="false" tIns="0" lIns="0" bIns="0" rIns="0">
            <a:spAutoFit/>
          </a:bodyPr>
          <a:lstStyle/>
          <a:p>
            <a:pPr algn="l">
              <a:lnSpc>
                <a:spcPts val="19254"/>
              </a:lnSpc>
            </a:pPr>
            <a:r>
              <a:rPr lang="en-US" sz="13952" spc="1367">
                <a:solidFill>
                  <a:srgbClr val="231F20"/>
                </a:solidFill>
                <a:latin typeface="Oswald Bold"/>
              </a:rPr>
              <a:t>WHITE BOX TESTING</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3833173"/>
            <a:ext cx="3474003" cy="771418"/>
            <a:chOff x="0" y="0"/>
            <a:chExt cx="914964" cy="203172"/>
          </a:xfrm>
        </p:grpSpPr>
        <p:sp>
          <p:nvSpPr>
            <p:cNvPr name="Freeform 4" id="4"/>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5" id="5"/>
            <p:cNvSpPr txBox="true"/>
            <p:nvPr/>
          </p:nvSpPr>
          <p:spPr>
            <a:xfrm>
              <a:off x="0" y="-57150"/>
              <a:ext cx="9149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3. Kode</a:t>
              </a:r>
            </a:p>
          </p:txBody>
        </p:sp>
      </p:grpSp>
      <p:sp>
        <p:nvSpPr>
          <p:cNvPr name="Freeform 6" id="6"/>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4176364">
            <a:off x="-3945956" y="883704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52249" y="5519343"/>
            <a:ext cx="6617896" cy="3738957"/>
          </a:xfrm>
          <a:custGeom>
            <a:avLst/>
            <a:gdLst/>
            <a:ahLst/>
            <a:cxnLst/>
            <a:rect r="r" b="b" t="t" l="l"/>
            <a:pathLst>
              <a:path h="3738957" w="6617896">
                <a:moveTo>
                  <a:pt x="0" y="0"/>
                </a:moveTo>
                <a:lnTo>
                  <a:pt x="6617895" y="0"/>
                </a:lnTo>
                <a:lnTo>
                  <a:pt x="6617895" y="3738957"/>
                </a:lnTo>
                <a:lnTo>
                  <a:pt x="0" y="3738957"/>
                </a:lnTo>
                <a:lnTo>
                  <a:pt x="0" y="0"/>
                </a:lnTo>
                <a:close/>
              </a:path>
            </a:pathLst>
          </a:custGeom>
          <a:blipFill>
            <a:blip r:embed="rId5"/>
            <a:stretch>
              <a:fillRect l="0" t="0" r="-15602" b="0"/>
            </a:stretch>
          </a:blipFill>
        </p:spPr>
      </p:sp>
      <p:sp>
        <p:nvSpPr>
          <p:cNvPr name="Freeform 9" id="9"/>
          <p:cNvSpPr/>
          <p:nvPr/>
        </p:nvSpPr>
        <p:spPr>
          <a:xfrm flipH="false" flipV="false" rot="0">
            <a:off x="8611449" y="5519343"/>
            <a:ext cx="9447087" cy="3144884"/>
          </a:xfrm>
          <a:custGeom>
            <a:avLst/>
            <a:gdLst/>
            <a:ahLst/>
            <a:cxnLst/>
            <a:rect r="r" b="b" t="t" l="l"/>
            <a:pathLst>
              <a:path h="3144884" w="9447087">
                <a:moveTo>
                  <a:pt x="0" y="0"/>
                </a:moveTo>
                <a:lnTo>
                  <a:pt x="9447088" y="0"/>
                </a:lnTo>
                <a:lnTo>
                  <a:pt x="9447088" y="3144884"/>
                </a:lnTo>
                <a:lnTo>
                  <a:pt x="0" y="3144884"/>
                </a:lnTo>
                <a:lnTo>
                  <a:pt x="0" y="0"/>
                </a:lnTo>
                <a:close/>
              </a:path>
            </a:pathLst>
          </a:custGeom>
          <a:blipFill>
            <a:blip r:embed="rId6"/>
            <a:stretch>
              <a:fillRect l="0" t="0" r="-15232" b="0"/>
            </a:stretch>
          </a:blipFill>
        </p:spPr>
      </p:sp>
      <p:sp>
        <p:nvSpPr>
          <p:cNvPr name="TextBox 10" id="10"/>
          <p:cNvSpPr txBox="true"/>
          <p:nvPr/>
        </p:nvSpPr>
        <p:spPr>
          <a:xfrm rot="0">
            <a:off x="1085249" y="5029142"/>
            <a:ext cx="6446214" cy="428387"/>
          </a:xfrm>
          <a:prstGeom prst="rect">
            <a:avLst/>
          </a:prstGeom>
        </p:spPr>
        <p:txBody>
          <a:bodyPr anchor="t" rtlCol="false" tIns="0" lIns="0" bIns="0" rIns="0">
            <a:spAutoFit/>
          </a:bodyPr>
          <a:lstStyle/>
          <a:p>
            <a:pPr marL="541997" indent="-270998" lvl="1">
              <a:lnSpc>
                <a:spcPts val="3464"/>
              </a:lnSpc>
              <a:spcBef>
                <a:spcPct val="0"/>
              </a:spcBef>
              <a:buFont typeface="Arial"/>
              <a:buChar char="•"/>
            </a:pPr>
            <a:r>
              <a:rPr lang="en-US" sz="2510" spc="246">
                <a:solidFill>
                  <a:srgbClr val="231F20"/>
                </a:solidFill>
                <a:latin typeface="DM Sans"/>
              </a:rPr>
              <a:t>app.py</a:t>
            </a:r>
          </a:p>
        </p:txBody>
      </p:sp>
      <p:sp>
        <p:nvSpPr>
          <p:cNvPr name="TextBox 11" id="11"/>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
        <p:nvSpPr>
          <p:cNvPr name="TextBox 12" id="12"/>
          <p:cNvSpPr txBox="true"/>
          <p:nvPr/>
        </p:nvSpPr>
        <p:spPr>
          <a:xfrm rot="0">
            <a:off x="8611449" y="5029142"/>
            <a:ext cx="6446214" cy="428387"/>
          </a:xfrm>
          <a:prstGeom prst="rect">
            <a:avLst/>
          </a:prstGeom>
        </p:spPr>
        <p:txBody>
          <a:bodyPr anchor="t" rtlCol="false" tIns="0" lIns="0" bIns="0" rIns="0">
            <a:spAutoFit/>
          </a:bodyPr>
          <a:lstStyle/>
          <a:p>
            <a:pPr marL="541997" indent="-270998" lvl="1">
              <a:lnSpc>
                <a:spcPts val="3464"/>
              </a:lnSpc>
              <a:spcBef>
                <a:spcPct val="0"/>
              </a:spcBef>
              <a:buFont typeface="Arial"/>
              <a:buChar char="•"/>
            </a:pPr>
            <a:r>
              <a:rPr lang="en-US" sz="2510" spc="246">
                <a:solidFill>
                  <a:srgbClr val="231F20"/>
                </a:solidFill>
                <a:latin typeface="DM Sans"/>
              </a:rPr>
              <a:t>testRoutes.py</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3833173"/>
            <a:ext cx="3474003" cy="771418"/>
            <a:chOff x="0" y="0"/>
            <a:chExt cx="914964" cy="203172"/>
          </a:xfrm>
        </p:grpSpPr>
        <p:sp>
          <p:nvSpPr>
            <p:cNvPr name="Freeform 4" id="4"/>
            <p:cNvSpPr/>
            <p:nvPr/>
          </p:nvSpPr>
          <p:spPr>
            <a:xfrm flipH="false" flipV="false" rot="0">
              <a:off x="0" y="0"/>
              <a:ext cx="914964" cy="203172"/>
            </a:xfrm>
            <a:custGeom>
              <a:avLst/>
              <a:gdLst/>
              <a:ahLst/>
              <a:cxnLst/>
              <a:rect r="r" b="b" t="t" l="l"/>
              <a:pathLst>
                <a:path h="203172" w="914964">
                  <a:moveTo>
                    <a:pt x="0" y="0"/>
                  </a:moveTo>
                  <a:lnTo>
                    <a:pt x="914964" y="0"/>
                  </a:lnTo>
                  <a:lnTo>
                    <a:pt x="914964" y="203172"/>
                  </a:lnTo>
                  <a:lnTo>
                    <a:pt x="0" y="203172"/>
                  </a:lnTo>
                  <a:close/>
                </a:path>
              </a:pathLst>
            </a:custGeom>
            <a:solidFill>
              <a:srgbClr val="1A1A1A"/>
            </a:solidFill>
          </p:spPr>
        </p:sp>
        <p:sp>
          <p:nvSpPr>
            <p:cNvPr name="TextBox 5" id="5"/>
            <p:cNvSpPr txBox="true"/>
            <p:nvPr/>
          </p:nvSpPr>
          <p:spPr>
            <a:xfrm>
              <a:off x="0" y="-57150"/>
              <a:ext cx="9149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3. Kode</a:t>
              </a:r>
            </a:p>
          </p:txBody>
        </p:sp>
      </p:grpSp>
      <p:sp>
        <p:nvSpPr>
          <p:cNvPr name="Freeform 6" id="6"/>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4176364">
            <a:off x="-3945956" y="883704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07608" y="5688144"/>
            <a:ext cx="2069444" cy="1348076"/>
          </a:xfrm>
          <a:custGeom>
            <a:avLst/>
            <a:gdLst/>
            <a:ahLst/>
            <a:cxnLst/>
            <a:rect r="r" b="b" t="t" l="l"/>
            <a:pathLst>
              <a:path h="1348076" w="2069444">
                <a:moveTo>
                  <a:pt x="0" y="0"/>
                </a:moveTo>
                <a:lnTo>
                  <a:pt x="2069444" y="0"/>
                </a:lnTo>
                <a:lnTo>
                  <a:pt x="2069444" y="1348076"/>
                </a:lnTo>
                <a:lnTo>
                  <a:pt x="0" y="1348076"/>
                </a:lnTo>
                <a:lnTo>
                  <a:pt x="0" y="0"/>
                </a:lnTo>
                <a:close/>
              </a:path>
            </a:pathLst>
          </a:custGeom>
          <a:blipFill>
            <a:blip r:embed="rId5"/>
            <a:stretch>
              <a:fillRect l="0" t="0" r="-95425" b="0"/>
            </a:stretch>
          </a:blipFill>
        </p:spPr>
      </p:sp>
      <p:sp>
        <p:nvSpPr>
          <p:cNvPr name="Freeform 9" id="9"/>
          <p:cNvSpPr/>
          <p:nvPr/>
        </p:nvSpPr>
        <p:spPr>
          <a:xfrm flipH="false" flipV="false" rot="0">
            <a:off x="1507608" y="7874183"/>
            <a:ext cx="4701830" cy="1830686"/>
          </a:xfrm>
          <a:custGeom>
            <a:avLst/>
            <a:gdLst/>
            <a:ahLst/>
            <a:cxnLst/>
            <a:rect r="r" b="b" t="t" l="l"/>
            <a:pathLst>
              <a:path h="1830686" w="4701830">
                <a:moveTo>
                  <a:pt x="0" y="0"/>
                </a:moveTo>
                <a:lnTo>
                  <a:pt x="4701831" y="0"/>
                </a:lnTo>
                <a:lnTo>
                  <a:pt x="4701831" y="1830686"/>
                </a:lnTo>
                <a:lnTo>
                  <a:pt x="0" y="1830686"/>
                </a:lnTo>
                <a:lnTo>
                  <a:pt x="0" y="0"/>
                </a:lnTo>
                <a:close/>
              </a:path>
            </a:pathLst>
          </a:custGeom>
          <a:blipFill>
            <a:blip r:embed="rId6"/>
            <a:stretch>
              <a:fillRect l="0" t="0" r="-25377" b="0"/>
            </a:stretch>
          </a:blipFill>
        </p:spPr>
      </p:sp>
      <p:sp>
        <p:nvSpPr>
          <p:cNvPr name="TextBox 10" id="10"/>
          <p:cNvSpPr txBox="true"/>
          <p:nvPr/>
        </p:nvSpPr>
        <p:spPr>
          <a:xfrm rot="0">
            <a:off x="1085249" y="5029142"/>
            <a:ext cx="6446214" cy="428387"/>
          </a:xfrm>
          <a:prstGeom prst="rect">
            <a:avLst/>
          </a:prstGeom>
        </p:spPr>
        <p:txBody>
          <a:bodyPr anchor="t" rtlCol="false" tIns="0" lIns="0" bIns="0" rIns="0">
            <a:spAutoFit/>
          </a:bodyPr>
          <a:lstStyle/>
          <a:p>
            <a:pPr marL="541997" indent="-270998" lvl="1">
              <a:lnSpc>
                <a:spcPts val="3464"/>
              </a:lnSpc>
              <a:spcBef>
                <a:spcPct val="0"/>
              </a:spcBef>
              <a:buFont typeface="Arial"/>
              <a:buChar char="•"/>
            </a:pPr>
            <a:r>
              <a:rPr lang="en-US" sz="2510" spc="246">
                <a:solidFill>
                  <a:srgbClr val="231F20"/>
                </a:solidFill>
                <a:latin typeface="DM Sans"/>
              </a:rPr>
              <a:t>requirements.txt</a:t>
            </a:r>
          </a:p>
        </p:txBody>
      </p:sp>
      <p:sp>
        <p:nvSpPr>
          <p:cNvPr name="TextBox 11" id="11"/>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
        <p:nvSpPr>
          <p:cNvPr name="TextBox 12" id="12"/>
          <p:cNvSpPr txBox="true"/>
          <p:nvPr/>
        </p:nvSpPr>
        <p:spPr>
          <a:xfrm rot="0">
            <a:off x="1085249" y="7217195"/>
            <a:ext cx="6446214" cy="428387"/>
          </a:xfrm>
          <a:prstGeom prst="rect">
            <a:avLst/>
          </a:prstGeom>
        </p:spPr>
        <p:txBody>
          <a:bodyPr anchor="t" rtlCol="false" tIns="0" lIns="0" bIns="0" rIns="0">
            <a:spAutoFit/>
          </a:bodyPr>
          <a:lstStyle/>
          <a:p>
            <a:pPr marL="541997" indent="-270998" lvl="1">
              <a:lnSpc>
                <a:spcPts val="3464"/>
              </a:lnSpc>
              <a:spcBef>
                <a:spcPct val="0"/>
              </a:spcBef>
              <a:buFont typeface="Arial"/>
              <a:buChar char="•"/>
            </a:pPr>
            <a:r>
              <a:rPr lang="en-US" sz="2510" spc="246">
                <a:solidFill>
                  <a:srgbClr val="231F20"/>
                </a:solidFill>
                <a:latin typeface="DM Sans"/>
              </a:rPr>
              <a:t>Dockerfile</a:t>
            </a:r>
          </a:p>
        </p:txBody>
      </p:sp>
      <p:sp>
        <p:nvSpPr>
          <p:cNvPr name="TextBox 13" id="13"/>
          <p:cNvSpPr txBox="true"/>
          <p:nvPr/>
        </p:nvSpPr>
        <p:spPr>
          <a:xfrm rot="0">
            <a:off x="7365380" y="3785548"/>
            <a:ext cx="6446214" cy="428387"/>
          </a:xfrm>
          <a:prstGeom prst="rect">
            <a:avLst/>
          </a:prstGeom>
        </p:spPr>
        <p:txBody>
          <a:bodyPr anchor="t" rtlCol="false" tIns="0" lIns="0" bIns="0" rIns="0">
            <a:spAutoFit/>
          </a:bodyPr>
          <a:lstStyle/>
          <a:p>
            <a:pPr marL="541997" indent="-270998" lvl="1">
              <a:lnSpc>
                <a:spcPts val="3464"/>
              </a:lnSpc>
              <a:spcBef>
                <a:spcPct val="0"/>
              </a:spcBef>
              <a:buFont typeface="Arial"/>
              <a:buChar char="•"/>
            </a:pPr>
            <a:r>
              <a:rPr lang="en-US" sz="2510" spc="246">
                <a:solidFill>
                  <a:srgbClr val="231F20"/>
                </a:solidFill>
                <a:latin typeface="DM Sans"/>
              </a:rPr>
              <a:t>Jenkinsfile</a:t>
            </a:r>
          </a:p>
        </p:txBody>
      </p:sp>
      <p:sp>
        <p:nvSpPr>
          <p:cNvPr name="Freeform 14" id="14"/>
          <p:cNvSpPr/>
          <p:nvPr/>
        </p:nvSpPr>
        <p:spPr>
          <a:xfrm flipH="false" flipV="false" rot="0">
            <a:off x="7847253" y="4604591"/>
            <a:ext cx="6343048" cy="5100278"/>
          </a:xfrm>
          <a:custGeom>
            <a:avLst/>
            <a:gdLst/>
            <a:ahLst/>
            <a:cxnLst/>
            <a:rect r="r" b="b" t="t" l="l"/>
            <a:pathLst>
              <a:path h="5100278" w="6343048">
                <a:moveTo>
                  <a:pt x="0" y="0"/>
                </a:moveTo>
                <a:lnTo>
                  <a:pt x="6343047" y="0"/>
                </a:lnTo>
                <a:lnTo>
                  <a:pt x="6343047" y="5100278"/>
                </a:lnTo>
                <a:lnTo>
                  <a:pt x="0" y="5100278"/>
                </a:lnTo>
                <a:lnTo>
                  <a:pt x="0" y="0"/>
                </a:lnTo>
                <a:close/>
              </a:path>
            </a:pathLst>
          </a:custGeom>
          <a:blipFill>
            <a:blip r:embed="rId7"/>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4152260"/>
            <a:ext cx="4185917" cy="771418"/>
            <a:chOff x="0" y="0"/>
            <a:chExt cx="1102464" cy="203172"/>
          </a:xfrm>
        </p:grpSpPr>
        <p:sp>
          <p:nvSpPr>
            <p:cNvPr name="Freeform 4" id="4"/>
            <p:cNvSpPr/>
            <p:nvPr/>
          </p:nvSpPr>
          <p:spPr>
            <a:xfrm flipH="false" flipV="false" rot="0">
              <a:off x="0" y="0"/>
              <a:ext cx="1102464" cy="203172"/>
            </a:xfrm>
            <a:custGeom>
              <a:avLst/>
              <a:gdLst/>
              <a:ahLst/>
              <a:cxnLst/>
              <a:rect r="r" b="b" t="t" l="l"/>
              <a:pathLst>
                <a:path h="203172" w="1102464">
                  <a:moveTo>
                    <a:pt x="0" y="0"/>
                  </a:moveTo>
                  <a:lnTo>
                    <a:pt x="1102464" y="0"/>
                  </a:lnTo>
                  <a:lnTo>
                    <a:pt x="1102464" y="203172"/>
                  </a:lnTo>
                  <a:lnTo>
                    <a:pt x="0" y="203172"/>
                  </a:lnTo>
                  <a:close/>
                </a:path>
              </a:pathLst>
            </a:custGeom>
            <a:solidFill>
              <a:srgbClr val="1A1A1A"/>
            </a:solidFill>
          </p:spPr>
        </p:sp>
        <p:sp>
          <p:nvSpPr>
            <p:cNvPr name="TextBox 5" id="5"/>
            <p:cNvSpPr txBox="true"/>
            <p:nvPr/>
          </p:nvSpPr>
          <p:spPr>
            <a:xfrm>
              <a:off x="0" y="-57150"/>
              <a:ext cx="11024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4. Build Pipeline</a:t>
              </a:r>
            </a:p>
          </p:txBody>
        </p:sp>
      </p:grpSp>
      <p:sp>
        <p:nvSpPr>
          <p:cNvPr name="Freeform 6" id="6"/>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4176364">
            <a:off x="-3945956" y="883704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901441" y="3648958"/>
            <a:ext cx="9995461" cy="5865281"/>
          </a:xfrm>
          <a:custGeom>
            <a:avLst/>
            <a:gdLst/>
            <a:ahLst/>
            <a:cxnLst/>
            <a:rect r="r" b="b" t="t" l="l"/>
            <a:pathLst>
              <a:path h="5865281" w="9995461">
                <a:moveTo>
                  <a:pt x="0" y="0"/>
                </a:moveTo>
                <a:lnTo>
                  <a:pt x="9995461" y="0"/>
                </a:lnTo>
                <a:lnTo>
                  <a:pt x="9995461" y="5865281"/>
                </a:lnTo>
                <a:lnTo>
                  <a:pt x="0" y="5865281"/>
                </a:lnTo>
                <a:lnTo>
                  <a:pt x="0" y="0"/>
                </a:lnTo>
                <a:close/>
              </a:path>
            </a:pathLst>
          </a:custGeom>
          <a:blipFill>
            <a:blip r:embed="rId5"/>
            <a:stretch>
              <a:fillRect l="0" t="0" r="0" b="0"/>
            </a:stretch>
          </a:blipFill>
        </p:spPr>
      </p:sp>
      <p:sp>
        <p:nvSpPr>
          <p:cNvPr name="TextBox 9" id="9"/>
          <p:cNvSpPr txBox="true"/>
          <p:nvPr/>
        </p:nvSpPr>
        <p:spPr>
          <a:xfrm rot="0">
            <a:off x="1085249" y="5029142"/>
            <a:ext cx="4129367" cy="3057287"/>
          </a:xfrm>
          <a:prstGeom prst="rect">
            <a:avLst/>
          </a:prstGeom>
        </p:spPr>
        <p:txBody>
          <a:bodyPr anchor="t" rtlCol="false" tIns="0" lIns="0" bIns="0" rIns="0">
            <a:spAutoFit/>
          </a:bodyPr>
          <a:lstStyle/>
          <a:p>
            <a:pPr marL="541997" indent="-270998" lvl="1">
              <a:lnSpc>
                <a:spcPts val="3464"/>
              </a:lnSpc>
              <a:buFont typeface="Arial"/>
              <a:buChar char="•"/>
            </a:pPr>
            <a:r>
              <a:rPr lang="en-US" sz="2510" spc="246">
                <a:solidFill>
                  <a:srgbClr val="231F20"/>
                </a:solidFill>
                <a:latin typeface="DM Sans"/>
              </a:rPr>
              <a:t>Create a pipeline</a:t>
            </a:r>
          </a:p>
          <a:p>
            <a:pPr marL="541997" indent="-270998" lvl="1">
              <a:lnSpc>
                <a:spcPts val="3464"/>
              </a:lnSpc>
              <a:buFont typeface="Arial"/>
              <a:buChar char="•"/>
            </a:pPr>
            <a:r>
              <a:rPr lang="en-US" sz="2510" spc="246">
                <a:solidFill>
                  <a:srgbClr val="231F20"/>
                </a:solidFill>
                <a:latin typeface="DM Sans"/>
              </a:rPr>
              <a:t>Paste seluruh konten JenkinsFile ke dalam pipeline script editor</a:t>
            </a:r>
          </a:p>
          <a:p>
            <a:pPr marL="541997" indent="-270998" lvl="1">
              <a:lnSpc>
                <a:spcPts val="3464"/>
              </a:lnSpc>
              <a:spcBef>
                <a:spcPct val="0"/>
              </a:spcBef>
              <a:buFont typeface="Arial"/>
              <a:buChar char="•"/>
            </a:pPr>
            <a:r>
              <a:rPr lang="en-US" sz="2510" spc="246">
                <a:solidFill>
                  <a:srgbClr val="231F20"/>
                </a:solidFill>
                <a:latin typeface="DM Sans"/>
              </a:rPr>
              <a:t>Simpan dan klik Build now</a:t>
            </a:r>
          </a:p>
        </p:txBody>
      </p:sp>
      <p:sp>
        <p:nvSpPr>
          <p:cNvPr name="TextBox 10" id="10"/>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4152260"/>
            <a:ext cx="4185917" cy="771418"/>
            <a:chOff x="0" y="0"/>
            <a:chExt cx="1102464" cy="203172"/>
          </a:xfrm>
        </p:grpSpPr>
        <p:sp>
          <p:nvSpPr>
            <p:cNvPr name="Freeform 4" id="4"/>
            <p:cNvSpPr/>
            <p:nvPr/>
          </p:nvSpPr>
          <p:spPr>
            <a:xfrm flipH="false" flipV="false" rot="0">
              <a:off x="0" y="0"/>
              <a:ext cx="1102464" cy="203172"/>
            </a:xfrm>
            <a:custGeom>
              <a:avLst/>
              <a:gdLst/>
              <a:ahLst/>
              <a:cxnLst/>
              <a:rect r="r" b="b" t="t" l="l"/>
              <a:pathLst>
                <a:path h="203172" w="1102464">
                  <a:moveTo>
                    <a:pt x="0" y="0"/>
                  </a:moveTo>
                  <a:lnTo>
                    <a:pt x="1102464" y="0"/>
                  </a:lnTo>
                  <a:lnTo>
                    <a:pt x="1102464" y="203172"/>
                  </a:lnTo>
                  <a:lnTo>
                    <a:pt x="0" y="203172"/>
                  </a:lnTo>
                  <a:close/>
                </a:path>
              </a:pathLst>
            </a:custGeom>
            <a:solidFill>
              <a:srgbClr val="1A1A1A"/>
            </a:solidFill>
          </p:spPr>
        </p:sp>
        <p:sp>
          <p:nvSpPr>
            <p:cNvPr name="TextBox 5" id="5"/>
            <p:cNvSpPr txBox="true"/>
            <p:nvPr/>
          </p:nvSpPr>
          <p:spPr>
            <a:xfrm>
              <a:off x="0" y="-57150"/>
              <a:ext cx="11024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5. Validasi</a:t>
              </a:r>
            </a:p>
          </p:txBody>
        </p:sp>
      </p:grpSp>
      <p:sp>
        <p:nvSpPr>
          <p:cNvPr name="Freeform 6" id="6"/>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4176364">
            <a:off x="-3945956" y="883704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702123" y="3899860"/>
            <a:ext cx="11765450" cy="5673944"/>
          </a:xfrm>
          <a:custGeom>
            <a:avLst/>
            <a:gdLst/>
            <a:ahLst/>
            <a:cxnLst/>
            <a:rect r="r" b="b" t="t" l="l"/>
            <a:pathLst>
              <a:path h="5673944" w="11765450">
                <a:moveTo>
                  <a:pt x="0" y="0"/>
                </a:moveTo>
                <a:lnTo>
                  <a:pt x="11765450" y="0"/>
                </a:lnTo>
                <a:lnTo>
                  <a:pt x="11765450" y="5673943"/>
                </a:lnTo>
                <a:lnTo>
                  <a:pt x="0" y="5673943"/>
                </a:lnTo>
                <a:lnTo>
                  <a:pt x="0" y="0"/>
                </a:lnTo>
                <a:close/>
              </a:path>
            </a:pathLst>
          </a:custGeom>
          <a:blipFill>
            <a:blip r:embed="rId5"/>
            <a:stretch>
              <a:fillRect l="0" t="0" r="0" b="0"/>
            </a:stretch>
          </a:blipFill>
        </p:spPr>
      </p:sp>
      <p:sp>
        <p:nvSpPr>
          <p:cNvPr name="TextBox 9" id="9"/>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4152260"/>
            <a:ext cx="4185917" cy="771418"/>
            <a:chOff x="0" y="0"/>
            <a:chExt cx="1102464" cy="203172"/>
          </a:xfrm>
        </p:grpSpPr>
        <p:sp>
          <p:nvSpPr>
            <p:cNvPr name="Freeform 4" id="4"/>
            <p:cNvSpPr/>
            <p:nvPr/>
          </p:nvSpPr>
          <p:spPr>
            <a:xfrm flipH="false" flipV="false" rot="0">
              <a:off x="0" y="0"/>
              <a:ext cx="1102464" cy="203172"/>
            </a:xfrm>
            <a:custGeom>
              <a:avLst/>
              <a:gdLst/>
              <a:ahLst/>
              <a:cxnLst/>
              <a:rect r="r" b="b" t="t" l="l"/>
              <a:pathLst>
                <a:path h="203172" w="1102464">
                  <a:moveTo>
                    <a:pt x="0" y="0"/>
                  </a:moveTo>
                  <a:lnTo>
                    <a:pt x="1102464" y="0"/>
                  </a:lnTo>
                  <a:lnTo>
                    <a:pt x="1102464" y="203172"/>
                  </a:lnTo>
                  <a:lnTo>
                    <a:pt x="0" y="203172"/>
                  </a:lnTo>
                  <a:close/>
                </a:path>
              </a:pathLst>
            </a:custGeom>
            <a:solidFill>
              <a:srgbClr val="1A1A1A"/>
            </a:solidFill>
          </p:spPr>
        </p:sp>
        <p:sp>
          <p:nvSpPr>
            <p:cNvPr name="TextBox 5" id="5"/>
            <p:cNvSpPr txBox="true"/>
            <p:nvPr/>
          </p:nvSpPr>
          <p:spPr>
            <a:xfrm>
              <a:off x="0" y="-57150"/>
              <a:ext cx="1102464" cy="260322"/>
            </a:xfrm>
            <a:prstGeom prst="rect">
              <a:avLst/>
            </a:prstGeom>
          </p:spPr>
          <p:txBody>
            <a:bodyPr anchor="ctr" rtlCol="false" tIns="50800" lIns="50800" bIns="50800" rIns="50800"/>
            <a:lstStyle/>
            <a:p>
              <a:pPr algn="ctr" marL="0" indent="0" lvl="0">
                <a:lnSpc>
                  <a:spcPts val="5080"/>
                </a:lnSpc>
                <a:spcBef>
                  <a:spcPct val="0"/>
                </a:spcBef>
              </a:pPr>
              <a:r>
                <a:rPr lang="en-US" sz="3681" spc="36">
                  <a:solidFill>
                    <a:srgbClr val="FFFFFF"/>
                  </a:solidFill>
                  <a:latin typeface="DM Sans Bold"/>
                </a:rPr>
                <a:t>5. Validasi</a:t>
              </a:r>
            </a:p>
          </p:txBody>
        </p:sp>
      </p:grpSp>
      <p:sp>
        <p:nvSpPr>
          <p:cNvPr name="Freeform 6" id="6"/>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4176364">
            <a:off x="-3945956" y="883704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639191" y="3895933"/>
            <a:ext cx="12343668" cy="1284073"/>
          </a:xfrm>
          <a:custGeom>
            <a:avLst/>
            <a:gdLst/>
            <a:ahLst/>
            <a:cxnLst/>
            <a:rect r="r" b="b" t="t" l="l"/>
            <a:pathLst>
              <a:path h="1284073" w="12343668">
                <a:moveTo>
                  <a:pt x="0" y="0"/>
                </a:moveTo>
                <a:lnTo>
                  <a:pt x="12343668" y="0"/>
                </a:lnTo>
                <a:lnTo>
                  <a:pt x="12343668" y="1284073"/>
                </a:lnTo>
                <a:lnTo>
                  <a:pt x="0" y="1284073"/>
                </a:lnTo>
                <a:lnTo>
                  <a:pt x="0" y="0"/>
                </a:lnTo>
                <a:close/>
              </a:path>
            </a:pathLst>
          </a:custGeom>
          <a:blipFill>
            <a:blip r:embed="rId5"/>
            <a:stretch>
              <a:fillRect l="0" t="0" r="0" b="0"/>
            </a:stretch>
          </a:blipFill>
        </p:spPr>
      </p:sp>
      <p:sp>
        <p:nvSpPr>
          <p:cNvPr name="Freeform 9" id="9"/>
          <p:cNvSpPr/>
          <p:nvPr/>
        </p:nvSpPr>
        <p:spPr>
          <a:xfrm flipH="false" flipV="false" rot="0">
            <a:off x="5639191" y="5767735"/>
            <a:ext cx="10481528" cy="4091480"/>
          </a:xfrm>
          <a:custGeom>
            <a:avLst/>
            <a:gdLst/>
            <a:ahLst/>
            <a:cxnLst/>
            <a:rect r="r" b="b" t="t" l="l"/>
            <a:pathLst>
              <a:path h="4091480" w="10481528">
                <a:moveTo>
                  <a:pt x="0" y="0"/>
                </a:moveTo>
                <a:lnTo>
                  <a:pt x="10481528" y="0"/>
                </a:lnTo>
                <a:lnTo>
                  <a:pt x="10481528" y="4091480"/>
                </a:lnTo>
                <a:lnTo>
                  <a:pt x="0" y="4091480"/>
                </a:lnTo>
                <a:lnTo>
                  <a:pt x="0" y="0"/>
                </a:lnTo>
                <a:close/>
              </a:path>
            </a:pathLst>
          </a:custGeom>
          <a:blipFill>
            <a:blip r:embed="rId6"/>
            <a:stretch>
              <a:fillRect l="0" t="0" r="0" b="-25142"/>
            </a:stretch>
          </a:blipFill>
        </p:spPr>
      </p:sp>
      <p:sp>
        <p:nvSpPr>
          <p:cNvPr name="TextBox 10" id="10"/>
          <p:cNvSpPr txBox="true"/>
          <p:nvPr/>
        </p:nvSpPr>
        <p:spPr>
          <a:xfrm rot="0">
            <a:off x="1028700" y="923925"/>
            <a:ext cx="14868202" cy="2294024"/>
          </a:xfrm>
          <a:prstGeom prst="rect">
            <a:avLst/>
          </a:prstGeom>
        </p:spPr>
        <p:txBody>
          <a:bodyPr anchor="t" rtlCol="false" tIns="0" lIns="0" bIns="0" rIns="0">
            <a:spAutoFit/>
          </a:bodyPr>
          <a:lstStyle/>
          <a:p>
            <a:pPr marL="0" indent="0" lvl="0">
              <a:lnSpc>
                <a:spcPts val="9290"/>
              </a:lnSpc>
              <a:spcBef>
                <a:spcPct val="0"/>
              </a:spcBef>
            </a:pPr>
            <a:r>
              <a:rPr lang="en-US" sz="6732" spc="659">
                <a:solidFill>
                  <a:srgbClr val="231F20"/>
                </a:solidFill>
                <a:latin typeface="Oswald Bold"/>
              </a:rPr>
              <a:t>KONFIGURASI CI/CD UNTUK PROJECT PYTHON (JENKINS)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03089" y="611692"/>
            <a:ext cx="6209761" cy="1511457"/>
          </a:xfrm>
          <a:prstGeom prst="rect">
            <a:avLst/>
          </a:prstGeom>
        </p:spPr>
        <p:txBody>
          <a:bodyPr anchor="t" rtlCol="false" tIns="0" lIns="0" bIns="0" rIns="0">
            <a:spAutoFit/>
          </a:bodyPr>
          <a:lstStyle/>
          <a:p>
            <a:pPr algn="ctr">
              <a:lnSpc>
                <a:spcPts val="12257"/>
              </a:lnSpc>
            </a:pPr>
            <a:r>
              <a:rPr lang="en-US" sz="8882" spc="870">
                <a:solidFill>
                  <a:srgbClr val="231F20"/>
                </a:solidFill>
                <a:latin typeface="Oswald Bold"/>
              </a:rPr>
              <a:t>REFERENSI</a:t>
            </a:r>
          </a:p>
        </p:txBody>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03089" y="258034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5" id="5"/>
          <p:cNvSpPr txBox="true"/>
          <p:nvPr/>
        </p:nvSpPr>
        <p:spPr>
          <a:xfrm rot="0">
            <a:off x="703089" y="323971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6" id="6"/>
          <p:cNvSpPr txBox="true"/>
          <p:nvPr/>
        </p:nvSpPr>
        <p:spPr>
          <a:xfrm rot="0">
            <a:off x="703089" y="38372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7" id="7"/>
          <p:cNvSpPr txBox="true"/>
          <p:nvPr/>
        </p:nvSpPr>
        <p:spPr>
          <a:xfrm rot="0">
            <a:off x="741003" y="44849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8" id="8"/>
          <p:cNvSpPr txBox="true"/>
          <p:nvPr/>
        </p:nvSpPr>
        <p:spPr>
          <a:xfrm rot="0">
            <a:off x="765484" y="54395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9" id="9"/>
          <p:cNvSpPr txBox="true"/>
          <p:nvPr/>
        </p:nvSpPr>
        <p:spPr>
          <a:xfrm rot="0">
            <a:off x="765484" y="652202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0" id="10"/>
          <p:cNvSpPr txBox="true"/>
          <p:nvPr/>
        </p:nvSpPr>
        <p:spPr>
          <a:xfrm rot="0">
            <a:off x="765484" y="73126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1" id="11"/>
          <p:cNvSpPr txBox="true"/>
          <p:nvPr/>
        </p:nvSpPr>
        <p:spPr>
          <a:xfrm rot="0">
            <a:off x="2079167" y="2688301"/>
            <a:ext cx="10651870"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HTTPS://WWW.DICODING.COM/BLOG/WHITE-BOX-TESTING/</a:t>
            </a:r>
          </a:p>
        </p:txBody>
      </p:sp>
      <p:sp>
        <p:nvSpPr>
          <p:cNvPr name="TextBox 12" id="12"/>
          <p:cNvSpPr txBox="true"/>
          <p:nvPr/>
        </p:nvSpPr>
        <p:spPr>
          <a:xfrm rot="0">
            <a:off x="2079167" y="3344770"/>
            <a:ext cx="1371179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HTTPS://CODEPOLITAN.COM/BLOG/APA-ITU-UNIT-TESTING-YUK-KENALAN</a:t>
            </a:r>
          </a:p>
        </p:txBody>
      </p:sp>
      <p:sp>
        <p:nvSpPr>
          <p:cNvPr name="TextBox 13" id="13"/>
          <p:cNvSpPr txBox="true"/>
          <p:nvPr/>
        </p:nvSpPr>
        <p:spPr>
          <a:xfrm rot="0">
            <a:off x="2079167" y="3981215"/>
            <a:ext cx="13201806"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HTTPS://GLINTS.COM/ID/LOWONGAN/UNIT-TESTING-ADALAH/</a:t>
            </a:r>
          </a:p>
        </p:txBody>
      </p:sp>
      <p:sp>
        <p:nvSpPr>
          <p:cNvPr name="TextBox 14" id="14"/>
          <p:cNvSpPr txBox="true"/>
          <p:nvPr/>
        </p:nvSpPr>
        <p:spPr>
          <a:xfrm rot="0">
            <a:off x="2117080" y="4626013"/>
            <a:ext cx="14604162"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HTTPS://CODEPOLITAN.COM/BLOG/MENGENAL-UNIT-TESTING-DENGAN-PYTHON-596DA4E55CD01</a:t>
            </a:r>
          </a:p>
        </p:txBody>
      </p:sp>
      <p:sp>
        <p:nvSpPr>
          <p:cNvPr name="TextBox 15" id="15"/>
          <p:cNvSpPr txBox="true"/>
          <p:nvPr/>
        </p:nvSpPr>
        <p:spPr>
          <a:xfrm rot="0">
            <a:off x="2121961" y="5589131"/>
            <a:ext cx="14982682"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HTTPS://MEDIUM.COM/VLMEDIA-TECH/STEP-BY-STEP-GUIDE-TO-CREATE-PYTHON-LIBRARY-USING-CI-CD-PIPELINE-8E66022108DF</a:t>
            </a:r>
          </a:p>
        </p:txBody>
      </p:sp>
      <p:sp>
        <p:nvSpPr>
          <p:cNvPr name="TextBox 16" id="16"/>
          <p:cNvSpPr txBox="true"/>
          <p:nvPr/>
        </p:nvSpPr>
        <p:spPr>
          <a:xfrm rot="0">
            <a:off x="2121961" y="6632992"/>
            <a:ext cx="9762397"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HTTPS://WWW.DOMAINESIA.COM/TIPS/CI-CD-ADALAH/</a:t>
            </a:r>
          </a:p>
        </p:txBody>
      </p:sp>
      <p:sp>
        <p:nvSpPr>
          <p:cNvPr name="TextBox 17" id="17"/>
          <p:cNvSpPr txBox="true"/>
          <p:nvPr/>
        </p:nvSpPr>
        <p:spPr>
          <a:xfrm rot="0">
            <a:off x="2121961" y="7417655"/>
            <a:ext cx="1027597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HTTPS://WWW.DICODING.COM/BLOG/APA-ITU-CI-CD/</a:t>
            </a:r>
          </a:p>
        </p:txBody>
      </p:sp>
      <p:sp>
        <p:nvSpPr>
          <p:cNvPr name="TextBox 18" id="18"/>
          <p:cNvSpPr txBox="true"/>
          <p:nvPr/>
        </p:nvSpPr>
        <p:spPr>
          <a:xfrm rot="0">
            <a:off x="765484" y="805555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19" id="19"/>
          <p:cNvSpPr txBox="true"/>
          <p:nvPr/>
        </p:nvSpPr>
        <p:spPr>
          <a:xfrm rot="0">
            <a:off x="2121961" y="8160605"/>
            <a:ext cx="14982682" cy="12948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HTTPS://BLOG-DEVGENIUS-IO.TRANSLATE.GOOG/IMPLEMENT-CI-CD-USING-JENKINS-FOR-PYTHON-APPLICATION-91A3BCF7D91?_X_TR_HIST=TRUE&amp;_X_TR_SL=EN&amp;_X_TR_TL=ID&amp;_X_TR_HL=ID&amp;_X_TR_PTO=WAPP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74179" y="451409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974179" y="3081518"/>
            <a:ext cx="10558490" cy="2695929"/>
            <a:chOff x="0" y="0"/>
            <a:chExt cx="4045415" cy="1032927"/>
          </a:xfrm>
        </p:grpSpPr>
        <p:sp>
          <p:nvSpPr>
            <p:cNvPr name="Freeform 5" id="5"/>
            <p:cNvSpPr/>
            <p:nvPr/>
          </p:nvSpPr>
          <p:spPr>
            <a:xfrm flipH="false" flipV="false" rot="0">
              <a:off x="0" y="0"/>
              <a:ext cx="4045415" cy="1032927"/>
            </a:xfrm>
            <a:custGeom>
              <a:avLst/>
              <a:gdLst/>
              <a:ahLst/>
              <a:cxnLst/>
              <a:rect r="r" b="b" t="t" l="l"/>
              <a:pathLst>
                <a:path h="1032927" w="4045415">
                  <a:moveTo>
                    <a:pt x="0" y="0"/>
                  </a:moveTo>
                  <a:lnTo>
                    <a:pt x="4045415" y="0"/>
                  </a:lnTo>
                  <a:lnTo>
                    <a:pt x="4045415" y="1032927"/>
                  </a:lnTo>
                  <a:lnTo>
                    <a:pt x="0" y="1032927"/>
                  </a:lnTo>
                  <a:close/>
                </a:path>
              </a:pathLst>
            </a:custGeom>
            <a:solidFill>
              <a:srgbClr val="EFEFEF"/>
            </a:solidFill>
          </p:spPr>
        </p:sp>
        <p:sp>
          <p:nvSpPr>
            <p:cNvPr name="TextBox 6" id="6"/>
            <p:cNvSpPr txBox="true"/>
            <p:nvPr/>
          </p:nvSpPr>
          <p:spPr>
            <a:xfrm>
              <a:off x="0" y="-19050"/>
              <a:ext cx="4045415" cy="1051977"/>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306223" y="3358534"/>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9" id="9"/>
          <p:cNvGrpSpPr/>
          <p:nvPr/>
        </p:nvGrpSpPr>
        <p:grpSpPr>
          <a:xfrm rot="0">
            <a:off x="1028700" y="5777447"/>
            <a:ext cx="10503970" cy="1948998"/>
            <a:chOff x="0" y="0"/>
            <a:chExt cx="4024525" cy="746746"/>
          </a:xfrm>
        </p:grpSpPr>
        <p:sp>
          <p:nvSpPr>
            <p:cNvPr name="Freeform 10" id="10"/>
            <p:cNvSpPr/>
            <p:nvPr/>
          </p:nvSpPr>
          <p:spPr>
            <a:xfrm flipH="false" flipV="false" rot="0">
              <a:off x="0" y="0"/>
              <a:ext cx="4024525" cy="746746"/>
            </a:xfrm>
            <a:custGeom>
              <a:avLst/>
              <a:gdLst/>
              <a:ahLst/>
              <a:cxnLst/>
              <a:rect r="r" b="b" t="t" l="l"/>
              <a:pathLst>
                <a:path h="746746" w="4024525">
                  <a:moveTo>
                    <a:pt x="0" y="0"/>
                  </a:moveTo>
                  <a:lnTo>
                    <a:pt x="4024525" y="0"/>
                  </a:lnTo>
                  <a:lnTo>
                    <a:pt x="4024525" y="746746"/>
                  </a:lnTo>
                  <a:lnTo>
                    <a:pt x="0" y="746746"/>
                  </a:lnTo>
                  <a:close/>
                </a:path>
              </a:pathLst>
            </a:custGeom>
            <a:solidFill>
              <a:srgbClr val="EFEFEF"/>
            </a:solidFill>
          </p:spPr>
        </p:sp>
        <p:sp>
          <p:nvSpPr>
            <p:cNvPr name="TextBox 11" id="11"/>
            <p:cNvSpPr txBox="true"/>
            <p:nvPr/>
          </p:nvSpPr>
          <p:spPr>
            <a:xfrm>
              <a:off x="0" y="-19050"/>
              <a:ext cx="4024525" cy="765796"/>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306223"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740887" y="5810671"/>
            <a:ext cx="8554851" cy="1585484"/>
          </a:xfrm>
          <a:prstGeom prst="rect">
            <a:avLst/>
          </a:prstGeom>
        </p:spPr>
        <p:txBody>
          <a:bodyPr anchor="t" rtlCol="false" tIns="0" lIns="0" bIns="0" rIns="0">
            <a:spAutoFit/>
          </a:bodyPr>
          <a:lstStyle/>
          <a:p>
            <a:pPr algn="l" marL="0" indent="0" lvl="0">
              <a:lnSpc>
                <a:spcPts val="3188"/>
              </a:lnSpc>
              <a:spcBef>
                <a:spcPct val="0"/>
              </a:spcBef>
            </a:pPr>
            <a:r>
              <a:rPr lang="en-US" sz="2310" spc="226">
                <a:solidFill>
                  <a:srgbClr val="231F20"/>
                </a:solidFill>
                <a:latin typeface="DM Sans"/>
              </a:rPr>
              <a:t>Untuk melakukan pengujian ini, penguji/tester perlu memiliki kemampuan dalam memahami kode dari suatu program sehingga pengujian ini tidak bisa dilakukan oleh sembarang orang.</a:t>
            </a:r>
          </a:p>
        </p:txBody>
      </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71381" y="3081518"/>
            <a:ext cx="5698385" cy="4176999"/>
          </a:xfrm>
          <a:custGeom>
            <a:avLst/>
            <a:gdLst/>
            <a:ahLst/>
            <a:cxnLst/>
            <a:rect r="r" b="b" t="t" l="l"/>
            <a:pathLst>
              <a:path h="4176999" w="5698385">
                <a:moveTo>
                  <a:pt x="0" y="0"/>
                </a:moveTo>
                <a:lnTo>
                  <a:pt x="5698385" y="0"/>
                </a:lnTo>
                <a:lnTo>
                  <a:pt x="5698385" y="4176999"/>
                </a:lnTo>
                <a:lnTo>
                  <a:pt x="0" y="4176999"/>
                </a:lnTo>
                <a:lnTo>
                  <a:pt x="0" y="0"/>
                </a:lnTo>
                <a:close/>
              </a:path>
            </a:pathLst>
          </a:custGeom>
          <a:blipFill>
            <a:blip r:embed="rId10"/>
            <a:stretch>
              <a:fillRect l="0" t="-2875" r="-4675" b="-922"/>
            </a:stretch>
          </a:blipFill>
        </p:spPr>
      </p:sp>
      <p:sp>
        <p:nvSpPr>
          <p:cNvPr name="TextBox 16" id="16"/>
          <p:cNvSpPr txBox="true"/>
          <p:nvPr/>
        </p:nvSpPr>
        <p:spPr>
          <a:xfrm rot="0">
            <a:off x="2142191" y="888605"/>
            <a:ext cx="7416941"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WHITE BOX</a:t>
            </a:r>
          </a:p>
        </p:txBody>
      </p:sp>
      <p:sp>
        <p:nvSpPr>
          <p:cNvPr name="TextBox 17" id="17"/>
          <p:cNvSpPr txBox="true"/>
          <p:nvPr/>
        </p:nvSpPr>
        <p:spPr>
          <a:xfrm rot="0">
            <a:off x="2740887" y="3319482"/>
            <a:ext cx="8554851" cy="19855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rPr>
              <a:t>White box testing atau yang dapat diartikan menjadi “pengujian kotak putih” adalah pengujian yang dilakukan untuk menguji perangkat lunak dengan cara menganalisa dan meneliti struktur internal dan kode dari perangkat lunak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716543" y="2732378"/>
            <a:ext cx="3474003" cy="647719"/>
            <a:chOff x="0" y="0"/>
            <a:chExt cx="914964" cy="170593"/>
          </a:xfrm>
        </p:grpSpPr>
        <p:sp>
          <p:nvSpPr>
            <p:cNvPr name="Freeform 4" id="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5" id="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Basis path testing</a:t>
              </a:r>
            </a:p>
          </p:txBody>
        </p:sp>
      </p:grpSp>
      <p:sp>
        <p:nvSpPr>
          <p:cNvPr name="TextBox 6" id="6"/>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TEKNIK-TEKNIK PENGUJIAN</a:t>
            </a:r>
          </a:p>
        </p:txBody>
      </p:sp>
      <p:sp>
        <p:nvSpPr>
          <p:cNvPr name="TextBox 7" id="7"/>
          <p:cNvSpPr txBox="true"/>
          <p:nvPr/>
        </p:nvSpPr>
        <p:spPr>
          <a:xfrm rot="0">
            <a:off x="773093" y="3571429"/>
            <a:ext cx="3360904" cy="17066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untuk mengukur kompleksitas kode program dan mendefinisikan alur yang dieksekusi.</a:t>
            </a:r>
          </a:p>
        </p:txBody>
      </p:sp>
      <p:grpSp>
        <p:nvGrpSpPr>
          <p:cNvPr name="Group 8" id="8"/>
          <p:cNvGrpSpPr/>
          <p:nvPr/>
        </p:nvGrpSpPr>
        <p:grpSpPr>
          <a:xfrm rot="0">
            <a:off x="5335571" y="2732378"/>
            <a:ext cx="3474003" cy="647719"/>
            <a:chOff x="0" y="0"/>
            <a:chExt cx="914964" cy="170593"/>
          </a:xfrm>
        </p:grpSpPr>
        <p:sp>
          <p:nvSpPr>
            <p:cNvPr name="Freeform 9" id="9"/>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0" id="10"/>
            <p:cNvSpPr txBox="true"/>
            <p:nvPr/>
          </p:nvSpPr>
          <p:spPr>
            <a:xfrm>
              <a:off x="0" y="-57150"/>
              <a:ext cx="914964" cy="227743"/>
            </a:xfrm>
            <a:prstGeom prst="rect">
              <a:avLst/>
            </a:prstGeom>
          </p:spPr>
          <p:txBody>
            <a:bodyPr anchor="ctr" rtlCol="false" tIns="50800" lIns="50800" bIns="50800" rIns="50800"/>
            <a:lstStyle/>
            <a:p>
              <a:pPr algn="ctr">
                <a:lnSpc>
                  <a:spcPts val="4114"/>
                </a:lnSpc>
                <a:spcBef>
                  <a:spcPct val="0"/>
                </a:spcBef>
              </a:pPr>
              <a:r>
                <a:rPr lang="en-US" sz="2981" spc="29">
                  <a:solidFill>
                    <a:srgbClr val="FFFFFF"/>
                  </a:solidFill>
                  <a:latin typeface="DM Sans Bold"/>
                </a:rPr>
                <a:t>Branch coverage</a:t>
              </a:r>
            </a:p>
          </p:txBody>
        </p:sp>
      </p:grpSp>
      <p:grpSp>
        <p:nvGrpSpPr>
          <p:cNvPr name="Group 11" id="11"/>
          <p:cNvGrpSpPr/>
          <p:nvPr/>
        </p:nvGrpSpPr>
        <p:grpSpPr>
          <a:xfrm rot="0">
            <a:off x="10254522" y="2732378"/>
            <a:ext cx="3875269" cy="647719"/>
            <a:chOff x="0" y="0"/>
            <a:chExt cx="1020647" cy="170593"/>
          </a:xfrm>
        </p:grpSpPr>
        <p:sp>
          <p:nvSpPr>
            <p:cNvPr name="Freeform 12" id="12"/>
            <p:cNvSpPr/>
            <p:nvPr/>
          </p:nvSpPr>
          <p:spPr>
            <a:xfrm flipH="false" flipV="false" rot="0">
              <a:off x="0" y="0"/>
              <a:ext cx="1020647" cy="170593"/>
            </a:xfrm>
            <a:custGeom>
              <a:avLst/>
              <a:gdLst/>
              <a:ahLst/>
              <a:cxnLst/>
              <a:rect r="r" b="b" t="t" l="l"/>
              <a:pathLst>
                <a:path h="170593" w="1020647">
                  <a:moveTo>
                    <a:pt x="0" y="0"/>
                  </a:moveTo>
                  <a:lnTo>
                    <a:pt x="1020647" y="0"/>
                  </a:lnTo>
                  <a:lnTo>
                    <a:pt x="1020647" y="170593"/>
                  </a:lnTo>
                  <a:lnTo>
                    <a:pt x="0" y="170593"/>
                  </a:lnTo>
                  <a:close/>
                </a:path>
              </a:pathLst>
            </a:custGeom>
            <a:solidFill>
              <a:srgbClr val="1A1A1A"/>
            </a:solidFill>
          </p:spPr>
        </p:sp>
        <p:sp>
          <p:nvSpPr>
            <p:cNvPr name="TextBox 13" id="13"/>
            <p:cNvSpPr txBox="true"/>
            <p:nvPr/>
          </p:nvSpPr>
          <p:spPr>
            <a:xfrm>
              <a:off x="0" y="-57150"/>
              <a:ext cx="1020647"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Condition Coverage</a:t>
              </a:r>
            </a:p>
          </p:txBody>
        </p:sp>
      </p:grpSp>
      <p:sp>
        <p:nvSpPr>
          <p:cNvPr name="TextBox 14" id="14"/>
          <p:cNvSpPr txBox="true"/>
          <p:nvPr/>
        </p:nvSpPr>
        <p:spPr>
          <a:xfrm rot="0">
            <a:off x="10254522" y="3571429"/>
            <a:ext cx="7823495" cy="17066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untuk menguji seluruh kode agar menghasilkan nilai TRUE atau FALSE. Dengan begitu, tester dapat memastikan perangkat lunak dapat bekerja dan mengeluarkan output sesuai dengan input dari pengguna.</a:t>
            </a:r>
          </a:p>
        </p:txBody>
      </p:sp>
      <p:sp>
        <p:nvSpPr>
          <p:cNvPr name="Freeform 15" id="15"/>
          <p:cNvSpPr/>
          <p:nvPr/>
        </p:nvSpPr>
        <p:spPr>
          <a:xfrm flipH="false" flipV="false" rot="0">
            <a:off x="14625637" y="-530756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5448670" y="3571429"/>
            <a:ext cx="3360904" cy="13637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Pengujian ini dirancang agar setiap branch code diuji setidaknya satu kali.</a:t>
            </a:r>
          </a:p>
        </p:txBody>
      </p:sp>
      <p:grpSp>
        <p:nvGrpSpPr>
          <p:cNvPr name="Group 18" id="18"/>
          <p:cNvGrpSpPr/>
          <p:nvPr/>
        </p:nvGrpSpPr>
        <p:grpSpPr>
          <a:xfrm rot="0">
            <a:off x="2307630" y="5925771"/>
            <a:ext cx="3474003" cy="647719"/>
            <a:chOff x="0" y="0"/>
            <a:chExt cx="914964" cy="170593"/>
          </a:xfrm>
        </p:grpSpPr>
        <p:sp>
          <p:nvSpPr>
            <p:cNvPr name="Freeform 19" id="19"/>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0" id="20"/>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Loop Testing</a:t>
              </a:r>
            </a:p>
          </p:txBody>
        </p:sp>
      </p:grpSp>
      <p:sp>
        <p:nvSpPr>
          <p:cNvPr name="TextBox 21" id="21"/>
          <p:cNvSpPr txBox="true"/>
          <p:nvPr/>
        </p:nvSpPr>
        <p:spPr>
          <a:xfrm rot="0">
            <a:off x="2307630" y="6763990"/>
            <a:ext cx="5075404" cy="27353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Pengujian ini yang wajib dilakukan untuk menguji berbagai perulangan yang ada dalam program, seperti do-while, for, dan while. Dalam pengujian ini juga dapat memeriksa kondisi dari perulangan, apakah sudah berjalan dengan benar atau tidak.</a:t>
            </a:r>
          </a:p>
        </p:txBody>
      </p:sp>
      <p:grpSp>
        <p:nvGrpSpPr>
          <p:cNvPr name="Group 22" id="22"/>
          <p:cNvGrpSpPr/>
          <p:nvPr/>
        </p:nvGrpSpPr>
        <p:grpSpPr>
          <a:xfrm rot="0">
            <a:off x="7862750" y="5925771"/>
            <a:ext cx="5390951" cy="647719"/>
            <a:chOff x="0" y="0"/>
            <a:chExt cx="1419839" cy="170593"/>
          </a:xfrm>
        </p:grpSpPr>
        <p:sp>
          <p:nvSpPr>
            <p:cNvPr name="Freeform 23" id="23"/>
            <p:cNvSpPr/>
            <p:nvPr/>
          </p:nvSpPr>
          <p:spPr>
            <a:xfrm flipH="false" flipV="false" rot="0">
              <a:off x="0" y="0"/>
              <a:ext cx="1419839" cy="170593"/>
            </a:xfrm>
            <a:custGeom>
              <a:avLst/>
              <a:gdLst/>
              <a:ahLst/>
              <a:cxnLst/>
              <a:rect r="r" b="b" t="t" l="l"/>
              <a:pathLst>
                <a:path h="170593" w="1419839">
                  <a:moveTo>
                    <a:pt x="0" y="0"/>
                  </a:moveTo>
                  <a:lnTo>
                    <a:pt x="1419839" y="0"/>
                  </a:lnTo>
                  <a:lnTo>
                    <a:pt x="1419839" y="170593"/>
                  </a:lnTo>
                  <a:lnTo>
                    <a:pt x="0" y="170593"/>
                  </a:lnTo>
                  <a:close/>
                </a:path>
              </a:pathLst>
            </a:custGeom>
            <a:solidFill>
              <a:srgbClr val="1A1A1A"/>
            </a:solidFill>
          </p:spPr>
        </p:sp>
        <p:sp>
          <p:nvSpPr>
            <p:cNvPr name="TextBox 24" id="24"/>
            <p:cNvSpPr txBox="true"/>
            <p:nvPr/>
          </p:nvSpPr>
          <p:spPr>
            <a:xfrm>
              <a:off x="0" y="-57150"/>
              <a:ext cx="1419839" cy="227743"/>
            </a:xfrm>
            <a:prstGeom prst="rect">
              <a:avLst/>
            </a:prstGeom>
          </p:spPr>
          <p:txBody>
            <a:bodyPr anchor="ctr" rtlCol="false" tIns="50800" lIns="50800" bIns="50800" rIns="50800"/>
            <a:lstStyle/>
            <a:p>
              <a:pPr algn="ctr">
                <a:lnSpc>
                  <a:spcPts val="4114"/>
                </a:lnSpc>
                <a:spcBef>
                  <a:spcPct val="0"/>
                </a:spcBef>
              </a:pPr>
              <a:r>
                <a:rPr lang="en-US" sz="2981" spc="29">
                  <a:solidFill>
                    <a:srgbClr val="FFFFFF"/>
                  </a:solidFill>
                  <a:latin typeface="DM Sans Bold"/>
                </a:rPr>
                <a:t>Multiple condition coverage</a:t>
              </a:r>
            </a:p>
          </p:txBody>
        </p:sp>
      </p:grpSp>
      <p:sp>
        <p:nvSpPr>
          <p:cNvPr name="TextBox 25" id="25"/>
          <p:cNvSpPr txBox="true"/>
          <p:nvPr/>
        </p:nvSpPr>
        <p:spPr>
          <a:xfrm rot="0">
            <a:off x="7862750" y="6763990"/>
            <a:ext cx="5390951" cy="23924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untuk menguji seluruh kombinasi dari kode yang mungkin digunakan dalam berbagai kondisi. Seluruh kombinasi harus diuji minimal satu kali, tujuannya untuk memastikan perangkat lunak agar berjalan dengan baik.</a:t>
            </a:r>
          </a:p>
        </p:txBody>
      </p:sp>
      <p:grpSp>
        <p:nvGrpSpPr>
          <p:cNvPr name="Group 26" id="26"/>
          <p:cNvGrpSpPr/>
          <p:nvPr/>
        </p:nvGrpSpPr>
        <p:grpSpPr>
          <a:xfrm rot="0">
            <a:off x="13874439" y="5925771"/>
            <a:ext cx="4057662" cy="647719"/>
            <a:chOff x="0" y="0"/>
            <a:chExt cx="1068685" cy="170593"/>
          </a:xfrm>
        </p:grpSpPr>
        <p:sp>
          <p:nvSpPr>
            <p:cNvPr name="Freeform 27" id="27"/>
            <p:cNvSpPr/>
            <p:nvPr/>
          </p:nvSpPr>
          <p:spPr>
            <a:xfrm flipH="false" flipV="false" rot="0">
              <a:off x="0" y="0"/>
              <a:ext cx="1068685" cy="170593"/>
            </a:xfrm>
            <a:custGeom>
              <a:avLst/>
              <a:gdLst/>
              <a:ahLst/>
              <a:cxnLst/>
              <a:rect r="r" b="b" t="t" l="l"/>
              <a:pathLst>
                <a:path h="170593" w="1068685">
                  <a:moveTo>
                    <a:pt x="0" y="0"/>
                  </a:moveTo>
                  <a:lnTo>
                    <a:pt x="1068685" y="0"/>
                  </a:lnTo>
                  <a:lnTo>
                    <a:pt x="1068685" y="170593"/>
                  </a:lnTo>
                  <a:lnTo>
                    <a:pt x="0" y="170593"/>
                  </a:lnTo>
                  <a:close/>
                </a:path>
              </a:pathLst>
            </a:custGeom>
            <a:solidFill>
              <a:srgbClr val="1A1A1A"/>
            </a:solidFill>
          </p:spPr>
        </p:sp>
        <p:sp>
          <p:nvSpPr>
            <p:cNvPr name="TextBox 28" id="28"/>
            <p:cNvSpPr txBox="true"/>
            <p:nvPr/>
          </p:nvSpPr>
          <p:spPr>
            <a:xfrm>
              <a:off x="0" y="-57150"/>
              <a:ext cx="1068685" cy="227743"/>
            </a:xfrm>
            <a:prstGeom prst="rect">
              <a:avLst/>
            </a:prstGeom>
          </p:spPr>
          <p:txBody>
            <a:bodyPr anchor="ctr" rtlCol="false" tIns="50800" lIns="50800" bIns="50800" rIns="50800"/>
            <a:lstStyle/>
            <a:p>
              <a:pPr algn="ctr">
                <a:lnSpc>
                  <a:spcPts val="4114"/>
                </a:lnSpc>
                <a:spcBef>
                  <a:spcPct val="0"/>
                </a:spcBef>
              </a:pPr>
              <a:r>
                <a:rPr lang="en-US" sz="2981" spc="29">
                  <a:solidFill>
                    <a:srgbClr val="FFFFFF"/>
                  </a:solidFill>
                  <a:latin typeface="DM Sans Bold"/>
                </a:rPr>
                <a:t>Statement coverage</a:t>
              </a:r>
            </a:p>
          </p:txBody>
        </p:sp>
      </p:grpSp>
      <p:sp>
        <p:nvSpPr>
          <p:cNvPr name="TextBox 29" id="29"/>
          <p:cNvSpPr txBox="true"/>
          <p:nvPr/>
        </p:nvSpPr>
        <p:spPr>
          <a:xfrm rot="0">
            <a:off x="13902714" y="6763990"/>
            <a:ext cx="4001113" cy="2735342"/>
          </a:xfrm>
          <a:prstGeom prst="rect">
            <a:avLst/>
          </a:prstGeom>
        </p:spPr>
        <p:txBody>
          <a:bodyPr anchor="t" rtlCol="false" tIns="0" lIns="0" bIns="0" rIns="0">
            <a:spAutoFit/>
          </a:bodyPr>
          <a:lstStyle/>
          <a:p>
            <a:pPr marL="0" indent="0" lvl="0">
              <a:lnSpc>
                <a:spcPts val="2774"/>
              </a:lnSpc>
              <a:spcBef>
                <a:spcPct val="0"/>
              </a:spcBef>
            </a:pPr>
            <a:r>
              <a:rPr lang="en-US" sz="2010" spc="197">
                <a:solidFill>
                  <a:srgbClr val="231F20"/>
                </a:solidFill>
                <a:latin typeface="DM Sans"/>
              </a:rPr>
              <a:t>Teknik ini dilakukan minimal satu kali untuk menguji setiap statement dalam perangkat lunak. Dengan pengujian ini, kamu dapat mengetahui kode-kode yang error sehingga dapat segera memperbaikinya.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721323" y="2419267"/>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531658" y="5988418"/>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484555" y="5739193"/>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773349" y="6668900"/>
            <a:ext cx="3562034" cy="1799844"/>
          </a:xfrm>
          <a:prstGeom prst="rect">
            <a:avLst/>
          </a:prstGeom>
        </p:spPr>
        <p:txBody>
          <a:bodyPr anchor="t" rtlCol="false" tIns="0" lIns="0" bIns="0" rIns="0">
            <a:spAutoFit/>
          </a:bodyPr>
          <a:lstStyle/>
          <a:p>
            <a:pPr algn="ctr">
              <a:lnSpc>
                <a:spcPts val="2897"/>
              </a:lnSpc>
            </a:pPr>
            <a:r>
              <a:rPr lang="en-US" sz="2100" spc="205">
                <a:solidFill>
                  <a:srgbClr val="231F20"/>
                </a:solidFill>
                <a:latin typeface="DM Sans Bold"/>
              </a:rPr>
              <a:t>Meningkatkan ketelitian dalam mengimplementasikan perangkat lunak.</a:t>
            </a:r>
          </a:p>
          <a:p>
            <a:pPr algn="ctr">
              <a:lnSpc>
                <a:spcPts val="2897"/>
              </a:lnSpc>
            </a:pPr>
          </a:p>
        </p:txBody>
      </p:sp>
      <p:sp>
        <p:nvSpPr>
          <p:cNvPr name="TextBox 10" id="10"/>
          <p:cNvSpPr txBox="true"/>
          <p:nvPr/>
        </p:nvSpPr>
        <p:spPr>
          <a:xfrm rot="0">
            <a:off x="1721323"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Freeform 11" id="11"/>
          <p:cNvSpPr/>
          <p:nvPr/>
        </p:nvSpPr>
        <p:spPr>
          <a:xfrm flipH="false" flipV="false" rot="0">
            <a:off x="5209623" y="2419267"/>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5972854" y="5739193"/>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209623"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6" id="16"/>
          <p:cNvSpPr/>
          <p:nvPr/>
        </p:nvSpPr>
        <p:spPr>
          <a:xfrm flipH="false" flipV="false" rot="0">
            <a:off x="8700179" y="2419267"/>
            <a:ext cx="2027545" cy="3080525"/>
          </a:xfrm>
          <a:custGeom>
            <a:avLst/>
            <a:gdLst/>
            <a:ahLst/>
            <a:cxnLst/>
            <a:rect r="r" b="b" t="t" l="l"/>
            <a:pathLst>
              <a:path h="3080525" w="2027545">
                <a:moveTo>
                  <a:pt x="0" y="0"/>
                </a:moveTo>
                <a:lnTo>
                  <a:pt x="2027546" y="0"/>
                </a:lnTo>
                <a:lnTo>
                  <a:pt x="2027546"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9463411" y="5739193"/>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8700179"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1" id="21"/>
          <p:cNvSpPr/>
          <p:nvPr/>
        </p:nvSpPr>
        <p:spPr>
          <a:xfrm flipH="false" flipV="false" rot="0">
            <a:off x="12190736" y="2419267"/>
            <a:ext cx="2027545" cy="3080525"/>
          </a:xfrm>
          <a:custGeom>
            <a:avLst/>
            <a:gdLst/>
            <a:ahLst/>
            <a:cxnLst/>
            <a:rect r="r" b="b" t="t" l="l"/>
            <a:pathLst>
              <a:path h="3080525" w="2027545">
                <a:moveTo>
                  <a:pt x="0" y="0"/>
                </a:moveTo>
                <a:lnTo>
                  <a:pt x="2027546" y="0"/>
                </a:lnTo>
                <a:lnTo>
                  <a:pt x="2027546"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2953968" y="5739193"/>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12190736"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6" id="26"/>
          <p:cNvSpPr txBox="true"/>
          <p:nvPr/>
        </p:nvSpPr>
        <p:spPr>
          <a:xfrm rot="0">
            <a:off x="4621132" y="6668900"/>
            <a:ext cx="3204526" cy="2960879"/>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Bold"/>
              </a:rPr>
              <a:t>Memudahkan dalam menemukan kesalahan atau bug dalam perangkat lunak yang sebelumnya tidak terlihat.</a:t>
            </a:r>
          </a:p>
          <a:p>
            <a:pPr algn="ctr">
              <a:lnSpc>
                <a:spcPts val="2959"/>
              </a:lnSpc>
            </a:pPr>
          </a:p>
        </p:txBody>
      </p:sp>
      <p:sp>
        <p:nvSpPr>
          <p:cNvPr name="TextBox 27" id="27"/>
          <p:cNvSpPr txBox="true"/>
          <p:nvPr/>
        </p:nvSpPr>
        <p:spPr>
          <a:xfrm rot="0">
            <a:off x="8086117" y="6668900"/>
            <a:ext cx="3204526" cy="3703829"/>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Bold"/>
              </a:rPr>
              <a:t>Memudahkan pengujian karena dilakukan secara menyeluruh sehingga memperkecil kemungkinan terjadinya error pada kode.</a:t>
            </a:r>
          </a:p>
          <a:p>
            <a:pPr algn="ctr">
              <a:lnSpc>
                <a:spcPts val="2959"/>
              </a:lnSpc>
            </a:pPr>
          </a:p>
        </p:txBody>
      </p:sp>
      <p:sp>
        <p:nvSpPr>
          <p:cNvPr name="TextBox 28" id="28"/>
          <p:cNvSpPr txBox="true"/>
          <p:nvPr/>
        </p:nvSpPr>
        <p:spPr>
          <a:xfrm rot="0">
            <a:off x="11559474" y="6678425"/>
            <a:ext cx="3204526" cy="2589404"/>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Bold"/>
              </a:rPr>
              <a:t>Meminimalisir error atau bug karena pengujian dapat dilakukan sebelum perangkat lunak diluncurkan.</a:t>
            </a:r>
          </a:p>
          <a:p>
            <a:pPr algn="ctr">
              <a:lnSpc>
                <a:spcPts val="2959"/>
              </a:lnSpc>
            </a:pPr>
          </a:p>
        </p:txBody>
      </p:sp>
      <p:sp>
        <p:nvSpPr>
          <p:cNvPr name="Freeform 29" id="29"/>
          <p:cNvSpPr/>
          <p:nvPr/>
        </p:nvSpPr>
        <p:spPr>
          <a:xfrm flipH="false" flipV="false" rot="-10799999">
            <a:off x="-2196216" y="-8453634"/>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0" id="30"/>
          <p:cNvSpPr txBox="true"/>
          <p:nvPr/>
        </p:nvSpPr>
        <p:spPr>
          <a:xfrm rot="0">
            <a:off x="11559474" y="776234"/>
            <a:ext cx="5926624"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KELEBIHAN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721323" y="2419267"/>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2735095" y="6054542"/>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484555" y="5739193"/>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773349" y="6668900"/>
            <a:ext cx="3562034" cy="1437894"/>
          </a:xfrm>
          <a:prstGeom prst="rect">
            <a:avLst/>
          </a:prstGeom>
        </p:spPr>
        <p:txBody>
          <a:bodyPr anchor="t" rtlCol="false" tIns="0" lIns="0" bIns="0" rIns="0">
            <a:spAutoFit/>
          </a:bodyPr>
          <a:lstStyle/>
          <a:p>
            <a:pPr algn="ctr">
              <a:lnSpc>
                <a:spcPts val="2897"/>
              </a:lnSpc>
            </a:pPr>
            <a:r>
              <a:rPr lang="en-US" sz="2100" spc="205">
                <a:solidFill>
                  <a:srgbClr val="231F20"/>
                </a:solidFill>
                <a:latin typeface="DM Sans Bold"/>
              </a:rPr>
              <a:t>Menyusahkan karena pengujian ini cukup kompleks.</a:t>
            </a:r>
          </a:p>
          <a:p>
            <a:pPr algn="ctr">
              <a:lnSpc>
                <a:spcPts val="2897"/>
              </a:lnSpc>
            </a:pPr>
          </a:p>
        </p:txBody>
      </p:sp>
      <p:sp>
        <p:nvSpPr>
          <p:cNvPr name="TextBox 10" id="10"/>
          <p:cNvSpPr txBox="true"/>
          <p:nvPr/>
        </p:nvSpPr>
        <p:spPr>
          <a:xfrm rot="0">
            <a:off x="1721323" y="283781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Freeform 11" id="11"/>
          <p:cNvSpPr/>
          <p:nvPr/>
        </p:nvSpPr>
        <p:spPr>
          <a:xfrm flipH="false" flipV="false" rot="0">
            <a:off x="5939197" y="2485391"/>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6702429" y="5805318"/>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939197" y="2903941"/>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6" id="16"/>
          <p:cNvSpPr/>
          <p:nvPr/>
        </p:nvSpPr>
        <p:spPr>
          <a:xfrm flipH="false" flipV="false" rot="0">
            <a:off x="11231926" y="2414502"/>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1995157" y="5734429"/>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11231926" y="2833052"/>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TextBox 21" id="21"/>
          <p:cNvSpPr txBox="true"/>
          <p:nvPr/>
        </p:nvSpPr>
        <p:spPr>
          <a:xfrm rot="0">
            <a:off x="4653936" y="6668896"/>
            <a:ext cx="4809476" cy="2217929"/>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Bold"/>
              </a:rPr>
              <a:t>Memerlukan waktu kembali ketika menambahkan atau mengganti kode, karena kamu perlu menguji keseluruhan kode kembali.</a:t>
            </a:r>
          </a:p>
          <a:p>
            <a:pPr algn="ctr">
              <a:lnSpc>
                <a:spcPts val="2959"/>
              </a:lnSpc>
            </a:pPr>
          </a:p>
        </p:txBody>
      </p:sp>
      <p:sp>
        <p:nvSpPr>
          <p:cNvPr name="TextBox 22" id="22"/>
          <p:cNvSpPr txBox="true"/>
          <p:nvPr/>
        </p:nvSpPr>
        <p:spPr>
          <a:xfrm rot="0">
            <a:off x="9964493" y="6668896"/>
            <a:ext cx="4799506" cy="1846454"/>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Bold"/>
              </a:rPr>
              <a:t>Memakan sumber daya yang banyak karena White-box testing termasuk ke dalam pengujian yang cukup mahal.</a:t>
            </a:r>
          </a:p>
          <a:p>
            <a:pPr algn="ctr">
              <a:lnSpc>
                <a:spcPts val="2959"/>
              </a:lnSpc>
            </a:pPr>
          </a:p>
        </p:txBody>
      </p:sp>
      <p:sp>
        <p:nvSpPr>
          <p:cNvPr name="Freeform 23" id="23"/>
          <p:cNvSpPr/>
          <p:nvPr/>
        </p:nvSpPr>
        <p:spPr>
          <a:xfrm flipH="false" flipV="false" rot="-10799999">
            <a:off x="-2196216" y="-8453634"/>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1559474" y="776234"/>
            <a:ext cx="5926624"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KEKURANGAN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394855" y="2877130"/>
            <a:ext cx="12040509" cy="5193789"/>
            <a:chOff x="0" y="0"/>
            <a:chExt cx="2325218" cy="1003005"/>
          </a:xfrm>
        </p:grpSpPr>
        <p:sp>
          <p:nvSpPr>
            <p:cNvPr name="Freeform 6" id="6"/>
            <p:cNvSpPr/>
            <p:nvPr/>
          </p:nvSpPr>
          <p:spPr>
            <a:xfrm flipH="false" flipV="false" rot="0">
              <a:off x="0" y="0"/>
              <a:ext cx="2325218" cy="1003005"/>
            </a:xfrm>
            <a:custGeom>
              <a:avLst/>
              <a:gdLst/>
              <a:ahLst/>
              <a:cxnLst/>
              <a:rect r="r" b="b" t="t" l="l"/>
              <a:pathLst>
                <a:path h="1003005" w="2325218">
                  <a:moveTo>
                    <a:pt x="0" y="0"/>
                  </a:moveTo>
                  <a:lnTo>
                    <a:pt x="2325218" y="0"/>
                  </a:lnTo>
                  <a:lnTo>
                    <a:pt x="2325218" y="1003005"/>
                  </a:lnTo>
                  <a:lnTo>
                    <a:pt x="0" y="1003005"/>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25218" cy="10220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834089" y="3850585"/>
            <a:ext cx="11162041" cy="2357575"/>
          </a:xfrm>
          <a:prstGeom prst="rect">
            <a:avLst/>
          </a:prstGeom>
        </p:spPr>
        <p:txBody>
          <a:bodyPr anchor="t" rtlCol="false" tIns="0" lIns="0" bIns="0" rIns="0">
            <a:spAutoFit/>
          </a:bodyPr>
          <a:lstStyle/>
          <a:p>
            <a:pPr algn="l">
              <a:lnSpc>
                <a:spcPts val="19254"/>
              </a:lnSpc>
            </a:pPr>
            <a:r>
              <a:rPr lang="en-US" sz="13952" spc="1367">
                <a:solidFill>
                  <a:srgbClr val="231F20"/>
                </a:solidFill>
                <a:latin typeface="Oswald Bold"/>
              </a:rPr>
              <a:t>UNIT TEST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74179" y="451409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974179" y="3081518"/>
            <a:ext cx="9500607" cy="4128504"/>
            <a:chOff x="0" y="0"/>
            <a:chExt cx="3640094" cy="1581808"/>
          </a:xfrm>
        </p:grpSpPr>
        <p:sp>
          <p:nvSpPr>
            <p:cNvPr name="Freeform 5" id="5"/>
            <p:cNvSpPr/>
            <p:nvPr/>
          </p:nvSpPr>
          <p:spPr>
            <a:xfrm flipH="false" flipV="false" rot="0">
              <a:off x="0" y="0"/>
              <a:ext cx="3640094" cy="1581808"/>
            </a:xfrm>
            <a:custGeom>
              <a:avLst/>
              <a:gdLst/>
              <a:ahLst/>
              <a:cxnLst/>
              <a:rect r="r" b="b" t="t" l="l"/>
              <a:pathLst>
                <a:path h="1581808" w="3640094">
                  <a:moveTo>
                    <a:pt x="0" y="0"/>
                  </a:moveTo>
                  <a:lnTo>
                    <a:pt x="3640094" y="0"/>
                  </a:lnTo>
                  <a:lnTo>
                    <a:pt x="3640094" y="1581808"/>
                  </a:lnTo>
                  <a:lnTo>
                    <a:pt x="0" y="1581808"/>
                  </a:lnTo>
                  <a:close/>
                </a:path>
              </a:pathLst>
            </a:custGeom>
            <a:solidFill>
              <a:srgbClr val="EFEFEF"/>
            </a:solidFill>
          </p:spPr>
        </p:sp>
        <p:sp>
          <p:nvSpPr>
            <p:cNvPr name="TextBox 6" id="6"/>
            <p:cNvSpPr txBox="true"/>
            <p:nvPr/>
          </p:nvSpPr>
          <p:spPr>
            <a:xfrm>
              <a:off x="0" y="-19050"/>
              <a:ext cx="3640094" cy="160085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306223" y="3358534"/>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727144" y="2483318"/>
            <a:ext cx="7012530" cy="5094397"/>
          </a:xfrm>
          <a:custGeom>
            <a:avLst/>
            <a:gdLst/>
            <a:ahLst/>
            <a:cxnLst/>
            <a:rect r="r" b="b" t="t" l="l"/>
            <a:pathLst>
              <a:path h="5094397" w="7012530">
                <a:moveTo>
                  <a:pt x="0" y="0"/>
                </a:moveTo>
                <a:lnTo>
                  <a:pt x="7012530" y="0"/>
                </a:lnTo>
                <a:lnTo>
                  <a:pt x="7012530" y="5094397"/>
                </a:lnTo>
                <a:lnTo>
                  <a:pt x="0" y="5094397"/>
                </a:lnTo>
                <a:lnTo>
                  <a:pt x="0" y="0"/>
                </a:lnTo>
                <a:close/>
              </a:path>
            </a:pathLst>
          </a:custGeom>
          <a:blipFill>
            <a:blip r:embed="rId8"/>
            <a:stretch>
              <a:fillRect l="0" t="0" r="0" b="0"/>
            </a:stretch>
          </a:blipFill>
        </p:spPr>
      </p:sp>
      <p:sp>
        <p:nvSpPr>
          <p:cNvPr name="TextBox 10" id="10"/>
          <p:cNvSpPr txBox="true"/>
          <p:nvPr/>
        </p:nvSpPr>
        <p:spPr>
          <a:xfrm rot="0">
            <a:off x="2142191" y="888605"/>
            <a:ext cx="7416941"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UNIT TEST</a:t>
            </a:r>
          </a:p>
        </p:txBody>
      </p:sp>
      <p:sp>
        <p:nvSpPr>
          <p:cNvPr name="TextBox 11" id="11"/>
          <p:cNvSpPr txBox="true"/>
          <p:nvPr/>
        </p:nvSpPr>
        <p:spPr>
          <a:xfrm rot="0">
            <a:off x="2740887" y="3319482"/>
            <a:ext cx="7496968" cy="318568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rPr>
              <a:t>Unit testing adalah sebuah langkah pengujian terhadap perangkat lunak atau komponen dari sebuah perangkat lunak. Biasanya, unit testing dilakukan disaat masa development atau pengembangan dari sebuah aplikasi yang dilakukan oleh developer. Pengujian unit testing ini meliputi dari function, method, procedure, module, serta object.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DAFyU0gbUPI</dc:identifier>
  <dcterms:modified xsi:type="dcterms:W3CDTF">2011-08-01T06:04:30Z</dcterms:modified>
  <cp:revision>1</cp:revision>
  <dc:title>Grey minimalist business project presentation </dc:title>
</cp:coreProperties>
</file>