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71" r:id="rId4"/>
  </p:sldMasterIdLst>
  <p:notesMasterIdLst>
    <p:notesMasterId r:id="rId23"/>
  </p:notesMasterIdLst>
  <p:handoutMasterIdLst>
    <p:handoutMasterId r:id="rId24"/>
  </p:handoutMasterIdLst>
  <p:sldIdLst>
    <p:sldId id="302" r:id="rId5"/>
    <p:sldId id="309" r:id="rId6"/>
    <p:sldId id="312" r:id="rId7"/>
    <p:sldId id="305" r:id="rId8"/>
    <p:sldId id="306" r:id="rId9"/>
    <p:sldId id="307" r:id="rId10"/>
    <p:sldId id="308" r:id="rId11"/>
    <p:sldId id="310" r:id="rId12"/>
    <p:sldId id="311" r:id="rId13"/>
    <p:sldId id="313" r:id="rId14"/>
    <p:sldId id="314" r:id="rId15"/>
    <p:sldId id="315" r:id="rId16"/>
    <p:sldId id="321" r:id="rId17"/>
    <p:sldId id="316" r:id="rId18"/>
    <p:sldId id="317" r:id="rId19"/>
    <p:sldId id="318" r:id="rId20"/>
    <p:sldId id="319" r:id="rId21"/>
    <p:sldId id="320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56" userDrawn="1">
          <p15:clr>
            <a:srgbClr val="A4A3A4"/>
          </p15:clr>
        </p15:guide>
        <p15:guide id="4" pos="1454" userDrawn="1">
          <p15:clr>
            <a:srgbClr val="A4A3A4"/>
          </p15:clr>
        </p15:guide>
        <p15:guide id="5" pos="153" userDrawn="1">
          <p15:clr>
            <a:srgbClr val="A4A3A4"/>
          </p15:clr>
        </p15:guide>
        <p15:guide id="6" pos="4104" userDrawn="1">
          <p15:clr>
            <a:srgbClr val="A4A3A4"/>
          </p15:clr>
        </p15:guide>
        <p15:guide id="7" pos="4320" userDrawn="1">
          <p15:clr>
            <a:srgbClr val="A4A3A4"/>
          </p15:clr>
        </p15:guide>
        <p15:guide id="8" pos="5616" userDrawn="1">
          <p15:clr>
            <a:srgbClr val="A4A3A4"/>
          </p15:clr>
        </p15:guide>
        <p15:guide id="9" orient="horz" pos="3967" userDrawn="1">
          <p15:clr>
            <a:srgbClr val="A4A3A4"/>
          </p15:clr>
        </p15:guide>
        <p15:guide id="10" orient="horz" pos="3716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orient="horz" pos="669" userDrawn="1">
          <p15:clr>
            <a:srgbClr val="A4A3A4"/>
          </p15:clr>
        </p15:guide>
        <p15:guide id="13" orient="horz" pos="336" userDrawn="1">
          <p15:clr>
            <a:srgbClr val="A4A3A4"/>
          </p15:clr>
        </p15:guide>
        <p15:guide id="14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71648" autoAdjust="0"/>
  </p:normalViewPr>
  <p:slideViewPr>
    <p:cSldViewPr snapToObjects="1" showGuides="1">
      <p:cViewPr varScale="1">
        <p:scale>
          <a:sx n="122" d="100"/>
          <a:sy n="122" d="100"/>
        </p:scale>
        <p:origin x="1266" y="96"/>
      </p:cViewPr>
      <p:guideLst>
        <p:guide orient="horz" pos="1584"/>
        <p:guide pos="2880"/>
        <p:guide pos="1656"/>
        <p:guide pos="1454"/>
        <p:guide pos="153"/>
        <p:guide pos="4104"/>
        <p:guide pos="4320"/>
        <p:guide pos="5616"/>
        <p:guide orient="horz" pos="3967"/>
        <p:guide orient="horz" pos="3716"/>
        <p:guide orient="horz" pos="2160"/>
        <p:guide orient="horz" pos="669"/>
        <p:guide orient="horz" pos="336"/>
        <p:guide orient="horz" pos="2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10" d="100"/>
          <a:sy n="110" d="100"/>
        </p:scale>
        <p:origin x="-411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211" y="0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/>
          <a:lstStyle>
            <a:lvl1pPr algn="r">
              <a:defRPr sz="1300"/>
            </a:lvl1pPr>
          </a:lstStyle>
          <a:p>
            <a:fld id="{844E1AA2-26A0-4CE5-B2AD-4D27B38B1483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202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211" y="8829202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 anchor="b"/>
          <a:lstStyle>
            <a:lvl1pPr algn="r">
              <a:defRPr sz="1300"/>
            </a:lvl1pPr>
          </a:lstStyle>
          <a:p>
            <a:fld id="{1EFEFB22-DA29-496D-A8C0-DFC76349C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1772" y="8847603"/>
            <a:ext cx="7040880" cy="448796"/>
            <a:chOff x="2111828" y="6388102"/>
            <a:chExt cx="7040880" cy="448796"/>
          </a:xfrm>
        </p:grpSpPr>
        <p:grpSp>
          <p:nvGrpSpPr>
            <p:cNvPr id="8" name="Group 10"/>
            <p:cNvGrpSpPr/>
            <p:nvPr/>
          </p:nvGrpSpPr>
          <p:grpSpPr>
            <a:xfrm>
              <a:off x="2133600" y="6423241"/>
              <a:ext cx="7010400" cy="413657"/>
              <a:chOff x="2133600" y="6444343"/>
              <a:chExt cx="7010400" cy="413657"/>
            </a:xfrm>
          </p:grpSpPr>
          <p:sp>
            <p:nvSpPr>
              <p:cNvPr id="9" name="Rectangle 8"/>
              <p:cNvSpPr/>
              <p:nvPr userDrawn="1"/>
            </p:nvSpPr>
            <p:spPr bwMode="auto">
              <a:xfrm>
                <a:off x="2133600" y="6444343"/>
                <a:ext cx="7010400" cy="4136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24" charset="0"/>
                </a:endParaRPr>
              </a:p>
            </p:txBody>
          </p:sp>
          <p:pic>
            <p:nvPicPr>
              <p:cNvPr id="10" name="Picture 3" descr="ThermoFisher_PPT-Logo_032-Bk.jp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570331" y="6533018"/>
                <a:ext cx="1051151" cy="226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2111828" y="6388102"/>
              <a:ext cx="7040880" cy="0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124" charset="0"/>
                <a:ea typeface="+mn-ea"/>
              </a:endParaRPr>
            </a:p>
          </p:txBody>
        </p:sp>
      </p:grp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1200" y="382588"/>
            <a:ext cx="3048000" cy="228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33400" y="2917371"/>
            <a:ext cx="5943600" cy="568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182880" tIns="45720" rIns="91440" bIns="91440" rtlCol="0" anchor="ctr" anchorCtr="0"/>
          <a:lstStyle>
            <a:lvl1pPr algn="l">
              <a:defRPr sz="1200"/>
            </a:lvl1pPr>
          </a:lstStyle>
          <a:p>
            <a:fld id="{34DAF2D3-D273-4148-ADB6-B0CFFDBA1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400" b="1" dirty="0" smtClean="0">
                <a:solidFill>
                  <a:schemeClr val="bg1"/>
                </a:solidFill>
                <a:latin typeface="Arial" pitchFamily="124" charset="0"/>
              </a:rPr>
              <a:t>This is the default title slide for </a:t>
            </a:r>
            <a:r>
              <a:rPr lang="en-US" sz="1400" b="1" dirty="0" err="1" smtClean="0">
                <a:solidFill>
                  <a:schemeClr val="bg1"/>
                </a:solidFill>
                <a:latin typeface="Arial" pitchFamily="124" charset="0"/>
              </a:rPr>
              <a:t>Thermo</a:t>
            </a:r>
            <a:r>
              <a:rPr lang="en-US" sz="1400" b="1" dirty="0" smtClean="0">
                <a:solidFill>
                  <a:schemeClr val="bg1"/>
                </a:solidFill>
                <a:latin typeface="Arial" pitchFamily="124" charset="0"/>
              </a:rPr>
              <a:t> Fisher Scientific </a:t>
            </a:r>
          </a:p>
          <a:p>
            <a:pPr>
              <a:buClr>
                <a:schemeClr val="bg1"/>
              </a:buClr>
            </a:pPr>
            <a:endParaRPr lang="en-US" sz="1400" dirty="0" smtClean="0">
              <a:solidFill>
                <a:schemeClr val="bg1"/>
              </a:solidFill>
              <a:latin typeface="Arial" pitchFamily="12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pitchFamily="124" charset="0"/>
              </a:rPr>
              <a:t>Title photo options specific to end-markets will be available via commercial overview presentations due for release 2015-2016</a:t>
            </a:r>
          </a:p>
          <a:p>
            <a:pPr>
              <a:buClr>
                <a:schemeClr val="bg1"/>
              </a:buClr>
            </a:pPr>
            <a:endParaRPr lang="en-US" sz="1400" dirty="0" smtClean="0">
              <a:solidFill>
                <a:schemeClr val="bg1"/>
              </a:solidFill>
              <a:latin typeface="Arial" pitchFamily="12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9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8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7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2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create a new presentation</a:t>
            </a:r>
          </a:p>
          <a:p>
            <a:pPr marL="171450" indent="-171450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Double-click or Open from PowerPoint &gt; [xxxtemplate].potx file.</a:t>
            </a:r>
            <a:endParaRPr lang="en-US" sz="14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Start building in this template and save as a new presentation.</a:t>
            </a:r>
            <a:endParaRPr lang="en-US" sz="1200" b="1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Avoid copy &amp; paste or drag &amp; drop of slides from other presentations in different templates.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This often can cause master template conflicts and increased file sizes. 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Instead…</a:t>
            </a:r>
          </a:p>
          <a:p>
            <a:pPr lvl="1" indent="-228600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To  leverage content from other presentations,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(1) select</a:t>
            </a:r>
            <a:r>
              <a:rPr lang="en-US" sz="12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just the content on a slide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that you need</a:t>
            </a:r>
            <a:b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</a:b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(2) copy &amp; paste into a [blank] slide in this template (3) Control pasted content appearance via the paste options button that appears immediately after a paste action and which provides the option to choose either “use destination formatting” or “maintain source formatting” of pasted content.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Applying New Template Theme to an Existing Presentation : </a:t>
            </a:r>
          </a:p>
          <a:p>
            <a:pPr marL="166688" indent="-166688" defTabSz="171450" eaLnBrk="1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From the Design Tab in the ribbon, click on the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“more”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drop down arrow at the right of the theme ribbon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Select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“Browse for Themes…”</a:t>
            </a:r>
          </a:p>
          <a:p>
            <a:pPr marL="166688" indent="-166688" defTabSz="171450" eaLnBrk="1" hangingPunct="1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Navigate to and select [xxxtemplate].potx file and click </a:t>
            </a: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Apply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This will apply new Template Theme colors, fonts and layouts but will not include any of the content on the slide examples from the full template itself.</a:t>
            </a:r>
          </a:p>
          <a:p>
            <a:pPr marL="339725" marR="0" lvl="1" indent="-16510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Reposition content and reapply or change layouts as needed.</a:t>
            </a:r>
          </a:p>
          <a:p>
            <a:pPr marL="339725" lvl="1" indent="-165100" defTabSz="171450" eaLnBrk="1" hangingPunct="1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Additional resources available on </a:t>
            </a:r>
            <a:r>
              <a:rPr lang="en-US" sz="1200" kern="0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iConnect</a:t>
            </a:r>
            <a:r>
              <a:rPr lang="en-US" sz="1200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 &gt; Functions &gt; Marketing &gt; Resource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3418736"/>
            <a:ext cx="9144000" cy="3436044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itchFamily="124" charset="0"/>
            </a:endParaRPr>
          </a:p>
        </p:txBody>
      </p:sp>
      <p:pic>
        <p:nvPicPr>
          <p:cNvPr id="10" name="image12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52414" y="3650462"/>
            <a:ext cx="2392362" cy="5691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2413" y="5368413"/>
            <a:ext cx="4023360" cy="93201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600" b="0" baseline="0">
                <a:solidFill>
                  <a:schemeClr val="accent5"/>
                </a:solidFill>
              </a:defRPr>
            </a:lvl1pPr>
            <a:lvl2pPr marL="114300" indent="4763">
              <a:spcAft>
                <a:spcPts val="0"/>
              </a:spcAft>
              <a:buFontTx/>
              <a:buNone/>
              <a:defRPr sz="1400" i="1" baseline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dirty="0" smtClean="0"/>
              <a:t>16pt Presenter Name</a:t>
            </a:r>
          </a:p>
          <a:p>
            <a:pPr lvl="1"/>
            <a:r>
              <a:rPr lang="en-US" dirty="0" smtClean="0"/>
              <a:t>14pt Italic Presenter Title 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>
          <a:xfrm>
            <a:off x="252414" y="4850575"/>
            <a:ext cx="8661400" cy="443190"/>
          </a:xfrm>
          <a:noFill/>
        </p:spPr>
        <p:txBody>
          <a:bodyPr wrap="square" lIns="91440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28pt Arial Title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297615"/>
            <a:ext cx="9144000" cy="567431"/>
            <a:chOff x="0" y="6289662"/>
            <a:chExt cx="9144000" cy="56743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6289662"/>
              <a:ext cx="9144000" cy="567431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12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6467489"/>
              <a:ext cx="432008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"/>
                </a:rPr>
                <a:t>The world leader in serving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68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cont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9144000" cy="1979613"/>
          </a:xfrm>
          <a:solidFill>
            <a:srgbClr val="7FBA00"/>
          </a:solidFill>
        </p:spPr>
        <p:txBody>
          <a:bodyPr lIns="274320" anchor="ctr" anchorCtr="0"/>
          <a:lstStyle>
            <a:lvl1pPr marL="0" indent="0">
              <a:spcBef>
                <a:spcPts val="600"/>
              </a:spcBef>
              <a:buClr>
                <a:schemeClr val="bg1"/>
              </a:buClr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sz="1600"/>
            </a:lvl2pPr>
          </a:lstStyle>
          <a:p>
            <a:pPr marL="0" indent="0">
              <a:spcBef>
                <a:spcPts val="600"/>
              </a:spcBef>
              <a:buClr>
                <a:schemeClr val="bg1"/>
              </a:buClr>
              <a:buNone/>
            </a:pPr>
            <a:r>
              <a:rPr lang="en-US" sz="2400" kern="0" dirty="0" smtClean="0">
                <a:solidFill>
                  <a:schemeClr val="bg1"/>
                </a:solidFill>
              </a:rPr>
              <a:t>Place sub-head or framing statement text in this box. </a:t>
            </a:r>
            <a:br>
              <a:rPr lang="en-US" sz="2400" kern="0" dirty="0" smtClean="0">
                <a:solidFill>
                  <a:schemeClr val="bg1"/>
                </a:solidFill>
              </a:rPr>
            </a:br>
            <a:r>
              <a:rPr lang="en-US" sz="2400" kern="0" dirty="0" smtClean="0">
                <a:solidFill>
                  <a:schemeClr val="bg1"/>
                </a:solidFill>
              </a:rPr>
              <a:t>Change box color and transparency as desired.</a:t>
            </a:r>
            <a:br>
              <a:rPr lang="en-US" sz="2400" kern="0" dirty="0" smtClean="0">
                <a:solidFill>
                  <a:schemeClr val="bg1"/>
                </a:solidFill>
              </a:rPr>
            </a:br>
            <a:r>
              <a:rPr lang="en-US" sz="2400" kern="0" dirty="0" smtClean="0">
                <a:solidFill>
                  <a:schemeClr val="bg1"/>
                </a:solidFill>
              </a:rPr>
              <a:t>Vertically reposition as desired.</a:t>
            </a:r>
          </a:p>
        </p:txBody>
      </p:sp>
    </p:spTree>
    <p:extLst>
      <p:ext uri="{BB962C8B-B14F-4D97-AF65-F5344CB8AC3E}">
        <p14:creationId xmlns:p14="http://schemas.microsoft.com/office/powerpoint/2010/main" val="1368842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88" y="1065215"/>
            <a:ext cx="8677275" cy="4833937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bod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4950" y="777923"/>
            <a:ext cx="8685213" cy="5127578"/>
          </a:xfrm>
          <a:prstGeom prst="roundRect">
            <a:avLst>
              <a:gd name="adj" fmla="val 2774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429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635000" indent="-1905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897" y="905775"/>
            <a:ext cx="4144963" cy="4825100"/>
          </a:xfrm>
        </p:spPr>
        <p:txBody>
          <a:bodyPr/>
          <a:lstStyle>
            <a:lvl1pPr marL="0" indent="-18891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ct val="100000"/>
              <a:buFont typeface=""/>
              <a:buChar char="•"/>
              <a:defRPr sz="2000" b="0" baseline="0">
                <a:solidFill>
                  <a:srgbClr val="000000"/>
                </a:solidFill>
                <a:latin typeface="Arial"/>
              </a:defRPr>
            </a:lvl1pPr>
            <a:lvl2pPr marL="403225" indent="-171450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2pPr>
            <a:lvl3pPr marL="457200" indent="16986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6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18pt</a:t>
            </a:r>
          </a:p>
          <a:p>
            <a:pPr lvl="1"/>
            <a:r>
              <a:rPr lang="en-US" dirty="0" smtClean="0"/>
              <a:t>Second level: Arial 16pt</a:t>
            </a:r>
          </a:p>
          <a:p>
            <a:pPr lvl="2"/>
            <a:r>
              <a:rPr lang="en-US" dirty="0" smtClean="0"/>
              <a:t>Third level: Arial 14pt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63614" y="905775"/>
            <a:ext cx="4144963" cy="4825100"/>
          </a:xfrm>
        </p:spPr>
        <p:txBody>
          <a:bodyPr/>
          <a:lstStyle>
            <a:lvl1pPr marL="0" indent="-18891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ct val="100000"/>
              <a:buFont typeface=""/>
              <a:buChar char="•"/>
              <a:defRPr sz="2000" b="0" baseline="0">
                <a:solidFill>
                  <a:srgbClr val="000000"/>
                </a:solidFill>
                <a:latin typeface="Arial"/>
              </a:defRPr>
            </a:lvl1pPr>
            <a:lvl2pPr marL="403225" indent="-171450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2pPr>
            <a:lvl3pPr marL="457200" indent="16986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6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18pt</a:t>
            </a:r>
          </a:p>
          <a:p>
            <a:pPr lvl="1"/>
            <a:r>
              <a:rPr lang="en-US" dirty="0" smtClean="0"/>
              <a:t>Second level: Arial 16pt</a:t>
            </a:r>
          </a:p>
          <a:p>
            <a:pPr lvl="2"/>
            <a:r>
              <a:rPr lang="en-US" dirty="0" smtClean="0"/>
              <a:t>Third level: Arial 14pt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2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5201" y="905777"/>
            <a:ext cx="4144962" cy="4999725"/>
          </a:xfrm>
          <a:prstGeom prst="roundRect">
            <a:avLst>
              <a:gd name="adj" fmla="val 343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 lang="en-US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marL="157428" lvl="0" indent="-157428">
              <a:lnSpc>
                <a:spcPct val="100000"/>
              </a:lnSpc>
              <a:buClr>
                <a:srgbClr val="EE3134"/>
              </a:buClr>
              <a:buSzPts val="2000"/>
              <a:buFont typeface=""/>
            </a:pPr>
            <a:r>
              <a:rPr lang="en-US" dirty="0" smtClean="0"/>
              <a:t>First level: Arial 18pt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Second level: Arial 16pt</a:t>
            </a:r>
          </a:p>
          <a:p>
            <a:pPr marL="635000" lvl="2" indent="-190500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Third level: Arial 14pt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34951" y="905777"/>
            <a:ext cx="4144963" cy="4999725"/>
          </a:xfrm>
          <a:prstGeom prst="roundRect">
            <a:avLst>
              <a:gd name="adj" fmla="val 343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 lang="en-US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marL="157428" lvl="0" indent="-157428">
              <a:lnSpc>
                <a:spcPct val="100000"/>
              </a:lnSpc>
              <a:buClr>
                <a:srgbClr val="EE3134"/>
              </a:buClr>
              <a:buSzPts val="2000"/>
              <a:buFont typeface=""/>
            </a:pPr>
            <a:r>
              <a:rPr lang="en-US" dirty="0" smtClean="0"/>
              <a:t>First level: Arial 18pt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Second level: Arial 16pt</a:t>
            </a:r>
          </a:p>
          <a:p>
            <a:pPr marL="635000" lvl="2" indent="-190500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Third level: Arial 14pt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3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49238" y="9429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ct val="100000"/>
              <a:buFont typeface=""/>
              <a:buChar char="•"/>
              <a:defRPr lang="en-US" sz="16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4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2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lvl="1"/>
            <a:r>
              <a:rPr lang="en-US" dirty="0" smtClean="0"/>
              <a:t>Second level: Arial 14pt</a:t>
            </a:r>
          </a:p>
          <a:p>
            <a:pPr lvl="2"/>
            <a:r>
              <a:rPr lang="en-US" dirty="0" smtClean="0"/>
              <a:t>Third level: Arial 12pt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800601" y="9429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249239" y="3304275"/>
            <a:ext cx="4135435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4" hasCustomPrompt="1"/>
          </p:nvPr>
        </p:nvSpPr>
        <p:spPr>
          <a:xfrm>
            <a:off x="4800601" y="33042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</p:spTree>
    <p:extLst>
      <p:ext uri="{BB962C8B-B14F-4D97-AF65-F5344CB8AC3E}">
        <p14:creationId xmlns:p14="http://schemas.microsoft.com/office/powerpoint/2010/main" val="338515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with 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ote on using Guides"/>
          <p:cNvSpPr txBox="1"/>
          <p:nvPr/>
        </p:nvSpPr>
        <p:spPr>
          <a:xfrm>
            <a:off x="4600575" y="1429403"/>
            <a:ext cx="381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the embedded guides in the template</a:t>
            </a:r>
            <a:r>
              <a:rPr lang="en-US" sz="1600" baseline="0" dirty="0" smtClean="0"/>
              <a:t> to consistently position content throughout your presentation. 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Toggle guides on/off as desired.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Note: PowerPoint v2007, 2010, 2011/2016 [Mac] and 365/2013 may not display guides in a reliably consistent manner between versions and are sometimes lost when copying content between presentations.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To mitigate these issues, </a:t>
            </a:r>
            <a:br>
              <a:rPr lang="en-US" sz="1600" baseline="0" dirty="0" smtClean="0"/>
            </a:br>
            <a:r>
              <a:rPr lang="en-US" sz="1600" baseline="0" dirty="0" smtClean="0"/>
              <a:t>the lines on this layout are provided </a:t>
            </a:r>
            <a:br>
              <a:rPr lang="en-US" sz="1600" baseline="0" dirty="0" smtClean="0"/>
            </a:br>
            <a:r>
              <a:rPr lang="en-US" sz="1600" baseline="0" dirty="0" smtClean="0"/>
              <a:t>in the event that you need to re-create or re-set the original template guides.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0" y="0"/>
            <a:ext cx="9144000" cy="6305550"/>
            <a:chOff x="0" y="0"/>
            <a:chExt cx="9144000" cy="630555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0" y="5895975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6384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865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30505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580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572000" y="809625"/>
              <a:ext cx="0" cy="49053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42888" y="3426948"/>
              <a:ext cx="867727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42888" y="2514600"/>
              <a:ext cx="867727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1789356"/>
            <a:ext cx="2847975" cy="2381250"/>
          </a:xfrm>
          <a:prstGeom prst="roundRect">
            <a:avLst>
              <a:gd name="adj" fmla="val 3467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59655" y="1108846"/>
            <a:ext cx="277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Toggle Guide</a:t>
            </a:r>
            <a:r>
              <a:rPr lang="en-US" sz="1200" baseline="0" dirty="0" smtClean="0"/>
              <a:t> visibility via </a:t>
            </a:r>
            <a:br>
              <a:rPr lang="en-US" sz="1200" baseline="0" dirty="0" smtClean="0"/>
            </a:br>
            <a:r>
              <a:rPr lang="en-US" sz="1200" b="1" dirty="0" smtClean="0"/>
              <a:t>View Tab :</a:t>
            </a:r>
            <a:r>
              <a:rPr lang="en-US" sz="1200" b="1" baseline="0" dirty="0" smtClean="0"/>
              <a:t> Show &gt; Guides</a:t>
            </a:r>
          </a:p>
          <a:p>
            <a:r>
              <a:rPr lang="en-US" sz="1200" baseline="0" dirty="0" smtClean="0"/>
              <a:t>[Click dropdown arrow for Settings]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2195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3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6299202"/>
            <a:ext cx="9144000" cy="558799"/>
            <a:chOff x="0" y="6320302"/>
            <a:chExt cx="9144000" cy="558799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6320302"/>
              <a:ext cx="9144000" cy="5587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24" charset="0"/>
              </a:endParaRPr>
            </a:p>
          </p:txBody>
        </p:sp>
        <p:pic>
          <p:nvPicPr>
            <p:cNvPr id="1031" name="Picture 3" descr="ThermoFisher_PPT-Logo_032-Bk.jp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700963" y="6478588"/>
              <a:ext cx="1231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6" y="1065215"/>
            <a:ext cx="8675688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					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" y="0"/>
            <a:ext cx="9143999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16" rIns="4572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: Arial 24pt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20651" y="6383338"/>
            <a:ext cx="13096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fld id="{BC224649-6F24-4CDF-9623-7616656F3EFD}" type="slidenum">
              <a:rPr lang="en-US" sz="1000" b="1"/>
              <a:pPr/>
              <a:t>‹#›</a:t>
            </a:fld>
            <a:endParaRPr lang="en-US" sz="1200" b="1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-7938" y="6311900"/>
            <a:ext cx="9151938" cy="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pitchFamily="12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7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pitchFamily="-60" charset="-128"/>
          <a:cs typeface="ＭＳ Ｐゴシック" pitchFamily="-60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9pPr>
    </p:titleStyle>
    <p:bodyStyle>
      <a:lvl1pPr marL="188913" indent="-188913" algn="l" defTabSz="171450" rtl="0" eaLnBrk="1" fontAlgn="base" hangingPunct="1">
        <a:spcBef>
          <a:spcPct val="0"/>
        </a:spcBef>
        <a:spcAft>
          <a:spcPts val="600"/>
        </a:spcAft>
        <a:buClr>
          <a:schemeClr val="accent4"/>
        </a:buClr>
        <a:buChar char="•"/>
        <a:defRPr sz="2000" b="0">
          <a:solidFill>
            <a:schemeClr val="tx1"/>
          </a:solidFill>
          <a:latin typeface="+mn-lt"/>
          <a:ea typeface="ＭＳ Ｐゴシック" pitchFamily="-60" charset="-128"/>
          <a:cs typeface="ＭＳ Ｐゴシック" pitchFamily="-60" charset="-128"/>
        </a:defRPr>
      </a:lvl1pPr>
      <a:lvl2pPr marL="342900" indent="-171450" algn="l" defTabSz="3429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  <a:ea typeface="ＭＳ Ｐゴシック" pitchFamily="124" charset="-128"/>
        </a:defRPr>
      </a:lvl2pPr>
      <a:lvl3pPr marL="571500" indent="-171450" algn="l" defTabSz="5715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  <a:ea typeface="ＭＳ Ｐゴシック" pitchFamily="124" charset="-128"/>
        </a:defRPr>
      </a:lvl3pPr>
      <a:lvl4pPr marL="1317625" indent="-203200" algn="l" rtl="0" eaLnBrk="1" fontAlgn="base" hangingPunct="1">
        <a:spcBef>
          <a:spcPct val="0"/>
        </a:spcBef>
        <a:spcAft>
          <a:spcPct val="20000"/>
        </a:spcAft>
        <a:buFont typeface="Symbol" pitchFamily="18" charset="2"/>
        <a:buChar char="-"/>
        <a:defRPr sz="1600">
          <a:solidFill>
            <a:schemeClr val="tx1"/>
          </a:solidFill>
          <a:latin typeface="+mn-lt"/>
          <a:ea typeface="ＭＳ Ｐゴシック" pitchFamily="124" charset="-128"/>
        </a:defRPr>
      </a:lvl4pPr>
      <a:lvl5pPr marL="17160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5pPr>
      <a:lvl6pPr marL="21732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6pPr>
      <a:lvl7pPr marL="26304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7pPr>
      <a:lvl8pPr marL="30876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8pPr>
      <a:lvl9pPr marL="35448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1453" userDrawn="1">
          <p15:clr>
            <a:srgbClr val="F26B43"/>
          </p15:clr>
        </p15:guide>
        <p15:guide id="4" pos="1663" userDrawn="1">
          <p15:clr>
            <a:srgbClr val="F26B43"/>
          </p15:clr>
        </p15:guide>
        <p15:guide id="5" pos="4104" userDrawn="1">
          <p15:clr>
            <a:srgbClr val="F26B43"/>
          </p15:clr>
        </p15:guide>
        <p15:guide id="6" pos="4320" userDrawn="1">
          <p15:clr>
            <a:srgbClr val="F26B43"/>
          </p15:clr>
        </p15:guide>
        <p15:guide id="7" pos="5615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orient="horz" pos="671" userDrawn="1">
          <p15:clr>
            <a:srgbClr val="F26B43"/>
          </p15:clr>
        </p15:guide>
        <p15:guide id="10" orient="horz" pos="233" userDrawn="1">
          <p15:clr>
            <a:srgbClr val="F26B43"/>
          </p15:clr>
        </p15:guide>
        <p15:guide id="11" orient="horz" pos="3967" userDrawn="1">
          <p15:clr>
            <a:srgbClr val="F26B43"/>
          </p15:clr>
        </p15:guide>
        <p15:guide id="12" orient="horz" pos="3716" userDrawn="1">
          <p15:clr>
            <a:srgbClr val="F26B43"/>
          </p15:clr>
        </p15:guide>
        <p15:guide id="13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2016-03-11</a:t>
            </a:r>
          </a:p>
          <a:p>
            <a:r>
              <a:rPr lang="en-US" dirty="0"/>
              <a:t>	</a:t>
            </a:r>
            <a:r>
              <a:rPr lang="en-US" sz="1400" i="1" dirty="0"/>
              <a:t> </a:t>
            </a:r>
            <a:r>
              <a:rPr lang="en-US" sz="1400" i="1" dirty="0" smtClean="0"/>
              <a:t>Derek J. Bailey, Ph.D.</a:t>
            </a: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Method </a:t>
            </a:r>
            <a:r>
              <a:rPr lang="en-US" dirty="0"/>
              <a:t>Modifications for </a:t>
            </a:r>
            <a:r>
              <a:rPr lang="en-US" dirty="0" smtClean="0"/>
              <a:t>Tune </a:t>
            </a:r>
            <a:r>
              <a:rPr lang="en-US" dirty="0"/>
              <a:t>2.0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626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Example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Examples\Fusion\DIA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Example Files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Convert.bat</a:t>
            </a:r>
          </a:p>
          <a:p>
            <a:pPr marL="1085850" lvl="3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Simple batch file that runs XmlMethodChanger.exe on the other files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DIATemplate.meth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085850" lvl="3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2.0 Method with 2 experiments. One Full scan the other a tMS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</a:t>
            </a:r>
            <a:endParaRPr lang="en-US" sz="1400" kern="0" baseline="-2500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DIA.xml</a:t>
            </a:r>
          </a:p>
          <a:p>
            <a:pPr marL="1085850" lvl="3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Modifications to apply to the 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DIATemplate.meth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65" t="356" r="1" b="74703"/>
          <a:stretch/>
        </p:blipFill>
        <p:spPr>
          <a:xfrm>
            <a:off x="1109267" y="4267200"/>
            <a:ext cx="6924674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24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583644" cy="4438650"/>
          </a:xfrm>
          <a:prstGeom prst="rect">
            <a:avLst/>
          </a:prstGeo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DIATemplate.meth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First experiment MS1 OT. Scan range 350-1000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5711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0174"/>
            <a:ext cx="6858000" cy="4623619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DIATemplate.meth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Second experiment tMS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Target List = 500 m/z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2528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DIA.xml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Please see file on disk for actual contents, I will just describe the actions here</a:t>
            </a:r>
          </a:p>
          <a:p>
            <a:pPr marL="3429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First modification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Change the Full Scan Range of experiment 0* (1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st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experiment) to 490 to 910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Change the isolation window of the tMS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(experiment 1) to 20</a:t>
            </a:r>
            <a:endParaRPr lang="en-US" sz="1400" kern="0" baseline="3000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3429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Second modification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Copy experiment 0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and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append it to the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end (new experiment 2)</a:t>
            </a:r>
          </a:p>
          <a:p>
            <a:pPr marL="3429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Third Modification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Copy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experiment 1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and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append it to the end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(new experiment 3)</a:t>
            </a:r>
          </a:p>
          <a:p>
            <a:pPr marL="3429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Fourth Modification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Add three masses (510.4819, 530.491, and 550.5001) to experiment 1 mass list table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Add three masses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(610.4819, 630.491,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and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650.5001)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to experiment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3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mass list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table</a:t>
            </a: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Modify various scan parameters of experiment 3 tMS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node</a:t>
            </a:r>
            <a:endParaRPr lang="en-US" sz="1400" kern="0" baseline="3000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3429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8001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6399311"/>
            <a:ext cx="952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Experiments are index by 0, so experiment 0 is the 1</a:t>
            </a:r>
            <a:r>
              <a:rPr lang="en-US" sz="1400" i="1" baseline="30000" dirty="0" smtClean="0"/>
              <a:t>st</a:t>
            </a:r>
            <a:r>
              <a:rPr lang="en-US" sz="1400" i="1" dirty="0" smtClean="0"/>
              <a:t> experiment in the method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21509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Convert.bat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Run the Convert.bat script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Can either double click in Windows, or run from command prompt: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228850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44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Examples\Fusion\DIA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Generated method file appears in folder: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DIA_Experiment.meth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299" b="72803"/>
          <a:stretch/>
        </p:blipFill>
        <p:spPr>
          <a:xfrm>
            <a:off x="762000" y="1905000"/>
            <a:ext cx="7077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900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DIA_Experiment.meth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4 Experiments now appear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First one is still MS OT, but scan range is now modified to 490-910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83448"/>
            <a:ext cx="6553200" cy="44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38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DIA_Experiment.meth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 Experiment is tMS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but now has the filled in mass list table</a:t>
            </a:r>
            <a:endParaRPr lang="en-US" sz="1400" kern="0" baseline="3000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010400" cy="47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459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DIA_Experiment.meth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Skipping to experiment 4, we see new tMS</a:t>
            </a:r>
            <a:r>
              <a:rPr lang="en-US" sz="1400" kern="0" baseline="3000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2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experiment with different mass list items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0"/>
            <a:ext cx="7200900" cy="48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42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5432424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Method Modifications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Goals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Edit and modify TNG method files without installing full software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Provide a way to programmatically modify TNG method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files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Provide command-line tool to modify methods without needing to program</a:t>
            </a: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Implementation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Provided ‘workstation’ installer to be able to use the Method Editor independently from 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insturment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Method Modification Workflow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Create template TNG method file using standard Method Editor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Describe modifications using XML file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Validate XML against schema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Generate a new TNG method file with applied modifications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lvl="1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defRPr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4215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Installers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5432424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Client Installers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Two types of installers per instrument model</a:t>
            </a:r>
          </a:p>
          <a:p>
            <a:pPr marL="8001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Full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Intended for use with a connected instrument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Can only install one ‘Full’ model per computer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8001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b="1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Workstation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Intended for use apart from a connected instrument (laptop, server, etc..)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Provides Method editing and viewing capabilities</a:t>
            </a:r>
          </a:p>
          <a:p>
            <a:pPr marL="1714500" lvl="3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Launch from: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:\Thermo\Instruments\TNG\&lt;Instrument 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&gt;\&lt;Instrument Version&gt;\System\programs\TNGMethodEditor.exe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Multiple workstations can be installed at the same time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Cannot install ‘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W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orkstation’ and ‘Full’ for the same instrument model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Can install ‘Full’ and different models of ‘Workstations’</a:t>
            </a:r>
          </a:p>
          <a:p>
            <a:pPr marL="342900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00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Modification Requirements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0" y="609601"/>
            <a:ext cx="8839199" cy="5432424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Required Files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Two .NET assemblies</a:t>
            </a:r>
          </a:p>
          <a:p>
            <a:pPr marL="8001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Thermo.TNG.MethodXMLInterface.dll</a:t>
            </a:r>
          </a:p>
          <a:p>
            <a:pPr marL="10858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IMethodXML.cs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(interface for .xml/.meth manipulation)</a:t>
            </a:r>
          </a:p>
          <a:p>
            <a:pPr marL="10858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Exception Classes 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(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MethodXMLException.cs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, 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MethodXMLValidationException.cs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)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800100" lvl="1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Thermo.TNG.MethodXMLFactory.dll</a:t>
            </a:r>
          </a:p>
          <a:p>
            <a:pPr marL="10858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MethodXMLFactory.cs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(factory for creating </a:t>
            </a:r>
            <a:r>
              <a:rPr lang="en-US" sz="1400" kern="0" dirty="0" err="1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IMethodXML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object based on installed platforms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)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Comes installed with Tune 1.2 and higher</a:t>
            </a:r>
          </a:p>
          <a:p>
            <a:pPr marL="10858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:\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Thermo\Instruments\TNG\&lt;Instrument Model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&gt;\&lt;Instrument Version&gt;\System\programs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10858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Both the ‘Full’ and ‘Workstation’ installers contain the assemblies</a:t>
            </a: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XML Schema (XSDs)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Provided independently from TNG installer (email: derek.bailey@thermofisher.com)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Used to validate XML before modifying methods</a:t>
            </a:r>
          </a:p>
          <a:p>
            <a:pPr lvl="1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defRPr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9703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Modification Requirements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5432424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XSD Schema</a:t>
            </a:r>
            <a:endParaRPr lang="en-US" sz="1800" b="1" kern="0" dirty="0">
              <a:solidFill>
                <a:schemeClr val="accent5">
                  <a:lumMod val="75000"/>
                </a:schemeClr>
              </a:solidFill>
              <a:latin typeface="+mn-lt"/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Fusion/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Lumos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(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MethodModifications.xsd)</a:t>
            </a: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Located in 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xsd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\Calcium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\&lt;version&gt;\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Can only modify existing TNG methods, cannot build complete method from scratch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Only certain subset of parameters can be modified at this time</a:t>
            </a: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Quantiva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/</a:t>
            </a:r>
            <a:r>
              <a:rPr lang="en-US" sz="1400" kern="0" dirty="0" err="1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Endura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(HyperionMethod.xsd)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Located in 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xsds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\Hyperion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\&lt;version&gt;\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References other dependent .</a:t>
            </a:r>
            <a:r>
              <a:rPr lang="en-US" sz="1400" kern="0" dirty="0" err="1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xsd</a:t>
            </a: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in same directory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Can be used to modify and create TNG methods from scratch.</a:t>
            </a: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XSD files are versioned against the TNG methods they modify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.</a:t>
            </a:r>
          </a:p>
          <a:p>
            <a:pPr marL="171450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XSD files describe the available things that can be modified in the method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Additional requests of parameters to be able to change should be directed to derek.bailey@thermofisher.com</a:t>
            </a: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59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Modification Examples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5432424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Example Command Line Program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XmlMethodChanger.exe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C# .NET Solution (XmlMethodChanger.sln)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Two Projects</a:t>
            </a:r>
          </a:p>
          <a:p>
            <a:pPr marL="1257300" lvl="3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XmlMethodChanger.lib</a:t>
            </a:r>
          </a:p>
          <a:p>
            <a:pPr marL="1543050" lvl="4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Class library that wraps the two Thermo.TNG.*.dll assemblies</a:t>
            </a:r>
          </a:p>
          <a:p>
            <a:pPr marL="1543050" lvl="4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Most of the code is commented</a:t>
            </a:r>
          </a:p>
          <a:p>
            <a:pPr marL="1257300" lvl="2" indent="-34290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en-US" sz="1400" dirty="0" smtClean="0"/>
              <a:t>XmlMethodChanger.cmd</a:t>
            </a:r>
          </a:p>
          <a:p>
            <a:pPr marL="1543050" lvl="3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Command-line program that uses the XmlMethodChanger.lib project to manipulate method files</a:t>
            </a:r>
          </a:p>
          <a:p>
            <a:pPr marL="1543050" lvl="3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Uses third-party </a:t>
            </a:r>
            <a:r>
              <a:rPr lang="en-US" sz="1400" dirty="0" err="1" smtClean="0"/>
              <a:t>NuGet</a:t>
            </a:r>
            <a:r>
              <a:rPr lang="en-US" sz="1400" dirty="0" smtClean="0"/>
              <a:t> package (Command Line Parser Library)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Can be used as-is to modify methods</a:t>
            </a:r>
          </a:p>
          <a:p>
            <a:pPr marL="6286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Or can serve as an example of the API and how to use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8113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Modification Examples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Example Command Line Program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XmlMethodChanger.exe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Help screen show options and usage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28800"/>
            <a:ext cx="5500098" cy="39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Modification Examples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Example Command Line Program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XmlMethodChanger.exe --status</a:t>
            </a:r>
          </a:p>
          <a:p>
            <a:pPr marL="628650" lvl="2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Shows the configured instruments available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5815013" cy="41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6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Modification Examples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28601" y="609601"/>
            <a:ext cx="8686006" cy="1600199"/>
          </a:xfrm>
          <a:prstGeom prst="rect">
            <a:avLst/>
          </a:prstGeom>
        </p:spPr>
        <p:txBody>
          <a:bodyPr rIns="0"/>
          <a:lstStyle/>
          <a:p>
            <a:pPr defTabSz="171450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1800" b="1" kern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60" charset="-128"/>
                <a:cs typeface="ＭＳ Ｐゴシック" pitchFamily="-60" charset="-128"/>
              </a:rPr>
              <a:t>Code Example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Complete code example in C#</a:t>
            </a: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chemeClr val="accent5">
                  <a:lumMod val="75000"/>
                </a:schemeClr>
              </a:solidFill>
              <a:ea typeface="ＭＳ Ｐゴシック" pitchFamily="-60" charset="-128"/>
              <a:cs typeface="ＭＳ Ｐゴシック" pitchFamily="-60" charset="-128"/>
            </a:endParaRPr>
          </a:p>
          <a:p>
            <a:pPr marL="171450" lvl="1" indent="-171450" defTabSz="171450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See 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XmlMethodChanger.lib\</a:t>
            </a:r>
            <a:r>
              <a:rPr lang="en-US" sz="1400" kern="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ＭＳ Ｐゴシック" pitchFamily="-60" charset="-128"/>
                <a:cs typeface="Consolas" panose="020B0609020204030204" pitchFamily="49" charset="0"/>
              </a:rPr>
              <a:t>MethodChanger.cs</a:t>
            </a:r>
            <a:r>
              <a:rPr lang="en-US" sz="1400" kern="0" dirty="0" smtClean="0">
                <a:solidFill>
                  <a:schemeClr val="accent5">
                    <a:lumMod val="75000"/>
                  </a:schemeClr>
                </a:solidFill>
                <a:ea typeface="ＭＳ Ｐゴシック" pitchFamily="-60" charset="-128"/>
                <a:cs typeface="ＭＳ Ｐゴシック" pitchFamily="-60" charset="-128"/>
              </a:rPr>
              <a:t> for complete example code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5" r="54968" b="60962"/>
          <a:stretch/>
        </p:blipFill>
        <p:spPr bwMode="auto">
          <a:xfrm>
            <a:off x="83619" y="1524000"/>
            <a:ext cx="8907981" cy="359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47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VESELECTION" val="True"/>
</p:tagLst>
</file>

<file path=ppt/theme/theme1.xml><?xml version="1.0" encoding="utf-8"?>
<a:theme xmlns:a="http://schemas.openxmlformats.org/drawingml/2006/main" name="150729-Corp-4x3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BB220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smtClean="0">
            <a:latin typeface="Arial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4" charset="0"/>
          </a:defRPr>
        </a:defPPr>
      </a:lstStyle>
    </a:lnDef>
  </a:objectDefaults>
  <a:extraClrSchemeLst/>
  <a:custClrLst>
    <a:custClr name="Red 187">
      <a:srgbClr val="AD1E2D"/>
    </a:custClr>
    <a:custClr name="Orange 716">
      <a:srgbClr val="ED7700"/>
    </a:custClr>
    <a:custClr name="716 Light">
      <a:srgbClr val="EA9F54"/>
    </a:custClr>
    <a:custClr name="Green 390">
      <a:srgbClr val="7FBA00"/>
    </a:custClr>
    <a:custClr name="BlueGreen 7476">
      <a:srgbClr val="065056"/>
    </a:custClr>
    <a:custClr name="7476 Light">
      <a:srgbClr val="09757D"/>
    </a:custClr>
    <a:custClr name="629 Dark">
      <a:srgbClr val="3A9CB0"/>
    </a:custClr>
    <a:custClr name="Blue 284">
      <a:srgbClr val="6DABE4"/>
    </a:custClr>
    <a:custClr name="Purple 272">
      <a:srgbClr val="7474C1"/>
    </a:custClr>
    <a:custClr name="Purple 269">
      <a:srgbClr val="522D6D"/>
    </a:custClr>
  </a:custClrLst>
  <a:extLst>
    <a:ext uri="{05A4C25C-085E-4340-85A3-A5531E510DB2}">
      <thm15:themeFamily xmlns:thm15="http://schemas.microsoft.com/office/thememl/2012/main" name="Thermo Fisher-template-2015-external-4x3.potx" id="{9F5DC0CB-F1E2-4C70-866B-1D5272A98F35}" vid="{79121FE7-9262-4760-94D6-522FBD9435EA}"/>
    </a:ext>
  </a:extLst>
</a:theme>
</file>

<file path=ppt/theme/theme2.xml><?xml version="1.0" encoding="utf-8"?>
<a:theme xmlns:a="http://schemas.openxmlformats.org/drawingml/2006/main" name="Office Theme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DAB1F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DAB1F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895BC83277D468A10DCB69483180A" ma:contentTypeVersion="0" ma:contentTypeDescription="Create a new document." ma:contentTypeScope="" ma:versionID="717d053624048a17382324c9177dafa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C938415-B0C9-44DB-A282-DFBD92CC9F7A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EAAA62-657F-4D93-8F56-50E58AA4AA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E9C630-A838-4687-9BC9-BBDF90C5D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ThermoFisher_Template_External_4x3</Template>
  <TotalTime>152</TotalTime>
  <Words>1207</Words>
  <Application>Microsoft Office PowerPoint</Application>
  <PresentationFormat>On-screen Show (4:3)</PresentationFormat>
  <Paragraphs>253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Consolas</vt:lpstr>
      <vt:lpstr>Symbol</vt:lpstr>
      <vt:lpstr>150729-Corp-4x3</vt:lpstr>
      <vt:lpstr>XML Method Modifications for Tune 2.0 </vt:lpstr>
      <vt:lpstr>Summary</vt:lpstr>
      <vt:lpstr>Workstation Installers</vt:lpstr>
      <vt:lpstr>Method Modification Requirements</vt:lpstr>
      <vt:lpstr>Method Modification Requirements</vt:lpstr>
      <vt:lpstr>Method Modification Examples</vt:lpstr>
      <vt:lpstr>Method Modification Examples</vt:lpstr>
      <vt:lpstr>Method Modification Examples</vt:lpstr>
      <vt:lpstr>Method Modification Examples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</vt:vector>
  </TitlesOfParts>
  <Company>Thermo Fisher Scientific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 4:3 for External Use</dc:title>
  <dc:creator>Bailey, Derek J.</dc:creator>
  <cp:lastModifiedBy>Bailey, Derek J.</cp:lastModifiedBy>
  <cp:revision>23</cp:revision>
  <cp:lastPrinted>2015-07-29T16:29:42Z</cp:lastPrinted>
  <dcterms:created xsi:type="dcterms:W3CDTF">2016-03-11T23:12:32Z</dcterms:created>
  <dcterms:modified xsi:type="dcterms:W3CDTF">2016-04-22T20:27:22Z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0x010100B99895BC83277D468A10DCB69483180A</vt:lpwstr>
  </property>
</Properties>
</file>