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2"/>
  </p:notesMasterIdLst>
  <p:handoutMasterIdLst>
    <p:handoutMasterId r:id="rId23"/>
  </p:handoutMasterIdLst>
  <p:sldIdLst>
    <p:sldId id="256" r:id="rId5"/>
    <p:sldId id="294" r:id="rId6"/>
    <p:sldId id="296" r:id="rId7"/>
    <p:sldId id="309" r:id="rId8"/>
    <p:sldId id="299" r:id="rId9"/>
    <p:sldId id="303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276" r:id="rId2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4A8E44BD-E47D-42AF-9DDA-22BC3A731DA7}">
          <p14:sldIdLst>
            <p14:sldId id="256"/>
            <p14:sldId id="294"/>
          </p14:sldIdLst>
        </p14:section>
        <p14:section name="Grober Überblick" id="{3E4A1476-9B7F-477C-B3C5-78C52638006A}">
          <p14:sldIdLst>
            <p14:sldId id="296"/>
            <p14:sldId id="309"/>
            <p14:sldId id="299"/>
            <p14:sldId id="303"/>
          </p14:sldIdLst>
        </p14:section>
        <p14:section name="Ergebnisse / Erkenntnisse" id="{90C5E860-4836-4A1F-85E0-A25E6556E72A}">
          <p14:sldIdLst>
            <p14:sldId id="322"/>
            <p14:sldId id="323"/>
            <p14:sldId id="324"/>
            <p14:sldId id="325"/>
            <p14:sldId id="326"/>
            <p14:sldId id="327"/>
            <p14:sldId id="328"/>
          </p14:sldIdLst>
        </p14:section>
        <p14:section name="Ausblick" id="{30B45F53-7065-472E-A257-FB475516D5DD}">
          <p14:sldIdLst>
            <p14:sldId id="329"/>
            <p14:sldId id="330"/>
          </p14:sldIdLst>
        </p14:section>
        <p14:section name="Vorführung" id="{74FECE79-1B4D-4A0B-8459-BDDF2EB4C4E2}">
          <p14:sldIdLst>
            <p14:sldId id="331"/>
          </p14:sldIdLst>
        </p14:section>
        <p14:section name="Ende" id="{F386FDFF-CF87-4DC8-8361-11E992E27C1A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96197"/>
  </p:normalViewPr>
  <p:slideViewPr>
    <p:cSldViewPr snapToGrid="0">
      <p:cViewPr varScale="1">
        <p:scale>
          <a:sx n="103" d="100"/>
          <a:sy n="103" d="100"/>
        </p:scale>
        <p:origin x="132" y="25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BE6B39-A503-4F12-B82D-73C2E66EF594}" type="datetime1">
              <a:rPr lang="de-DE" smtClean="0"/>
              <a:t>11.07.2022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D5A72-39BD-435D-AC92-8B45D0113318}" type="datetime1">
              <a:rPr lang="de-DE" smtClean="0"/>
              <a:pPr/>
              <a:t>11.07.2022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477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46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nh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Inhaltsplatzhalt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endParaRPr lang="de-DE" noProof="0"/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Dennis Goßler [11140150]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Zwei Inhal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Dennis Goßler [11140150]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el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5" name="Textplatzhalt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7" name="Textplatzhalt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8" name="Textplatzhalt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9" name="Textplatzhalt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Dennis Goßler [11140150]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iagrammplatzhalt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de-DE" noProof="0"/>
              <a:t>Diagramm durch Klicken auf das Symbol hinzufügen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Dennis Goßler [11140150]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0" name="Textplatzhalt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20" name="Textplatzhalt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1" name="Textplatzhalt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3" name="Textplatzhalt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4" name="Textplatzhalt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5" name="Textplatzhalt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8" name="Textplatzhalt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9" name="Textplatzhalt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7" name="Textplatzhalt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0" name="Textplatzhalt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1" name="Textplatzhalt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umsplatzhalt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37" name="Fußzeilenplatzhalt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Dennis Goßler [11140150]</a:t>
            </a:r>
          </a:p>
        </p:txBody>
      </p:sp>
      <p:sp>
        <p:nvSpPr>
          <p:cNvPr id="38" name="Foliennummernplatzhalt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de-DE" noProof="0"/>
              <a:t>Klicken Sie auf Symbol, um die SmartArt-Grafik hinzufügen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Dennis Goßler [11140150]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4 Person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de-DE" noProof="0"/>
              <a:t>Klicken Sie, um ein Bild hinzuzufügen.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Dennis Goßler [11140150]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8 Person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5" name="Bildplatzhalt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4" name="Textplatzhalt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2" name="Textplatzhalt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6" name="Bildplatzhalt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9" name="Textplatzhalt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7" name="Bildplatzhalt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60" name="Textplatzhalt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4" name="Textplatzhalt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8" name="Bildplatzhalt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1" name="Textplatzhalt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Dennis Goßler [11140150]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zier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4" name="Inhaltsplatzhalt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ZUM BEARBEITEN KLICKEN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5" name="Inhaltsplatzhalt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6" name="Inhaltsplatzhalt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Dennis Goßler [11140150]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Dennis Goßler [11140150]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gesordnu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Dennis Goßler [11140150]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chlussbemerku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Dennis Goßler [11140150]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 DURCH KLICKEN BEARBEITEN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8" name="Textplatzhalt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34" name="Textplatzhalt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5" name="Textplatzhalt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6" name="Textplatzhalt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7" name="Textplatzhalt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de-DE" noProof="0"/>
              <a:t>Dennis Goßler [11140150]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Spal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1" name="Textplatzhalt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32" name="Textplatzhalt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Textplatzhalt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34" name="Textplatzhalt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Textplatzhalt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13" name="Textplatzhalt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noProof="0"/>
              <a:t>Dennis Goßler [11140150]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8" name="Textplatzhalt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0" name="Textplatzhalt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4" name="Textplatzhalt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Dennis Goßler [11140150]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inführu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Dennis Goßler [11140150]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2" name="Textplatzhalt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6" name="Textplatzhalt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Datumsplatzhalt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8" name="Fußzeilenplatzhalt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Dennis Goßler [11140150]</a:t>
            </a:r>
          </a:p>
        </p:txBody>
      </p:sp>
      <p:sp>
        <p:nvSpPr>
          <p:cNvPr id="19" name="Foliennummernplatzhalt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Dennis Goßler [11140150]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Dennis Goßler [11140150]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nnisGoss99/BachelorThesis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7756" y="3079102"/>
            <a:ext cx="6336768" cy="2365973"/>
          </a:xfrm>
        </p:spPr>
        <p:txBody>
          <a:bodyPr rtlCol="0"/>
          <a:lstStyle/>
          <a:p>
            <a:pPr rtl="0"/>
            <a:r>
              <a:rPr lang="de-DE" sz="2000" b="1" i="0" dirty="0">
                <a:solidFill>
                  <a:srgbClr val="202124"/>
                </a:solidFill>
                <a:effectLst/>
                <a:latin typeface="Google Sans"/>
              </a:rPr>
              <a:t>Kolloquium zu Bachelorarbeit:</a:t>
            </a:r>
            <a:br>
              <a:rPr lang="de-DE" sz="2000" b="0" i="0" dirty="0">
                <a:solidFill>
                  <a:srgbClr val="202124"/>
                </a:solidFill>
                <a:effectLst/>
                <a:latin typeface="Google Sans"/>
              </a:rPr>
            </a:br>
            <a:br>
              <a:rPr lang="de-DE" sz="2000" b="0" i="0" dirty="0">
                <a:solidFill>
                  <a:srgbClr val="202124"/>
                </a:solidFill>
                <a:effectLst/>
                <a:latin typeface="Google Sans"/>
              </a:rPr>
            </a:br>
            <a:r>
              <a:rPr lang="de-DE" sz="1400" dirty="0">
                <a:solidFill>
                  <a:srgbClr val="202124"/>
                </a:solidFill>
                <a:latin typeface="Google Sans"/>
              </a:rPr>
              <a:t>Gestaltung und Entwicklung einer stark parallelisierten dreidimensionalen Simulation von orbitalen Himmelskörpern.</a:t>
            </a:r>
            <a:endParaRPr lang="de-DE" sz="2000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7756" y="5557042"/>
            <a:ext cx="4941770" cy="1032024"/>
          </a:xfrm>
        </p:spPr>
        <p:txBody>
          <a:bodyPr rtlCol="0"/>
          <a:lstStyle/>
          <a:p>
            <a:pPr rtl="0"/>
            <a:r>
              <a:rPr lang="de-DE" dirty="0"/>
              <a:t>Name:		Dennis Goßler</a:t>
            </a:r>
          </a:p>
          <a:p>
            <a:pPr rtl="0"/>
            <a:r>
              <a:rPr lang="de-DE" dirty="0"/>
              <a:t>Matrikelnummer:	11140150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53874ED0-0BBE-47E6-9AD0-DC2D636C539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z="1200" noProof="0" smtClean="0"/>
              <a:pPr rtl="0"/>
              <a:t>10</a:t>
            </a:fld>
            <a:endParaRPr lang="de-DE" sz="1200" noProof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DFD5B911-AD88-42B4-BAC4-9BB7C68BAF07}"/>
              </a:ext>
            </a:extLst>
          </p:cNvPr>
          <p:cNvSpPr txBox="1">
            <a:spLocks/>
          </p:cNvSpPr>
          <p:nvPr/>
        </p:nvSpPr>
        <p:spPr>
          <a:xfrm>
            <a:off x="3380014" y="136525"/>
            <a:ext cx="5431971" cy="846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dirty="0"/>
          </a:p>
        </p:txBody>
      </p:sp>
      <p:sp>
        <p:nvSpPr>
          <p:cNvPr id="21" name="Fußzeilenplatzhalter 2">
            <a:extLst>
              <a:ext uri="{FF2B5EF4-FFF2-40B4-BE49-F238E27FC236}">
                <a16:creationId xmlns:a16="http://schemas.microsoft.com/office/drawing/2014/main" id="{6DB5CD88-3730-B54F-D2A0-7916C11AF6EB}"/>
              </a:ext>
            </a:extLst>
          </p:cNvPr>
          <p:cNvSpPr txBox="1">
            <a:spLocks/>
          </p:cNvSpPr>
          <p:nvPr/>
        </p:nvSpPr>
        <p:spPr>
          <a:xfrm>
            <a:off x="7238999" y="61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Ergebnisse  / Erkenntnisse</a:t>
            </a:r>
          </a:p>
        </p:txBody>
      </p:sp>
      <p:sp>
        <p:nvSpPr>
          <p:cNvPr id="24" name="Titel 1">
            <a:extLst>
              <a:ext uri="{FF2B5EF4-FFF2-40B4-BE49-F238E27FC236}">
                <a16:creationId xmlns:a16="http://schemas.microsoft.com/office/drawing/2014/main" id="{5D512C96-F936-143A-2678-B6E7B16658F0}"/>
              </a:ext>
            </a:extLst>
          </p:cNvPr>
          <p:cNvSpPr txBox="1">
            <a:spLocks/>
          </p:cNvSpPr>
          <p:nvPr/>
        </p:nvSpPr>
        <p:spPr>
          <a:xfrm>
            <a:off x="3532414" y="501650"/>
            <a:ext cx="5431971" cy="47540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Resultate Als Diagramme</a:t>
            </a:r>
          </a:p>
        </p:txBody>
      </p:sp>
      <p:sp>
        <p:nvSpPr>
          <p:cNvPr id="37" name="Fußzeilenplatzhalter 1">
            <a:extLst>
              <a:ext uri="{FF2B5EF4-FFF2-40B4-BE49-F238E27FC236}">
                <a16:creationId xmlns:a16="http://schemas.microsoft.com/office/drawing/2014/main" id="{B9243BC8-B73C-432B-6385-60D2008A0C0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474028" y="6349222"/>
            <a:ext cx="3243942" cy="365125"/>
          </a:xfrm>
        </p:spPr>
        <p:txBody>
          <a:bodyPr/>
          <a:lstStyle/>
          <a:p>
            <a:pPr rtl="0"/>
            <a:r>
              <a:rPr lang="de-DE" sz="1200" noProof="0" dirty="0"/>
              <a:t>Dennis Goßler [11140150]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CA601B7-3C37-9CA0-C2F3-E2180D91B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197" y="1182836"/>
            <a:ext cx="4655976" cy="248318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D733075-1CF4-DDBD-ADA2-C48441810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939" y="3766029"/>
            <a:ext cx="4534516" cy="248318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370664F-13B5-DC81-0690-C58B65EA9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041" y="3766030"/>
            <a:ext cx="4712615" cy="248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05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53874ED0-0BBE-47E6-9AD0-DC2D636C539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z="1200" noProof="0" smtClean="0"/>
              <a:pPr rtl="0"/>
              <a:t>11</a:t>
            </a:fld>
            <a:endParaRPr lang="de-DE" sz="1200" noProof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DFD5B911-AD88-42B4-BAC4-9BB7C68BAF07}"/>
              </a:ext>
            </a:extLst>
          </p:cNvPr>
          <p:cNvSpPr txBox="1">
            <a:spLocks/>
          </p:cNvSpPr>
          <p:nvPr/>
        </p:nvSpPr>
        <p:spPr>
          <a:xfrm>
            <a:off x="3380014" y="136525"/>
            <a:ext cx="5431971" cy="846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dirty="0"/>
          </a:p>
        </p:txBody>
      </p:sp>
      <p:sp>
        <p:nvSpPr>
          <p:cNvPr id="24" name="Titel 1">
            <a:extLst>
              <a:ext uri="{FF2B5EF4-FFF2-40B4-BE49-F238E27FC236}">
                <a16:creationId xmlns:a16="http://schemas.microsoft.com/office/drawing/2014/main" id="{5D512C96-F936-143A-2678-B6E7B16658F0}"/>
              </a:ext>
            </a:extLst>
          </p:cNvPr>
          <p:cNvSpPr txBox="1">
            <a:spLocks/>
          </p:cNvSpPr>
          <p:nvPr/>
        </p:nvSpPr>
        <p:spPr>
          <a:xfrm>
            <a:off x="3532414" y="501650"/>
            <a:ext cx="5431971" cy="47540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Genauer Vergleich</a:t>
            </a:r>
          </a:p>
        </p:txBody>
      </p:sp>
      <p:sp>
        <p:nvSpPr>
          <p:cNvPr id="37" name="Fußzeilenplatzhalter 1">
            <a:extLst>
              <a:ext uri="{FF2B5EF4-FFF2-40B4-BE49-F238E27FC236}">
                <a16:creationId xmlns:a16="http://schemas.microsoft.com/office/drawing/2014/main" id="{B9243BC8-B73C-432B-6385-60D2008A0C0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474028" y="6349222"/>
            <a:ext cx="3243942" cy="365125"/>
          </a:xfrm>
        </p:spPr>
        <p:txBody>
          <a:bodyPr/>
          <a:lstStyle/>
          <a:p>
            <a:pPr rtl="0"/>
            <a:r>
              <a:rPr lang="de-DE" sz="1200" noProof="0" dirty="0"/>
              <a:t>Dennis Goßler [11140150]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BCA7D7A-FBB3-66DC-86D6-FB4E4DF3C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333" y="1983166"/>
            <a:ext cx="6007331" cy="2626156"/>
          </a:xfrm>
          <a:prstGeom prst="rect">
            <a:avLst/>
          </a:prstGeom>
        </p:spPr>
      </p:pic>
      <p:sp>
        <p:nvSpPr>
          <p:cNvPr id="12" name="Fußzeilenplatzhalter 2">
            <a:extLst>
              <a:ext uri="{FF2B5EF4-FFF2-40B4-BE49-F238E27FC236}">
                <a16:creationId xmlns:a16="http://schemas.microsoft.com/office/drawing/2014/main" id="{C438B681-17AF-3313-28B1-11AF1D372F70}"/>
              </a:ext>
            </a:extLst>
          </p:cNvPr>
          <p:cNvSpPr txBox="1">
            <a:spLocks/>
          </p:cNvSpPr>
          <p:nvPr/>
        </p:nvSpPr>
        <p:spPr>
          <a:xfrm>
            <a:off x="7238999" y="61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Ergebnisse  / Erkenntnisse</a:t>
            </a:r>
          </a:p>
        </p:txBody>
      </p:sp>
    </p:spTree>
    <p:extLst>
      <p:ext uri="{BB962C8B-B14F-4D97-AF65-F5344CB8AC3E}">
        <p14:creationId xmlns:p14="http://schemas.microsoft.com/office/powerpoint/2010/main" val="535980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53874ED0-0BBE-47E6-9AD0-DC2D636C539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z="1200" noProof="0" smtClean="0"/>
              <a:pPr rtl="0"/>
              <a:t>12</a:t>
            </a:fld>
            <a:endParaRPr lang="de-DE" sz="1200" noProof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DFD5B911-AD88-42B4-BAC4-9BB7C68BAF07}"/>
              </a:ext>
            </a:extLst>
          </p:cNvPr>
          <p:cNvSpPr txBox="1">
            <a:spLocks/>
          </p:cNvSpPr>
          <p:nvPr/>
        </p:nvSpPr>
        <p:spPr>
          <a:xfrm>
            <a:off x="3380014" y="136525"/>
            <a:ext cx="5431971" cy="846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dirty="0"/>
          </a:p>
        </p:txBody>
      </p:sp>
      <p:sp>
        <p:nvSpPr>
          <p:cNvPr id="24" name="Titel 1">
            <a:extLst>
              <a:ext uri="{FF2B5EF4-FFF2-40B4-BE49-F238E27FC236}">
                <a16:creationId xmlns:a16="http://schemas.microsoft.com/office/drawing/2014/main" id="{5D512C96-F936-143A-2678-B6E7B16658F0}"/>
              </a:ext>
            </a:extLst>
          </p:cNvPr>
          <p:cNvSpPr txBox="1">
            <a:spLocks/>
          </p:cNvSpPr>
          <p:nvPr/>
        </p:nvSpPr>
        <p:spPr>
          <a:xfrm>
            <a:off x="3532414" y="501650"/>
            <a:ext cx="5431971" cy="4754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Overhead der Parallelisierung</a:t>
            </a:r>
          </a:p>
        </p:txBody>
      </p:sp>
      <p:sp>
        <p:nvSpPr>
          <p:cNvPr id="37" name="Fußzeilenplatzhalter 1">
            <a:extLst>
              <a:ext uri="{FF2B5EF4-FFF2-40B4-BE49-F238E27FC236}">
                <a16:creationId xmlns:a16="http://schemas.microsoft.com/office/drawing/2014/main" id="{B9243BC8-B73C-432B-6385-60D2008A0C0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474028" y="6349222"/>
            <a:ext cx="3243942" cy="365125"/>
          </a:xfrm>
        </p:spPr>
        <p:txBody>
          <a:bodyPr/>
          <a:lstStyle/>
          <a:p>
            <a:pPr rtl="0"/>
            <a:r>
              <a:rPr lang="de-DE" sz="1200" noProof="0" dirty="0"/>
              <a:t>Dennis Goßler [11140150]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4F9D779-CE6E-37FF-A160-490B4C4F0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686" y="977054"/>
            <a:ext cx="4710313" cy="551759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305CC43-8053-EBD6-3CB3-C2770AB37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461" y="2446959"/>
            <a:ext cx="4710601" cy="196408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C2313BD9-3314-6935-D111-F9E9E99399E8}"/>
              </a:ext>
            </a:extLst>
          </p:cNvPr>
          <p:cNvSpPr txBox="1"/>
          <p:nvPr/>
        </p:nvSpPr>
        <p:spPr>
          <a:xfrm>
            <a:off x="7434940" y="4411040"/>
            <a:ext cx="3517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/>
              <a:t>Resultate von Testsystem 1</a:t>
            </a:r>
          </a:p>
        </p:txBody>
      </p:sp>
      <p:sp>
        <p:nvSpPr>
          <p:cNvPr id="17" name="Fußzeilenplatzhalter 2">
            <a:extLst>
              <a:ext uri="{FF2B5EF4-FFF2-40B4-BE49-F238E27FC236}">
                <a16:creationId xmlns:a16="http://schemas.microsoft.com/office/drawing/2014/main" id="{4FF6577A-3A11-60B9-CA22-42ABBD4DD9B7}"/>
              </a:ext>
            </a:extLst>
          </p:cNvPr>
          <p:cNvSpPr txBox="1">
            <a:spLocks/>
          </p:cNvSpPr>
          <p:nvPr/>
        </p:nvSpPr>
        <p:spPr>
          <a:xfrm>
            <a:off x="7238999" y="61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Ergebnisse  / Erkenntnisse</a:t>
            </a:r>
          </a:p>
        </p:txBody>
      </p:sp>
    </p:spTree>
    <p:extLst>
      <p:ext uri="{BB962C8B-B14F-4D97-AF65-F5344CB8AC3E}">
        <p14:creationId xmlns:p14="http://schemas.microsoft.com/office/powerpoint/2010/main" val="234668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53874ED0-0BBE-47E6-9AD0-DC2D636C539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z="1200" noProof="0" smtClean="0"/>
              <a:pPr rtl="0"/>
              <a:t>13</a:t>
            </a:fld>
            <a:endParaRPr lang="de-DE" sz="1200" noProof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DFD5B911-AD88-42B4-BAC4-9BB7C68BAF07}"/>
              </a:ext>
            </a:extLst>
          </p:cNvPr>
          <p:cNvSpPr txBox="1">
            <a:spLocks/>
          </p:cNvSpPr>
          <p:nvPr/>
        </p:nvSpPr>
        <p:spPr>
          <a:xfrm>
            <a:off x="3380014" y="136525"/>
            <a:ext cx="5431971" cy="846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dirty="0"/>
          </a:p>
        </p:txBody>
      </p:sp>
      <p:sp>
        <p:nvSpPr>
          <p:cNvPr id="21" name="Fußzeilenplatzhalter 2">
            <a:extLst>
              <a:ext uri="{FF2B5EF4-FFF2-40B4-BE49-F238E27FC236}">
                <a16:creationId xmlns:a16="http://schemas.microsoft.com/office/drawing/2014/main" id="{6DB5CD88-3730-B54F-D2A0-7916C11AF6EB}"/>
              </a:ext>
            </a:extLst>
          </p:cNvPr>
          <p:cNvSpPr txBox="1">
            <a:spLocks/>
          </p:cNvSpPr>
          <p:nvPr/>
        </p:nvSpPr>
        <p:spPr>
          <a:xfrm>
            <a:off x="7238999" y="61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Ergebnisse  / Erkenntnisse</a:t>
            </a:r>
          </a:p>
        </p:txBody>
      </p:sp>
      <p:sp>
        <p:nvSpPr>
          <p:cNvPr id="24" name="Titel 1">
            <a:extLst>
              <a:ext uri="{FF2B5EF4-FFF2-40B4-BE49-F238E27FC236}">
                <a16:creationId xmlns:a16="http://schemas.microsoft.com/office/drawing/2014/main" id="{5D512C96-F936-143A-2678-B6E7B16658F0}"/>
              </a:ext>
            </a:extLst>
          </p:cNvPr>
          <p:cNvSpPr txBox="1">
            <a:spLocks/>
          </p:cNvSpPr>
          <p:nvPr/>
        </p:nvSpPr>
        <p:spPr>
          <a:xfrm>
            <a:off x="3532414" y="501650"/>
            <a:ext cx="5431971" cy="47540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Diagramm zum Overhead</a:t>
            </a:r>
          </a:p>
        </p:txBody>
      </p:sp>
      <p:sp>
        <p:nvSpPr>
          <p:cNvPr id="37" name="Fußzeilenplatzhalter 1">
            <a:extLst>
              <a:ext uri="{FF2B5EF4-FFF2-40B4-BE49-F238E27FC236}">
                <a16:creationId xmlns:a16="http://schemas.microsoft.com/office/drawing/2014/main" id="{B9243BC8-B73C-432B-6385-60D2008A0C0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474028" y="6349222"/>
            <a:ext cx="3243942" cy="365125"/>
          </a:xfrm>
        </p:spPr>
        <p:txBody>
          <a:bodyPr/>
          <a:lstStyle/>
          <a:p>
            <a:pPr rtl="0"/>
            <a:r>
              <a:rPr lang="de-DE" sz="1200" noProof="0" dirty="0"/>
              <a:t>Dennis Goßler [11140150]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8305462-A590-C660-3808-7CA65E1A4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114" y="1645090"/>
            <a:ext cx="6491772" cy="356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05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79EFC-F2CC-42C2-8A04-C672D3AF1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050" y="2653424"/>
            <a:ext cx="6838950" cy="266152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de-DE" sz="2800" dirty="0"/>
              <a:t>Ausblick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5E63656-6D78-4DF7-8DD9-78978869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z="1200" noProof="0" smtClean="0"/>
              <a:t>14</a:t>
            </a:fld>
            <a:endParaRPr lang="de-DE" sz="1200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5AC10A-E54C-223F-C87E-751640E4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sz="1200" noProof="0" dirty="0"/>
              <a:t>Dennis Goßler [11140150]</a:t>
            </a:r>
          </a:p>
        </p:txBody>
      </p:sp>
    </p:spTree>
    <p:extLst>
      <p:ext uri="{BB962C8B-B14F-4D97-AF65-F5344CB8AC3E}">
        <p14:creationId xmlns:p14="http://schemas.microsoft.com/office/powerpoint/2010/main" val="153725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53874ED0-0BBE-47E6-9AD0-DC2D636C539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z="1200" noProof="0" smtClean="0"/>
              <a:pPr rtl="0"/>
              <a:t>15</a:t>
            </a:fld>
            <a:endParaRPr lang="de-DE" sz="1200" noProof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DFD5B911-AD88-42B4-BAC4-9BB7C68BAF07}"/>
              </a:ext>
            </a:extLst>
          </p:cNvPr>
          <p:cNvSpPr txBox="1">
            <a:spLocks/>
          </p:cNvSpPr>
          <p:nvPr/>
        </p:nvSpPr>
        <p:spPr>
          <a:xfrm>
            <a:off x="3380014" y="136525"/>
            <a:ext cx="5431971" cy="846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dirty="0"/>
          </a:p>
        </p:txBody>
      </p:sp>
      <p:sp>
        <p:nvSpPr>
          <p:cNvPr id="21" name="Fußzeilenplatzhalter 2">
            <a:extLst>
              <a:ext uri="{FF2B5EF4-FFF2-40B4-BE49-F238E27FC236}">
                <a16:creationId xmlns:a16="http://schemas.microsoft.com/office/drawing/2014/main" id="{6DB5CD88-3730-B54F-D2A0-7916C11AF6EB}"/>
              </a:ext>
            </a:extLst>
          </p:cNvPr>
          <p:cNvSpPr txBox="1">
            <a:spLocks/>
          </p:cNvSpPr>
          <p:nvPr/>
        </p:nvSpPr>
        <p:spPr>
          <a:xfrm>
            <a:off x="7238999" y="61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Ausblick</a:t>
            </a:r>
          </a:p>
        </p:txBody>
      </p:sp>
      <p:sp>
        <p:nvSpPr>
          <p:cNvPr id="24" name="Titel 1">
            <a:extLst>
              <a:ext uri="{FF2B5EF4-FFF2-40B4-BE49-F238E27FC236}">
                <a16:creationId xmlns:a16="http://schemas.microsoft.com/office/drawing/2014/main" id="{5D512C96-F936-143A-2678-B6E7B16658F0}"/>
              </a:ext>
            </a:extLst>
          </p:cNvPr>
          <p:cNvSpPr txBox="1">
            <a:spLocks/>
          </p:cNvSpPr>
          <p:nvPr/>
        </p:nvSpPr>
        <p:spPr>
          <a:xfrm>
            <a:off x="3532414" y="501650"/>
            <a:ext cx="5431971" cy="47540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Mögliche Verbesserungen</a:t>
            </a:r>
          </a:p>
        </p:txBody>
      </p:sp>
      <p:sp>
        <p:nvSpPr>
          <p:cNvPr id="36" name="Inhaltsplatzhalter 2">
            <a:extLst>
              <a:ext uri="{FF2B5EF4-FFF2-40B4-BE49-F238E27FC236}">
                <a16:creationId xmlns:a16="http://schemas.microsoft.com/office/drawing/2014/main" id="{3CD29F9A-DD41-C858-0100-C772EF5393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91711" y="2323603"/>
            <a:ext cx="8694576" cy="28922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rtl="0">
              <a:lnSpc>
                <a:spcPct val="150000"/>
              </a:lnSpc>
              <a:buFontTx/>
              <a:buChar char="-"/>
            </a:pPr>
            <a:r>
              <a:rPr lang="en-US" sz="1400" b="0" i="0" u="none" strike="noStrike" baseline="0" dirty="0" err="1">
                <a:latin typeface="ArialMT"/>
              </a:rPr>
              <a:t>ADynamic</a:t>
            </a:r>
            <a:r>
              <a:rPr lang="en-US" sz="1400" b="0" i="0" u="none" strike="noStrike" baseline="0" dirty="0">
                <a:latin typeface="ArialMT"/>
              </a:rPr>
              <a:t> Bounding Volume Hierarchy for Generalized Collision Detection:</a:t>
            </a:r>
            <a:br>
              <a:rPr lang="en-US" sz="1400" b="0" i="0" u="none" strike="noStrike" baseline="0" dirty="0">
                <a:latin typeface="ArialMT"/>
              </a:rPr>
            </a:br>
            <a:r>
              <a:rPr lang="en-US" sz="1400" b="0" i="0" u="none" strike="noStrike" baseline="0" dirty="0">
                <a:latin typeface="ArialMT"/>
              </a:rPr>
              <a:t>[</a:t>
            </a:r>
            <a:r>
              <a:rPr lang="de-DE" sz="1400" b="0" i="0" u="none" strike="noStrike" baseline="0" dirty="0">
                <a:solidFill>
                  <a:srgbClr val="0563C2"/>
                </a:solidFill>
                <a:latin typeface="ArialMT"/>
              </a:rPr>
              <a:t>http://vcg.isti.cnr.it/vriphys05/material/paper55.pdf</a:t>
            </a:r>
            <a:r>
              <a:rPr lang="en-US" sz="1400" b="0" i="0" u="none" strike="noStrike" baseline="0" dirty="0">
                <a:latin typeface="ArialMT"/>
              </a:rPr>
              <a:t>]</a:t>
            </a:r>
          </a:p>
          <a:p>
            <a:pPr rtl="0">
              <a:lnSpc>
                <a:spcPct val="150000"/>
              </a:lnSpc>
            </a:pPr>
            <a:endParaRPr lang="de-DE" sz="1600" dirty="0"/>
          </a:p>
          <a:p>
            <a:pPr marL="342900" indent="-342900" rtl="0">
              <a:lnSpc>
                <a:spcPct val="150000"/>
              </a:lnSpc>
              <a:buFontTx/>
              <a:buChar char="-"/>
            </a:pPr>
            <a:r>
              <a:rPr lang="de-DE" sz="1400" b="0" i="0" u="none" strike="noStrike" baseline="0" dirty="0">
                <a:latin typeface="ArialMT"/>
              </a:rPr>
              <a:t>Enhanced Sweep and Prune:</a:t>
            </a:r>
            <a:br>
              <a:rPr lang="de-DE" sz="1400" b="0" i="0" u="none" strike="noStrike" baseline="0" dirty="0">
                <a:latin typeface="ArialMT"/>
              </a:rPr>
            </a:br>
            <a:r>
              <a:rPr lang="de-DE" sz="1400" b="0" i="0" u="none" strike="noStrike" baseline="0" dirty="0">
                <a:latin typeface="ArialMT"/>
              </a:rPr>
              <a:t>[</a:t>
            </a:r>
            <a:r>
              <a:rPr lang="de-DE" sz="1400" b="0" i="0" u="none" strike="noStrike" baseline="0" dirty="0">
                <a:solidFill>
                  <a:srgbClr val="0563C2"/>
                </a:solidFill>
                <a:latin typeface="ArialMT"/>
              </a:rPr>
              <a:t>https://mathweb.ucsd.edu/%7Esbuss/ResearchWeb/EnhancedSweepPrune/</a:t>
            </a:r>
            <a:r>
              <a:rPr lang="de-DE" sz="1400" b="0" i="0" u="none" strike="noStrike" baseline="0" dirty="0">
                <a:latin typeface="ArialMT"/>
              </a:rPr>
              <a:t>]</a:t>
            </a:r>
          </a:p>
        </p:txBody>
      </p:sp>
      <p:sp>
        <p:nvSpPr>
          <p:cNvPr id="37" name="Fußzeilenplatzhalter 1">
            <a:extLst>
              <a:ext uri="{FF2B5EF4-FFF2-40B4-BE49-F238E27FC236}">
                <a16:creationId xmlns:a16="http://schemas.microsoft.com/office/drawing/2014/main" id="{B9243BC8-B73C-432B-6385-60D2008A0C0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474028" y="6349222"/>
            <a:ext cx="3243942" cy="365125"/>
          </a:xfrm>
        </p:spPr>
        <p:txBody>
          <a:bodyPr/>
          <a:lstStyle/>
          <a:p>
            <a:pPr rtl="0"/>
            <a:r>
              <a:rPr lang="de-DE" sz="1200" noProof="0" dirty="0"/>
              <a:t>Dennis Goßler [11140150]</a:t>
            </a:r>
          </a:p>
        </p:txBody>
      </p:sp>
    </p:spTree>
    <p:extLst>
      <p:ext uri="{BB962C8B-B14F-4D97-AF65-F5344CB8AC3E}">
        <p14:creationId xmlns:p14="http://schemas.microsoft.com/office/powerpoint/2010/main" val="1374107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79EFC-F2CC-42C2-8A04-C672D3AF1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050" y="2653424"/>
            <a:ext cx="6838950" cy="266152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de-DE" dirty="0"/>
              <a:t>Vorführung</a:t>
            </a:r>
            <a:endParaRPr lang="de-DE" sz="280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5E63656-6D78-4DF7-8DD9-78978869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z="1200" noProof="0" smtClean="0"/>
              <a:t>16</a:t>
            </a:fld>
            <a:endParaRPr lang="de-DE" sz="1200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5AC10A-E54C-223F-C87E-751640E4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sz="1200" noProof="0" dirty="0"/>
              <a:t>Dennis Goßler [11140150]</a:t>
            </a:r>
          </a:p>
        </p:txBody>
      </p:sp>
    </p:spTree>
    <p:extLst>
      <p:ext uri="{BB962C8B-B14F-4D97-AF65-F5344CB8AC3E}">
        <p14:creationId xmlns:p14="http://schemas.microsoft.com/office/powerpoint/2010/main" val="1845310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2492036"/>
            <a:ext cx="5410200" cy="1524735"/>
          </a:xfrm>
        </p:spPr>
        <p:txBody>
          <a:bodyPr rtlCol="0"/>
          <a:lstStyle/>
          <a:p>
            <a:pPr rtl="0"/>
            <a:r>
              <a:rPr lang="de-DE" dirty="0"/>
              <a:t>VIELEN DANK für Ihre Aufmerksamkeit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z="1200" smtClean="0"/>
              <a:pPr rtl="0"/>
              <a:t>17</a:t>
            </a:fld>
            <a:endParaRPr lang="de-DE" sz="1200"/>
          </a:p>
        </p:txBody>
      </p:sp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CA05C7B1-2B67-1E5F-230E-18B8ED032BF6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/>
              <a:t>Dennis Goßler [11140150]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67EA3-56AB-4BFA-A622-6B448547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Präsentationsinhalte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AD60FD-BC2D-40C8-A72B-836EB90715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9639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Symbol" panose="05050102010706020507" pitchFamily="18" charset="2"/>
              <a:buChar char="-"/>
            </a:pPr>
            <a:r>
              <a:rPr lang="de-DE" dirty="0"/>
              <a:t>Grober überblick</a:t>
            </a:r>
          </a:p>
          <a:p>
            <a:pPr marL="342900" indent="-342900">
              <a:lnSpc>
                <a:spcPct val="200000"/>
              </a:lnSpc>
              <a:buFont typeface="Symbol" panose="05050102010706020507" pitchFamily="18" charset="2"/>
              <a:buChar char="-"/>
            </a:pPr>
            <a:r>
              <a:rPr lang="de-DE" dirty="0"/>
              <a:t>Ergebnisse / Erkenntnisse</a:t>
            </a:r>
          </a:p>
          <a:p>
            <a:pPr marL="342900" indent="-342900">
              <a:lnSpc>
                <a:spcPct val="200000"/>
              </a:lnSpc>
              <a:buFont typeface="Symbol" panose="05050102010706020507" pitchFamily="18" charset="2"/>
              <a:buChar char="-"/>
            </a:pPr>
            <a:r>
              <a:rPr lang="de-DE" dirty="0"/>
              <a:t>Ausblick</a:t>
            </a:r>
          </a:p>
          <a:p>
            <a:pPr marL="342900" indent="-342900">
              <a:lnSpc>
                <a:spcPct val="200000"/>
              </a:lnSpc>
              <a:buFont typeface="Symbol" panose="05050102010706020507" pitchFamily="18" charset="2"/>
              <a:buChar char="-"/>
            </a:pPr>
            <a:r>
              <a:rPr lang="de-DE" dirty="0"/>
              <a:t>Vorführung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6440B8-6F57-A22B-258E-15B65058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sz="1200" noProof="0" dirty="0"/>
              <a:t>Dennis Goßler [11140150]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1EDF74-4C4F-8D0F-3BF2-C991FB36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z="1200" noProof="0" smtClean="0"/>
              <a:t>2</a:t>
            </a:fld>
            <a:endParaRPr lang="de-DE" sz="1200" noProof="0"/>
          </a:p>
        </p:txBody>
      </p:sp>
    </p:spTree>
    <p:extLst>
      <p:ext uri="{BB962C8B-B14F-4D97-AF65-F5344CB8AC3E}">
        <p14:creationId xmlns:p14="http://schemas.microsoft.com/office/powerpoint/2010/main" val="393326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79EFC-F2CC-42C2-8A04-C672D3AF1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050" y="2653424"/>
            <a:ext cx="6838950" cy="266152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de-DE" sz="2800" dirty="0"/>
              <a:t>Grober überblick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5E63656-6D78-4DF7-8DD9-78978869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z="1200" noProof="0" smtClean="0"/>
              <a:t>3</a:t>
            </a:fld>
            <a:endParaRPr lang="de-DE" sz="1200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5AC10A-E54C-223F-C87E-751640E4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sz="1200" noProof="0" dirty="0"/>
              <a:t>Dennis Goßler [11140150]</a:t>
            </a:r>
          </a:p>
        </p:txBody>
      </p:sp>
    </p:spTree>
    <p:extLst>
      <p:ext uri="{BB962C8B-B14F-4D97-AF65-F5344CB8AC3E}">
        <p14:creationId xmlns:p14="http://schemas.microsoft.com/office/powerpoint/2010/main" val="4386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5D33DC8B-104F-40AF-88FD-A5C1A58EEAB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z="1200" noProof="0" smtClean="0"/>
              <a:pPr rtl="0"/>
              <a:t>4</a:t>
            </a:fld>
            <a:endParaRPr lang="de-DE" sz="1200" noProof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1BEFE94-4B67-6C1B-B095-62D200B686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474028" y="6349222"/>
            <a:ext cx="3243942" cy="365125"/>
          </a:xfrm>
        </p:spPr>
        <p:txBody>
          <a:bodyPr/>
          <a:lstStyle/>
          <a:p>
            <a:pPr rtl="0"/>
            <a:r>
              <a:rPr lang="de-DE" sz="1200" noProof="0" dirty="0"/>
              <a:t>Dennis Goßler [11140150]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D6D453-32EA-8A24-7D63-E4EB83AE8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892" y="1513583"/>
            <a:ext cx="6211079" cy="355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FFF241B-759B-D852-C1A3-EDBC55A2E562}"/>
              </a:ext>
            </a:extLst>
          </p:cNvPr>
          <p:cNvSpPr txBox="1"/>
          <p:nvPr/>
        </p:nvSpPr>
        <p:spPr>
          <a:xfrm>
            <a:off x="5894612" y="5067418"/>
            <a:ext cx="3517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/>
              <a:t>Desktop-Anwendung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8673766-6158-7024-5A5C-9CD4126B2B21}"/>
              </a:ext>
            </a:extLst>
          </p:cNvPr>
          <p:cNvSpPr txBox="1"/>
          <p:nvPr/>
        </p:nvSpPr>
        <p:spPr>
          <a:xfrm>
            <a:off x="128063" y="5417725"/>
            <a:ext cx="3949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GitHub </a:t>
            </a:r>
            <a:r>
              <a:rPr lang="de-DE" sz="1400" b="1" dirty="0" err="1"/>
              <a:t>repository</a:t>
            </a:r>
            <a:r>
              <a:rPr lang="de-DE" sz="1400" b="1" dirty="0"/>
              <a:t>: </a:t>
            </a:r>
          </a:p>
          <a:p>
            <a:r>
              <a:rPr lang="de-DE" sz="1400" dirty="0">
                <a:hlinkClick r:id="rId3"/>
              </a:rPr>
              <a:t>https://github.com/DennisGoss99/BachelorThesis</a:t>
            </a:r>
            <a:endParaRPr lang="de-DE" sz="1400" dirty="0"/>
          </a:p>
        </p:txBody>
      </p:sp>
      <p:sp>
        <p:nvSpPr>
          <p:cNvPr id="17" name="Fußzeilenplatzhalter 2">
            <a:extLst>
              <a:ext uri="{FF2B5EF4-FFF2-40B4-BE49-F238E27FC236}">
                <a16:creationId xmlns:a16="http://schemas.microsoft.com/office/drawing/2014/main" id="{502EDE15-BBB2-141A-59CC-E06EE17D8197}"/>
              </a:ext>
            </a:extLst>
          </p:cNvPr>
          <p:cNvSpPr txBox="1">
            <a:spLocks/>
          </p:cNvSpPr>
          <p:nvPr/>
        </p:nvSpPr>
        <p:spPr>
          <a:xfrm>
            <a:off x="7238999" y="61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Grober Überblick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FD40AEA-CB35-D593-9286-301090BB0F5C}"/>
              </a:ext>
            </a:extLst>
          </p:cNvPr>
          <p:cNvCxnSpPr>
            <a:cxnSpLocks/>
          </p:cNvCxnSpPr>
          <p:nvPr/>
        </p:nvCxnSpPr>
        <p:spPr>
          <a:xfrm>
            <a:off x="0" y="4664931"/>
            <a:ext cx="4310743" cy="672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1F29070-E466-B982-E45C-58EF0207A8FE}"/>
              </a:ext>
            </a:extLst>
          </p:cNvPr>
          <p:cNvCxnSpPr>
            <a:cxnSpLocks/>
          </p:cNvCxnSpPr>
          <p:nvPr/>
        </p:nvCxnSpPr>
        <p:spPr>
          <a:xfrm flipH="1">
            <a:off x="3844212" y="5337110"/>
            <a:ext cx="466531" cy="1520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37C00B0C-C63C-D2BF-C22F-7E8E068421A1}"/>
              </a:ext>
            </a:extLst>
          </p:cNvPr>
          <p:cNvCxnSpPr>
            <a:cxnSpLocks/>
          </p:cNvCxnSpPr>
          <p:nvPr/>
        </p:nvCxnSpPr>
        <p:spPr>
          <a:xfrm flipH="1">
            <a:off x="-18662" y="6130212"/>
            <a:ext cx="4108579" cy="591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itel 1">
            <a:extLst>
              <a:ext uri="{FF2B5EF4-FFF2-40B4-BE49-F238E27FC236}">
                <a16:creationId xmlns:a16="http://schemas.microsoft.com/office/drawing/2014/main" id="{13FCA3BA-A31F-D560-7236-AE3EB061ED15}"/>
              </a:ext>
            </a:extLst>
          </p:cNvPr>
          <p:cNvSpPr txBox="1">
            <a:spLocks/>
          </p:cNvSpPr>
          <p:nvPr/>
        </p:nvSpPr>
        <p:spPr>
          <a:xfrm>
            <a:off x="3380014" y="136525"/>
            <a:ext cx="5431971" cy="846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Die Anwendung</a:t>
            </a:r>
          </a:p>
        </p:txBody>
      </p:sp>
    </p:spTree>
    <p:extLst>
      <p:ext uri="{BB962C8B-B14F-4D97-AF65-F5344CB8AC3E}">
        <p14:creationId xmlns:p14="http://schemas.microsoft.com/office/powerpoint/2010/main" val="138376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AB45416-837E-4491-A9CA-873CA40F8B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de-DE" sz="1200" noProof="0" smtClean="0"/>
              <a:pPr rtl="0">
                <a:spcAft>
                  <a:spcPts val="600"/>
                </a:spcAft>
              </a:pPr>
              <a:t>5</a:t>
            </a:fld>
            <a:endParaRPr lang="de-DE" sz="1200" noProof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C22FEFA8-88D7-6775-F3EF-B69C15352C84}"/>
              </a:ext>
            </a:extLst>
          </p:cNvPr>
          <p:cNvSpPr txBox="1">
            <a:spLocks/>
          </p:cNvSpPr>
          <p:nvPr/>
        </p:nvSpPr>
        <p:spPr>
          <a:xfrm>
            <a:off x="7238999" y="61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Grober Überblick</a:t>
            </a:r>
          </a:p>
        </p:txBody>
      </p:sp>
      <p:pic>
        <p:nvPicPr>
          <p:cNvPr id="2054" name="Picture 6" descr="K wie Kotlin: Kotlin Logo&quot; Poster von hellkni9ht | Redbubble">
            <a:extLst>
              <a:ext uri="{FF2B5EF4-FFF2-40B4-BE49-F238E27FC236}">
                <a16:creationId xmlns:a16="http://schemas.microsoft.com/office/drawing/2014/main" id="{73777552-8751-F052-8C51-C5C2773347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9" t="23043" r="17392" b="27568"/>
          <a:stretch/>
        </p:blipFill>
        <p:spPr bwMode="auto">
          <a:xfrm>
            <a:off x="4192555" y="1261761"/>
            <a:ext cx="1679510" cy="126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E0DF2686-F198-5A98-0B88-A7F9D90098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2337" y="2526621"/>
            <a:ext cx="6722705" cy="9651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rtl="0">
              <a:buFontTx/>
              <a:buChar char="-"/>
            </a:pPr>
            <a:r>
              <a:rPr lang="de-DE" dirty="0" err="1"/>
              <a:t>kotlinx.coroutines</a:t>
            </a:r>
            <a:endParaRPr lang="de-DE" dirty="0"/>
          </a:p>
          <a:p>
            <a:pPr marL="342900" indent="-342900" rtl="0">
              <a:buFontTx/>
              <a:buChar char="-"/>
            </a:pPr>
            <a:r>
              <a:rPr lang="de-DE" dirty="0" err="1"/>
              <a:t>kotlinx.serialization</a:t>
            </a:r>
            <a:endParaRPr lang="de-DE" dirty="0"/>
          </a:p>
        </p:txBody>
      </p:sp>
      <p:pic>
        <p:nvPicPr>
          <p:cNvPr id="2056" name="Picture 8" descr="Lightweight Java Game Library – Wikipedia">
            <a:extLst>
              <a:ext uri="{FF2B5EF4-FFF2-40B4-BE49-F238E27FC236}">
                <a16:creationId xmlns:a16="http://schemas.microsoft.com/office/drawing/2014/main" id="{0D14F9C2-3308-59F2-B38E-3F183EA43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555" y="4155375"/>
            <a:ext cx="2771192" cy="100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132E22E7-815A-1FFB-B54F-E3C62A43E85D}"/>
              </a:ext>
            </a:extLst>
          </p:cNvPr>
          <p:cNvSpPr txBox="1">
            <a:spLocks/>
          </p:cNvSpPr>
          <p:nvPr/>
        </p:nvSpPr>
        <p:spPr>
          <a:xfrm>
            <a:off x="4192555" y="5156468"/>
            <a:ext cx="6722705" cy="36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de-DE" dirty="0"/>
              <a:t>OpenGL</a:t>
            </a: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2C3A40BA-A101-7B7C-33CC-45691E9782F3}"/>
              </a:ext>
            </a:extLst>
          </p:cNvPr>
          <p:cNvSpPr txBox="1">
            <a:spLocks/>
          </p:cNvSpPr>
          <p:nvPr/>
        </p:nvSpPr>
        <p:spPr>
          <a:xfrm>
            <a:off x="3380014" y="136525"/>
            <a:ext cx="5431971" cy="846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Genutzte Bibliotheken</a:t>
            </a:r>
          </a:p>
        </p:txBody>
      </p:sp>
      <p:sp>
        <p:nvSpPr>
          <p:cNvPr id="32" name="Fußzeilenplatzhalter 1">
            <a:extLst>
              <a:ext uri="{FF2B5EF4-FFF2-40B4-BE49-F238E27FC236}">
                <a16:creationId xmlns:a16="http://schemas.microsoft.com/office/drawing/2014/main" id="{6183BFBD-C5CE-3A8C-F85D-5893E24D0995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474028" y="6349222"/>
            <a:ext cx="3243942" cy="365125"/>
          </a:xfrm>
        </p:spPr>
        <p:txBody>
          <a:bodyPr/>
          <a:lstStyle/>
          <a:p>
            <a:pPr rtl="0"/>
            <a:r>
              <a:rPr lang="de-DE" sz="1200" noProof="0" dirty="0"/>
              <a:t>Dennis Goßler [11140150]</a:t>
            </a:r>
          </a:p>
        </p:txBody>
      </p:sp>
    </p:spTree>
    <p:extLst>
      <p:ext uri="{BB962C8B-B14F-4D97-AF65-F5344CB8AC3E}">
        <p14:creationId xmlns:p14="http://schemas.microsoft.com/office/powerpoint/2010/main" val="224908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53874ED0-0BBE-47E6-9AD0-DC2D636C539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z="1200" noProof="0" smtClean="0"/>
              <a:pPr rtl="0"/>
              <a:t>6</a:t>
            </a:fld>
            <a:endParaRPr lang="de-DE" sz="1200" noProof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DFD5B911-AD88-42B4-BAC4-9BB7C68BAF07}"/>
              </a:ext>
            </a:extLst>
          </p:cNvPr>
          <p:cNvSpPr txBox="1">
            <a:spLocks/>
          </p:cNvSpPr>
          <p:nvPr/>
        </p:nvSpPr>
        <p:spPr>
          <a:xfrm>
            <a:off x="3380014" y="136525"/>
            <a:ext cx="5431971" cy="846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dirty="0"/>
          </a:p>
        </p:txBody>
      </p:sp>
      <p:sp>
        <p:nvSpPr>
          <p:cNvPr id="21" name="Fußzeilenplatzhalter 2">
            <a:extLst>
              <a:ext uri="{FF2B5EF4-FFF2-40B4-BE49-F238E27FC236}">
                <a16:creationId xmlns:a16="http://schemas.microsoft.com/office/drawing/2014/main" id="{6DB5CD88-3730-B54F-D2A0-7916C11AF6EB}"/>
              </a:ext>
            </a:extLst>
          </p:cNvPr>
          <p:cNvSpPr txBox="1">
            <a:spLocks/>
          </p:cNvSpPr>
          <p:nvPr/>
        </p:nvSpPr>
        <p:spPr>
          <a:xfrm>
            <a:off x="7238999" y="61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Grober Überblick</a:t>
            </a:r>
          </a:p>
        </p:txBody>
      </p:sp>
      <p:sp>
        <p:nvSpPr>
          <p:cNvPr id="24" name="Titel 1">
            <a:extLst>
              <a:ext uri="{FF2B5EF4-FFF2-40B4-BE49-F238E27FC236}">
                <a16:creationId xmlns:a16="http://schemas.microsoft.com/office/drawing/2014/main" id="{5D512C96-F936-143A-2678-B6E7B16658F0}"/>
              </a:ext>
            </a:extLst>
          </p:cNvPr>
          <p:cNvSpPr txBox="1">
            <a:spLocks/>
          </p:cNvSpPr>
          <p:nvPr/>
        </p:nvSpPr>
        <p:spPr>
          <a:xfrm>
            <a:off x="3532414" y="501650"/>
            <a:ext cx="5431971" cy="47540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Zielsetzung</a:t>
            </a:r>
          </a:p>
        </p:txBody>
      </p:sp>
      <p:sp>
        <p:nvSpPr>
          <p:cNvPr id="36" name="Inhaltsplatzhalter 2">
            <a:extLst>
              <a:ext uri="{FF2B5EF4-FFF2-40B4-BE49-F238E27FC236}">
                <a16:creationId xmlns:a16="http://schemas.microsoft.com/office/drawing/2014/main" id="{3CD29F9A-DD41-C858-0100-C772EF5393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4591" y="1633138"/>
            <a:ext cx="7574903" cy="2892209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342900" indent="-342900" rtl="0">
              <a:lnSpc>
                <a:spcPct val="150000"/>
              </a:lnSpc>
              <a:buFontTx/>
              <a:buChar char="-"/>
            </a:pPr>
            <a:r>
              <a:rPr lang="de-DE" dirty="0"/>
              <a:t>Gewisse Algorithmen und Prozesse stark parallelisieren</a:t>
            </a:r>
          </a:p>
          <a:p>
            <a:pPr rtl="0">
              <a:lnSpc>
                <a:spcPct val="150000"/>
              </a:lnSpc>
            </a:pPr>
            <a:endParaRPr lang="de-DE" dirty="0"/>
          </a:p>
          <a:p>
            <a:pPr marL="342900" indent="-342900" rtl="0">
              <a:buFontTx/>
              <a:buChar char="-"/>
            </a:pPr>
            <a:r>
              <a:rPr lang="de-DE" dirty="0"/>
              <a:t>Schnittstelle schaffen die es ermöglicht parallele und sequenzielle Programmabschnitte auszutauschen</a:t>
            </a:r>
          </a:p>
          <a:p>
            <a:pPr rtl="0"/>
            <a:endParaRPr lang="de-DE" dirty="0"/>
          </a:p>
          <a:p>
            <a:pPr marL="342900" indent="-342900" rtl="0">
              <a:buFontTx/>
              <a:buChar char="-"/>
            </a:pPr>
            <a:r>
              <a:rPr lang="de-DE" dirty="0"/>
              <a:t>Auswertungsprozesse mittels eines Skriptes wiedergeben</a:t>
            </a:r>
          </a:p>
          <a:p>
            <a:pPr marL="342900" indent="-342900" rtl="0">
              <a:buFontTx/>
              <a:buChar char="-"/>
            </a:pPr>
            <a:endParaRPr lang="de-DE" dirty="0"/>
          </a:p>
          <a:p>
            <a:pPr marL="342900" indent="-342900" rtl="0">
              <a:buFontTx/>
              <a:buChar char="-"/>
            </a:pPr>
            <a:r>
              <a:rPr lang="de-DE" dirty="0"/>
              <a:t>Einen Vergleich schaffen, der die sequenzielle und parallele Leistung gegenüberstellt</a:t>
            </a:r>
          </a:p>
        </p:txBody>
      </p:sp>
      <p:sp>
        <p:nvSpPr>
          <p:cNvPr id="37" name="Fußzeilenplatzhalter 1">
            <a:extLst>
              <a:ext uri="{FF2B5EF4-FFF2-40B4-BE49-F238E27FC236}">
                <a16:creationId xmlns:a16="http://schemas.microsoft.com/office/drawing/2014/main" id="{B9243BC8-B73C-432B-6385-60D2008A0C0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474028" y="6349222"/>
            <a:ext cx="3243942" cy="365125"/>
          </a:xfrm>
        </p:spPr>
        <p:txBody>
          <a:bodyPr/>
          <a:lstStyle/>
          <a:p>
            <a:pPr rtl="0"/>
            <a:r>
              <a:rPr lang="de-DE" sz="1200" noProof="0" dirty="0"/>
              <a:t>Dennis Goßler [11140150]</a:t>
            </a:r>
          </a:p>
        </p:txBody>
      </p:sp>
    </p:spTree>
    <p:extLst>
      <p:ext uri="{BB962C8B-B14F-4D97-AF65-F5344CB8AC3E}">
        <p14:creationId xmlns:p14="http://schemas.microsoft.com/office/powerpoint/2010/main" val="121738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79EFC-F2CC-42C2-8A04-C672D3AF1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050" y="2653424"/>
            <a:ext cx="6838950" cy="266152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de-DE" dirty="0"/>
              <a:t>Ergebnisse / Erkenntnisse</a:t>
            </a:r>
            <a:endParaRPr lang="de-DE" sz="280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5E63656-6D78-4DF7-8DD9-78978869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z="1200" noProof="0" smtClean="0"/>
              <a:t>7</a:t>
            </a:fld>
            <a:endParaRPr lang="de-DE" sz="1200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5AC10A-E54C-223F-C87E-751640E4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sz="1200" noProof="0" dirty="0"/>
              <a:t>Dennis Goßler [11140150]</a:t>
            </a:r>
          </a:p>
        </p:txBody>
      </p:sp>
    </p:spTree>
    <p:extLst>
      <p:ext uri="{BB962C8B-B14F-4D97-AF65-F5344CB8AC3E}">
        <p14:creationId xmlns:p14="http://schemas.microsoft.com/office/powerpoint/2010/main" val="387882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53874ED0-0BBE-47E6-9AD0-DC2D636C539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z="1200" noProof="0" smtClean="0"/>
              <a:pPr rtl="0"/>
              <a:t>8</a:t>
            </a:fld>
            <a:endParaRPr lang="de-DE" sz="1200" noProof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DFD5B911-AD88-42B4-BAC4-9BB7C68BAF07}"/>
              </a:ext>
            </a:extLst>
          </p:cNvPr>
          <p:cNvSpPr txBox="1">
            <a:spLocks/>
          </p:cNvSpPr>
          <p:nvPr/>
        </p:nvSpPr>
        <p:spPr>
          <a:xfrm>
            <a:off x="3380014" y="136525"/>
            <a:ext cx="5431971" cy="846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dirty="0"/>
          </a:p>
        </p:txBody>
      </p:sp>
      <p:sp>
        <p:nvSpPr>
          <p:cNvPr id="21" name="Fußzeilenplatzhalter 2">
            <a:extLst>
              <a:ext uri="{FF2B5EF4-FFF2-40B4-BE49-F238E27FC236}">
                <a16:creationId xmlns:a16="http://schemas.microsoft.com/office/drawing/2014/main" id="{6DB5CD88-3730-B54F-D2A0-7916C11AF6EB}"/>
              </a:ext>
            </a:extLst>
          </p:cNvPr>
          <p:cNvSpPr txBox="1">
            <a:spLocks/>
          </p:cNvSpPr>
          <p:nvPr/>
        </p:nvSpPr>
        <p:spPr>
          <a:xfrm>
            <a:off x="7238999" y="61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Ergebnisse  / Erkenntnisse</a:t>
            </a:r>
          </a:p>
        </p:txBody>
      </p:sp>
      <p:sp>
        <p:nvSpPr>
          <p:cNvPr id="24" name="Titel 1">
            <a:extLst>
              <a:ext uri="{FF2B5EF4-FFF2-40B4-BE49-F238E27FC236}">
                <a16:creationId xmlns:a16="http://schemas.microsoft.com/office/drawing/2014/main" id="{5D512C96-F936-143A-2678-B6E7B16658F0}"/>
              </a:ext>
            </a:extLst>
          </p:cNvPr>
          <p:cNvSpPr txBox="1">
            <a:spLocks/>
          </p:cNvSpPr>
          <p:nvPr/>
        </p:nvSpPr>
        <p:spPr>
          <a:xfrm>
            <a:off x="3532414" y="501650"/>
            <a:ext cx="5431971" cy="47540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Testsysteme</a:t>
            </a:r>
          </a:p>
        </p:txBody>
      </p:sp>
      <p:sp>
        <p:nvSpPr>
          <p:cNvPr id="37" name="Fußzeilenplatzhalter 1">
            <a:extLst>
              <a:ext uri="{FF2B5EF4-FFF2-40B4-BE49-F238E27FC236}">
                <a16:creationId xmlns:a16="http://schemas.microsoft.com/office/drawing/2014/main" id="{B9243BC8-B73C-432B-6385-60D2008A0C0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474028" y="6349222"/>
            <a:ext cx="3243942" cy="365125"/>
          </a:xfrm>
        </p:spPr>
        <p:txBody>
          <a:bodyPr/>
          <a:lstStyle/>
          <a:p>
            <a:pPr rtl="0"/>
            <a:r>
              <a:rPr lang="de-DE" sz="1200" noProof="0" dirty="0"/>
              <a:t>Dennis Goßler [11140150]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3D0794F-78BB-C5C0-2D8C-C2E9EA673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394" y="1409418"/>
            <a:ext cx="6516009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99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53874ED0-0BBE-47E6-9AD0-DC2D636C539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z="1200" noProof="0" smtClean="0"/>
              <a:pPr rtl="0"/>
              <a:t>9</a:t>
            </a:fld>
            <a:endParaRPr lang="de-DE" sz="1200" noProof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DFD5B911-AD88-42B4-BAC4-9BB7C68BAF07}"/>
              </a:ext>
            </a:extLst>
          </p:cNvPr>
          <p:cNvSpPr txBox="1">
            <a:spLocks/>
          </p:cNvSpPr>
          <p:nvPr/>
        </p:nvSpPr>
        <p:spPr>
          <a:xfrm>
            <a:off x="3380014" y="136525"/>
            <a:ext cx="5431971" cy="846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dirty="0"/>
          </a:p>
        </p:txBody>
      </p:sp>
      <p:sp>
        <p:nvSpPr>
          <p:cNvPr id="21" name="Fußzeilenplatzhalter 2">
            <a:extLst>
              <a:ext uri="{FF2B5EF4-FFF2-40B4-BE49-F238E27FC236}">
                <a16:creationId xmlns:a16="http://schemas.microsoft.com/office/drawing/2014/main" id="{6DB5CD88-3730-B54F-D2A0-7916C11AF6EB}"/>
              </a:ext>
            </a:extLst>
          </p:cNvPr>
          <p:cNvSpPr txBox="1">
            <a:spLocks/>
          </p:cNvSpPr>
          <p:nvPr/>
        </p:nvSpPr>
        <p:spPr>
          <a:xfrm>
            <a:off x="7238999" y="61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Ergebnisse  / Erkenntnisse</a:t>
            </a:r>
          </a:p>
        </p:txBody>
      </p:sp>
      <p:sp>
        <p:nvSpPr>
          <p:cNvPr id="24" name="Titel 1">
            <a:extLst>
              <a:ext uri="{FF2B5EF4-FFF2-40B4-BE49-F238E27FC236}">
                <a16:creationId xmlns:a16="http://schemas.microsoft.com/office/drawing/2014/main" id="{5D512C96-F936-143A-2678-B6E7B16658F0}"/>
              </a:ext>
            </a:extLst>
          </p:cNvPr>
          <p:cNvSpPr txBox="1">
            <a:spLocks/>
          </p:cNvSpPr>
          <p:nvPr/>
        </p:nvSpPr>
        <p:spPr>
          <a:xfrm>
            <a:off x="3532414" y="501650"/>
            <a:ext cx="5431971" cy="47540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Resultate</a:t>
            </a:r>
          </a:p>
        </p:txBody>
      </p:sp>
      <p:sp>
        <p:nvSpPr>
          <p:cNvPr id="37" name="Fußzeilenplatzhalter 1">
            <a:extLst>
              <a:ext uri="{FF2B5EF4-FFF2-40B4-BE49-F238E27FC236}">
                <a16:creationId xmlns:a16="http://schemas.microsoft.com/office/drawing/2014/main" id="{B9243BC8-B73C-432B-6385-60D2008A0C0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474028" y="6349222"/>
            <a:ext cx="3243942" cy="365125"/>
          </a:xfrm>
        </p:spPr>
        <p:txBody>
          <a:bodyPr/>
          <a:lstStyle/>
          <a:p>
            <a:pPr rtl="0"/>
            <a:r>
              <a:rPr lang="de-DE" sz="1200" noProof="0" dirty="0"/>
              <a:t>Dennis Goßler [11140150]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2B09676-5978-85E6-AAD2-039A49FB6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394" y="1376859"/>
            <a:ext cx="6154009" cy="402963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7DAAB57-1D6C-4736-032C-ED840C0F9B84}"/>
              </a:ext>
            </a:extLst>
          </p:cNvPr>
          <p:cNvSpPr txBox="1"/>
          <p:nvPr/>
        </p:nvSpPr>
        <p:spPr>
          <a:xfrm>
            <a:off x="4337178" y="5342641"/>
            <a:ext cx="3517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/>
              <a:t>Resultate [in </a:t>
            </a:r>
            <a:r>
              <a:rPr lang="de-DE" sz="1200" b="1" dirty="0" err="1"/>
              <a:t>ms</a:t>
            </a:r>
            <a:r>
              <a:rPr lang="de-DE" sz="12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47192693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68_TF22318419_Win32" id="{1216D674-B531-4859-AB8F-6D1E60D2B9BA}" vid="{1F65318F-F611-4B67-B085-9AC177B614B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purl.org/dc/elements/1.1/"/>
    <ds:schemaRef ds:uri="http://purl.org/dc/dcmitype/"/>
    <ds:schemaRef ds:uri="230e9df3-be65-4c73-a93b-d1236ebd677e"/>
    <ds:schemaRef ds:uri="16c05727-aa75-4e4a-9b5f-8a80a1165891"/>
    <ds:schemaRef ds:uri="71af3243-3dd4-4a8d-8c0d-dd76da1f02a5"/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Verkaufspräsentation für Minimalisten</Template>
  <TotalTime>0</TotalTime>
  <Words>302</Words>
  <Application>Microsoft Office PowerPoint</Application>
  <PresentationFormat>Breitbild</PresentationFormat>
  <Paragraphs>85</Paragraphs>
  <Slides>17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Arial</vt:lpstr>
      <vt:lpstr>ArialMT</vt:lpstr>
      <vt:lpstr>Calibri</vt:lpstr>
      <vt:lpstr>Google Sans</vt:lpstr>
      <vt:lpstr>Symbol</vt:lpstr>
      <vt:lpstr>Tenorite</vt:lpstr>
      <vt:lpstr>Monoline</vt:lpstr>
      <vt:lpstr>Kolloquium zu Bachelorarbeit:  Gestaltung und Entwicklung einer stark parallelisierten dreidimensionalen Simulation von orbitalen Himmelskörpern.</vt:lpstr>
      <vt:lpstr>Präsentationsinhalte</vt:lpstr>
      <vt:lpstr>Grober überblick</vt:lpstr>
      <vt:lpstr>PowerPoint-Präsentation</vt:lpstr>
      <vt:lpstr>PowerPoint-Präsentation</vt:lpstr>
      <vt:lpstr>PowerPoint-Präsentation</vt:lpstr>
      <vt:lpstr>Ergebnisse / Erkenntnisse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Ausblick</vt:lpstr>
      <vt:lpstr>PowerPoint-Präsentation</vt:lpstr>
      <vt:lpstr>Vorführung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Modulerweiterung einer Werkzeugmanagement Webanwendung</dc:title>
  <dc:creator>Dennis Goßler (dgossler)</dc:creator>
  <cp:lastModifiedBy>Dennis Goßler (dgossler)</cp:lastModifiedBy>
  <cp:revision>14</cp:revision>
  <dcterms:created xsi:type="dcterms:W3CDTF">2022-01-15T18:46:25Z</dcterms:created>
  <dcterms:modified xsi:type="dcterms:W3CDTF">2022-07-11T14:47:15Z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