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2" r:id="rId4"/>
  </p:sldMasterIdLst>
  <p:notesMasterIdLst>
    <p:notesMasterId r:id="rId16"/>
  </p:notesMasterIdLst>
  <p:handoutMasterIdLst>
    <p:handoutMasterId r:id="rId17"/>
  </p:handoutMasterIdLst>
  <p:sldIdLst>
    <p:sldId id="344" r:id="rId5"/>
    <p:sldId id="354" r:id="rId6"/>
    <p:sldId id="352" r:id="rId7"/>
    <p:sldId id="353" r:id="rId8"/>
    <p:sldId id="355" r:id="rId9"/>
    <p:sldId id="356" r:id="rId10"/>
    <p:sldId id="357" r:id="rId11"/>
    <p:sldId id="359" r:id="rId12"/>
    <p:sldId id="361" r:id="rId13"/>
    <p:sldId id="362" r:id="rId14"/>
    <p:sldId id="351" r:id="rId15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CC"/>
    <a:srgbClr val="009900"/>
    <a:srgbClr val="33CC33"/>
    <a:srgbClr val="339966"/>
    <a:srgbClr val="00CC00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2FCAB-AE59-5CB4-AE8B-C3BF9DE9684A}" v="10" dt="2021-05-09T18:31:14.177"/>
    <p1510:client id="{6D270A65-C43E-2747-E269-08E20109071C}" v="37" dt="2021-05-09T18:30:24.302"/>
    <p1510:client id="{76FAE99D-B268-444D-904B-345896C820FE}" v="883" dt="2021-05-08T11:26:19.148"/>
    <p1510:client id="{BA965CF4-0B73-4F94-9DF7-0A8930709FA3}" v="883" dt="2021-05-08T11:24:53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fld id="{2C217464-0DD2-435A-83A2-FC3DDCC452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44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fld id="{375E2BAF-DD6A-4726-8388-03E5C8613E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7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0438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0438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0438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0438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0438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2D2759-0917-45CC-9A26-E62DCB87381C}" type="slidenum">
              <a:rPr lang="en-US" altLang="de-DE" sz="1300" smtClean="0"/>
              <a:pPr/>
              <a:t>1</a:t>
            </a:fld>
            <a:endParaRPr lang="en-US" altLang="de-DE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2492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0226" y="75009"/>
            <a:ext cx="8233774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3441" y="4632325"/>
            <a:ext cx="8077200" cy="11223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06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olie mit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889000" y="1748366"/>
            <a:ext cx="3863238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888999" y="5353574"/>
            <a:ext cx="3863239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883594" y="5291667"/>
            <a:ext cx="387690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 userDrawn="1"/>
        </p:nvGrpSpPr>
        <p:grpSpPr>
          <a:xfrm>
            <a:off x="5094947" y="1738313"/>
            <a:ext cx="3874673" cy="347131"/>
            <a:chOff x="875127" y="1738313"/>
            <a:chExt cx="3971755" cy="347131"/>
          </a:xfrm>
        </p:grpSpPr>
        <p:cxnSp>
          <p:nvCxnSpPr>
            <p:cNvPr id="17" name="Gerade Verbindung 16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nhaltsplatzhalter 2"/>
          <p:cNvSpPr>
            <a:spLocks noGrp="1"/>
          </p:cNvSpPr>
          <p:nvPr>
            <p:ph idx="14"/>
          </p:nvPr>
        </p:nvSpPr>
        <p:spPr>
          <a:xfrm>
            <a:off x="5103206" y="1748366"/>
            <a:ext cx="3858231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15"/>
          </p:nvPr>
        </p:nvSpPr>
        <p:spPr>
          <a:xfrm>
            <a:off x="5087941" y="5353574"/>
            <a:ext cx="3873420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5103207" y="5291667"/>
            <a:ext cx="38664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ung 14"/>
          <p:cNvGrpSpPr/>
          <p:nvPr userDrawn="1"/>
        </p:nvGrpSpPr>
        <p:grpSpPr>
          <a:xfrm>
            <a:off x="885825" y="1738313"/>
            <a:ext cx="3874673" cy="347131"/>
            <a:chOff x="875127" y="1738313"/>
            <a:chExt cx="3971755" cy="347131"/>
          </a:xfrm>
        </p:grpSpPr>
        <p:cxnSp>
          <p:nvCxnSpPr>
            <p:cNvPr id="19" name="Gerade Verbindung 18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171481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8999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997980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986337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1965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2583921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9000" y="4260520"/>
            <a:ext cx="2595564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39080" y="1748040"/>
            <a:ext cx="257757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39080" y="4260520"/>
            <a:ext cx="257757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364818" y="1748040"/>
            <a:ext cx="259662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364818" y="4260520"/>
            <a:ext cx="259662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176929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8889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5"/>
          </p:nvPr>
        </p:nvSpPr>
        <p:spPr>
          <a:xfrm>
            <a:off x="36438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6"/>
          </p:nvPr>
        </p:nvSpPr>
        <p:spPr>
          <a:xfrm>
            <a:off x="36321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idx="17"/>
          </p:nvPr>
        </p:nvSpPr>
        <p:spPr>
          <a:xfrm>
            <a:off x="6377517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6365875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idx="19"/>
          </p:nvPr>
        </p:nvSpPr>
        <p:spPr>
          <a:xfrm>
            <a:off x="9006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20"/>
          </p:nvPr>
        </p:nvSpPr>
        <p:spPr>
          <a:xfrm>
            <a:off x="8889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21"/>
          </p:nvPr>
        </p:nvSpPr>
        <p:spPr>
          <a:xfrm>
            <a:off x="36438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22"/>
          </p:nvPr>
        </p:nvSpPr>
        <p:spPr>
          <a:xfrm>
            <a:off x="36321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idx="23"/>
          </p:nvPr>
        </p:nvSpPr>
        <p:spPr>
          <a:xfrm>
            <a:off x="6377517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24"/>
          </p:nvPr>
        </p:nvSpPr>
        <p:spPr>
          <a:xfrm>
            <a:off x="6365875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212011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039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F1495-1127-9E42-AC8C-A3D28B05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8CBEF-6375-D945-A7B5-CA8B88DA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1BEA4-02BC-D047-91E2-51CBF2FE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A3A4-EF03-734A-988B-30D5429DCE1B}" type="datetime1">
              <a:rPr lang="de-DE" smtClean="0"/>
              <a:t>09.05.2021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98470-AFD1-D04F-9C42-2381B04C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D555A-8788-C74B-A143-517E18A3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D147-8331-724B-B5FC-015CDB013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1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itelseit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13440" y="85065"/>
            <a:ext cx="8230560" cy="305593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12"/>
          </p:nvPr>
        </p:nvSpPr>
        <p:spPr>
          <a:xfrm>
            <a:off x="922965" y="4484688"/>
            <a:ext cx="8069263" cy="1281112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FontTx/>
              <a:buNone/>
              <a:defRPr sz="18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1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seit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>
          <a:xfrm>
            <a:off x="901699" y="1757358"/>
            <a:ext cx="8069263" cy="4008442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FontTx/>
              <a:buNone/>
              <a:defRPr sz="2200" b="0" i="0">
                <a:latin typeface="+mn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3245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olie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2"/>
          <p:cNvSpPr>
            <a:spLocks noGrp="1"/>
          </p:cNvSpPr>
          <p:nvPr>
            <p:ph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Clr>
                <a:schemeClr val="tx1"/>
              </a:buClr>
              <a:buSzPct val="100000"/>
              <a:buFont typeface="+mj-lt"/>
              <a:buNone/>
              <a:tabLst/>
              <a:defRPr/>
            </a:lvl1pPr>
            <a:lvl3pPr marL="312738" indent="-228600">
              <a:tabLst/>
              <a:defRPr sz="1800"/>
            </a:lvl3pPr>
            <a:lvl4pPr marL="533400" indent="-227013">
              <a:tabLst/>
              <a:defRPr sz="1400" b="1"/>
            </a:lvl4pPr>
            <a:lvl5pPr marL="714375" indent="-238125">
              <a:tabLst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179637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ld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01699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ts val="1750"/>
              </a:lnSpc>
              <a:buFontTx/>
              <a:buNone/>
              <a:defRPr sz="14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ts val="1750"/>
              </a:lnSpc>
              <a:buFontTx/>
              <a:buNone/>
              <a:defRPr sz="14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7840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4090992"/>
          </a:xfrm>
        </p:spPr>
        <p:txBody>
          <a:bodyPr>
            <a:noAutofit/>
          </a:bodyPr>
          <a:lstStyle>
            <a:lvl1pPr marL="0" indent="0">
              <a:lnSpc>
                <a:spcPts val="1750"/>
              </a:lnSpc>
              <a:buFontTx/>
              <a:buNone/>
              <a:defRPr sz="14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4997980" y="1748369"/>
            <a:ext cx="3963458" cy="400049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899592" y="1757358"/>
            <a:ext cx="3954463" cy="3991509"/>
          </a:xfrm>
        </p:spPr>
        <p:txBody>
          <a:bodyPr>
            <a:noAutofit/>
          </a:bodyPr>
          <a:lstStyle>
            <a:lvl1pPr marL="0" indent="0">
              <a:lnSpc>
                <a:spcPts val="1750"/>
              </a:lnSpc>
              <a:buFontTx/>
              <a:buNone/>
              <a:defRPr sz="14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76713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olie mit 1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363538" indent="-228600">
              <a:tabLst/>
              <a:defRPr sz="1800"/>
            </a:lvl3pPr>
            <a:lvl4pPr marL="490538" indent="-228600">
              <a:tabLst/>
              <a:defRPr sz="1400" b="1"/>
            </a:lvl4pPr>
            <a:lvl5pPr marL="719138" indent="-228600">
              <a:tabLst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16105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mit Unter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17574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827584" y="116632"/>
            <a:ext cx="8133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>
                <a:latin typeface="+mn-lt"/>
              </a:rPr>
              <a:t>Einführung in die Wirtschaftsinformatik</a:t>
            </a:r>
          </a:p>
        </p:txBody>
      </p:sp>
    </p:spTree>
    <p:extLst>
      <p:ext uri="{BB962C8B-B14F-4D97-AF65-F5344CB8AC3E}">
        <p14:creationId xmlns:p14="http://schemas.microsoft.com/office/powerpoint/2010/main" val="19745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898525" y="6299957"/>
            <a:ext cx="1224957" cy="26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eaLnBrk="0" hangingPunct="0">
              <a:lnSpc>
                <a:spcPts val="1180"/>
              </a:lnSpc>
            </a:pPr>
            <a:r>
              <a:rPr kumimoji="0" lang="de-DE" sz="900">
                <a:solidFill>
                  <a:schemeClr val="tx1"/>
                </a:solidFill>
                <a:latin typeface="Arial"/>
              </a:rPr>
              <a:t>Seite:</a:t>
            </a:r>
            <a:r>
              <a:rPr kumimoji="0" lang="de-DE" sz="900">
                <a:solidFill>
                  <a:srgbClr val="000000"/>
                </a:solidFill>
                <a:latin typeface="Arial"/>
              </a:rPr>
              <a:t> </a:t>
            </a:r>
            <a:fld id="{0EDD0313-0B74-8746-A195-B585C1FAF86D}" type="slidenum">
              <a:rPr kumimoji="0" lang="de-DE" sz="900">
                <a:solidFill>
                  <a:srgbClr val="000000"/>
                </a:solidFill>
                <a:latin typeface="Arial"/>
              </a:rPr>
              <a:pPr eaLnBrk="0" hangingPunct="0">
                <a:lnSpc>
                  <a:spcPts val="1180"/>
                </a:lnSpc>
              </a:pPr>
              <a:t>‹Nr.›</a:t>
            </a:fld>
            <a:endParaRPr kumimoji="0" lang="de-DE" sz="9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 userDrawn="1"/>
        </p:nvSpPr>
        <p:spPr bwMode="auto">
          <a:xfrm>
            <a:off x="898525" y="6006954"/>
            <a:ext cx="1224956" cy="22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indent="0">
              <a:lnSpc>
                <a:spcPts val="1180"/>
              </a:lnSpc>
              <a:buFont typeface="Arial" panose="020B0604020202020204" pitchFamily="34" charset="0"/>
              <a:buNone/>
              <a:defRPr/>
            </a:pPr>
            <a:r>
              <a:rPr lang="de-DE" sz="900"/>
              <a:t>12.05.2021</a:t>
            </a: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123482" y="6016045"/>
            <a:ext cx="3960440" cy="824909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/>
              <a:t>Datenbanksysteme II</a:t>
            </a:r>
            <a:br>
              <a:rPr lang="de-DE" sz="900"/>
            </a:br>
            <a:r>
              <a:rPr lang="de-DE" sz="900"/>
              <a:t>Präsentation Meilenstein 1</a:t>
            </a:r>
            <a:endParaRPr lang="de-DE" sz="900" b="0">
              <a:solidFill>
                <a:schemeClr val="tx1"/>
              </a:solidFill>
            </a:endParaRP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Vorgestellt von Team 20</a:t>
            </a:r>
          </a:p>
          <a:p>
            <a:pPr>
              <a:lnSpc>
                <a:spcPts val="1180"/>
              </a:lnSpc>
              <a:defRPr/>
            </a:pPr>
            <a:endParaRPr lang="de-DE" sz="900" b="0">
              <a:solidFill>
                <a:schemeClr val="tx1"/>
              </a:solidFill>
            </a:endParaRPr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903819" y="0"/>
            <a:ext cx="8244000" cy="72000"/>
            <a:chOff x="903819" y="0"/>
            <a:chExt cx="8244000" cy="108000"/>
          </a:xfrm>
        </p:grpSpPr>
        <p:sp>
          <p:nvSpPr>
            <p:cNvPr id="14" name="Rechteck 13"/>
            <p:cNvSpPr/>
            <p:nvPr userDrawn="1"/>
          </p:nvSpPr>
          <p:spPr bwMode="auto">
            <a:xfrm>
              <a:off x="903819" y="0"/>
              <a:ext cx="2736000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 userDrawn="1"/>
          </p:nvSpPr>
          <p:spPr bwMode="auto">
            <a:xfrm>
              <a:off x="3639819" y="0"/>
              <a:ext cx="2736000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 userDrawn="1"/>
          </p:nvSpPr>
          <p:spPr bwMode="auto">
            <a:xfrm>
              <a:off x="6375819" y="0"/>
              <a:ext cx="2772000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cxnSp>
        <p:nvCxnSpPr>
          <p:cNvPr id="17" name="Gerade Verbindung 16"/>
          <p:cNvCxnSpPr/>
          <p:nvPr userDrawn="1"/>
        </p:nvCxnSpPr>
        <p:spPr>
          <a:xfrm>
            <a:off x="900528" y="5951637"/>
            <a:ext cx="824982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679CB1A5-0E59-479E-A996-0FAE9D111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004107"/>
            <a:ext cx="770289" cy="80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22383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908679" y="4011663"/>
            <a:ext cx="8078787" cy="1296988"/>
          </a:xfrm>
        </p:spPr>
        <p:txBody>
          <a:bodyPr>
            <a:normAutofit/>
          </a:bodyPr>
          <a:lstStyle/>
          <a:p>
            <a:r>
              <a:rPr lang="de-DE" err="1"/>
              <a:t>Waffle</a:t>
            </a:r>
            <a:r>
              <a:rPr lang="de-DE"/>
              <a:t> </a:t>
            </a:r>
            <a:r>
              <a:rPr lang="de-DE" err="1"/>
              <a:t>Automated</a:t>
            </a:r>
            <a:r>
              <a:rPr lang="de-DE"/>
              <a:t> Systems</a:t>
            </a:r>
            <a:br>
              <a:rPr lang="de-DE"/>
            </a:br>
            <a:r>
              <a:rPr lang="de-DE" sz="2000" b="0"/>
              <a:t>vorgestellt von Team 20</a:t>
            </a:r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908679" y="5093544"/>
            <a:ext cx="8069263" cy="1281112"/>
          </a:xfrm>
        </p:spPr>
        <p:txBody>
          <a:bodyPr/>
          <a:lstStyle/>
          <a:p>
            <a:pPr eaLnBrk="1" hangingPunct="1"/>
            <a:r>
              <a:rPr lang="de-DE" altLang="de-DE"/>
              <a:t>Datenbanksysteme II</a:t>
            </a:r>
            <a:br>
              <a:rPr lang="de-DE" altLang="de-DE"/>
            </a:br>
            <a:r>
              <a:rPr lang="de-DE" altLang="de-DE"/>
              <a:t>Sommersemester 2021</a:t>
            </a:r>
          </a:p>
          <a:p>
            <a:pPr eaLnBrk="1" hangingPunct="1"/>
            <a:endParaRPr lang="de-DE" altLang="de-DE"/>
          </a:p>
          <a:p>
            <a:pPr eaLnBrk="1" hangingPunct="1"/>
            <a:br>
              <a:rPr lang="de-DE" altLang="de-DE"/>
            </a:br>
            <a:endParaRPr lang="de-DE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A62A9F-226C-4B76-99F5-BF53DD0C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3074225" cy="32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4EAB05E-1DBE-445F-B9F4-5053B63C34D7}"/>
              </a:ext>
            </a:extLst>
          </p:cNvPr>
          <p:cNvSpPr txBox="1">
            <a:spLocks/>
          </p:cNvSpPr>
          <p:nvPr/>
        </p:nvSpPr>
        <p:spPr>
          <a:xfrm>
            <a:off x="479394" y="614608"/>
            <a:ext cx="8070115" cy="726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tabLst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2400" b="1"/>
              <a:t>Views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E9DC55-D428-448F-9AE7-2DC4356F95F0}"/>
              </a:ext>
            </a:extLst>
          </p:cNvPr>
          <p:cNvSpPr txBox="1"/>
          <p:nvPr/>
        </p:nvSpPr>
        <p:spPr>
          <a:xfrm>
            <a:off x="179512" y="1484784"/>
            <a:ext cx="8369997" cy="605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2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04190" algn="l"/>
              </a:tabLst>
            </a:pPr>
            <a:r>
              <a:rPr lang="de-DE" sz="1800" b="1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WaffleConstruction</a:t>
            </a:r>
            <a:endParaRPr lang="de-DE" sz="1800" b="1">
              <a:solidFill>
                <a:srgbClr val="53813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2000"/>
              </a:lnSpc>
              <a:spcAft>
                <a:spcPts val="600"/>
              </a:spcAft>
            </a:pPr>
            <a:r>
              <a:rPr lang="de-DE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View aller möglichen Waffeln inklusive ihrer Zutaten</a:t>
            </a:r>
            <a:endParaRPr lang="de-DE" sz="1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de-DE" sz="1800" b="1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IngredientOverview</a:t>
            </a:r>
            <a:r>
              <a:rPr lang="de-DE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de-DE" sz="1200" b="0" i="0">
              <a:solidFill>
                <a:srgbClr val="538135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de-DE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aller möglichen Zutaten innerhalb eines Geschäftes, unabhängig ihres Verfallsdatums </a:t>
            </a:r>
            <a:endParaRPr lang="de-DE" sz="12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2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04190" algn="l"/>
              </a:tabLst>
            </a:pPr>
            <a:r>
              <a:rPr lang="de-DE" sz="1800" b="1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Instead</a:t>
            </a:r>
            <a:r>
              <a:rPr lang="de-DE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800" b="1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Trigger </a:t>
            </a:r>
            <a:endParaRPr lang="de-DE" sz="1800" b="1">
              <a:solidFill>
                <a:srgbClr val="53813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2000"/>
              </a:lnSpc>
              <a:spcAft>
                <a:spcPts val="600"/>
              </a:spcAft>
            </a:pPr>
            <a:r>
              <a:rPr lang="de-DE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Wenn versucht wird, bei der View „</a:t>
            </a:r>
            <a:r>
              <a:rPr lang="de-DE" sz="18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WaffleConstruction</a:t>
            </a:r>
            <a:r>
              <a:rPr lang="de-DE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 ein Datensatz zu verändern, dann wird stattdessen bei der Tabelle „</a:t>
            </a:r>
            <a:r>
              <a:rPr lang="de-DE" sz="18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WaffleIngredient</a:t>
            </a:r>
            <a:r>
              <a:rPr lang="de-DE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 der Wert verändert.</a:t>
            </a:r>
            <a:endParaRPr lang="de-DE" sz="1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  <a:p>
            <a:endParaRPr lang="de-D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3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53044A-D4B0-2D40-88E3-F3D190148126}"/>
              </a:ext>
            </a:extLst>
          </p:cNvPr>
          <p:cNvSpPr txBox="1"/>
          <p:nvPr/>
        </p:nvSpPr>
        <p:spPr>
          <a:xfrm>
            <a:off x="270920" y="1556792"/>
            <a:ext cx="8646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A2149C-0EF9-3841-B82E-31F46F75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16" y="2708920"/>
            <a:ext cx="3261020" cy="21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9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258A3AE2-124E-4D30-AC02-27E8007C7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94" y="620688"/>
            <a:ext cx="8070115" cy="726505"/>
          </a:xfrm>
        </p:spPr>
        <p:txBody>
          <a:bodyPr/>
          <a:lstStyle/>
          <a:p>
            <a:r>
              <a:rPr lang="de-DE" sz="2400" b="1"/>
              <a:t>Inhalt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E31044-E5E9-446E-9091-6A6D9F0F6BD0}"/>
              </a:ext>
            </a:extLst>
          </p:cNvPr>
          <p:cNvSpPr txBox="1"/>
          <p:nvPr/>
        </p:nvSpPr>
        <p:spPr>
          <a:xfrm>
            <a:off x="479394" y="1321587"/>
            <a:ext cx="58928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Projektidee</a:t>
            </a:r>
            <a:br>
              <a:rPr lang="de-DE" sz="2000">
                <a:latin typeface="+mj-lt"/>
              </a:rPr>
            </a:br>
            <a:endParaRPr lang="de-DE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Benutzergruppen und Use Cas Diagramme</a:t>
            </a:r>
            <a:br>
              <a:rPr lang="de-DE" sz="2000">
                <a:latin typeface="+mj-lt"/>
              </a:rPr>
            </a:br>
            <a:endParaRPr lang="de-DE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Funktionen und Prozeduren</a:t>
            </a:r>
            <a:br>
              <a:rPr lang="de-DE" sz="2000">
                <a:latin typeface="+mj-lt"/>
              </a:rPr>
            </a:br>
            <a:endParaRPr lang="de-DE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ERM Diagramm</a:t>
            </a:r>
            <a:br>
              <a:rPr lang="de-DE" sz="2000">
                <a:latin typeface="+mj-lt"/>
              </a:rPr>
            </a:br>
            <a:endParaRPr lang="de-DE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Trigger</a:t>
            </a:r>
            <a:br>
              <a:rPr lang="de-DE" sz="2000">
                <a:latin typeface="+mj-lt"/>
              </a:rPr>
            </a:br>
            <a:endParaRPr lang="de-DE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Views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068952-464F-483A-8573-EB8FB4A1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5375">
            <a:off x="7046701" y="3950129"/>
            <a:ext cx="1525701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9D0BD-5359-46D1-97CA-B840A92422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94" y="620688"/>
            <a:ext cx="8070115" cy="726505"/>
          </a:xfrm>
        </p:spPr>
        <p:txBody>
          <a:bodyPr/>
          <a:lstStyle/>
          <a:p>
            <a:r>
              <a:rPr lang="de-DE" sz="2400" b="1"/>
              <a:t>Projektidee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FA3B61-D236-41FF-B33E-B84A37BC1C1D}"/>
              </a:ext>
            </a:extLst>
          </p:cNvPr>
          <p:cNvSpPr txBox="1"/>
          <p:nvPr/>
        </p:nvSpPr>
        <p:spPr>
          <a:xfrm>
            <a:off x="479394" y="1950875"/>
            <a:ext cx="61222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Digitalisierte Nachtischkarte (Waffeln) für Restaurants</a:t>
            </a:r>
          </a:p>
          <a:p>
            <a:r>
              <a:rPr lang="de-DE" sz="1800">
                <a:latin typeface="+mj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Automatisiertes Bestellsystem </a:t>
            </a:r>
          </a:p>
          <a:p>
            <a:endParaRPr lang="de-DE" sz="18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Hauptsächlich Bestellung der eigenkreierten Waffeln</a:t>
            </a:r>
          </a:p>
          <a:p>
            <a:endParaRPr lang="de-DE" sz="18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Mit Funktion des Lagermanagements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Endergebnis komplett individuell auf die Präferenzen</a:t>
            </a:r>
            <a:br>
              <a:rPr lang="de-DE" sz="1800">
                <a:latin typeface="+mj-lt"/>
              </a:rPr>
            </a:br>
            <a:r>
              <a:rPr lang="de-DE" sz="1800">
                <a:latin typeface="+mj-lt"/>
              </a:rPr>
              <a:t>des Kunden angepasste Waffel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01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98A2F42-F9E1-4A49-B3BC-041BCF4BD5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94" y="620688"/>
            <a:ext cx="8070115" cy="726505"/>
          </a:xfrm>
        </p:spPr>
        <p:txBody>
          <a:bodyPr/>
          <a:lstStyle/>
          <a:p>
            <a:r>
              <a:rPr lang="de-DE" sz="2400" b="1"/>
              <a:t>Bestellsystem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194587-8067-4C69-AB51-031800381E9F}"/>
              </a:ext>
            </a:extLst>
          </p:cNvPr>
          <p:cNvSpPr txBox="1"/>
          <p:nvPr/>
        </p:nvSpPr>
        <p:spPr>
          <a:xfrm>
            <a:off x="479394" y="15535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>
                <a:latin typeface="+mj-lt"/>
              </a:rPr>
              <a:t>Kunde</a:t>
            </a:r>
            <a:endParaRPr lang="de-DE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4FDFF0-54CC-4B01-B8C1-651D344FD66B}"/>
              </a:ext>
            </a:extLst>
          </p:cNvPr>
          <p:cNvSpPr txBox="1"/>
          <p:nvPr/>
        </p:nvSpPr>
        <p:spPr>
          <a:xfrm>
            <a:off x="479394" y="1950875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Bestellen über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Geben Präferenzen ein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B0F63D1-4C84-4A6B-8651-411EDE284C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75" y="2597206"/>
            <a:ext cx="516255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8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A10782D-2F98-4150-9FDA-81AB898393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94" y="614608"/>
            <a:ext cx="8070115" cy="726505"/>
          </a:xfrm>
        </p:spPr>
        <p:txBody>
          <a:bodyPr/>
          <a:lstStyle/>
          <a:p>
            <a:r>
              <a:rPr lang="de-DE" sz="2400" b="1"/>
              <a:t>Systemverwaltung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515916-A892-456C-8C8A-9FE71090912F}"/>
              </a:ext>
            </a:extLst>
          </p:cNvPr>
          <p:cNvSpPr txBox="1"/>
          <p:nvPr/>
        </p:nvSpPr>
        <p:spPr>
          <a:xfrm>
            <a:off x="479394" y="15535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>
                <a:latin typeface="+mj-lt"/>
              </a:rPr>
              <a:t>Administrator</a:t>
            </a:r>
            <a:endParaRPr lang="de-DE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DB238E-019D-4DDE-B350-E6AC89EAD2A9}"/>
              </a:ext>
            </a:extLst>
          </p:cNvPr>
          <p:cNvSpPr txBox="1"/>
          <p:nvPr/>
        </p:nvSpPr>
        <p:spPr>
          <a:xfrm>
            <a:off x="479394" y="1950874"/>
            <a:ext cx="347116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/>
                <a:cs typeface="Arial"/>
              </a:rPr>
              <a:t>IT-Spezialisten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/>
                <a:cs typeface="Arial"/>
              </a:rPr>
              <a:t>Regelmäßige Backups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/>
                <a:cs typeface="Arial"/>
              </a:rPr>
              <a:t>Kümmern sich um technische Probleme</a:t>
            </a: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0325E5-F146-4DEE-A1BB-1441EC6EA7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64" y="2778933"/>
            <a:ext cx="5503545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>
            <a:extLst>
              <a:ext uri="{FF2B5EF4-FFF2-40B4-BE49-F238E27FC236}">
                <a16:creationId xmlns:a16="http://schemas.microsoft.com/office/drawing/2014/main" id="{46481B5C-5F74-48AB-92B4-58100E791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94" y="614608"/>
            <a:ext cx="8070115" cy="726505"/>
          </a:xfrm>
        </p:spPr>
        <p:txBody>
          <a:bodyPr/>
          <a:lstStyle/>
          <a:p>
            <a:r>
              <a:rPr lang="de-DE" sz="2400" b="1"/>
              <a:t>Waffelsystem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222B4C-F254-442D-96B1-AD64306EA41C}"/>
              </a:ext>
            </a:extLst>
          </p:cNvPr>
          <p:cNvSpPr txBox="1"/>
          <p:nvPr/>
        </p:nvSpPr>
        <p:spPr>
          <a:xfrm>
            <a:off x="479394" y="15535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>
                <a:latin typeface="+mj-lt"/>
              </a:rPr>
              <a:t>Personal</a:t>
            </a:r>
            <a:endParaRPr lang="de-DE"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90625A-B904-49DC-87CB-76398F4AF698}"/>
              </a:ext>
            </a:extLst>
          </p:cNvPr>
          <p:cNvSpPr txBox="1"/>
          <p:nvPr/>
        </p:nvSpPr>
        <p:spPr>
          <a:xfrm>
            <a:off x="479394" y="1950874"/>
            <a:ext cx="347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unterstützt normalen Arbeitsalltag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+mj-lt"/>
              </a:rPr>
              <a:t>Geben Kreationen ein usw.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A2FA1D-7DD7-41FB-929D-F87C778CE0EF}"/>
              </a:ext>
            </a:extLst>
          </p:cNvPr>
          <p:cNvSpPr txBox="1"/>
          <p:nvPr/>
        </p:nvSpPr>
        <p:spPr>
          <a:xfrm>
            <a:off x="479394" y="38520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>
                <a:latin typeface="+mj-lt"/>
              </a:rPr>
              <a:t>Lieferant</a:t>
            </a:r>
            <a:endParaRPr lang="de-DE"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2F8926-22FD-4188-9B30-CCA17724FDA0}"/>
              </a:ext>
            </a:extLst>
          </p:cNvPr>
          <p:cNvSpPr txBox="1"/>
          <p:nvPr/>
        </p:nvSpPr>
        <p:spPr>
          <a:xfrm>
            <a:off x="474955" y="4212455"/>
            <a:ext cx="34711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Wird bei Bestellung automatisch benachrichtigt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718BB3A-E3F8-40B1-B7F7-067F1A84E6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58" y="2409023"/>
            <a:ext cx="5803265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34D65C1-9704-4075-A116-18F181C679DB}"/>
              </a:ext>
            </a:extLst>
          </p:cNvPr>
          <p:cNvSpPr txBox="1">
            <a:spLocks/>
          </p:cNvSpPr>
          <p:nvPr/>
        </p:nvSpPr>
        <p:spPr>
          <a:xfrm>
            <a:off x="535254" y="614607"/>
            <a:ext cx="8070115" cy="726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tabLst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2400" b="1"/>
              <a:t>Funktionen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AC791B-5A2E-4B29-B587-A42B2C49D4BF}"/>
              </a:ext>
            </a:extLst>
          </p:cNvPr>
          <p:cNvSpPr txBox="1"/>
          <p:nvPr/>
        </p:nvSpPr>
        <p:spPr>
          <a:xfrm>
            <a:off x="179512" y="1316040"/>
            <a:ext cx="38898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Preisberechnung</a:t>
            </a:r>
            <a:b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Nährwertrechner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Bestellzeitaufwand berechnen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2EF7CEDF-23A3-47FD-8DD8-9C9F4DC99E80}"/>
              </a:ext>
            </a:extLst>
          </p:cNvPr>
          <p:cNvSpPr txBox="1">
            <a:spLocks/>
          </p:cNvSpPr>
          <p:nvPr/>
        </p:nvSpPr>
        <p:spPr>
          <a:xfrm>
            <a:off x="5580112" y="614607"/>
            <a:ext cx="8070115" cy="726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tabLst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2400" b="1"/>
              <a:t>Prozeduren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25C154-4A16-4D63-9F01-39818630EDF8}"/>
              </a:ext>
            </a:extLst>
          </p:cNvPr>
          <p:cNvSpPr txBox="1"/>
          <p:nvPr/>
        </p:nvSpPr>
        <p:spPr>
          <a:xfrm>
            <a:off x="5315610" y="1341112"/>
            <a:ext cx="38898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Personal benachrichtigen</a:t>
            </a:r>
            <a:b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Lager aktualisieren</a:t>
            </a:r>
          </a:p>
          <a:p>
            <a:endParaRPr lang="de-D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20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2DC444E-433E-458E-858A-885527F70A53}"/>
              </a:ext>
            </a:extLst>
          </p:cNvPr>
          <p:cNvSpPr txBox="1">
            <a:spLocks/>
          </p:cNvSpPr>
          <p:nvPr/>
        </p:nvSpPr>
        <p:spPr>
          <a:xfrm>
            <a:off x="479394" y="614608"/>
            <a:ext cx="8070115" cy="726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tabLst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2400" b="1"/>
              <a:t>ERM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FA1B39D6-E3AE-4320-9786-E73399F4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9" y="934025"/>
            <a:ext cx="6681126" cy="48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2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34D65C1-9704-4075-A116-18F181C679DB}"/>
              </a:ext>
            </a:extLst>
          </p:cNvPr>
          <p:cNvSpPr txBox="1">
            <a:spLocks/>
          </p:cNvSpPr>
          <p:nvPr/>
        </p:nvSpPr>
        <p:spPr>
          <a:xfrm>
            <a:off x="479394" y="614608"/>
            <a:ext cx="8070115" cy="726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tabLst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1680"/>
              </a:lnSpc>
              <a:spcBef>
                <a:spcPts val="5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sz="2400" b="1"/>
              <a:t>Trigger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AC791B-5A2E-4B29-B587-A42B2C49D4BF}"/>
              </a:ext>
            </a:extLst>
          </p:cNvPr>
          <p:cNvSpPr txBox="1"/>
          <p:nvPr/>
        </p:nvSpPr>
        <p:spPr>
          <a:xfrm>
            <a:off x="179512" y="1484784"/>
            <a:ext cx="836999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Änderung des Bestandes</a:t>
            </a:r>
            <a:b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Bestellung erhalten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Bestellung abgeschlossen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Lebensmittel abgelaufen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Zutat hinzugefügt/aktualisiert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Waffel hinzugefügt/aktualisiert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  <a:p>
            <a:endParaRPr lang="de-D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6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4E317E41818824F90D8847F728DF7D0" ma:contentTypeVersion="5" ma:contentTypeDescription="Ein neues Dokument erstellen." ma:contentTypeScope="" ma:versionID="87fd1cd6729a84f917b0f14838a8c813">
  <xsd:schema xmlns:xsd="http://www.w3.org/2001/XMLSchema" xmlns:xs="http://www.w3.org/2001/XMLSchema" xmlns:p="http://schemas.microsoft.com/office/2006/metadata/properties" xmlns:ns3="95dceecd-6edc-46de-b550-15c61b462dd1" xmlns:ns4="4a0ba6ba-a346-4189-aa8e-3bead56a24cb" targetNamespace="http://schemas.microsoft.com/office/2006/metadata/properties" ma:root="true" ma:fieldsID="c7e1ec4c99e3743b9c1934abc68c3fa0" ns3:_="" ns4:_="">
    <xsd:import namespace="95dceecd-6edc-46de-b550-15c61b462dd1"/>
    <xsd:import namespace="4a0ba6ba-a346-4189-aa8e-3bead56a2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ceecd-6edc-46de-b550-15c61b462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ba6ba-a346-4189-aa8e-3bead56a2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220454-FB72-4DB9-94AD-25D89E332EDE}">
  <ds:schemaRefs>
    <ds:schemaRef ds:uri="4a0ba6ba-a346-4189-aa8e-3bead56a24cb"/>
    <ds:schemaRef ds:uri="95dceecd-6edc-46de-b550-15c61b462d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84CD58-B32D-45E8-851F-FB521E282147}">
  <ds:schemaRefs>
    <ds:schemaRef ds:uri="4a0ba6ba-a346-4189-aa8e-3bead56a24cb"/>
    <ds:schemaRef ds:uri="95dceecd-6edc-46de-b550-15c61b462d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7CFB45-9BC9-4966-BC66-DEE6E6356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Bildschirmpräsentation (4:3)</PresentationFormat>
  <Slides>11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Benutzerdefiniertes Design</vt:lpstr>
      <vt:lpstr>Waffle Automated Systems vorgestellt von Team 20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Livetermin Nummer 1 vorgelegt von Team 04  </dc:title>
  <dc:creator>Christopher Palmer</dc:creator>
  <cp:revision>24</cp:revision>
  <cp:lastPrinted>2019-11-27T14:08:03Z</cp:lastPrinted>
  <dcterms:created xsi:type="dcterms:W3CDTF">2019-11-27T10:16:19Z</dcterms:created>
  <dcterms:modified xsi:type="dcterms:W3CDTF">2021-05-09T18:41:55Z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0x010100A4E317E41818824F90D8847F728DF7D0</vt:lpwstr>
  </property>
</Properties>
</file>