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257" r:id="rId3"/>
    <p:sldId id="261" r:id="rId4"/>
    <p:sldId id="262" r:id="rId5"/>
    <p:sldId id="267" r:id="rId6"/>
    <p:sldId id="263" r:id="rId7"/>
    <p:sldId id="264" r:id="rId8"/>
    <p:sldId id="288" r:id="rId9"/>
    <p:sldId id="289" r:id="rId10"/>
    <p:sldId id="265" r:id="rId11"/>
    <p:sldId id="266" r:id="rId12"/>
    <p:sldId id="268" r:id="rId13"/>
    <p:sldId id="285" r:id="rId14"/>
    <p:sldId id="272" r:id="rId15"/>
    <p:sldId id="286" r:id="rId16"/>
    <p:sldId id="287" r:id="rId17"/>
    <p:sldId id="276" r:id="rId18"/>
    <p:sldId id="259" r:id="rId19"/>
    <p:sldId id="298" r:id="rId20"/>
    <p:sldId id="273" r:id="rId21"/>
    <p:sldId id="269" r:id="rId22"/>
    <p:sldId id="297" r:id="rId23"/>
    <p:sldId id="274" r:id="rId24"/>
    <p:sldId id="271" r:id="rId25"/>
    <p:sldId id="295" r:id="rId26"/>
    <p:sldId id="296" r:id="rId27"/>
    <p:sldId id="277" r:id="rId28"/>
    <p:sldId id="279" r:id="rId29"/>
    <p:sldId id="280" r:id="rId30"/>
    <p:sldId id="281" r:id="rId31"/>
    <p:sldId id="291" r:id="rId32"/>
    <p:sldId id="293" r:id="rId33"/>
    <p:sldId id="284"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fang" id="{3244C035-1984-4C7C-A355-F8CF65744F8A}">
          <p14:sldIdLst>
            <p14:sldId id="256"/>
            <p14:sldId id="257"/>
          </p14:sldIdLst>
        </p14:section>
        <p14:section name="Einleitung" id="{F2516D0B-4EE5-4198-A1BC-BEA3BE728660}">
          <p14:sldIdLst>
            <p14:sldId id="261"/>
            <p14:sldId id="262"/>
            <p14:sldId id="267"/>
            <p14:sldId id="263"/>
          </p14:sldIdLst>
        </p14:section>
        <p14:section name="Grund Container - List" id="{13E7EF3C-82F9-42C5-8A9E-B7327CF78852}">
          <p14:sldIdLst>
            <p14:sldId id="264"/>
            <p14:sldId id="288"/>
            <p14:sldId id="289"/>
            <p14:sldId id="265"/>
            <p14:sldId id="266"/>
            <p14:sldId id="268"/>
          </p14:sldIdLst>
        </p14:section>
        <p14:section name="Grund Container - Dictionary" id="{025026BE-438A-40DD-BA0F-6C52D7D4D15A}">
          <p14:sldIdLst>
            <p14:sldId id="285"/>
            <p14:sldId id="272"/>
            <p14:sldId id="286"/>
            <p14:sldId id="287"/>
            <p14:sldId id="276"/>
          </p14:sldIdLst>
        </p14:section>
        <p14:section name="Grund Container - Stack" id="{AB138D7D-5257-4AC1-97C4-F3216E9261FC}">
          <p14:sldIdLst>
            <p14:sldId id="259"/>
            <p14:sldId id="298"/>
            <p14:sldId id="273"/>
          </p14:sldIdLst>
        </p14:section>
        <p14:section name="Grund Container - Queue" id="{B6CE74E8-2263-4326-9D7D-E54E0F682509}">
          <p14:sldIdLst>
            <p14:sldId id="269"/>
            <p14:sldId id="297"/>
            <p14:sldId id="274"/>
          </p14:sldIdLst>
        </p14:section>
        <p14:section name="Grund Container - LinkedList" id="{C90840DB-5EAB-44C6-95B9-84027DDFB03F}">
          <p14:sldIdLst>
            <p14:sldId id="271"/>
            <p14:sldId id="295"/>
            <p14:sldId id="296"/>
          </p14:sldIdLst>
        </p14:section>
        <p14:section name="Generelle Container - String" id="{ACCC2BC6-8B65-42FD-B73F-CA1A47F6D588}">
          <p14:sldIdLst>
            <p14:sldId id="277"/>
            <p14:sldId id="279"/>
            <p14:sldId id="280"/>
            <p14:sldId id="281"/>
          </p14:sldIdLst>
        </p14:section>
        <p14:section name="Tests" id="{BD50EBE4-A130-4AC5-B2B6-84A86C6A5203}">
          <p14:sldIdLst>
            <p14:sldId id="291"/>
            <p14:sldId id="293"/>
          </p14:sldIdLst>
        </p14:section>
        <p14:section name="Kompilierung" id="{162A76D2-B43A-416B-8B74-09F13CFF9195}">
          <p14:sldIdLst>
            <p14:sldId id="284"/>
          </p14:sldIdLst>
        </p14:section>
        <p14:section name="Ende" id="{84417C2D-CCEC-4062-9E04-74AABC91DFB7}">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is Goßler" initials="DG" lastIdx="1" clrIdx="0">
    <p:extLst>
      <p:ext uri="{19B8F6BF-5375-455C-9EA6-DF929625EA0E}">
        <p15:presenceInfo xmlns:p15="http://schemas.microsoft.com/office/powerpoint/2012/main" userId="2f1709470169bf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DBB3C-062B-41DD-A7A6-D65BEDC67AC7}" type="datetimeFigureOut">
              <a:rPr lang="de-DE" smtClean="0"/>
              <a:t>22.09.2021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9E70D-7C09-4F1E-BCC5-F7A963131563}" type="slidenum">
              <a:rPr lang="de-DE" smtClean="0"/>
              <a:t>‹Nr.›</a:t>
            </a:fld>
            <a:endParaRPr lang="de-DE"/>
          </a:p>
        </p:txBody>
      </p:sp>
    </p:spTree>
    <p:extLst>
      <p:ext uri="{BB962C8B-B14F-4D97-AF65-F5344CB8AC3E}">
        <p14:creationId xmlns:p14="http://schemas.microsoft.com/office/powerpoint/2010/main" val="221015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919E70D-7C09-4F1E-BCC5-F7A963131563}" type="slidenum">
              <a:rPr lang="de-DE" smtClean="0"/>
              <a:t>24</a:t>
            </a:fld>
            <a:endParaRPr lang="de-DE"/>
          </a:p>
        </p:txBody>
      </p:sp>
    </p:spTree>
    <p:extLst>
      <p:ext uri="{BB962C8B-B14F-4D97-AF65-F5344CB8AC3E}">
        <p14:creationId xmlns:p14="http://schemas.microsoft.com/office/powerpoint/2010/main" val="315888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87F1BB1-91A6-493A-8092-589E7D0BC4EF}" type="datetime1">
              <a:rPr lang="de-DE" smtClean="0"/>
              <a:t>22.09.2021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4011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084A46B-956D-4745-944F-958EA31F732D}" type="datetime1">
              <a:rPr lang="de-DE" smtClean="0"/>
              <a:t>22.09.2021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10240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CFC9353-6ECD-4E4E-9A9A-C1F5889321D4}" type="datetime1">
              <a:rPr lang="de-DE" smtClean="0"/>
              <a:t>22.09.2021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375245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1F3B81-8A15-474B-B7E5-38287625CD87}" type="datetime1">
              <a:rPr lang="de-DE" smtClean="0"/>
              <a:t>22.09.2021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166849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D5150D-CD18-40B2-A6B2-D2EA96CAE34C}" type="datetime1">
              <a:rPr lang="de-DE" smtClean="0"/>
              <a:t>22.09.2021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310787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435291A-1E25-48D3-AE6C-1F5A84A8DAAA}" type="datetime1">
              <a:rPr lang="de-DE" smtClean="0"/>
              <a:t>22.09.2021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273951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6D52EB2-CBB8-40AD-BEEE-8F70DA88514A}" type="datetime1">
              <a:rPr lang="de-DE" smtClean="0"/>
              <a:t>22.09.2021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58220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D4ABC5-AF18-4B4F-B68F-5498C237A649}" type="datetime1">
              <a:rPr lang="de-DE" smtClean="0"/>
              <a:t>22.09.2021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30633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92A3C-0D52-4B8C-ACFB-562E69CAF87E}" type="datetime1">
              <a:rPr lang="de-DE" smtClean="0"/>
              <a:t>22.09.2021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426863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C9EE53A-8BBB-4F82-BEF6-5E7E18990387}" type="datetime1">
              <a:rPr lang="de-DE" smtClean="0"/>
              <a:t>22.09.2021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318689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38161D5-80F6-413D-9DDC-4FA5FAE9FF77}" type="datetime1">
              <a:rPr lang="de-DE" smtClean="0"/>
              <a:t>22.09.2021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ACCF16B-2666-47AE-ACDC-C377DF350193}" type="slidenum">
              <a:rPr lang="de-DE" smtClean="0"/>
              <a:t>‹Nr.›</a:t>
            </a:fld>
            <a:endParaRPr lang="de-DE"/>
          </a:p>
        </p:txBody>
      </p:sp>
    </p:spTree>
    <p:extLst>
      <p:ext uri="{BB962C8B-B14F-4D97-AF65-F5344CB8AC3E}">
        <p14:creationId xmlns:p14="http://schemas.microsoft.com/office/powerpoint/2010/main" val="375731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B673C-9F09-4775-8527-C49C77A4DC03}" type="datetime1">
              <a:rPr lang="de-DE" smtClean="0"/>
              <a:t>22.09.2021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CF16B-2666-47AE-ACDC-C377DF350193}" type="slidenum">
              <a:rPr lang="de-DE" smtClean="0"/>
              <a:t>‹Nr.›</a:t>
            </a:fld>
            <a:endParaRPr lang="de-DE"/>
          </a:p>
        </p:txBody>
      </p:sp>
    </p:spTree>
    <p:extLst>
      <p:ext uri="{BB962C8B-B14F-4D97-AF65-F5344CB8AC3E}">
        <p14:creationId xmlns:p14="http://schemas.microsoft.com/office/powerpoint/2010/main" val="799986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ennisGoss99/InPr_DynamicColle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7B258-F523-4E91-90AB-2B5F742EF554}"/>
              </a:ext>
            </a:extLst>
          </p:cNvPr>
          <p:cNvSpPr>
            <a:spLocks noGrp="1"/>
          </p:cNvSpPr>
          <p:nvPr>
            <p:ph type="ctrTitle"/>
          </p:nvPr>
        </p:nvSpPr>
        <p:spPr/>
        <p:txBody>
          <a:bodyPr/>
          <a:lstStyle/>
          <a:p>
            <a:r>
              <a:rPr kumimoji="0" lang="de-DE" altLang="de-DE" sz="6000" b="0" i="0" u="none" strike="noStrike" cap="none" normalizeH="0" baseline="0" dirty="0">
                <a:ln>
                  <a:noFill/>
                </a:ln>
                <a:solidFill>
                  <a:srgbClr val="3333CC"/>
                </a:solidFill>
                <a:effectLst/>
                <a:latin typeface="Calibri" panose="020F0502020204030204" pitchFamily="34" charset="0"/>
                <a:ea typeface="Times New Roman" panose="02020603050405020304" pitchFamily="18" charset="0"/>
                <a:cs typeface="Times New Roman" panose="02020603050405020304" pitchFamily="18" charset="0"/>
              </a:rPr>
              <a:t>Dynamische Container C</a:t>
            </a:r>
            <a:endParaRPr lang="de-DE" dirty="0">
              <a:solidFill>
                <a:srgbClr val="3333CC"/>
              </a:solidFill>
            </a:endParaRPr>
          </a:p>
        </p:txBody>
      </p:sp>
      <p:sp>
        <p:nvSpPr>
          <p:cNvPr id="3" name="Untertitel 2">
            <a:extLst>
              <a:ext uri="{FF2B5EF4-FFF2-40B4-BE49-F238E27FC236}">
                <a16:creationId xmlns:a16="http://schemas.microsoft.com/office/drawing/2014/main" id="{C7CFF44E-7ED7-4CD9-A63C-0FE32841B732}"/>
              </a:ext>
            </a:extLst>
          </p:cNvPr>
          <p:cNvSpPr>
            <a:spLocks noGrp="1"/>
          </p:cNvSpPr>
          <p:nvPr>
            <p:ph type="subTitle" idx="1"/>
          </p:nvPr>
        </p:nvSpPr>
        <p:spPr/>
        <p:txBody>
          <a:bodyPr/>
          <a:lstStyle/>
          <a:p>
            <a:r>
              <a:rPr lang="de-DE" dirty="0"/>
              <a:t>Lukas </a:t>
            </a:r>
            <a:r>
              <a:rPr lang="de-DE" dirty="0" err="1"/>
              <a:t>Momberg</a:t>
            </a:r>
            <a:r>
              <a:rPr lang="de-DE" dirty="0"/>
              <a:t> 	[11141259]</a:t>
            </a:r>
          </a:p>
          <a:p>
            <a:r>
              <a:rPr lang="de-DE" dirty="0"/>
              <a:t>Dennis </a:t>
            </a:r>
            <a:r>
              <a:rPr lang="de-DE" dirty="0" err="1"/>
              <a:t>Goßler</a:t>
            </a:r>
            <a:r>
              <a:rPr lang="de-DE" dirty="0"/>
              <a:t> 	[11140150]</a:t>
            </a:r>
          </a:p>
        </p:txBody>
      </p:sp>
    </p:spTree>
    <p:extLst>
      <p:ext uri="{BB962C8B-B14F-4D97-AF65-F5344CB8AC3E}">
        <p14:creationId xmlns:p14="http://schemas.microsoft.com/office/powerpoint/2010/main" val="335370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10</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 [Alle Funktionen]:</a:t>
            </a:r>
          </a:p>
        </p:txBody>
      </p:sp>
      <p:pic>
        <p:nvPicPr>
          <p:cNvPr id="5" name="Grafik 4">
            <a:extLst>
              <a:ext uri="{FF2B5EF4-FFF2-40B4-BE49-F238E27FC236}">
                <a16:creationId xmlns:a16="http://schemas.microsoft.com/office/drawing/2014/main" id="{0140E6FD-8193-4AAF-9992-5309DF24B841}"/>
              </a:ext>
            </a:extLst>
          </p:cNvPr>
          <p:cNvPicPr>
            <a:picLocks noChangeAspect="1"/>
          </p:cNvPicPr>
          <p:nvPr/>
        </p:nvPicPr>
        <p:blipFill>
          <a:blip r:embed="rId2"/>
          <a:stretch>
            <a:fillRect/>
          </a:stretch>
        </p:blipFill>
        <p:spPr>
          <a:xfrm>
            <a:off x="1210576" y="2170586"/>
            <a:ext cx="6482734" cy="2946697"/>
          </a:xfrm>
          <a:prstGeom prst="rect">
            <a:avLst/>
          </a:prstGeom>
        </p:spPr>
      </p:pic>
    </p:spTree>
    <p:extLst>
      <p:ext uri="{BB962C8B-B14F-4D97-AF65-F5344CB8AC3E}">
        <p14:creationId xmlns:p14="http://schemas.microsoft.com/office/powerpoint/2010/main" val="413828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11</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 [Beispielcode 1/2]:</a:t>
            </a:r>
          </a:p>
        </p:txBody>
      </p:sp>
      <p:sp>
        <p:nvSpPr>
          <p:cNvPr id="15" name="Textfeld 14">
            <a:extLst>
              <a:ext uri="{FF2B5EF4-FFF2-40B4-BE49-F238E27FC236}">
                <a16:creationId xmlns:a16="http://schemas.microsoft.com/office/drawing/2014/main" id="{F66983C5-190C-4255-9AC6-9702FE35C815}"/>
              </a:ext>
            </a:extLst>
          </p:cNvPr>
          <p:cNvSpPr txBox="1"/>
          <p:nvPr/>
        </p:nvSpPr>
        <p:spPr>
          <a:xfrm>
            <a:off x="715529" y="2307276"/>
            <a:ext cx="10760941" cy="4760278"/>
          </a:xfrm>
          <a:prstGeom prst="rect">
            <a:avLst/>
          </a:prstGeom>
          <a:noFill/>
        </p:spPr>
        <p:txBody>
          <a:bodyPr wrap="square">
            <a:spAutoFit/>
          </a:bodyPr>
          <a:lstStyle/>
          <a:p>
            <a:pPr indent="449580">
              <a:spcAft>
                <a:spcPts val="800"/>
              </a:spcAft>
            </a:pPr>
            <a:r>
              <a:rPr lang="de-DE" sz="1400" dirty="0">
                <a:solidFill>
                  <a:srgbClr val="008B8B"/>
                </a:solidFill>
                <a:effectLst/>
                <a:latin typeface="Consolas" panose="020B0609020204030204" pitchFamily="49" charset="0"/>
                <a:ea typeface="Calibri" panose="020F0502020204030204" pitchFamily="34" charset="0"/>
                <a:cs typeface="Consolas" panose="020B0609020204030204" pitchFamily="49" charset="0"/>
              </a:rPr>
              <a:t>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EMPTYLIST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ListInitialize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4,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testString1 =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calloc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memcpy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(testString1,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1 *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testString2 =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calloc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(3,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memcpy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(testString2,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"BB"</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2 *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testString3 =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calloc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(4,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memcpy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(testString3,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3 *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172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12</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 [Beispielcode 2/2]:</a:t>
            </a:r>
          </a:p>
        </p:txBody>
      </p:sp>
      <p:sp>
        <p:nvSpPr>
          <p:cNvPr id="11" name="Textfeld 10">
            <a:extLst>
              <a:ext uri="{FF2B5EF4-FFF2-40B4-BE49-F238E27FC236}">
                <a16:creationId xmlns:a16="http://schemas.microsoft.com/office/drawing/2014/main" id="{C616845B-AC50-4775-A32C-7BB8A4D3274B}"/>
              </a:ext>
            </a:extLst>
          </p:cNvPr>
          <p:cNvSpPr txBox="1"/>
          <p:nvPr/>
        </p:nvSpPr>
        <p:spPr>
          <a:xfrm>
            <a:off x="812988" y="2170658"/>
            <a:ext cx="6100618" cy="4124206"/>
          </a:xfrm>
          <a:prstGeom prst="rect">
            <a:avLst/>
          </a:prstGeom>
          <a:noFill/>
        </p:spPr>
        <p:txBody>
          <a:bodyPr wrap="square">
            <a:spAutoFit/>
          </a:bodyPr>
          <a:lstStyle/>
          <a:p>
            <a:pPr>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Add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functions</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testString1);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ListItemInsertAt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2, testString3);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testString2);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Get</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ListItemGet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2, &amp;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Remove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ListItemRemove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Output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is</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Null</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ListItemGet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2, &amp;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ListDestruction</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exampleList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660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13</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015663"/>
          </a:xfrm>
          <a:prstGeom prst="rect">
            <a:avLst/>
          </a:prstGeom>
          <a:noFill/>
        </p:spPr>
        <p:txBody>
          <a:bodyPr wrap="square" rtlCol="0">
            <a:spAutoFit/>
          </a:bodyPr>
          <a:lstStyle/>
          <a:p>
            <a:r>
              <a:rPr lang="de-DE" sz="2000" b="1" dirty="0"/>
              <a:t>2.2 Grundcontainer [Dictionary] </a:t>
            </a:r>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1569660"/>
          </a:xfrm>
          <a:prstGeom prst="rect">
            <a:avLst/>
          </a:prstGeom>
          <a:noFill/>
        </p:spPr>
        <p:txBody>
          <a:bodyPr wrap="square">
            <a:spAutoFit/>
          </a:bodyPr>
          <a:lstStyle/>
          <a:p>
            <a:pPr>
              <a:lnSpc>
                <a:spcPct val="200000"/>
              </a:lnSpc>
            </a:pPr>
            <a:r>
              <a:rPr lang="de-DE" sz="1600" b="1" dirty="0">
                <a:solidFill>
                  <a:srgbClr val="000000"/>
                </a:solidFill>
                <a:latin typeface="+mj-lt"/>
              </a:rPr>
              <a:t>Erklärung:</a:t>
            </a:r>
          </a:p>
          <a:p>
            <a:r>
              <a:rPr lang="de-DE" sz="1600" dirty="0">
                <a:solidFill>
                  <a:srgbClr val="000000"/>
                </a:solidFill>
                <a:latin typeface="+mj-lt"/>
              </a:rPr>
              <a:t>Oftmals müssen Daten Schnell abrufbar sein. Hierfür haben wir ein Dictionary implementiert, welches Daten in Form eines ‚Key‘ und einem zugehörigen Wert (Value) in einer Baumstruktur speichert.</a:t>
            </a:r>
          </a:p>
          <a:p>
            <a:endParaRPr lang="de-DE" sz="1600" b="1" dirty="0">
              <a:solidFill>
                <a:srgbClr val="000000"/>
              </a:solidFill>
              <a:latin typeface="+mj-lt"/>
            </a:endParaRPr>
          </a:p>
          <a:p>
            <a:endParaRPr lang="de-DE" sz="1600" b="0" i="0" u="none" strike="noStrike" baseline="0" dirty="0">
              <a:solidFill>
                <a:srgbClr val="000000"/>
              </a:solidFill>
              <a:latin typeface="+mj-lt"/>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Dictionary:</a:t>
            </a:r>
          </a:p>
        </p:txBody>
      </p:sp>
      <p:pic>
        <p:nvPicPr>
          <p:cNvPr id="4" name="Grafik 3">
            <a:extLst>
              <a:ext uri="{FF2B5EF4-FFF2-40B4-BE49-F238E27FC236}">
                <a16:creationId xmlns:a16="http://schemas.microsoft.com/office/drawing/2014/main" id="{2F5448A5-105F-4C22-85A0-7C50C1DBA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246" y="3164181"/>
            <a:ext cx="4969507" cy="2746307"/>
          </a:xfrm>
          <a:prstGeom prst="rect">
            <a:avLst/>
          </a:prstGeom>
        </p:spPr>
      </p:pic>
      <p:sp>
        <p:nvSpPr>
          <p:cNvPr id="7" name="Textfeld 6">
            <a:extLst>
              <a:ext uri="{FF2B5EF4-FFF2-40B4-BE49-F238E27FC236}">
                <a16:creationId xmlns:a16="http://schemas.microsoft.com/office/drawing/2014/main" id="{2AB11AF8-E90B-4B4A-BE80-FE1C398D379A}"/>
              </a:ext>
            </a:extLst>
          </p:cNvPr>
          <p:cNvSpPr txBox="1"/>
          <p:nvPr/>
        </p:nvSpPr>
        <p:spPr>
          <a:xfrm>
            <a:off x="1587501" y="5976007"/>
            <a:ext cx="8991600" cy="276999"/>
          </a:xfrm>
          <a:prstGeom prst="rect">
            <a:avLst/>
          </a:prstGeom>
          <a:noFill/>
        </p:spPr>
        <p:txBody>
          <a:bodyPr wrap="square" rtlCol="0">
            <a:spAutoFit/>
          </a:bodyPr>
          <a:lstStyle/>
          <a:p>
            <a:pPr algn="ctr"/>
            <a:r>
              <a:rPr lang="de-DE" sz="1200" dirty="0"/>
              <a:t>Diese Abbildung zeigt wie die Daten im Dictionary verwaltet werden. </a:t>
            </a:r>
          </a:p>
        </p:txBody>
      </p:sp>
    </p:spTree>
    <p:extLst>
      <p:ext uri="{BB962C8B-B14F-4D97-AF65-F5344CB8AC3E}">
        <p14:creationId xmlns:p14="http://schemas.microsoft.com/office/powerpoint/2010/main" val="18211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14</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015663"/>
          </a:xfrm>
          <a:prstGeom prst="rect">
            <a:avLst/>
          </a:prstGeom>
          <a:noFill/>
        </p:spPr>
        <p:txBody>
          <a:bodyPr wrap="square" rtlCol="0">
            <a:spAutoFit/>
          </a:bodyPr>
          <a:lstStyle/>
          <a:p>
            <a:r>
              <a:rPr lang="de-DE" sz="2000" b="1" dirty="0"/>
              <a:t>2.2 Grundcontainer [Dictionary] </a:t>
            </a:r>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2215991"/>
          </a:xfrm>
          <a:prstGeom prst="rect">
            <a:avLst/>
          </a:prstGeom>
          <a:noFill/>
        </p:spPr>
        <p:txBody>
          <a:bodyPr wrap="square">
            <a:spAutoFit/>
          </a:bodyPr>
          <a:lstStyle/>
          <a:p>
            <a:pPr>
              <a:lnSpc>
                <a:spcPct val="200000"/>
              </a:lnSpc>
            </a:pPr>
            <a:r>
              <a:rPr lang="de-DE" sz="1600" b="1" dirty="0">
                <a:solidFill>
                  <a:srgbClr val="000000"/>
                </a:solidFill>
                <a:latin typeface="+mj-lt"/>
              </a:rPr>
              <a:t>Funktionsweise:</a:t>
            </a:r>
          </a:p>
          <a:p>
            <a:r>
              <a:rPr lang="de-DE" sz="1800" b="0" i="0" u="none" strike="noStrike" baseline="0" dirty="0">
                <a:solidFill>
                  <a:srgbClr val="000000"/>
                </a:solidFill>
                <a:latin typeface="+mj-lt"/>
              </a:rPr>
              <a:t>Das Dictionary wurde als ein Binärer Suchbaum implementiert. Dieser besitzt pro Eintrag einen </a:t>
            </a:r>
            <a:r>
              <a:rPr lang="de-DE" dirty="0">
                <a:solidFill>
                  <a:srgbClr val="000000"/>
                </a:solidFill>
                <a:latin typeface="+mj-lt"/>
              </a:rPr>
              <a:t>‚</a:t>
            </a:r>
            <a:r>
              <a:rPr lang="de-DE" sz="1800" b="0" i="0" u="none" strike="noStrike" baseline="0" dirty="0">
                <a:solidFill>
                  <a:srgbClr val="000000"/>
                </a:solidFill>
                <a:latin typeface="+mj-lt"/>
              </a:rPr>
              <a:t>Key‘ und eine ‚Value</a:t>
            </a:r>
            <a:r>
              <a:rPr lang="de-DE" dirty="0">
                <a:solidFill>
                  <a:srgbClr val="000000"/>
                </a:solidFill>
                <a:latin typeface="+mj-lt"/>
              </a:rPr>
              <a:t>‘</a:t>
            </a:r>
            <a:r>
              <a:rPr lang="de-DE" sz="1800" b="0" i="0" u="none" strike="noStrike" baseline="0" dirty="0">
                <a:solidFill>
                  <a:srgbClr val="000000"/>
                </a:solidFill>
                <a:latin typeface="+mj-lt"/>
              </a:rPr>
              <a:t>. Beim Einfügen wird von der Wurzel ab entschieden, ob der jeweilige ‚Key</a:t>
            </a:r>
            <a:r>
              <a:rPr lang="de-DE" dirty="0">
                <a:solidFill>
                  <a:srgbClr val="000000"/>
                </a:solidFill>
                <a:latin typeface="+mj-lt"/>
              </a:rPr>
              <a:t>‘</a:t>
            </a:r>
            <a:r>
              <a:rPr lang="de-DE" sz="1800" b="0" i="0" u="none" strike="noStrike" baseline="0" dirty="0">
                <a:solidFill>
                  <a:srgbClr val="000000"/>
                </a:solidFill>
                <a:latin typeface="+mj-lt"/>
              </a:rPr>
              <a:t> größer oder kleiner ist. Wird eine passende Stelle gefunden wird der Datensatz dort gespeichert. </a:t>
            </a:r>
          </a:p>
          <a:p>
            <a:endParaRPr lang="de-DE" dirty="0">
              <a:solidFill>
                <a:srgbClr val="000000"/>
              </a:solidFill>
              <a:latin typeface="+mj-lt"/>
            </a:endParaRPr>
          </a:p>
          <a:p>
            <a:r>
              <a:rPr lang="de-DE" sz="1800" b="0" i="0" u="none" strike="noStrike" baseline="0" dirty="0">
                <a:solidFill>
                  <a:srgbClr val="000000"/>
                </a:solidFill>
                <a:latin typeface="+mj-lt"/>
              </a:rPr>
              <a:t>Key Duplikate sind nicht zulässig. </a:t>
            </a:r>
            <a:endParaRPr lang="de-DE" sz="1600" b="1" dirty="0">
              <a:solidFill>
                <a:srgbClr val="000000"/>
              </a:solidFill>
              <a:latin typeface="+mj-lt"/>
            </a:endParaRPr>
          </a:p>
          <a:p>
            <a:endParaRPr lang="de-DE" sz="1600" b="0" i="0" u="none" strike="noStrike" baseline="0" dirty="0">
              <a:solidFill>
                <a:srgbClr val="000000"/>
              </a:solidFill>
              <a:latin typeface="+mj-lt"/>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Dictionary:</a:t>
            </a:r>
          </a:p>
        </p:txBody>
      </p:sp>
    </p:spTree>
    <p:extLst>
      <p:ext uri="{BB962C8B-B14F-4D97-AF65-F5344CB8AC3E}">
        <p14:creationId xmlns:p14="http://schemas.microsoft.com/office/powerpoint/2010/main" val="180198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15</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015663"/>
          </a:xfrm>
          <a:prstGeom prst="rect">
            <a:avLst/>
          </a:prstGeom>
          <a:noFill/>
        </p:spPr>
        <p:txBody>
          <a:bodyPr wrap="square" rtlCol="0">
            <a:spAutoFit/>
          </a:bodyPr>
          <a:lstStyle/>
          <a:p>
            <a:r>
              <a:rPr lang="de-DE" sz="2000" b="1" dirty="0"/>
              <a:t>2.2 Grundcontainer [Dictionary]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Dictionary [Alle Funktionen]:</a:t>
            </a:r>
          </a:p>
        </p:txBody>
      </p:sp>
      <p:pic>
        <p:nvPicPr>
          <p:cNvPr id="4" name="Grafik 3">
            <a:extLst>
              <a:ext uri="{FF2B5EF4-FFF2-40B4-BE49-F238E27FC236}">
                <a16:creationId xmlns:a16="http://schemas.microsoft.com/office/drawing/2014/main" id="{FA2D8E22-F62E-4F78-B108-253534630D75}"/>
              </a:ext>
            </a:extLst>
          </p:cNvPr>
          <p:cNvPicPr>
            <a:picLocks noChangeAspect="1"/>
          </p:cNvPicPr>
          <p:nvPr/>
        </p:nvPicPr>
        <p:blipFill>
          <a:blip r:embed="rId2"/>
          <a:stretch>
            <a:fillRect/>
          </a:stretch>
        </p:blipFill>
        <p:spPr>
          <a:xfrm>
            <a:off x="1083683" y="2235902"/>
            <a:ext cx="8297433" cy="3572374"/>
          </a:xfrm>
          <a:prstGeom prst="rect">
            <a:avLst/>
          </a:prstGeom>
        </p:spPr>
      </p:pic>
    </p:spTree>
    <p:extLst>
      <p:ext uri="{BB962C8B-B14F-4D97-AF65-F5344CB8AC3E}">
        <p14:creationId xmlns:p14="http://schemas.microsoft.com/office/powerpoint/2010/main" val="1490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16</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015663"/>
          </a:xfrm>
          <a:prstGeom prst="rect">
            <a:avLst/>
          </a:prstGeom>
          <a:noFill/>
        </p:spPr>
        <p:txBody>
          <a:bodyPr wrap="square" rtlCol="0">
            <a:spAutoFit/>
          </a:bodyPr>
          <a:lstStyle/>
          <a:p>
            <a:r>
              <a:rPr lang="de-DE" sz="2000" b="1" dirty="0"/>
              <a:t>2.2 Grundcontainer [Dictionary]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Dictionary [Beispielcode 1/2]:</a:t>
            </a:r>
          </a:p>
        </p:txBody>
      </p:sp>
      <p:sp>
        <p:nvSpPr>
          <p:cNvPr id="15" name="Textfeld 14">
            <a:extLst>
              <a:ext uri="{FF2B5EF4-FFF2-40B4-BE49-F238E27FC236}">
                <a16:creationId xmlns:a16="http://schemas.microsoft.com/office/drawing/2014/main" id="{79F52149-1009-4870-BA4B-79BC8D3BBE17}"/>
              </a:ext>
            </a:extLst>
          </p:cNvPr>
          <p:cNvSpPr txBox="1"/>
          <p:nvPr/>
        </p:nvSpPr>
        <p:spPr>
          <a:xfrm>
            <a:off x="657424" y="2112791"/>
            <a:ext cx="12290425" cy="4442242"/>
          </a:xfrm>
          <a:prstGeom prst="rect">
            <a:avLst/>
          </a:prstGeom>
          <a:noFill/>
        </p:spPr>
        <p:txBody>
          <a:bodyPr wrap="square">
            <a:spAutoFit/>
          </a:bodyPr>
          <a:lstStyle/>
          <a:p>
            <a:pPr indent="449580">
              <a:spcAft>
                <a:spcPts val="800"/>
              </a:spcAft>
            </a:pPr>
            <a:r>
              <a:rPr lang="de-DE" sz="1400" dirty="0">
                <a:solidFill>
                  <a:srgbClr val="008B8B"/>
                </a:solidFill>
                <a:effectLst/>
                <a:latin typeface="Consolas" panose="020B0609020204030204" pitchFamily="49" charset="0"/>
                <a:ea typeface="Calibri" panose="020F0502020204030204" pitchFamily="34" charset="0"/>
                <a:cs typeface="Consolas" panose="020B0609020204030204" pitchFamily="49" charset="0"/>
              </a:rPr>
              <a:t>Dictionary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EMPTYDICTIONARY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DictionaryInitialize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outputAddress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t0 = 10, t1 = 15, t2 = 2, t3 = 4, t4 = 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Add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functions</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&amp;t0,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"Root"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&amp;t1,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"Rechts"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&amp;t2,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"Links"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&amp;t3,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"Test"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&amp;t4,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"Blatt"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50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17</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015663"/>
          </a:xfrm>
          <a:prstGeom prst="rect">
            <a:avLst/>
          </a:prstGeom>
          <a:noFill/>
        </p:spPr>
        <p:txBody>
          <a:bodyPr wrap="square" rtlCol="0">
            <a:spAutoFit/>
          </a:bodyPr>
          <a:lstStyle/>
          <a:p>
            <a:r>
              <a:rPr lang="de-DE" sz="2000" b="1" dirty="0"/>
              <a:t>2.2 Grundcontainer [Dictionary]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Dictionary [Beispielcode 2/2]:</a:t>
            </a:r>
          </a:p>
        </p:txBody>
      </p:sp>
      <p:sp>
        <p:nvSpPr>
          <p:cNvPr id="15" name="Textfeld 14">
            <a:extLst>
              <a:ext uri="{FF2B5EF4-FFF2-40B4-BE49-F238E27FC236}">
                <a16:creationId xmlns:a16="http://schemas.microsoft.com/office/drawing/2014/main" id="{79F52149-1009-4870-BA4B-79BC8D3BBE17}"/>
              </a:ext>
            </a:extLst>
          </p:cNvPr>
          <p:cNvSpPr txBox="1"/>
          <p:nvPr/>
        </p:nvSpPr>
        <p:spPr>
          <a:xfrm>
            <a:off x="690980" y="2191766"/>
            <a:ext cx="12290425" cy="2534027"/>
          </a:xfrm>
          <a:prstGeom prst="rect">
            <a:avLst/>
          </a:prstGeom>
          <a:noFill/>
        </p:spPr>
        <p:txBody>
          <a:bodyPr wrap="square">
            <a:spAutoFit/>
          </a:bodyPr>
          <a:lstStyle/>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Get</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DictionaryGet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&amp;t4, &amp;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outputAddress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Remove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DictionaryRemove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&amp;t2);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DictionaryDestroy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exampleDic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095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18</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72" y="3020907"/>
            <a:ext cx="6989836" cy="2630249"/>
          </a:xfrm>
          <a:prstGeom prst="rect">
            <a:avLst/>
          </a:prstGeom>
        </p:spPr>
      </p:pic>
      <p:sp>
        <p:nvSpPr>
          <p:cNvPr id="8" name="Textfeld 7">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2.3 Grundcontainer Stack</a:t>
            </a:r>
          </a:p>
          <a:p>
            <a:endParaRPr lang="de-DE" sz="2000" b="1" dirty="0"/>
          </a:p>
          <a:p>
            <a:r>
              <a:rPr lang="de-DE" sz="2000" b="1" dirty="0"/>
              <a:t> 	</a:t>
            </a:r>
            <a:endParaRPr lang="de-DE" sz="2000" dirty="0"/>
          </a:p>
        </p:txBody>
      </p:sp>
      <p:sp>
        <p:nvSpPr>
          <p:cNvPr id="4" name="Textfeld 3"/>
          <p:cNvSpPr txBox="1"/>
          <p:nvPr/>
        </p:nvSpPr>
        <p:spPr>
          <a:xfrm>
            <a:off x="864972" y="1662754"/>
            <a:ext cx="10717428" cy="1477328"/>
          </a:xfrm>
          <a:prstGeom prst="rect">
            <a:avLst/>
          </a:prstGeom>
          <a:noFill/>
        </p:spPr>
        <p:txBody>
          <a:bodyPr wrap="square" rtlCol="0">
            <a:spAutoFit/>
          </a:bodyPr>
          <a:lstStyle/>
          <a:p>
            <a:r>
              <a:rPr lang="de-DE" dirty="0"/>
              <a:t>Daten  werden  gestapelt,  der  ältere  Wert  wird  vom  neuern  verdeckt.  </a:t>
            </a:r>
          </a:p>
          <a:p>
            <a:r>
              <a:rPr lang="de-DE" dirty="0"/>
              <a:t>Es  kann  immer  ein  Wert hinzugefügt werden, beim Entfernen wird  der neueste Wert entfernt, </a:t>
            </a:r>
          </a:p>
          <a:p>
            <a:r>
              <a:rPr lang="de-DE" dirty="0"/>
              <a:t>First In Last Out (FILO) Prinzip. </a:t>
            </a:r>
          </a:p>
          <a:p>
            <a:r>
              <a:rPr lang="de-DE" dirty="0"/>
              <a:t>Diese Vorgänge sind sehr schnell und sind generell sicher.</a:t>
            </a:r>
          </a:p>
          <a:p>
            <a:endParaRPr lang="de-DE" dirty="0"/>
          </a:p>
        </p:txBody>
      </p:sp>
    </p:spTree>
    <p:extLst>
      <p:ext uri="{BB962C8B-B14F-4D97-AF65-F5344CB8AC3E}">
        <p14:creationId xmlns:p14="http://schemas.microsoft.com/office/powerpoint/2010/main" val="390686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19</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9" name="Textfeld 8">
            <a:extLst>
              <a:ext uri="{FF2B5EF4-FFF2-40B4-BE49-F238E27FC236}">
                <a16:creationId xmlns:a16="http://schemas.microsoft.com/office/drawing/2014/main" id="{7EEB7CFC-47CB-491B-B650-AC8E7A974B2C}"/>
              </a:ext>
            </a:extLst>
          </p:cNvPr>
          <p:cNvSpPr txBox="1"/>
          <p:nvPr/>
        </p:nvSpPr>
        <p:spPr>
          <a:xfrm>
            <a:off x="485191" y="1154923"/>
            <a:ext cx="3788228" cy="1015663"/>
          </a:xfrm>
          <a:prstGeom prst="rect">
            <a:avLst/>
          </a:prstGeom>
          <a:noFill/>
        </p:spPr>
        <p:txBody>
          <a:bodyPr wrap="square" rtlCol="0">
            <a:spAutoFit/>
          </a:bodyPr>
          <a:lstStyle/>
          <a:p>
            <a:r>
              <a:rPr lang="de-DE" sz="2000" b="1" dirty="0"/>
              <a:t>2.3 Grundcontainer Stack</a:t>
            </a:r>
          </a:p>
          <a:p>
            <a:endParaRPr lang="de-DE" sz="2000" b="1" dirty="0"/>
          </a:p>
          <a:p>
            <a:r>
              <a:rPr lang="de-DE" sz="2000" b="1" dirty="0"/>
              <a:t> 	</a:t>
            </a:r>
            <a:endParaRPr lang="de-DE" sz="2000" dirty="0"/>
          </a:p>
        </p:txBody>
      </p:sp>
      <p:sp>
        <p:nvSpPr>
          <p:cNvPr id="11" name="Textfeld 10">
            <a:extLst>
              <a:ext uri="{FF2B5EF4-FFF2-40B4-BE49-F238E27FC236}">
                <a16:creationId xmlns:a16="http://schemas.microsoft.com/office/drawing/2014/main" id="{3F7F28C9-9006-406C-9373-9008712D3B9C}"/>
              </a:ext>
            </a:extLst>
          </p:cNvPr>
          <p:cNvSpPr txBox="1"/>
          <p:nvPr/>
        </p:nvSpPr>
        <p:spPr>
          <a:xfrm>
            <a:off x="933061" y="1678143"/>
            <a:ext cx="4152123" cy="369332"/>
          </a:xfrm>
          <a:prstGeom prst="rect">
            <a:avLst/>
          </a:prstGeom>
          <a:noFill/>
        </p:spPr>
        <p:txBody>
          <a:bodyPr wrap="square" rtlCol="0">
            <a:spAutoFit/>
          </a:bodyPr>
          <a:lstStyle/>
          <a:p>
            <a:r>
              <a:rPr lang="de-DE" dirty="0"/>
              <a:t>Stack [Alle Funktionen]:</a:t>
            </a:r>
          </a:p>
        </p:txBody>
      </p:sp>
      <p:pic>
        <p:nvPicPr>
          <p:cNvPr id="5" name="Grafik 4">
            <a:extLst>
              <a:ext uri="{FF2B5EF4-FFF2-40B4-BE49-F238E27FC236}">
                <a16:creationId xmlns:a16="http://schemas.microsoft.com/office/drawing/2014/main" id="{C924FE9A-8AAB-4710-A15C-153C5256B73A}"/>
              </a:ext>
            </a:extLst>
          </p:cNvPr>
          <p:cNvPicPr>
            <a:picLocks noChangeAspect="1"/>
          </p:cNvPicPr>
          <p:nvPr/>
        </p:nvPicPr>
        <p:blipFill>
          <a:blip r:embed="rId2"/>
          <a:stretch>
            <a:fillRect/>
          </a:stretch>
        </p:blipFill>
        <p:spPr>
          <a:xfrm>
            <a:off x="1332030" y="2252138"/>
            <a:ext cx="6658904" cy="1867161"/>
          </a:xfrm>
          <a:prstGeom prst="rect">
            <a:avLst/>
          </a:prstGeom>
        </p:spPr>
      </p:pic>
    </p:spTree>
    <p:extLst>
      <p:ext uri="{BB962C8B-B14F-4D97-AF65-F5344CB8AC3E}">
        <p14:creationId xmlns:p14="http://schemas.microsoft.com/office/powerpoint/2010/main" val="376103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15" name="Textfeld 14">
            <a:extLst>
              <a:ext uri="{FF2B5EF4-FFF2-40B4-BE49-F238E27FC236}">
                <a16:creationId xmlns:a16="http://schemas.microsoft.com/office/drawing/2014/main" id="{DD417980-0DD8-4DD7-BE87-C974912B8B82}"/>
              </a:ext>
            </a:extLst>
          </p:cNvPr>
          <p:cNvSpPr txBox="1"/>
          <p:nvPr/>
        </p:nvSpPr>
        <p:spPr>
          <a:xfrm>
            <a:off x="139959" y="929167"/>
            <a:ext cx="3163078" cy="400110"/>
          </a:xfrm>
          <a:prstGeom prst="rect">
            <a:avLst/>
          </a:prstGeom>
          <a:noFill/>
        </p:spPr>
        <p:txBody>
          <a:bodyPr wrap="square" rtlCol="0">
            <a:spAutoFit/>
          </a:bodyPr>
          <a:lstStyle/>
          <a:p>
            <a:r>
              <a:rPr lang="de-DE" sz="2000" b="1" dirty="0"/>
              <a:t>Inhaltsverzeichnis </a:t>
            </a:r>
          </a:p>
        </p:txBody>
      </p:sp>
      <p:sp>
        <p:nvSpPr>
          <p:cNvPr id="17" name="Textfeld 16">
            <a:extLst>
              <a:ext uri="{FF2B5EF4-FFF2-40B4-BE49-F238E27FC236}">
                <a16:creationId xmlns:a16="http://schemas.microsoft.com/office/drawing/2014/main" id="{BCB027A4-8BDB-4515-B3E5-91B6A22A1E00}"/>
              </a:ext>
            </a:extLst>
          </p:cNvPr>
          <p:cNvSpPr txBox="1"/>
          <p:nvPr/>
        </p:nvSpPr>
        <p:spPr>
          <a:xfrm>
            <a:off x="1253411" y="2161080"/>
            <a:ext cx="9554548" cy="2478114"/>
          </a:xfrm>
          <a:prstGeom prst="rect">
            <a:avLst/>
          </a:prstGeom>
          <a:noFill/>
        </p:spPr>
        <p:txBody>
          <a:bodyPr wrap="square" rtlCol="0">
            <a:spAutoFit/>
          </a:bodyPr>
          <a:lstStyle/>
          <a:p>
            <a:pPr>
              <a:lnSpc>
                <a:spcPct val="200000"/>
              </a:lnSpc>
            </a:pPr>
            <a:r>
              <a:rPr lang="de-DE" sz="1600" dirty="0"/>
              <a:t>2.1 List</a:t>
            </a:r>
          </a:p>
          <a:p>
            <a:pPr>
              <a:lnSpc>
                <a:spcPct val="200000"/>
              </a:lnSpc>
            </a:pPr>
            <a:r>
              <a:rPr lang="de-DE" sz="1600" dirty="0"/>
              <a:t>2.2 Dictionary</a:t>
            </a:r>
          </a:p>
          <a:p>
            <a:pPr>
              <a:lnSpc>
                <a:spcPct val="200000"/>
              </a:lnSpc>
            </a:pPr>
            <a:r>
              <a:rPr lang="de-DE" sz="1600" dirty="0"/>
              <a:t>2.3 Stack</a:t>
            </a:r>
          </a:p>
          <a:p>
            <a:pPr>
              <a:lnSpc>
                <a:spcPct val="200000"/>
              </a:lnSpc>
            </a:pPr>
            <a:r>
              <a:rPr lang="de-DE" sz="1600" dirty="0"/>
              <a:t>2.4 Queue</a:t>
            </a:r>
          </a:p>
          <a:p>
            <a:pPr>
              <a:lnSpc>
                <a:spcPct val="200000"/>
              </a:lnSpc>
            </a:pPr>
            <a:r>
              <a:rPr lang="de-DE" sz="1600" dirty="0"/>
              <a:t>2.5 </a:t>
            </a:r>
            <a:r>
              <a:rPr lang="de-DE" sz="1600" dirty="0" err="1"/>
              <a:t>LinkedList</a:t>
            </a:r>
            <a:endParaRPr lang="de-DE" sz="1600" dirty="0"/>
          </a:p>
        </p:txBody>
      </p:sp>
      <p:sp>
        <p:nvSpPr>
          <p:cNvPr id="19" name="Textfeld 18">
            <a:extLst>
              <a:ext uri="{FF2B5EF4-FFF2-40B4-BE49-F238E27FC236}">
                <a16:creationId xmlns:a16="http://schemas.microsoft.com/office/drawing/2014/main" id="{C814F180-BEAD-4EF5-9E52-0A793EAC896B}"/>
              </a:ext>
            </a:extLst>
          </p:cNvPr>
          <p:cNvSpPr txBox="1"/>
          <p:nvPr/>
        </p:nvSpPr>
        <p:spPr>
          <a:xfrm>
            <a:off x="1253411" y="4918312"/>
            <a:ext cx="9554548" cy="508344"/>
          </a:xfrm>
          <a:prstGeom prst="rect">
            <a:avLst/>
          </a:prstGeom>
          <a:noFill/>
        </p:spPr>
        <p:txBody>
          <a:bodyPr wrap="square" rtlCol="0">
            <a:spAutoFit/>
          </a:bodyPr>
          <a:lstStyle/>
          <a:p>
            <a:pPr>
              <a:lnSpc>
                <a:spcPct val="200000"/>
              </a:lnSpc>
            </a:pPr>
            <a:r>
              <a:rPr lang="de-DE" sz="1600" dirty="0"/>
              <a:t>3.1 String</a:t>
            </a:r>
          </a:p>
        </p:txBody>
      </p:sp>
      <p:sp>
        <p:nvSpPr>
          <p:cNvPr id="21" name="Textfeld 20">
            <a:extLst>
              <a:ext uri="{FF2B5EF4-FFF2-40B4-BE49-F238E27FC236}">
                <a16:creationId xmlns:a16="http://schemas.microsoft.com/office/drawing/2014/main" id="{57069215-89D3-4945-A74E-2B00B8E15F6C}"/>
              </a:ext>
            </a:extLst>
          </p:cNvPr>
          <p:cNvSpPr txBox="1"/>
          <p:nvPr/>
        </p:nvSpPr>
        <p:spPr>
          <a:xfrm>
            <a:off x="674914" y="1189461"/>
            <a:ext cx="5256245" cy="5300169"/>
          </a:xfrm>
          <a:prstGeom prst="rect">
            <a:avLst/>
          </a:prstGeom>
          <a:noFill/>
        </p:spPr>
        <p:txBody>
          <a:bodyPr wrap="square" rtlCol="0">
            <a:spAutoFit/>
          </a:bodyPr>
          <a:lstStyle/>
          <a:p>
            <a:pPr marL="342900" indent="-342900">
              <a:lnSpc>
                <a:spcPct val="200000"/>
              </a:lnSpc>
              <a:buAutoNum type="arabicPeriod"/>
            </a:pPr>
            <a:r>
              <a:rPr lang="de-DE" b="1" dirty="0"/>
              <a:t>Einleitung</a:t>
            </a:r>
          </a:p>
          <a:p>
            <a:pPr marL="342900" indent="-342900">
              <a:lnSpc>
                <a:spcPct val="200000"/>
              </a:lnSpc>
              <a:buAutoNum type="arabicPeriod"/>
            </a:pPr>
            <a:r>
              <a:rPr lang="de-DE" b="1" dirty="0"/>
              <a:t>Grundcontainer</a:t>
            </a:r>
          </a:p>
          <a:p>
            <a:pPr marL="342900" indent="-342900">
              <a:lnSpc>
                <a:spcPct val="200000"/>
              </a:lnSpc>
              <a:buAutoNum type="arabicPeriod"/>
            </a:pPr>
            <a:endParaRPr lang="de-DE" b="1" dirty="0"/>
          </a:p>
          <a:p>
            <a:pPr marL="342900" indent="-342900">
              <a:lnSpc>
                <a:spcPct val="200000"/>
              </a:lnSpc>
              <a:buAutoNum type="arabicPeriod"/>
            </a:pPr>
            <a:endParaRPr lang="de-DE" b="1" dirty="0"/>
          </a:p>
          <a:p>
            <a:pPr marL="342900" indent="-342900">
              <a:lnSpc>
                <a:spcPct val="200000"/>
              </a:lnSpc>
              <a:buAutoNum type="arabicPeriod"/>
            </a:pPr>
            <a:endParaRPr lang="de-DE" b="1" dirty="0"/>
          </a:p>
          <a:p>
            <a:pPr marL="342900" indent="-342900">
              <a:lnSpc>
                <a:spcPct val="200000"/>
              </a:lnSpc>
              <a:buAutoNum type="arabicPeriod"/>
            </a:pPr>
            <a:endParaRPr lang="de-DE" b="1" dirty="0"/>
          </a:p>
          <a:p>
            <a:pPr marL="342900" indent="-342900">
              <a:lnSpc>
                <a:spcPct val="200000"/>
              </a:lnSpc>
              <a:buAutoNum type="arabicPeriod"/>
            </a:pPr>
            <a:r>
              <a:rPr lang="de-DE" b="1" dirty="0"/>
              <a:t>Generelle Container</a:t>
            </a:r>
          </a:p>
          <a:p>
            <a:pPr marL="342900" indent="-342900">
              <a:lnSpc>
                <a:spcPct val="200000"/>
              </a:lnSpc>
              <a:buAutoNum type="arabicPeriod"/>
            </a:pPr>
            <a:endParaRPr lang="de-DE" sz="1000" b="1" dirty="0"/>
          </a:p>
          <a:p>
            <a:pPr marL="342900" indent="-342900">
              <a:lnSpc>
                <a:spcPct val="200000"/>
              </a:lnSpc>
              <a:buAutoNum type="arabicPeriod"/>
            </a:pPr>
            <a:r>
              <a:rPr lang="de-DE" b="1" dirty="0"/>
              <a:t>Tests</a:t>
            </a:r>
          </a:p>
          <a:p>
            <a:pPr marL="342900" indent="-342900">
              <a:lnSpc>
                <a:spcPct val="150000"/>
              </a:lnSpc>
              <a:buAutoNum type="arabicPeriod"/>
            </a:pPr>
            <a:r>
              <a:rPr lang="de-DE" sz="1800" b="1" dirty="0"/>
              <a:t>Kompilierung</a:t>
            </a:r>
            <a:endParaRPr lang="de-DE" b="1" dirty="0"/>
          </a:p>
        </p:txBody>
      </p:sp>
    </p:spTree>
    <p:extLst>
      <p:ext uri="{BB962C8B-B14F-4D97-AF65-F5344CB8AC3E}">
        <p14:creationId xmlns:p14="http://schemas.microsoft.com/office/powerpoint/2010/main" val="214645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20</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18" y="2138868"/>
            <a:ext cx="6155851" cy="4065474"/>
          </a:xfrm>
          <a:prstGeom prst="rect">
            <a:avLst/>
          </a:prstGeom>
        </p:spPr>
      </p:pic>
      <p:sp>
        <p:nvSpPr>
          <p:cNvPr id="9" name="Textfeld 8">
            <a:extLst>
              <a:ext uri="{FF2B5EF4-FFF2-40B4-BE49-F238E27FC236}">
                <a16:creationId xmlns:a16="http://schemas.microsoft.com/office/drawing/2014/main" id="{7EEB7CFC-47CB-491B-B650-AC8E7A974B2C}"/>
              </a:ext>
            </a:extLst>
          </p:cNvPr>
          <p:cNvSpPr txBox="1"/>
          <p:nvPr/>
        </p:nvSpPr>
        <p:spPr>
          <a:xfrm>
            <a:off x="485191" y="1154923"/>
            <a:ext cx="3788228" cy="1015663"/>
          </a:xfrm>
          <a:prstGeom prst="rect">
            <a:avLst/>
          </a:prstGeom>
          <a:noFill/>
        </p:spPr>
        <p:txBody>
          <a:bodyPr wrap="square" rtlCol="0">
            <a:spAutoFit/>
          </a:bodyPr>
          <a:lstStyle/>
          <a:p>
            <a:r>
              <a:rPr lang="de-DE" sz="2000" b="1" dirty="0"/>
              <a:t>2.3 Grundcontainer Stack</a:t>
            </a:r>
          </a:p>
          <a:p>
            <a:endParaRPr lang="de-DE" sz="2000" b="1" dirty="0"/>
          </a:p>
          <a:p>
            <a:r>
              <a:rPr lang="de-DE" sz="2000" b="1" dirty="0"/>
              <a:t> 	</a:t>
            </a:r>
            <a:endParaRPr lang="de-DE" sz="2000" dirty="0"/>
          </a:p>
        </p:txBody>
      </p:sp>
      <p:sp>
        <p:nvSpPr>
          <p:cNvPr id="11" name="Textfeld 10">
            <a:extLst>
              <a:ext uri="{FF2B5EF4-FFF2-40B4-BE49-F238E27FC236}">
                <a16:creationId xmlns:a16="http://schemas.microsoft.com/office/drawing/2014/main" id="{3F7F28C9-9006-406C-9373-9008712D3B9C}"/>
              </a:ext>
            </a:extLst>
          </p:cNvPr>
          <p:cNvSpPr txBox="1"/>
          <p:nvPr/>
        </p:nvSpPr>
        <p:spPr>
          <a:xfrm>
            <a:off x="933061" y="1678143"/>
            <a:ext cx="4152123" cy="369332"/>
          </a:xfrm>
          <a:prstGeom prst="rect">
            <a:avLst/>
          </a:prstGeom>
          <a:noFill/>
        </p:spPr>
        <p:txBody>
          <a:bodyPr wrap="square" rtlCol="0">
            <a:spAutoFit/>
          </a:bodyPr>
          <a:lstStyle/>
          <a:p>
            <a:r>
              <a:rPr lang="de-DE" dirty="0"/>
              <a:t>Stack [</a:t>
            </a:r>
            <a:r>
              <a:rPr lang="de-DE" dirty="0" err="1"/>
              <a:t>Beispeilcode</a:t>
            </a:r>
            <a:r>
              <a:rPr lang="de-DE" dirty="0"/>
              <a:t>]:</a:t>
            </a:r>
          </a:p>
        </p:txBody>
      </p:sp>
    </p:spTree>
    <p:extLst>
      <p:ext uri="{BB962C8B-B14F-4D97-AF65-F5344CB8AC3E}">
        <p14:creationId xmlns:p14="http://schemas.microsoft.com/office/powerpoint/2010/main" val="136501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21</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778" y="3057363"/>
            <a:ext cx="6979300" cy="2648395"/>
          </a:xfrm>
          <a:prstGeom prst="rect">
            <a:avLst/>
          </a:prstGeom>
        </p:spPr>
      </p:pic>
      <p:sp>
        <p:nvSpPr>
          <p:cNvPr id="8" name="Textfeld 7">
            <a:extLst>
              <a:ext uri="{FF2B5EF4-FFF2-40B4-BE49-F238E27FC236}">
                <a16:creationId xmlns:a16="http://schemas.microsoft.com/office/drawing/2014/main" id="{8E05CB3E-FC8B-4C84-8452-A027AF29808D}"/>
              </a:ext>
            </a:extLst>
          </p:cNvPr>
          <p:cNvSpPr txBox="1"/>
          <p:nvPr/>
        </p:nvSpPr>
        <p:spPr>
          <a:xfrm>
            <a:off x="485191" y="1154922"/>
            <a:ext cx="3788228" cy="1015663"/>
          </a:xfrm>
          <a:prstGeom prst="rect">
            <a:avLst/>
          </a:prstGeom>
          <a:noFill/>
        </p:spPr>
        <p:txBody>
          <a:bodyPr wrap="square" rtlCol="0">
            <a:spAutoFit/>
          </a:bodyPr>
          <a:lstStyle/>
          <a:p>
            <a:r>
              <a:rPr lang="de-DE" sz="2000" b="1" dirty="0"/>
              <a:t>2.4 Grundcontainer Queue</a:t>
            </a:r>
          </a:p>
          <a:p>
            <a:endParaRPr lang="de-DE" sz="2000" b="1" dirty="0"/>
          </a:p>
          <a:p>
            <a:r>
              <a:rPr lang="de-DE" sz="2000" b="1" dirty="0"/>
              <a:t> 	</a:t>
            </a:r>
            <a:endParaRPr lang="de-DE" sz="2000" dirty="0"/>
          </a:p>
        </p:txBody>
      </p:sp>
      <p:sp>
        <p:nvSpPr>
          <p:cNvPr id="4" name="Textfeld 3"/>
          <p:cNvSpPr txBox="1"/>
          <p:nvPr/>
        </p:nvSpPr>
        <p:spPr>
          <a:xfrm>
            <a:off x="865778" y="1689800"/>
            <a:ext cx="10667195" cy="1200329"/>
          </a:xfrm>
          <a:prstGeom prst="rect">
            <a:avLst/>
          </a:prstGeom>
          <a:noFill/>
        </p:spPr>
        <p:txBody>
          <a:bodyPr wrap="square" rtlCol="0">
            <a:spAutoFit/>
          </a:bodyPr>
          <a:lstStyle/>
          <a:p>
            <a:r>
              <a:rPr lang="de-DE" dirty="0"/>
              <a:t>Daten werden in einer Liste gespeichert, der älteste Wert wird hier entnommen. First in First out </a:t>
            </a:r>
            <a:br>
              <a:rPr lang="de-DE" dirty="0"/>
            </a:br>
            <a:r>
              <a:rPr lang="de-DE" dirty="0"/>
              <a:t>(FIFO). Da Daten von Vorne entnommen werden entsteht ungenutzter Speicher. </a:t>
            </a:r>
          </a:p>
          <a:p>
            <a:r>
              <a:rPr lang="de-DE" dirty="0"/>
              <a:t>Hier ist darauf zu achten, dass dieser Speicher möglichst freigegeben wird, natürlich ist eine umbauen des Speichers bei jedem Zugriff nicht unbedingt Sinnvoll.</a:t>
            </a:r>
          </a:p>
        </p:txBody>
      </p:sp>
    </p:spTree>
    <p:extLst>
      <p:ext uri="{BB962C8B-B14F-4D97-AF65-F5344CB8AC3E}">
        <p14:creationId xmlns:p14="http://schemas.microsoft.com/office/powerpoint/2010/main" val="195311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22</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9" name="Textfeld 8">
            <a:extLst>
              <a:ext uri="{FF2B5EF4-FFF2-40B4-BE49-F238E27FC236}">
                <a16:creationId xmlns:a16="http://schemas.microsoft.com/office/drawing/2014/main" id="{D23F62FE-992B-41D4-94ED-A3EBBFC54A60}"/>
              </a:ext>
            </a:extLst>
          </p:cNvPr>
          <p:cNvSpPr txBox="1"/>
          <p:nvPr/>
        </p:nvSpPr>
        <p:spPr>
          <a:xfrm>
            <a:off x="485191" y="1154922"/>
            <a:ext cx="3788228" cy="1015663"/>
          </a:xfrm>
          <a:prstGeom prst="rect">
            <a:avLst/>
          </a:prstGeom>
          <a:noFill/>
        </p:spPr>
        <p:txBody>
          <a:bodyPr wrap="square" rtlCol="0">
            <a:spAutoFit/>
          </a:bodyPr>
          <a:lstStyle/>
          <a:p>
            <a:r>
              <a:rPr lang="de-DE" sz="2000" b="1" dirty="0"/>
              <a:t>2.4 Grundcontainer Queue</a:t>
            </a:r>
          </a:p>
          <a:p>
            <a:endParaRPr lang="de-DE" sz="2000" b="1" dirty="0"/>
          </a:p>
          <a:p>
            <a:r>
              <a:rPr lang="de-DE" sz="2000" b="1" dirty="0"/>
              <a:t> 	</a:t>
            </a:r>
            <a:endParaRPr lang="de-DE" sz="2000" dirty="0"/>
          </a:p>
        </p:txBody>
      </p:sp>
      <p:sp>
        <p:nvSpPr>
          <p:cNvPr id="15" name="Textfeld 14">
            <a:extLst>
              <a:ext uri="{FF2B5EF4-FFF2-40B4-BE49-F238E27FC236}">
                <a16:creationId xmlns:a16="http://schemas.microsoft.com/office/drawing/2014/main" id="{194A7AE9-3F8B-4413-81E7-B8A660361B31}"/>
              </a:ext>
            </a:extLst>
          </p:cNvPr>
          <p:cNvSpPr txBox="1"/>
          <p:nvPr/>
        </p:nvSpPr>
        <p:spPr>
          <a:xfrm>
            <a:off x="933061" y="1678143"/>
            <a:ext cx="4152123" cy="369332"/>
          </a:xfrm>
          <a:prstGeom prst="rect">
            <a:avLst/>
          </a:prstGeom>
          <a:noFill/>
        </p:spPr>
        <p:txBody>
          <a:bodyPr wrap="square" rtlCol="0">
            <a:spAutoFit/>
          </a:bodyPr>
          <a:lstStyle/>
          <a:p>
            <a:r>
              <a:rPr lang="de-DE" dirty="0"/>
              <a:t>Queue [Alle Funktionen]:</a:t>
            </a:r>
          </a:p>
        </p:txBody>
      </p:sp>
      <p:pic>
        <p:nvPicPr>
          <p:cNvPr id="3" name="Grafik 2">
            <a:extLst>
              <a:ext uri="{FF2B5EF4-FFF2-40B4-BE49-F238E27FC236}">
                <a16:creationId xmlns:a16="http://schemas.microsoft.com/office/drawing/2014/main" id="{BB065843-1D83-4F66-AC44-B46A93286272}"/>
              </a:ext>
            </a:extLst>
          </p:cNvPr>
          <p:cNvPicPr>
            <a:picLocks noChangeAspect="1"/>
          </p:cNvPicPr>
          <p:nvPr/>
        </p:nvPicPr>
        <p:blipFill>
          <a:blip r:embed="rId2"/>
          <a:stretch>
            <a:fillRect/>
          </a:stretch>
        </p:blipFill>
        <p:spPr>
          <a:xfrm>
            <a:off x="1225461" y="2182792"/>
            <a:ext cx="6687483" cy="1857634"/>
          </a:xfrm>
          <a:prstGeom prst="rect">
            <a:avLst/>
          </a:prstGeom>
        </p:spPr>
      </p:pic>
    </p:spTree>
    <p:extLst>
      <p:ext uri="{BB962C8B-B14F-4D97-AF65-F5344CB8AC3E}">
        <p14:creationId xmlns:p14="http://schemas.microsoft.com/office/powerpoint/2010/main" val="186976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23</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53" y="2033793"/>
            <a:ext cx="6426931" cy="4247684"/>
          </a:xfrm>
          <a:prstGeom prst="rect">
            <a:avLst/>
          </a:prstGeom>
        </p:spPr>
      </p:pic>
      <p:sp>
        <p:nvSpPr>
          <p:cNvPr id="9" name="Textfeld 8">
            <a:extLst>
              <a:ext uri="{FF2B5EF4-FFF2-40B4-BE49-F238E27FC236}">
                <a16:creationId xmlns:a16="http://schemas.microsoft.com/office/drawing/2014/main" id="{D23F62FE-992B-41D4-94ED-A3EBBFC54A60}"/>
              </a:ext>
            </a:extLst>
          </p:cNvPr>
          <p:cNvSpPr txBox="1"/>
          <p:nvPr/>
        </p:nvSpPr>
        <p:spPr>
          <a:xfrm>
            <a:off x="485191" y="1154922"/>
            <a:ext cx="3788228" cy="1015663"/>
          </a:xfrm>
          <a:prstGeom prst="rect">
            <a:avLst/>
          </a:prstGeom>
          <a:noFill/>
        </p:spPr>
        <p:txBody>
          <a:bodyPr wrap="square" rtlCol="0">
            <a:spAutoFit/>
          </a:bodyPr>
          <a:lstStyle/>
          <a:p>
            <a:r>
              <a:rPr lang="de-DE" sz="2000" b="1" dirty="0"/>
              <a:t>2.4 Grundcontainer Queue</a:t>
            </a:r>
          </a:p>
          <a:p>
            <a:endParaRPr lang="de-DE" sz="2000" b="1" dirty="0"/>
          </a:p>
          <a:p>
            <a:r>
              <a:rPr lang="de-DE" sz="2000" b="1" dirty="0"/>
              <a:t> 	</a:t>
            </a:r>
            <a:endParaRPr lang="de-DE" sz="2000" dirty="0"/>
          </a:p>
        </p:txBody>
      </p:sp>
      <p:sp>
        <p:nvSpPr>
          <p:cNvPr id="15" name="Textfeld 14">
            <a:extLst>
              <a:ext uri="{FF2B5EF4-FFF2-40B4-BE49-F238E27FC236}">
                <a16:creationId xmlns:a16="http://schemas.microsoft.com/office/drawing/2014/main" id="{A3D6E67C-A0D4-4C98-9676-9D59EF3192A1}"/>
              </a:ext>
            </a:extLst>
          </p:cNvPr>
          <p:cNvSpPr txBox="1"/>
          <p:nvPr/>
        </p:nvSpPr>
        <p:spPr>
          <a:xfrm>
            <a:off x="933061" y="1678143"/>
            <a:ext cx="4152123" cy="369332"/>
          </a:xfrm>
          <a:prstGeom prst="rect">
            <a:avLst/>
          </a:prstGeom>
          <a:noFill/>
        </p:spPr>
        <p:txBody>
          <a:bodyPr wrap="square" rtlCol="0">
            <a:spAutoFit/>
          </a:bodyPr>
          <a:lstStyle/>
          <a:p>
            <a:r>
              <a:rPr lang="de-DE" dirty="0"/>
              <a:t>Queue [Beispielcode]:</a:t>
            </a:r>
          </a:p>
        </p:txBody>
      </p:sp>
    </p:spTree>
    <p:extLst>
      <p:ext uri="{BB962C8B-B14F-4D97-AF65-F5344CB8AC3E}">
        <p14:creationId xmlns:p14="http://schemas.microsoft.com/office/powerpoint/2010/main" val="218853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24</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869" y="2836754"/>
            <a:ext cx="3975397" cy="3242458"/>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476" y="2598668"/>
            <a:ext cx="5166470" cy="3482462"/>
          </a:xfrm>
          <a:prstGeom prst="rect">
            <a:avLst/>
          </a:prstGeom>
        </p:spPr>
      </p:pic>
      <p:sp>
        <p:nvSpPr>
          <p:cNvPr id="4" name="Textfeld 3"/>
          <p:cNvSpPr txBox="1"/>
          <p:nvPr/>
        </p:nvSpPr>
        <p:spPr>
          <a:xfrm>
            <a:off x="762000" y="1638204"/>
            <a:ext cx="10317892" cy="923330"/>
          </a:xfrm>
          <a:prstGeom prst="rect">
            <a:avLst/>
          </a:prstGeom>
          <a:noFill/>
        </p:spPr>
        <p:txBody>
          <a:bodyPr wrap="square" rtlCol="0">
            <a:spAutoFit/>
          </a:bodyPr>
          <a:lstStyle/>
          <a:p>
            <a:r>
              <a:rPr lang="de-DE" dirty="0"/>
              <a:t>Daten werden in Ketten-Elementen gespeichert. Jedes zwischen Element kennt seinen nächsten </a:t>
            </a:r>
            <a:br>
              <a:rPr lang="de-DE" dirty="0"/>
            </a:br>
            <a:r>
              <a:rPr lang="de-DE" dirty="0"/>
              <a:t>Nachbarn. Durch diese Kette kann man jedes Element ansprechen. Das Letze Element hat immer einen Null Wert. (wie in der rechten Abbildung verdeutlicht) </a:t>
            </a:r>
          </a:p>
        </p:txBody>
      </p:sp>
      <p:sp>
        <p:nvSpPr>
          <p:cNvPr id="15" name="Textfeld 14">
            <a:extLst>
              <a:ext uri="{FF2B5EF4-FFF2-40B4-BE49-F238E27FC236}">
                <a16:creationId xmlns:a16="http://schemas.microsoft.com/office/drawing/2014/main" id="{5CFBE2C9-9D9F-44FF-AC19-5AB61CDAEA97}"/>
              </a:ext>
            </a:extLst>
          </p:cNvPr>
          <p:cNvSpPr txBox="1"/>
          <p:nvPr/>
        </p:nvSpPr>
        <p:spPr>
          <a:xfrm>
            <a:off x="485191" y="1154923"/>
            <a:ext cx="5873664" cy="1015663"/>
          </a:xfrm>
          <a:prstGeom prst="rect">
            <a:avLst/>
          </a:prstGeom>
          <a:noFill/>
        </p:spPr>
        <p:txBody>
          <a:bodyPr wrap="square" rtlCol="0">
            <a:spAutoFit/>
          </a:bodyPr>
          <a:lstStyle/>
          <a:p>
            <a:r>
              <a:rPr lang="de-DE" sz="2000" b="1" dirty="0"/>
              <a:t>2.5 Grundcontainer [</a:t>
            </a:r>
            <a:r>
              <a:rPr lang="de-DE" sz="2000" b="1" dirty="0" err="1"/>
              <a:t>LinkedList</a:t>
            </a:r>
            <a:r>
              <a:rPr lang="de-DE" sz="2000" b="1" dirty="0"/>
              <a:t>] </a:t>
            </a:r>
          </a:p>
          <a:p>
            <a:endParaRPr lang="de-DE" sz="2000" b="1" dirty="0"/>
          </a:p>
          <a:p>
            <a:r>
              <a:rPr lang="de-DE" sz="2000" b="1" dirty="0"/>
              <a:t> 	</a:t>
            </a:r>
            <a:endParaRPr lang="de-DE" sz="2000" dirty="0"/>
          </a:p>
        </p:txBody>
      </p:sp>
    </p:spTree>
    <p:extLst>
      <p:ext uri="{BB962C8B-B14F-4D97-AF65-F5344CB8AC3E}">
        <p14:creationId xmlns:p14="http://schemas.microsoft.com/office/powerpoint/2010/main" val="79814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25</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5873664" cy="1015663"/>
          </a:xfrm>
          <a:prstGeom prst="rect">
            <a:avLst/>
          </a:prstGeom>
          <a:noFill/>
        </p:spPr>
        <p:txBody>
          <a:bodyPr wrap="square" rtlCol="0">
            <a:spAutoFit/>
          </a:bodyPr>
          <a:lstStyle/>
          <a:p>
            <a:r>
              <a:rPr lang="de-DE" sz="2000" b="1" dirty="0"/>
              <a:t>2.5 Grundcontainer [</a:t>
            </a:r>
            <a:r>
              <a:rPr lang="de-DE" sz="2000" b="1" dirty="0" err="1"/>
              <a:t>LinkedList</a:t>
            </a:r>
            <a:r>
              <a:rPr lang="de-DE" sz="2000" b="1" dirty="0"/>
              <a: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err="1"/>
              <a:t>LinkedList</a:t>
            </a:r>
            <a:r>
              <a:rPr lang="de-DE" dirty="0"/>
              <a:t> [Alle Funktionen]:</a:t>
            </a:r>
          </a:p>
        </p:txBody>
      </p:sp>
      <p:pic>
        <p:nvPicPr>
          <p:cNvPr id="9" name="Grafik 8">
            <a:extLst>
              <a:ext uri="{FF2B5EF4-FFF2-40B4-BE49-F238E27FC236}">
                <a16:creationId xmlns:a16="http://schemas.microsoft.com/office/drawing/2014/main" id="{06960C2E-70A4-46BD-9EE6-C6F05E38C9CD}"/>
              </a:ext>
            </a:extLst>
          </p:cNvPr>
          <p:cNvPicPr>
            <a:picLocks noChangeAspect="1"/>
          </p:cNvPicPr>
          <p:nvPr/>
        </p:nvPicPr>
        <p:blipFill>
          <a:blip r:embed="rId2"/>
          <a:stretch>
            <a:fillRect/>
          </a:stretch>
        </p:blipFill>
        <p:spPr>
          <a:xfrm>
            <a:off x="1319519" y="2091830"/>
            <a:ext cx="6868484" cy="4220164"/>
          </a:xfrm>
          <a:prstGeom prst="rect">
            <a:avLst/>
          </a:prstGeom>
        </p:spPr>
      </p:pic>
    </p:spTree>
    <p:extLst>
      <p:ext uri="{BB962C8B-B14F-4D97-AF65-F5344CB8AC3E}">
        <p14:creationId xmlns:p14="http://schemas.microsoft.com/office/powerpoint/2010/main" val="98039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26</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341737" cy="1015663"/>
          </a:xfrm>
          <a:prstGeom prst="rect">
            <a:avLst/>
          </a:prstGeom>
          <a:noFill/>
        </p:spPr>
        <p:txBody>
          <a:bodyPr wrap="square" rtlCol="0">
            <a:spAutoFit/>
          </a:bodyPr>
          <a:lstStyle/>
          <a:p>
            <a:r>
              <a:rPr lang="de-DE" sz="2000" b="1" dirty="0"/>
              <a:t>2.5 Grundcontainer [</a:t>
            </a:r>
            <a:r>
              <a:rPr lang="de-DE" sz="2000" b="1" dirty="0" err="1"/>
              <a:t>LinkedList</a:t>
            </a:r>
            <a:r>
              <a:rPr lang="de-DE" sz="2000" b="1" dirty="0"/>
              <a: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err="1"/>
              <a:t>LinkedList</a:t>
            </a:r>
            <a:r>
              <a:rPr lang="de-DE" dirty="0"/>
              <a:t> [Beispielcode]:</a:t>
            </a:r>
          </a:p>
        </p:txBody>
      </p:sp>
      <p:pic>
        <p:nvPicPr>
          <p:cNvPr id="9" name="Grafik 8">
            <a:extLst>
              <a:ext uri="{FF2B5EF4-FFF2-40B4-BE49-F238E27FC236}">
                <a16:creationId xmlns:a16="http://schemas.microsoft.com/office/drawing/2014/main" id="{D74F39CC-E48D-4699-B257-8BF1D792B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97" y="2092134"/>
            <a:ext cx="4610762" cy="4028748"/>
          </a:xfrm>
          <a:prstGeom prst="rect">
            <a:avLst/>
          </a:prstGeom>
        </p:spPr>
      </p:pic>
    </p:spTree>
    <p:extLst>
      <p:ext uri="{BB962C8B-B14F-4D97-AF65-F5344CB8AC3E}">
        <p14:creationId xmlns:p14="http://schemas.microsoft.com/office/powerpoint/2010/main" val="156578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27</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4945791" cy="1323439"/>
          </a:xfrm>
          <a:prstGeom prst="rect">
            <a:avLst/>
          </a:prstGeom>
          <a:noFill/>
        </p:spPr>
        <p:txBody>
          <a:bodyPr wrap="square" rtlCol="0">
            <a:spAutoFit/>
          </a:bodyPr>
          <a:lstStyle/>
          <a:p>
            <a:r>
              <a:rPr lang="de-DE" sz="2000" b="1" dirty="0"/>
              <a:t>3.1 Generelle Container [String]</a:t>
            </a:r>
          </a:p>
          <a:p>
            <a:endParaRPr lang="de-DE" sz="2000" b="1" dirty="0"/>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2800767"/>
          </a:xfrm>
          <a:prstGeom prst="rect">
            <a:avLst/>
          </a:prstGeom>
          <a:noFill/>
        </p:spPr>
        <p:txBody>
          <a:bodyPr wrap="square">
            <a:spAutoFit/>
          </a:bodyPr>
          <a:lstStyle/>
          <a:p>
            <a:pPr>
              <a:lnSpc>
                <a:spcPct val="200000"/>
              </a:lnSpc>
            </a:pPr>
            <a:r>
              <a:rPr lang="de-DE" sz="1600" b="1" dirty="0">
                <a:solidFill>
                  <a:srgbClr val="000000"/>
                </a:solidFill>
                <a:latin typeface="+mj-lt"/>
              </a:rPr>
              <a:t>Ziel:</a:t>
            </a:r>
          </a:p>
          <a:p>
            <a:r>
              <a:rPr lang="de-DE" sz="1600" dirty="0">
                <a:solidFill>
                  <a:srgbClr val="000000"/>
                </a:solidFill>
                <a:latin typeface="+mj-lt"/>
              </a:rPr>
              <a:t>Ziel hinter diesem Container war es zu zeigen, wie leicht es ist unsere Container zu erweitern und oder zu verändern.</a:t>
            </a:r>
          </a:p>
          <a:p>
            <a:endParaRPr lang="de-DE" sz="1600" dirty="0">
              <a:solidFill>
                <a:srgbClr val="000000"/>
              </a:solidFill>
              <a:latin typeface="+mj-lt"/>
            </a:endParaRPr>
          </a:p>
          <a:p>
            <a:pPr>
              <a:lnSpc>
                <a:spcPct val="200000"/>
              </a:lnSpc>
            </a:pPr>
            <a:r>
              <a:rPr lang="de-DE" sz="1600" b="1" dirty="0">
                <a:solidFill>
                  <a:srgbClr val="000000"/>
                </a:solidFill>
                <a:latin typeface="+mj-lt"/>
              </a:rPr>
              <a:t>Möglichkeiten:</a:t>
            </a:r>
          </a:p>
          <a:p>
            <a:r>
              <a:rPr lang="de-DE" sz="1600" dirty="0">
                <a:solidFill>
                  <a:srgbClr val="000000"/>
                </a:solidFill>
                <a:latin typeface="+mj-lt"/>
              </a:rPr>
              <a:t>Da unser ‚String Container‘ auf unser Liste aufbaut, sieht dieser Container der List sehr ähnlich. Es wurden zusätzliche Funktionalitäten hinzugefügt, wie zum Beispiel, dass dem Container ein weiterer String angehangen werden kann (</a:t>
            </a:r>
            <a:r>
              <a:rPr lang="de-DE" sz="1600" dirty="0" err="1">
                <a:solidFill>
                  <a:srgbClr val="000000"/>
                </a:solidFill>
                <a:latin typeface="+mj-lt"/>
              </a:rPr>
              <a:t>Concat</a:t>
            </a:r>
            <a:r>
              <a:rPr lang="de-DE" sz="1600" dirty="0">
                <a:solidFill>
                  <a:srgbClr val="000000"/>
                </a:solidFill>
                <a:latin typeface="+mj-lt"/>
              </a:rPr>
              <a:t> Funktion). </a:t>
            </a:r>
          </a:p>
          <a:p>
            <a:endParaRPr lang="de-DE" sz="1600" b="0" i="0" u="none" strike="noStrike" baseline="0" dirty="0">
              <a:solidFill>
                <a:srgbClr val="000000"/>
              </a:solidFill>
              <a:latin typeface="+mj-lt"/>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String:</a:t>
            </a:r>
          </a:p>
        </p:txBody>
      </p:sp>
    </p:spTree>
    <p:extLst>
      <p:ext uri="{BB962C8B-B14F-4D97-AF65-F5344CB8AC3E}">
        <p14:creationId xmlns:p14="http://schemas.microsoft.com/office/powerpoint/2010/main" val="269779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28</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323439"/>
          </a:xfrm>
          <a:prstGeom prst="rect">
            <a:avLst/>
          </a:prstGeom>
          <a:noFill/>
        </p:spPr>
        <p:txBody>
          <a:bodyPr wrap="square" rtlCol="0">
            <a:spAutoFit/>
          </a:bodyPr>
          <a:lstStyle/>
          <a:p>
            <a:r>
              <a:rPr lang="de-DE" sz="2000" b="1" dirty="0"/>
              <a:t>3.1 Generelle Container [String]</a:t>
            </a:r>
          </a:p>
          <a:p>
            <a:endParaRPr lang="de-DE" sz="2000" b="1" dirty="0"/>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String [Alle Funktionen]:</a:t>
            </a:r>
          </a:p>
        </p:txBody>
      </p:sp>
      <p:pic>
        <p:nvPicPr>
          <p:cNvPr id="8" name="Grafik 7">
            <a:extLst>
              <a:ext uri="{FF2B5EF4-FFF2-40B4-BE49-F238E27FC236}">
                <a16:creationId xmlns:a16="http://schemas.microsoft.com/office/drawing/2014/main" id="{0DFE0BE2-DBAD-43B4-8C9D-86A52F855DBF}"/>
              </a:ext>
            </a:extLst>
          </p:cNvPr>
          <p:cNvPicPr>
            <a:picLocks noChangeAspect="1"/>
          </p:cNvPicPr>
          <p:nvPr/>
        </p:nvPicPr>
        <p:blipFill>
          <a:blip r:embed="rId2"/>
          <a:stretch>
            <a:fillRect/>
          </a:stretch>
        </p:blipFill>
        <p:spPr>
          <a:xfrm>
            <a:off x="1102011" y="2059728"/>
            <a:ext cx="7947609" cy="3891777"/>
          </a:xfrm>
          <a:prstGeom prst="rect">
            <a:avLst/>
          </a:prstGeom>
        </p:spPr>
      </p:pic>
    </p:spTree>
    <p:extLst>
      <p:ext uri="{BB962C8B-B14F-4D97-AF65-F5344CB8AC3E}">
        <p14:creationId xmlns:p14="http://schemas.microsoft.com/office/powerpoint/2010/main" val="14014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29</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323439"/>
          </a:xfrm>
          <a:prstGeom prst="rect">
            <a:avLst/>
          </a:prstGeom>
          <a:noFill/>
        </p:spPr>
        <p:txBody>
          <a:bodyPr wrap="square" rtlCol="0">
            <a:spAutoFit/>
          </a:bodyPr>
          <a:lstStyle/>
          <a:p>
            <a:r>
              <a:rPr lang="de-DE" sz="2000" b="1" dirty="0"/>
              <a:t>3.1 Generelle Container [String]</a:t>
            </a:r>
          </a:p>
          <a:p>
            <a:endParaRPr lang="de-DE" sz="2000" b="1" dirty="0"/>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String [Beispiel 1/2]:</a:t>
            </a:r>
          </a:p>
        </p:txBody>
      </p:sp>
      <p:sp>
        <p:nvSpPr>
          <p:cNvPr id="11" name="Textfeld 10">
            <a:extLst>
              <a:ext uri="{FF2B5EF4-FFF2-40B4-BE49-F238E27FC236}">
                <a16:creationId xmlns:a16="http://schemas.microsoft.com/office/drawing/2014/main" id="{24B508F8-733A-43EF-9B1C-791EC1949295}"/>
              </a:ext>
            </a:extLst>
          </p:cNvPr>
          <p:cNvSpPr txBox="1"/>
          <p:nvPr/>
        </p:nvSpPr>
        <p:spPr>
          <a:xfrm>
            <a:off x="461345" y="2309582"/>
            <a:ext cx="6100618" cy="2852063"/>
          </a:xfrm>
          <a:prstGeom prst="rect">
            <a:avLst/>
          </a:prstGeom>
          <a:noFill/>
        </p:spPr>
        <p:txBody>
          <a:bodyPr wrap="square">
            <a:spAutoFit/>
          </a:bodyPr>
          <a:lstStyle/>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calloc</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(12,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memcpy</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"Test 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11 * </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008B8B"/>
                </a:solidFill>
                <a:effectLst/>
                <a:latin typeface="Consolas" panose="020B0609020204030204" pitchFamily="49" charset="0"/>
                <a:ea typeface="Calibri" panose="020F0502020204030204" pitchFamily="34" charset="0"/>
                <a:cs typeface="Consolas" panose="020B0609020204030204" pitchFamily="49" charset="0"/>
              </a:rPr>
              <a: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EMPTYSTRING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StringInitialize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861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707886"/>
          </a:xfrm>
          <a:prstGeom prst="rect">
            <a:avLst/>
          </a:prstGeom>
          <a:noFill/>
        </p:spPr>
        <p:txBody>
          <a:bodyPr wrap="square" rtlCol="0">
            <a:spAutoFit/>
          </a:bodyPr>
          <a:lstStyle/>
          <a:p>
            <a:r>
              <a:rPr lang="de-DE" sz="2000" b="1" dirty="0"/>
              <a:t>1. Einleitung</a:t>
            </a:r>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1815882"/>
          </a:xfrm>
          <a:prstGeom prst="rect">
            <a:avLst/>
          </a:prstGeom>
          <a:noFill/>
        </p:spPr>
        <p:txBody>
          <a:bodyPr wrap="square">
            <a:spAutoFit/>
          </a:bodyPr>
          <a:lstStyle/>
          <a:p>
            <a:r>
              <a:rPr lang="de-DE" sz="1600" b="0" i="0" u="none" strike="noStrike" baseline="0" dirty="0">
                <a:solidFill>
                  <a:srgbClr val="000000"/>
                </a:solidFill>
                <a:latin typeface="Calibri" panose="020F0502020204030204" pitchFamily="34" charset="0"/>
              </a:rPr>
              <a:t>Um Daten zu speichern werden Container allerart benötigt. </a:t>
            </a:r>
          </a:p>
          <a:p>
            <a:r>
              <a:rPr lang="de-DE" sz="1600" b="0" i="0" u="none" strike="noStrike" baseline="0" dirty="0">
                <a:solidFill>
                  <a:srgbClr val="000000"/>
                </a:solidFill>
                <a:latin typeface="Calibri" panose="020F0502020204030204" pitchFamily="34" charset="0"/>
              </a:rPr>
              <a:t>In der Programmierspreche C kann dies oftmals eine </a:t>
            </a:r>
            <a:r>
              <a:rPr lang="de-DE" sz="1600" dirty="0">
                <a:solidFill>
                  <a:srgbClr val="000000"/>
                </a:solidFill>
                <a:latin typeface="Calibri" panose="020F0502020204030204" pitchFamily="34" charset="0"/>
              </a:rPr>
              <a:t>Herausforderung</a:t>
            </a:r>
            <a:r>
              <a:rPr lang="de-DE" sz="1600" b="0" i="0" u="none" strike="noStrike" baseline="0" dirty="0">
                <a:solidFill>
                  <a:srgbClr val="000000"/>
                </a:solidFill>
                <a:latin typeface="Calibri" panose="020F0502020204030204" pitchFamily="34" charset="0"/>
              </a:rPr>
              <a:t> sein, da es nur sehr primitive Arten der Speicherung als Standard enthält. </a:t>
            </a:r>
          </a:p>
          <a:p>
            <a:endParaRPr lang="de-DE" sz="1600" b="0" i="0" u="none" strike="noStrike" baseline="0" dirty="0">
              <a:solidFill>
                <a:srgbClr val="000000"/>
              </a:solidFill>
              <a:latin typeface="Calibri" panose="020F0502020204030204" pitchFamily="34" charset="0"/>
            </a:endParaRPr>
          </a:p>
          <a:p>
            <a:r>
              <a:rPr lang="de-DE" sz="1600" b="0" i="0" u="none" strike="noStrike" baseline="0" dirty="0">
                <a:solidFill>
                  <a:srgbClr val="000000"/>
                </a:solidFill>
                <a:latin typeface="Calibri" panose="020F0502020204030204" pitchFamily="34" charset="0"/>
              </a:rPr>
              <a:t>Da wir in Zukunft uns auch weiterhin mit der Sprache C / C++ intensiv weiterbilden wollen, haben wir ein paar Lösungen für die Programmiersprache C entwickelt. (Listen, Dictionary, Stack, Queue, </a:t>
            </a:r>
            <a:r>
              <a:rPr lang="de-DE" sz="1600" b="0" i="0" u="none" strike="noStrike" baseline="0" dirty="0" err="1">
                <a:solidFill>
                  <a:srgbClr val="000000"/>
                </a:solidFill>
                <a:latin typeface="Calibri" panose="020F0502020204030204" pitchFamily="34" charset="0"/>
              </a:rPr>
              <a:t>LinkedList</a:t>
            </a:r>
            <a:r>
              <a:rPr lang="de-DE" sz="1600" b="0" i="0" u="none" strike="noStrike" baseline="0" dirty="0">
                <a:solidFill>
                  <a:srgbClr val="000000"/>
                </a:solidFill>
                <a:latin typeface="Calibri" panose="020F0502020204030204" pitchFamily="34" charset="0"/>
              </a:rPr>
              <a:t> und eine String Implementierung auf Basis der Liste)</a:t>
            </a:r>
            <a:endParaRPr lang="de-DE" sz="16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2603241" cy="369332"/>
          </a:xfrm>
          <a:prstGeom prst="rect">
            <a:avLst/>
          </a:prstGeom>
          <a:noFill/>
        </p:spPr>
        <p:txBody>
          <a:bodyPr wrap="square" rtlCol="0">
            <a:spAutoFit/>
          </a:bodyPr>
          <a:lstStyle/>
          <a:p>
            <a:r>
              <a:rPr lang="de-DE" dirty="0"/>
              <a:t>Vorwort:</a:t>
            </a:r>
          </a:p>
        </p:txBody>
      </p:sp>
    </p:spTree>
    <p:extLst>
      <p:ext uri="{BB962C8B-B14F-4D97-AF65-F5344CB8AC3E}">
        <p14:creationId xmlns:p14="http://schemas.microsoft.com/office/powerpoint/2010/main" val="3960827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30</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7947609" cy="1323439"/>
          </a:xfrm>
          <a:prstGeom prst="rect">
            <a:avLst/>
          </a:prstGeom>
          <a:noFill/>
        </p:spPr>
        <p:txBody>
          <a:bodyPr wrap="square" rtlCol="0">
            <a:spAutoFit/>
          </a:bodyPr>
          <a:lstStyle/>
          <a:p>
            <a:r>
              <a:rPr lang="de-DE" sz="2000" b="1" dirty="0"/>
              <a:t>3.1 Generelle Container [String]</a:t>
            </a:r>
          </a:p>
          <a:p>
            <a:endParaRPr lang="de-DE" sz="2000" b="1" dirty="0"/>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String [Beispiel 2/2]:</a:t>
            </a:r>
          </a:p>
        </p:txBody>
      </p:sp>
      <p:sp>
        <p:nvSpPr>
          <p:cNvPr id="11" name="Textfeld 10">
            <a:extLst>
              <a:ext uri="{FF2B5EF4-FFF2-40B4-BE49-F238E27FC236}">
                <a16:creationId xmlns:a16="http://schemas.microsoft.com/office/drawing/2014/main" id="{24B508F8-733A-43EF-9B1C-791EC1949295}"/>
              </a:ext>
            </a:extLst>
          </p:cNvPr>
          <p:cNvSpPr txBox="1"/>
          <p:nvPr/>
        </p:nvSpPr>
        <p:spPr>
          <a:xfrm>
            <a:off x="485190" y="2222496"/>
            <a:ext cx="6100618" cy="4124206"/>
          </a:xfrm>
          <a:prstGeom prst="rect">
            <a:avLst/>
          </a:prstGeom>
          <a:noFill/>
        </p:spPr>
        <p:txBody>
          <a:bodyPr wrap="square">
            <a:spAutoFit/>
          </a:bodyPr>
          <a:lstStyle/>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Gets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StringCharGet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3, &amp;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Adds</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to</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the</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end</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StringCharAdd</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Gets</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StringCharGet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11, &amp;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StringConcat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"TEST"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char</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StringGetFullString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StringDestruction</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testString</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p>
            <a:pPr indent="449580">
              <a:spcAft>
                <a:spcPts val="800"/>
              </a:spcAft>
            </a:pPr>
            <a:r>
              <a:rPr lang="de-DE" sz="1400" dirty="0" err="1">
                <a:solidFill>
                  <a:srgbClr val="483D8B"/>
                </a:solidFill>
                <a:effectLst/>
                <a:latin typeface="Consolas" panose="020B0609020204030204" pitchFamily="49" charset="0"/>
                <a:ea typeface="Calibri" panose="020F0502020204030204" pitchFamily="34" charset="0"/>
                <a:cs typeface="Consolas" panose="020B0609020204030204" pitchFamily="49" charset="0"/>
              </a:rPr>
              <a:t>free</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de-DE"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output</a:t>
            </a:r>
            <a:r>
              <a:rPr lang="de-DE"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0978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31</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4945791" cy="1323439"/>
          </a:xfrm>
          <a:prstGeom prst="rect">
            <a:avLst/>
          </a:prstGeom>
          <a:noFill/>
        </p:spPr>
        <p:txBody>
          <a:bodyPr wrap="square" rtlCol="0">
            <a:spAutoFit/>
          </a:bodyPr>
          <a:lstStyle/>
          <a:p>
            <a:r>
              <a:rPr lang="de-DE" sz="2000" b="1" dirty="0"/>
              <a:t>4. Tests</a:t>
            </a:r>
          </a:p>
          <a:p>
            <a:endParaRPr lang="de-DE" sz="2000" b="1" dirty="0"/>
          </a:p>
          <a:p>
            <a:endParaRPr lang="de-DE" sz="2000" b="1" dirty="0"/>
          </a:p>
          <a:p>
            <a:r>
              <a:rPr lang="de-DE" sz="2000" b="1" dirty="0"/>
              <a:t> 	</a:t>
            </a:r>
            <a:endParaRPr lang="de-DE" sz="2000" dirty="0"/>
          </a:p>
        </p:txBody>
      </p:sp>
      <p:sp>
        <p:nvSpPr>
          <p:cNvPr id="9" name="Textfeld 8">
            <a:extLst>
              <a:ext uri="{FF2B5EF4-FFF2-40B4-BE49-F238E27FC236}">
                <a16:creationId xmlns:a16="http://schemas.microsoft.com/office/drawing/2014/main" id="{105407A1-FCD8-4DB9-8051-366A6497ED37}"/>
              </a:ext>
            </a:extLst>
          </p:cNvPr>
          <p:cNvSpPr txBox="1"/>
          <p:nvPr/>
        </p:nvSpPr>
        <p:spPr>
          <a:xfrm>
            <a:off x="1085461" y="1568119"/>
            <a:ext cx="10021077" cy="2800767"/>
          </a:xfrm>
          <a:prstGeom prst="rect">
            <a:avLst/>
          </a:prstGeom>
          <a:noFill/>
        </p:spPr>
        <p:txBody>
          <a:bodyPr wrap="square">
            <a:spAutoFit/>
          </a:bodyPr>
          <a:lstStyle/>
          <a:p>
            <a:pPr>
              <a:lnSpc>
                <a:spcPct val="200000"/>
              </a:lnSpc>
            </a:pPr>
            <a:r>
              <a:rPr lang="de-DE" sz="1600" b="1" dirty="0">
                <a:solidFill>
                  <a:srgbClr val="000000"/>
                </a:solidFill>
                <a:latin typeface="+mj-lt"/>
              </a:rPr>
              <a:t>Erläuterung:</a:t>
            </a:r>
          </a:p>
          <a:p>
            <a:r>
              <a:rPr lang="de-DE" sz="1600" dirty="0">
                <a:solidFill>
                  <a:srgbClr val="000000"/>
                </a:solidFill>
                <a:latin typeface="+mj-lt"/>
              </a:rPr>
              <a:t>Da wir schnell festgestellt haben, dass es sehr schwierig ist unsere Collections auf mehreren Plattformen fortlaufend zu testen, haben wir uns dafür entscheiden ein eigenes Testsystem zu schreiben.</a:t>
            </a:r>
          </a:p>
          <a:p>
            <a:pPr>
              <a:lnSpc>
                <a:spcPct val="200000"/>
              </a:lnSpc>
            </a:pPr>
            <a:r>
              <a:rPr lang="de-DE" sz="1600" b="1" dirty="0">
                <a:solidFill>
                  <a:srgbClr val="000000"/>
                </a:solidFill>
                <a:latin typeface="+mj-lt"/>
              </a:rPr>
              <a:t>Funktionsweise:</a:t>
            </a:r>
          </a:p>
          <a:p>
            <a:r>
              <a:rPr lang="de-DE" sz="1600" dirty="0">
                <a:solidFill>
                  <a:srgbClr val="000000"/>
                </a:solidFill>
                <a:latin typeface="+mj-lt"/>
              </a:rPr>
              <a:t>Unsere Testfunktionen nehmen zwei Werte auf. Einer welcher der erwartetet Wert ist und welcher Wert zurückgeliefert wird. Am Ende wird eine Auflistung, wie viele Test geklappt oder fehlgeschlagen ausgegeben.</a:t>
            </a:r>
          </a:p>
          <a:p>
            <a:endParaRPr lang="de-DE" sz="1600" dirty="0">
              <a:solidFill>
                <a:srgbClr val="000000"/>
              </a:solidFill>
              <a:latin typeface="+mj-lt"/>
            </a:endParaRPr>
          </a:p>
          <a:p>
            <a:r>
              <a:rPr lang="de-DE" sz="1600" dirty="0">
                <a:solidFill>
                  <a:srgbClr val="000000"/>
                </a:solidFill>
                <a:latin typeface="+mj-lt"/>
              </a:rPr>
              <a:t>Die Testfunktionen unterstützen Integer, String und </a:t>
            </a:r>
            <a:r>
              <a:rPr lang="de-DE" sz="1600" dirty="0" err="1">
                <a:solidFill>
                  <a:srgbClr val="000000"/>
                </a:solidFill>
                <a:latin typeface="+mj-lt"/>
              </a:rPr>
              <a:t>CollectionError</a:t>
            </a:r>
            <a:r>
              <a:rPr lang="de-DE" sz="1600" dirty="0">
                <a:solidFill>
                  <a:srgbClr val="000000"/>
                </a:solidFill>
                <a:latin typeface="+mj-lt"/>
              </a:rPr>
              <a:t> Werte.</a:t>
            </a:r>
          </a:p>
          <a:p>
            <a:endParaRPr lang="de-DE" sz="1600" dirty="0">
              <a:solidFill>
                <a:srgbClr val="000000"/>
              </a:solidFill>
              <a:latin typeface="+mj-lt"/>
            </a:endParaRPr>
          </a:p>
        </p:txBody>
      </p:sp>
      <p:pic>
        <p:nvPicPr>
          <p:cNvPr id="4" name="Grafik 3">
            <a:extLst>
              <a:ext uri="{FF2B5EF4-FFF2-40B4-BE49-F238E27FC236}">
                <a16:creationId xmlns:a16="http://schemas.microsoft.com/office/drawing/2014/main" id="{76244B43-9E69-4F23-9AD7-C79615969921}"/>
              </a:ext>
            </a:extLst>
          </p:cNvPr>
          <p:cNvPicPr>
            <a:picLocks noChangeAspect="1"/>
          </p:cNvPicPr>
          <p:nvPr/>
        </p:nvPicPr>
        <p:blipFill>
          <a:blip r:embed="rId2"/>
          <a:stretch>
            <a:fillRect/>
          </a:stretch>
        </p:blipFill>
        <p:spPr>
          <a:xfrm>
            <a:off x="1496607" y="4558963"/>
            <a:ext cx="7868748" cy="1133633"/>
          </a:xfrm>
          <a:prstGeom prst="rect">
            <a:avLst/>
          </a:prstGeom>
        </p:spPr>
      </p:pic>
    </p:spTree>
    <p:extLst>
      <p:ext uri="{BB962C8B-B14F-4D97-AF65-F5344CB8AC3E}">
        <p14:creationId xmlns:p14="http://schemas.microsoft.com/office/powerpoint/2010/main" val="588677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32</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4945791" cy="1323439"/>
          </a:xfrm>
          <a:prstGeom prst="rect">
            <a:avLst/>
          </a:prstGeom>
          <a:noFill/>
        </p:spPr>
        <p:txBody>
          <a:bodyPr wrap="square" rtlCol="0">
            <a:spAutoFit/>
          </a:bodyPr>
          <a:lstStyle/>
          <a:p>
            <a:r>
              <a:rPr lang="de-DE" sz="2000" b="1" dirty="0"/>
              <a:t>4. Tests</a:t>
            </a:r>
          </a:p>
          <a:p>
            <a:endParaRPr lang="de-DE" sz="2000" b="1" dirty="0"/>
          </a:p>
          <a:p>
            <a:endParaRPr lang="de-DE" sz="2000" b="1" dirty="0"/>
          </a:p>
          <a:p>
            <a:r>
              <a:rPr lang="de-DE" sz="2000" b="1" dirty="0"/>
              <a:t> 	</a:t>
            </a:r>
            <a:endParaRPr lang="de-DE" sz="2000" dirty="0"/>
          </a:p>
        </p:txBody>
      </p:sp>
      <p:sp>
        <p:nvSpPr>
          <p:cNvPr id="9" name="Textfeld 8">
            <a:extLst>
              <a:ext uri="{FF2B5EF4-FFF2-40B4-BE49-F238E27FC236}">
                <a16:creationId xmlns:a16="http://schemas.microsoft.com/office/drawing/2014/main" id="{105407A1-FCD8-4DB9-8051-366A6497ED37}"/>
              </a:ext>
            </a:extLst>
          </p:cNvPr>
          <p:cNvSpPr txBox="1"/>
          <p:nvPr/>
        </p:nvSpPr>
        <p:spPr>
          <a:xfrm>
            <a:off x="1085460" y="1469113"/>
            <a:ext cx="10021077" cy="1247008"/>
          </a:xfrm>
          <a:prstGeom prst="rect">
            <a:avLst/>
          </a:prstGeom>
          <a:noFill/>
        </p:spPr>
        <p:txBody>
          <a:bodyPr wrap="square">
            <a:spAutoFit/>
          </a:bodyPr>
          <a:lstStyle/>
          <a:p>
            <a:pPr>
              <a:lnSpc>
                <a:spcPct val="200000"/>
              </a:lnSpc>
            </a:pPr>
            <a:r>
              <a:rPr lang="de-DE" sz="1600" b="1" dirty="0">
                <a:solidFill>
                  <a:srgbClr val="000000"/>
                </a:solidFill>
                <a:latin typeface="+mj-lt"/>
              </a:rPr>
              <a:t>Memory leak:</a:t>
            </a:r>
          </a:p>
          <a:p>
            <a:r>
              <a:rPr lang="de-DE" sz="1600" dirty="0">
                <a:solidFill>
                  <a:srgbClr val="000000"/>
                </a:solidFill>
                <a:latin typeface="+mj-lt"/>
              </a:rPr>
              <a:t>Unser Projekt wurde vollständig auf Memory Leaks geprüft.</a:t>
            </a:r>
            <a:endParaRPr lang="de-DE" sz="1600" b="1" dirty="0">
              <a:solidFill>
                <a:srgbClr val="000000"/>
              </a:solidFill>
              <a:latin typeface="+mj-lt"/>
            </a:endParaRPr>
          </a:p>
          <a:p>
            <a:pPr>
              <a:lnSpc>
                <a:spcPct val="200000"/>
              </a:lnSpc>
            </a:pPr>
            <a:r>
              <a:rPr lang="de-DE" sz="1600" b="1" dirty="0">
                <a:solidFill>
                  <a:srgbClr val="000000"/>
                </a:solidFill>
                <a:latin typeface="+mj-lt"/>
              </a:rPr>
              <a:t>Unsere Tests:</a:t>
            </a:r>
          </a:p>
        </p:txBody>
      </p:sp>
      <p:pic>
        <p:nvPicPr>
          <p:cNvPr id="3" name="Grafik 2">
            <a:extLst>
              <a:ext uri="{FF2B5EF4-FFF2-40B4-BE49-F238E27FC236}">
                <a16:creationId xmlns:a16="http://schemas.microsoft.com/office/drawing/2014/main" id="{02FF0FAB-7B84-4149-AE0C-DFA7DF373C07}"/>
              </a:ext>
            </a:extLst>
          </p:cNvPr>
          <p:cNvPicPr>
            <a:picLocks noChangeAspect="1"/>
          </p:cNvPicPr>
          <p:nvPr/>
        </p:nvPicPr>
        <p:blipFill>
          <a:blip r:embed="rId2"/>
          <a:stretch>
            <a:fillRect/>
          </a:stretch>
        </p:blipFill>
        <p:spPr>
          <a:xfrm>
            <a:off x="1412976" y="2825648"/>
            <a:ext cx="4683022" cy="2945657"/>
          </a:xfrm>
          <a:prstGeom prst="rect">
            <a:avLst/>
          </a:prstGeom>
        </p:spPr>
      </p:pic>
      <p:sp>
        <p:nvSpPr>
          <p:cNvPr id="11" name="Textfeld 10">
            <a:extLst>
              <a:ext uri="{FF2B5EF4-FFF2-40B4-BE49-F238E27FC236}">
                <a16:creationId xmlns:a16="http://schemas.microsoft.com/office/drawing/2014/main" id="{5B1F3EC8-989B-4F48-9CA6-6D6345C08D1A}"/>
              </a:ext>
            </a:extLst>
          </p:cNvPr>
          <p:cNvSpPr txBox="1"/>
          <p:nvPr/>
        </p:nvSpPr>
        <p:spPr>
          <a:xfrm>
            <a:off x="-576859" y="5771305"/>
            <a:ext cx="8991600" cy="276999"/>
          </a:xfrm>
          <a:prstGeom prst="rect">
            <a:avLst/>
          </a:prstGeom>
          <a:noFill/>
        </p:spPr>
        <p:txBody>
          <a:bodyPr wrap="square" rtlCol="0">
            <a:spAutoFit/>
          </a:bodyPr>
          <a:lstStyle/>
          <a:p>
            <a:pPr algn="ctr"/>
            <a:r>
              <a:rPr lang="de-DE" sz="1200" dirty="0"/>
              <a:t>Diese Abbildung zeigt unser ausgeführtes Programm. </a:t>
            </a:r>
          </a:p>
        </p:txBody>
      </p:sp>
    </p:spTree>
    <p:extLst>
      <p:ext uri="{BB962C8B-B14F-4D97-AF65-F5344CB8AC3E}">
        <p14:creationId xmlns:p14="http://schemas.microsoft.com/office/powerpoint/2010/main" val="214505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33</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0" y="1154923"/>
            <a:ext cx="4945791" cy="1323439"/>
          </a:xfrm>
          <a:prstGeom prst="rect">
            <a:avLst/>
          </a:prstGeom>
          <a:noFill/>
        </p:spPr>
        <p:txBody>
          <a:bodyPr wrap="square" rtlCol="0">
            <a:spAutoFit/>
          </a:bodyPr>
          <a:lstStyle/>
          <a:p>
            <a:r>
              <a:rPr lang="de-DE" sz="2000" b="1" dirty="0"/>
              <a:t>5. Kompilierung</a:t>
            </a:r>
          </a:p>
          <a:p>
            <a:endParaRPr lang="de-DE" sz="2000" b="1" dirty="0"/>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783771" y="1945319"/>
            <a:ext cx="10021077" cy="3539430"/>
          </a:xfrm>
          <a:prstGeom prst="rect">
            <a:avLst/>
          </a:prstGeom>
          <a:noFill/>
        </p:spPr>
        <p:txBody>
          <a:bodyPr wrap="square">
            <a:spAutoFit/>
          </a:bodyPr>
          <a:lstStyle/>
          <a:p>
            <a:pPr>
              <a:lnSpc>
                <a:spcPct val="200000"/>
              </a:lnSpc>
            </a:pPr>
            <a:r>
              <a:rPr lang="de-DE" sz="1600" b="1" dirty="0">
                <a:solidFill>
                  <a:srgbClr val="000000"/>
                </a:solidFill>
                <a:latin typeface="+mj-lt"/>
              </a:rPr>
              <a:t>Windows:</a:t>
            </a:r>
          </a:p>
          <a:p>
            <a:r>
              <a:rPr lang="de-DE" sz="1600" dirty="0">
                <a:solidFill>
                  <a:srgbClr val="000000"/>
                </a:solidFill>
                <a:latin typeface="+mj-lt"/>
              </a:rPr>
              <a:t>Öffnen Sie das Projekt in Visual Studio und klicken Sie das Test-Projekt und wählen Sie es als Start-Projekt aus. Ohne diese Einstellung wird möglicherweise versucht eine .</a:t>
            </a:r>
            <a:r>
              <a:rPr lang="de-DE" sz="1600" dirty="0" err="1">
                <a:solidFill>
                  <a:srgbClr val="000000"/>
                </a:solidFill>
                <a:latin typeface="+mj-lt"/>
              </a:rPr>
              <a:t>lib</a:t>
            </a:r>
            <a:r>
              <a:rPr lang="de-DE" sz="1600" dirty="0">
                <a:solidFill>
                  <a:srgbClr val="000000"/>
                </a:solidFill>
                <a:latin typeface="+mj-lt"/>
              </a:rPr>
              <a:t> Datei zu öffnen, dort wird dann ein Fehler angezeigt.</a:t>
            </a:r>
          </a:p>
          <a:p>
            <a:endParaRPr lang="de-DE" sz="1600" dirty="0">
              <a:solidFill>
                <a:srgbClr val="000000"/>
              </a:solidFill>
              <a:latin typeface="+mj-lt"/>
            </a:endParaRPr>
          </a:p>
          <a:p>
            <a:pPr>
              <a:lnSpc>
                <a:spcPct val="200000"/>
              </a:lnSpc>
            </a:pPr>
            <a:r>
              <a:rPr lang="de-DE" sz="1600" b="1" dirty="0">
                <a:solidFill>
                  <a:srgbClr val="000000"/>
                </a:solidFill>
                <a:latin typeface="+mj-lt"/>
              </a:rPr>
              <a:t>Linux:</a:t>
            </a:r>
          </a:p>
          <a:p>
            <a:r>
              <a:rPr lang="de-DE" sz="1600" dirty="0">
                <a:solidFill>
                  <a:srgbClr val="000000"/>
                </a:solidFill>
                <a:latin typeface="+mj-lt"/>
              </a:rPr>
              <a:t>Navigieren Sie zu der </a:t>
            </a:r>
            <a:r>
              <a:rPr lang="de-DE" sz="1600" dirty="0" err="1">
                <a:solidFill>
                  <a:srgbClr val="000000"/>
                </a:solidFill>
                <a:latin typeface="+mj-lt"/>
              </a:rPr>
              <a:t>makefile</a:t>
            </a:r>
            <a:r>
              <a:rPr lang="de-DE" sz="1600" dirty="0">
                <a:solidFill>
                  <a:srgbClr val="000000"/>
                </a:solidFill>
                <a:latin typeface="+mj-lt"/>
              </a:rPr>
              <a:t>. Dort befindet sich auch ein Skript das zum kompilieren genutzt werden kann. Es erstellt einen „bin Order“ für Temporäre Daten, danach kompiliert es und startet das fertige Programm.</a:t>
            </a:r>
          </a:p>
          <a:p>
            <a:endParaRPr lang="de-DE" sz="1600" dirty="0">
              <a:solidFill>
                <a:srgbClr val="000000"/>
              </a:solidFill>
              <a:latin typeface="+mj-lt"/>
            </a:endParaRPr>
          </a:p>
          <a:p>
            <a:r>
              <a:rPr lang="de-DE" sz="1600" dirty="0">
                <a:solidFill>
                  <a:srgbClr val="000000"/>
                </a:solidFill>
                <a:latin typeface="+mj-lt"/>
              </a:rPr>
              <a:t>Vergewissern </a:t>
            </a:r>
            <a:r>
              <a:rPr lang="de-DE" sz="1600">
                <a:solidFill>
                  <a:srgbClr val="000000"/>
                </a:solidFill>
                <a:latin typeface="+mj-lt"/>
              </a:rPr>
              <a:t>Sie sich, dass </a:t>
            </a:r>
            <a:r>
              <a:rPr lang="de-DE" sz="1600" dirty="0">
                <a:solidFill>
                  <a:srgbClr val="000000"/>
                </a:solidFill>
                <a:latin typeface="+mj-lt"/>
              </a:rPr>
              <a:t>die Skript-Datei ausführbar ist. (</a:t>
            </a:r>
            <a:r>
              <a:rPr lang="de-DE" sz="1600" dirty="0" err="1">
                <a:solidFill>
                  <a:srgbClr val="000000"/>
                </a:solidFill>
                <a:latin typeface="+mj-lt"/>
              </a:rPr>
              <a:t>chmod</a:t>
            </a:r>
            <a:r>
              <a:rPr lang="de-DE" sz="1600" dirty="0">
                <a:solidFill>
                  <a:srgbClr val="000000"/>
                </a:solidFill>
                <a:latin typeface="+mj-lt"/>
              </a:rPr>
              <a:t> +x FileName.sh) </a:t>
            </a:r>
          </a:p>
          <a:p>
            <a:r>
              <a:rPr lang="de-DE" sz="1600" dirty="0">
                <a:solidFill>
                  <a:srgbClr val="000000"/>
                </a:solidFill>
                <a:latin typeface="+mj-lt"/>
              </a:rPr>
              <a:t>Zum Öffnen ./Filename.sh</a:t>
            </a:r>
          </a:p>
          <a:p>
            <a:endParaRPr lang="de-DE" sz="1600" b="0" i="0" u="none" strike="noStrike" baseline="0" dirty="0">
              <a:solidFill>
                <a:srgbClr val="000000"/>
              </a:solidFill>
              <a:latin typeface="+mj-lt"/>
            </a:endParaRPr>
          </a:p>
        </p:txBody>
      </p:sp>
    </p:spTree>
    <p:extLst>
      <p:ext uri="{BB962C8B-B14F-4D97-AF65-F5344CB8AC3E}">
        <p14:creationId xmlns:p14="http://schemas.microsoft.com/office/powerpoint/2010/main" val="2796430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34</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2" name="Textfeld 1"/>
          <p:cNvSpPr txBox="1"/>
          <p:nvPr/>
        </p:nvSpPr>
        <p:spPr>
          <a:xfrm>
            <a:off x="1293340" y="3085069"/>
            <a:ext cx="9605319" cy="923330"/>
          </a:xfrm>
          <a:prstGeom prst="rect">
            <a:avLst/>
          </a:prstGeom>
          <a:noFill/>
        </p:spPr>
        <p:txBody>
          <a:bodyPr wrap="square" rtlCol="0">
            <a:spAutoFit/>
          </a:bodyPr>
          <a:lstStyle/>
          <a:p>
            <a:pPr algn="ctr"/>
            <a:r>
              <a:rPr lang="de-DE" dirty="0"/>
              <a:t>Der genutzte Code ist auch auf </a:t>
            </a:r>
            <a:r>
              <a:rPr lang="de-DE" dirty="0" err="1"/>
              <a:t>GitHub</a:t>
            </a:r>
            <a:r>
              <a:rPr lang="de-DE" dirty="0"/>
              <a:t> zu finden</a:t>
            </a:r>
          </a:p>
          <a:p>
            <a:pPr algn="ctr"/>
            <a:endParaRPr lang="de-DE" dirty="0"/>
          </a:p>
          <a:p>
            <a:pPr algn="ctr"/>
            <a:r>
              <a:rPr lang="de-DE" dirty="0">
                <a:hlinkClick r:id="rId2"/>
              </a:rPr>
              <a:t>https://github.com/DennisGoss99/InPr_DynamicCollections</a:t>
            </a:r>
            <a:endParaRPr lang="de-DE" dirty="0"/>
          </a:p>
        </p:txBody>
      </p:sp>
    </p:spTree>
    <p:extLst>
      <p:ext uri="{BB962C8B-B14F-4D97-AF65-F5344CB8AC3E}">
        <p14:creationId xmlns:p14="http://schemas.microsoft.com/office/powerpoint/2010/main" val="18186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4</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707886"/>
          </a:xfrm>
          <a:prstGeom prst="rect">
            <a:avLst/>
          </a:prstGeom>
          <a:noFill/>
        </p:spPr>
        <p:txBody>
          <a:bodyPr wrap="square" rtlCol="0">
            <a:spAutoFit/>
          </a:bodyPr>
          <a:lstStyle/>
          <a:p>
            <a:r>
              <a:rPr lang="de-DE" sz="2000" b="1" dirty="0"/>
              <a:t>1. Einleitung</a:t>
            </a:r>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1077218"/>
          </a:xfrm>
          <a:prstGeom prst="rect">
            <a:avLst/>
          </a:prstGeom>
          <a:noFill/>
        </p:spPr>
        <p:txBody>
          <a:bodyPr wrap="square">
            <a:spAutoFit/>
          </a:bodyPr>
          <a:lstStyle/>
          <a:p>
            <a:r>
              <a:rPr lang="de-DE" sz="1600" b="0" i="0" u="none" strike="noStrike" baseline="0" dirty="0">
                <a:solidFill>
                  <a:srgbClr val="000000"/>
                </a:solidFill>
                <a:latin typeface="Calibri" panose="020F0502020204030204" pitchFamily="34" charset="0"/>
              </a:rPr>
              <a:t>Alle unsere Container benutzen eine sehr ähnliche Grundlegende Struktur. </a:t>
            </a:r>
          </a:p>
          <a:p>
            <a:r>
              <a:rPr lang="de-DE" sz="1600" b="0" i="0" u="none" strike="noStrike" baseline="0" dirty="0">
                <a:solidFill>
                  <a:srgbClr val="000000"/>
                </a:solidFill>
                <a:latin typeface="Calibri" panose="020F0502020204030204" pitchFamily="34" charset="0"/>
              </a:rPr>
              <a:t>Ein Beispiel wäre hierfür, dass sich in jeder Collection eine .h Datei befindet, die ein Struck des jeweiligen Containers enthält.</a:t>
            </a:r>
          </a:p>
          <a:p>
            <a:endParaRPr lang="de-DE" sz="1600" b="0" i="0" u="none" strike="noStrike" baseline="0" dirty="0">
              <a:solidFill>
                <a:srgbClr val="000000"/>
              </a:solidFill>
              <a:latin typeface="Calibri" panose="020F0502020204030204" pitchFamily="34" charset="0"/>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Grundlegende Herangehensweise:</a:t>
            </a:r>
          </a:p>
        </p:txBody>
      </p:sp>
      <p:pic>
        <p:nvPicPr>
          <p:cNvPr id="4" name="Grafik 3">
            <a:extLst>
              <a:ext uri="{FF2B5EF4-FFF2-40B4-BE49-F238E27FC236}">
                <a16:creationId xmlns:a16="http://schemas.microsoft.com/office/drawing/2014/main" id="{18938379-4D21-4DC3-9DFE-4CE90527DD2F}"/>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456650" y="3533962"/>
            <a:ext cx="3743847" cy="1381318"/>
          </a:xfrm>
          <a:prstGeom prst="rect">
            <a:avLst/>
          </a:prstGeom>
        </p:spPr>
      </p:pic>
      <p:pic>
        <p:nvPicPr>
          <p:cNvPr id="18" name="Grafik 17">
            <a:extLst>
              <a:ext uri="{FF2B5EF4-FFF2-40B4-BE49-F238E27FC236}">
                <a16:creationId xmlns:a16="http://schemas.microsoft.com/office/drawing/2014/main" id="{FEB27C32-4E21-40FF-95F0-06C23EE6D5BA}"/>
              </a:ext>
            </a:extLst>
          </p:cNvPr>
          <p:cNvPicPr>
            <a:picLocks noChangeAspect="1"/>
          </p:cNvPicPr>
          <p:nvPr/>
        </p:nvPicPr>
        <p:blipFill>
          <a:blip r:embed="rId3"/>
          <a:stretch>
            <a:fillRect/>
          </a:stretch>
        </p:blipFill>
        <p:spPr>
          <a:xfrm>
            <a:off x="6323710" y="3386304"/>
            <a:ext cx="3591426" cy="1676634"/>
          </a:xfrm>
          <a:prstGeom prst="rect">
            <a:avLst/>
          </a:prstGeom>
        </p:spPr>
      </p:pic>
    </p:spTree>
    <p:extLst>
      <p:ext uri="{BB962C8B-B14F-4D97-AF65-F5344CB8AC3E}">
        <p14:creationId xmlns:p14="http://schemas.microsoft.com/office/powerpoint/2010/main" val="1976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5</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707886"/>
          </a:xfrm>
          <a:prstGeom prst="rect">
            <a:avLst/>
          </a:prstGeom>
          <a:noFill/>
        </p:spPr>
        <p:txBody>
          <a:bodyPr wrap="square" rtlCol="0">
            <a:spAutoFit/>
          </a:bodyPr>
          <a:lstStyle/>
          <a:p>
            <a:r>
              <a:rPr lang="de-DE" sz="2000" b="1" dirty="0"/>
              <a:t>1. Einleitung</a:t>
            </a:r>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1077218"/>
          </a:xfrm>
          <a:prstGeom prst="rect">
            <a:avLst/>
          </a:prstGeom>
          <a:noFill/>
        </p:spPr>
        <p:txBody>
          <a:bodyPr wrap="square">
            <a:spAutoFit/>
          </a:bodyPr>
          <a:lstStyle/>
          <a:p>
            <a:r>
              <a:rPr lang="de-DE" sz="1600" b="0" i="0" u="none" strike="noStrike" baseline="0" dirty="0">
                <a:solidFill>
                  <a:srgbClr val="000000"/>
                </a:solidFill>
                <a:latin typeface="Calibri" panose="020F0502020204030204" pitchFamily="34" charset="0"/>
              </a:rPr>
              <a:t>Des weiteren benutzen unsere Container </a:t>
            </a:r>
            <a:r>
              <a:rPr lang="de-DE" sz="1600" b="0" i="0" u="none" strike="noStrike" baseline="0" dirty="0" err="1">
                <a:solidFill>
                  <a:srgbClr val="000000"/>
                </a:solidFill>
                <a:latin typeface="Calibri" panose="020F0502020204030204" pitchFamily="34" charset="0"/>
              </a:rPr>
              <a:t>Void</a:t>
            </a:r>
            <a:r>
              <a:rPr lang="de-DE" sz="1600" dirty="0" err="1">
                <a:solidFill>
                  <a:srgbClr val="000000"/>
                </a:solidFill>
                <a:latin typeface="Calibri" panose="020F0502020204030204" pitchFamily="34" charset="0"/>
              </a:rPr>
              <a:t>pointer</a:t>
            </a:r>
            <a:r>
              <a:rPr lang="de-DE" sz="1600" dirty="0">
                <a:solidFill>
                  <a:srgbClr val="000000"/>
                </a:solidFill>
                <a:latin typeface="Calibri" panose="020F0502020204030204" pitchFamily="34" charset="0"/>
              </a:rPr>
              <a:t> um auf die zu speichernden Elemente zu zeigen</a:t>
            </a:r>
            <a:r>
              <a:rPr lang="de-DE" sz="1600" b="0" i="0" u="none" strike="noStrike" baseline="0" dirty="0">
                <a:solidFill>
                  <a:srgbClr val="000000"/>
                </a:solidFill>
                <a:latin typeface="Calibri" panose="020F0502020204030204" pitchFamily="34" charset="0"/>
              </a:rPr>
              <a:t>.</a:t>
            </a:r>
          </a:p>
          <a:p>
            <a:endParaRPr lang="de-DE" sz="1600" dirty="0">
              <a:solidFill>
                <a:srgbClr val="000000"/>
              </a:solidFill>
              <a:latin typeface="Calibri" panose="020F0502020204030204" pitchFamily="34" charset="0"/>
            </a:endParaRPr>
          </a:p>
          <a:p>
            <a:r>
              <a:rPr lang="de-DE" sz="1600" b="0" i="0" u="none" strike="noStrike" baseline="0" dirty="0">
                <a:solidFill>
                  <a:srgbClr val="000000"/>
                </a:solidFill>
                <a:latin typeface="Calibri" panose="020F0502020204030204" pitchFamily="34" charset="0"/>
              </a:rPr>
              <a:t>Zusätzlich finden Sie Kommentare zu jeder Funktion die eine Speicherstruktur besitzt.</a:t>
            </a:r>
          </a:p>
          <a:p>
            <a:endParaRPr lang="de-DE" sz="1600" b="0" i="0" u="none" strike="noStrike" baseline="0" dirty="0">
              <a:solidFill>
                <a:srgbClr val="000000"/>
              </a:solidFill>
              <a:latin typeface="Calibri" panose="020F0502020204030204" pitchFamily="34" charset="0"/>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Grundlegende Herangehensweise:</a:t>
            </a:r>
          </a:p>
        </p:txBody>
      </p:sp>
      <p:pic>
        <p:nvPicPr>
          <p:cNvPr id="5" name="Grafik 4">
            <a:extLst>
              <a:ext uri="{FF2B5EF4-FFF2-40B4-BE49-F238E27FC236}">
                <a16:creationId xmlns:a16="http://schemas.microsoft.com/office/drawing/2014/main" id="{6954ED34-E542-4C7A-A5A9-41971B50B93B}"/>
              </a:ext>
            </a:extLst>
          </p:cNvPr>
          <p:cNvPicPr>
            <a:picLocks noChangeAspect="1"/>
          </p:cNvPicPr>
          <p:nvPr/>
        </p:nvPicPr>
        <p:blipFill>
          <a:blip r:embed="rId2"/>
          <a:stretch>
            <a:fillRect/>
          </a:stretch>
        </p:blipFill>
        <p:spPr>
          <a:xfrm>
            <a:off x="1085461" y="3222709"/>
            <a:ext cx="9145276" cy="2267266"/>
          </a:xfrm>
          <a:prstGeom prst="rect">
            <a:avLst/>
          </a:prstGeom>
        </p:spPr>
      </p:pic>
    </p:spTree>
    <p:extLst>
      <p:ext uri="{BB962C8B-B14F-4D97-AF65-F5344CB8AC3E}">
        <p14:creationId xmlns:p14="http://schemas.microsoft.com/office/powerpoint/2010/main" val="408095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6</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707886"/>
          </a:xfrm>
          <a:prstGeom prst="rect">
            <a:avLst/>
          </a:prstGeom>
          <a:noFill/>
        </p:spPr>
        <p:txBody>
          <a:bodyPr wrap="square" rtlCol="0">
            <a:spAutoFit/>
          </a:bodyPr>
          <a:lstStyle/>
          <a:p>
            <a:r>
              <a:rPr lang="de-DE" sz="2000" b="1" dirty="0"/>
              <a:t>1. Einleitung</a:t>
            </a:r>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338554"/>
          </a:xfrm>
          <a:prstGeom prst="rect">
            <a:avLst/>
          </a:prstGeom>
          <a:noFill/>
        </p:spPr>
        <p:txBody>
          <a:bodyPr wrap="square">
            <a:spAutoFit/>
          </a:bodyPr>
          <a:lstStyle/>
          <a:p>
            <a:r>
              <a:rPr lang="de-DE" sz="1600" b="0" i="0" u="none" strike="noStrike" baseline="0" dirty="0">
                <a:solidFill>
                  <a:srgbClr val="000000"/>
                </a:solidFill>
                <a:latin typeface="Calibri" panose="020F0502020204030204" pitchFamily="34" charset="0"/>
              </a:rPr>
              <a:t>Wenn eine Funktion auf eine Collection fehlschlägt, können folgende Fehlercodes zurückgegeben:</a:t>
            </a: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Grundlegende Herangehensweise:</a:t>
            </a:r>
          </a:p>
        </p:txBody>
      </p:sp>
      <p:pic>
        <p:nvPicPr>
          <p:cNvPr id="9" name="Grafik 8">
            <a:extLst>
              <a:ext uri="{FF2B5EF4-FFF2-40B4-BE49-F238E27FC236}">
                <a16:creationId xmlns:a16="http://schemas.microsoft.com/office/drawing/2014/main" id="{FE433633-AAB8-4AC8-80DF-33EE4B97A434}"/>
              </a:ext>
            </a:extLst>
          </p:cNvPr>
          <p:cNvPicPr>
            <a:picLocks noChangeAspect="1"/>
          </p:cNvPicPr>
          <p:nvPr/>
        </p:nvPicPr>
        <p:blipFill>
          <a:blip r:embed="rId2"/>
          <a:stretch>
            <a:fillRect/>
          </a:stretch>
        </p:blipFill>
        <p:spPr>
          <a:xfrm>
            <a:off x="1309280" y="2476961"/>
            <a:ext cx="3401266" cy="3512362"/>
          </a:xfrm>
          <a:prstGeom prst="rect">
            <a:avLst/>
          </a:prstGeom>
        </p:spPr>
      </p:pic>
    </p:spTree>
    <p:extLst>
      <p:ext uri="{BB962C8B-B14F-4D97-AF65-F5344CB8AC3E}">
        <p14:creationId xmlns:p14="http://schemas.microsoft.com/office/powerpoint/2010/main" val="365714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7</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3293209"/>
          </a:xfrm>
          <a:prstGeom prst="rect">
            <a:avLst/>
          </a:prstGeom>
          <a:noFill/>
        </p:spPr>
        <p:txBody>
          <a:bodyPr wrap="square">
            <a:spAutoFit/>
          </a:bodyPr>
          <a:lstStyle/>
          <a:p>
            <a:pPr>
              <a:lnSpc>
                <a:spcPct val="200000"/>
              </a:lnSpc>
            </a:pPr>
            <a:r>
              <a:rPr lang="de-DE" sz="1600" b="1" dirty="0">
                <a:solidFill>
                  <a:srgbClr val="000000"/>
                </a:solidFill>
                <a:latin typeface="+mj-lt"/>
              </a:rPr>
              <a:t>Ziel:</a:t>
            </a:r>
          </a:p>
          <a:p>
            <a:r>
              <a:rPr lang="de-DE" sz="1600" dirty="0">
                <a:solidFill>
                  <a:srgbClr val="000000"/>
                </a:solidFill>
                <a:latin typeface="+mj-lt"/>
              </a:rPr>
              <a:t>Unsere Implementierung der Liste zielt darauf ab, Elemente schnell und einfach einer Liste hinzuzufügen.</a:t>
            </a:r>
          </a:p>
          <a:p>
            <a:endParaRPr lang="de-DE" sz="1600" dirty="0">
              <a:solidFill>
                <a:srgbClr val="000000"/>
              </a:solidFill>
              <a:latin typeface="+mj-lt"/>
            </a:endParaRPr>
          </a:p>
          <a:p>
            <a:pPr>
              <a:lnSpc>
                <a:spcPct val="200000"/>
              </a:lnSpc>
            </a:pPr>
            <a:r>
              <a:rPr lang="de-DE" sz="1600" b="1" dirty="0">
                <a:solidFill>
                  <a:srgbClr val="000000"/>
                </a:solidFill>
                <a:latin typeface="+mj-lt"/>
              </a:rPr>
              <a:t>Möglichkeiten:</a:t>
            </a:r>
          </a:p>
          <a:p>
            <a:r>
              <a:rPr lang="de-DE" sz="1600" b="0" i="0" u="none" strike="noStrike" baseline="0" dirty="0">
                <a:solidFill>
                  <a:srgbClr val="000000"/>
                </a:solidFill>
                <a:latin typeface="+mj-lt"/>
              </a:rPr>
              <a:t>Nach der Initialisierung der Liste gibt es die Möglichkeit, mit der „</a:t>
            </a:r>
            <a:r>
              <a:rPr lang="de-DE" sz="1600" b="0" i="0" u="none" strike="noStrike" baseline="0" dirty="0" err="1">
                <a:solidFill>
                  <a:srgbClr val="000000"/>
                </a:solidFill>
                <a:latin typeface="+mj-lt"/>
              </a:rPr>
              <a:t>ListItemAdd</a:t>
            </a:r>
            <a:r>
              <a:rPr lang="de-DE" sz="1600" dirty="0">
                <a:solidFill>
                  <a:srgbClr val="000000"/>
                </a:solidFill>
                <a:latin typeface="+mj-lt"/>
              </a:rPr>
              <a:t>“ Funktion</a:t>
            </a:r>
            <a:r>
              <a:rPr lang="de-DE" sz="1600" b="0" i="0" u="none" strike="noStrike" baseline="0" dirty="0">
                <a:solidFill>
                  <a:srgbClr val="000000"/>
                </a:solidFill>
                <a:latin typeface="+mj-lt"/>
              </a:rPr>
              <a:t>, Elemente der List hinzuzufügen oder mit „</a:t>
            </a:r>
            <a:r>
              <a:rPr lang="de-DE" sz="1600" b="0" i="0" u="none" strike="noStrike" baseline="0" dirty="0" err="1">
                <a:solidFill>
                  <a:srgbClr val="000000"/>
                </a:solidFill>
                <a:latin typeface="+mj-lt"/>
              </a:rPr>
              <a:t>ListItemRemove</a:t>
            </a:r>
            <a:r>
              <a:rPr lang="de-DE" sz="1600" b="0" i="0" u="none" strike="noStrike" baseline="0" dirty="0">
                <a:solidFill>
                  <a:srgbClr val="000000"/>
                </a:solidFill>
                <a:latin typeface="+mj-lt"/>
              </a:rPr>
              <a:t>“ Elemente zu löschen. Die Liste wird automatisch, wenn nötig, vergrößert.</a:t>
            </a:r>
          </a:p>
          <a:p>
            <a:endParaRPr lang="de-DE" sz="1600" dirty="0">
              <a:solidFill>
                <a:srgbClr val="000000"/>
              </a:solidFill>
              <a:latin typeface="+mj-lt"/>
            </a:endParaRPr>
          </a:p>
          <a:p>
            <a:r>
              <a:rPr lang="de-DE" sz="1600" b="0" i="0" u="none" strike="noStrike" baseline="0" dirty="0">
                <a:solidFill>
                  <a:srgbClr val="000000"/>
                </a:solidFill>
                <a:latin typeface="+mj-lt"/>
              </a:rPr>
              <a:t>Alle möglichen Funktionen der Liste finden Sie auf den folgenden Seiten. (siehe </a:t>
            </a:r>
            <a:r>
              <a:rPr lang="de-DE" sz="1600" b="0" i="0" u="none" strike="noStrike" baseline="0" dirty="0">
                <a:solidFill>
                  <a:srgbClr val="000000"/>
                </a:solidFill>
                <a:latin typeface="+mj-lt"/>
                <a:hlinkClick r:id="rId2" action="ppaction://hlinksldjump"/>
              </a:rPr>
              <a:t>List [Alle Funktionen]</a:t>
            </a:r>
            <a:r>
              <a:rPr lang="de-DE" sz="1600" b="0" i="0" u="none" strike="noStrike" baseline="0" dirty="0">
                <a:solidFill>
                  <a:srgbClr val="000000"/>
                </a:solidFill>
                <a:latin typeface="+mj-lt"/>
              </a:rPr>
              <a:t>)</a:t>
            </a:r>
          </a:p>
          <a:p>
            <a:endParaRPr lang="de-DE" sz="1600" dirty="0">
              <a:solidFill>
                <a:srgbClr val="000000"/>
              </a:solidFill>
              <a:latin typeface="+mj-lt"/>
            </a:endParaRPr>
          </a:p>
          <a:p>
            <a:endParaRPr lang="de-DE" sz="1600" b="0" i="0" u="none" strike="noStrike" baseline="0" dirty="0">
              <a:solidFill>
                <a:srgbClr val="000000"/>
              </a:solidFill>
              <a:latin typeface="+mj-lt"/>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a:t>
            </a:r>
          </a:p>
        </p:txBody>
      </p:sp>
    </p:spTree>
    <p:extLst>
      <p:ext uri="{BB962C8B-B14F-4D97-AF65-F5344CB8AC3E}">
        <p14:creationId xmlns:p14="http://schemas.microsoft.com/office/powerpoint/2010/main" val="411288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8</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8" name="Textfeld 7">
            <a:extLst>
              <a:ext uri="{FF2B5EF4-FFF2-40B4-BE49-F238E27FC236}">
                <a16:creationId xmlns:a16="http://schemas.microsoft.com/office/drawing/2014/main" id="{4842BEFA-10C3-45C0-8997-167BE0586DAC}"/>
              </a:ext>
            </a:extLst>
          </p:cNvPr>
          <p:cNvSpPr txBox="1"/>
          <p:nvPr/>
        </p:nvSpPr>
        <p:spPr>
          <a:xfrm>
            <a:off x="1085461" y="2075948"/>
            <a:ext cx="10021077" cy="1323439"/>
          </a:xfrm>
          <a:prstGeom prst="rect">
            <a:avLst/>
          </a:prstGeom>
          <a:noFill/>
        </p:spPr>
        <p:txBody>
          <a:bodyPr wrap="square">
            <a:spAutoFit/>
          </a:bodyPr>
          <a:lstStyle/>
          <a:p>
            <a:pPr>
              <a:lnSpc>
                <a:spcPct val="200000"/>
              </a:lnSpc>
            </a:pPr>
            <a:r>
              <a:rPr lang="de-DE" sz="1600" b="1" dirty="0">
                <a:solidFill>
                  <a:srgbClr val="000000"/>
                </a:solidFill>
                <a:latin typeface="+mj-lt"/>
              </a:rPr>
              <a:t>Größenverwaltung:</a:t>
            </a:r>
          </a:p>
          <a:p>
            <a:r>
              <a:rPr lang="de-DE" sz="1600" dirty="0">
                <a:solidFill>
                  <a:srgbClr val="000000"/>
                </a:solidFill>
                <a:latin typeface="+mj-lt"/>
              </a:rPr>
              <a:t>Wird ein weiteres Element einer vollen Liste</a:t>
            </a:r>
            <a:r>
              <a:rPr lang="de-DE" sz="1600" baseline="30000" dirty="0">
                <a:solidFill>
                  <a:srgbClr val="000000"/>
                </a:solidFill>
                <a:latin typeface="+mj-lt"/>
              </a:rPr>
              <a:t>1</a:t>
            </a:r>
            <a:r>
              <a:rPr lang="de-DE" sz="1600" dirty="0">
                <a:solidFill>
                  <a:srgbClr val="000000"/>
                </a:solidFill>
                <a:latin typeface="+mj-lt"/>
              </a:rPr>
              <a:t> hinzugefügt, wird diese automatisch vergrößert und alle neuen freien Positionen werden mit 0x00 vollgeschrieben.</a:t>
            </a:r>
          </a:p>
          <a:p>
            <a:endParaRPr lang="de-DE" sz="1600" b="0" i="0" u="none" strike="noStrike" baseline="0" dirty="0">
              <a:solidFill>
                <a:srgbClr val="000000"/>
              </a:solidFill>
              <a:latin typeface="+mj-lt"/>
            </a:endParaRPr>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a:t>
            </a:r>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592B9E84-39A5-4D8D-ACE3-4A007C83F662}"/>
                  </a:ext>
                </a:extLst>
              </p:cNvPr>
              <p:cNvSpPr txBox="1"/>
              <p:nvPr/>
            </p:nvSpPr>
            <p:spPr>
              <a:xfrm>
                <a:off x="2831285" y="3264486"/>
                <a:ext cx="61029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i="1" smtClean="0">
                              <a:solidFill>
                                <a:srgbClr val="836967"/>
                              </a:solidFill>
                              <a:latin typeface="Cambria Math" panose="02040503050406030204" pitchFamily="18" charset="0"/>
                            </a:rPr>
                          </m:ctrlPr>
                        </m:sSubPr>
                        <m:e>
                          <m:r>
                            <a:rPr lang="de-DE" i="1">
                              <a:latin typeface="Cambria Math" panose="02040503050406030204" pitchFamily="18" charset="0"/>
                            </a:rPr>
                            <m:t>𝐺𝑟</m:t>
                          </m:r>
                          <m:r>
                            <a:rPr lang="de-DE" i="0">
                              <a:latin typeface="Cambria Math" panose="02040503050406030204" pitchFamily="18" charset="0"/>
                            </a:rPr>
                            <m:t>öß</m:t>
                          </m:r>
                          <m:r>
                            <a:rPr lang="de-DE" i="1">
                              <a:latin typeface="Cambria Math" panose="02040503050406030204" pitchFamily="18" charset="0"/>
                            </a:rPr>
                            <m:t>𝑒</m:t>
                          </m:r>
                        </m:e>
                        <m:sub>
                          <m:r>
                            <a:rPr lang="de-DE" i="1">
                              <a:latin typeface="Cambria Math" panose="02040503050406030204" pitchFamily="18" charset="0"/>
                            </a:rPr>
                            <m:t>𝑛𝑒𝑢</m:t>
                          </m:r>
                        </m:sub>
                      </m:sSub>
                      <m:r>
                        <a:rPr lang="de-DE" i="0">
                          <a:latin typeface="Cambria Math" panose="02040503050406030204" pitchFamily="18" charset="0"/>
                        </a:rPr>
                        <m:t>=1.5∗</m:t>
                      </m:r>
                      <m:d>
                        <m:dPr>
                          <m:ctrlPr>
                            <a:rPr lang="de-DE" i="1">
                              <a:latin typeface="Cambria Math" panose="02040503050406030204" pitchFamily="18" charset="0"/>
                            </a:rPr>
                          </m:ctrlPr>
                        </m:dPr>
                        <m:e>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𝐺𝑟</m:t>
                              </m:r>
                              <m:r>
                                <a:rPr lang="de-DE" i="0">
                                  <a:latin typeface="Cambria Math" panose="02040503050406030204" pitchFamily="18" charset="0"/>
                                </a:rPr>
                                <m:t>öß</m:t>
                              </m:r>
                              <m:r>
                                <a:rPr lang="de-DE" i="1">
                                  <a:latin typeface="Cambria Math" panose="02040503050406030204" pitchFamily="18" charset="0"/>
                                </a:rPr>
                                <m:t>𝑒</m:t>
                              </m:r>
                            </m:e>
                            <m:sub>
                              <m:r>
                                <a:rPr lang="de-DE" i="1">
                                  <a:latin typeface="Cambria Math" panose="02040503050406030204" pitchFamily="18" charset="0"/>
                                </a:rPr>
                                <m:t>𝑎𝑙𝑡</m:t>
                              </m:r>
                            </m:sub>
                          </m:sSub>
                          <m:r>
                            <a:rPr lang="de-DE" i="0">
                              <a:latin typeface="Cambria Math" panose="02040503050406030204" pitchFamily="18" charset="0"/>
                            </a:rPr>
                            <m:t>+1</m:t>
                          </m:r>
                        </m:e>
                      </m:d>
                    </m:oMath>
                  </m:oMathPara>
                </a14:m>
                <a:endParaRPr lang="de-DE" dirty="0"/>
              </a:p>
            </p:txBody>
          </p:sp>
        </mc:Choice>
        <mc:Fallback xmlns="">
          <p:sp>
            <p:nvSpPr>
              <p:cNvPr id="11" name="Textfeld 10">
                <a:extLst>
                  <a:ext uri="{FF2B5EF4-FFF2-40B4-BE49-F238E27FC236}">
                    <a16:creationId xmlns:a16="http://schemas.microsoft.com/office/drawing/2014/main" id="{592B9E84-39A5-4D8D-ACE3-4A007C83F662}"/>
                  </a:ext>
                </a:extLst>
              </p:cNvPr>
              <p:cNvSpPr txBox="1">
                <a:spLocks noRot="1" noChangeAspect="1" noMove="1" noResize="1" noEditPoints="1" noAdjustHandles="1" noChangeArrowheads="1" noChangeShapeType="1" noTextEdit="1"/>
              </p:cNvSpPr>
              <p:nvPr/>
            </p:nvSpPr>
            <p:spPr>
              <a:xfrm>
                <a:off x="2831285" y="3264486"/>
                <a:ext cx="6102990" cy="369332"/>
              </a:xfrm>
              <a:prstGeom prst="rect">
                <a:avLst/>
              </a:prstGeom>
              <a:blipFill>
                <a:blip r:embed="rId2"/>
                <a:stretch>
                  <a:fillRect b="-166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E0E7220F-EA15-48B0-B65C-F7D03C8374E7}"/>
              </a:ext>
            </a:extLst>
          </p:cNvPr>
          <p:cNvSpPr txBox="1"/>
          <p:nvPr/>
        </p:nvSpPr>
        <p:spPr>
          <a:xfrm>
            <a:off x="1085461" y="6421667"/>
            <a:ext cx="7848814" cy="261610"/>
          </a:xfrm>
          <a:prstGeom prst="rect">
            <a:avLst/>
          </a:prstGeom>
          <a:noFill/>
        </p:spPr>
        <p:txBody>
          <a:bodyPr wrap="square" rtlCol="0">
            <a:spAutoFit/>
          </a:bodyPr>
          <a:lstStyle/>
          <a:p>
            <a:r>
              <a:rPr lang="de-DE" sz="1050" dirty="0"/>
              <a:t>1: Wenn alle Speicherpositionen ungleich 0x000 sind.</a:t>
            </a:r>
            <a:endParaRPr lang="de-DE" sz="1400" dirty="0"/>
          </a:p>
        </p:txBody>
      </p:sp>
    </p:spTree>
    <p:extLst>
      <p:ext uri="{BB962C8B-B14F-4D97-AF65-F5344CB8AC3E}">
        <p14:creationId xmlns:p14="http://schemas.microsoft.com/office/powerpoint/2010/main" val="336486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D931436D-0B25-4BC2-AB85-D177B4C7ED90}"/>
              </a:ext>
            </a:extLst>
          </p:cNvPr>
          <p:cNvSpPr>
            <a:spLocks noGrp="1"/>
          </p:cNvSpPr>
          <p:nvPr>
            <p:ph type="sldNum" sz="quarter" idx="12"/>
          </p:nvPr>
        </p:nvSpPr>
        <p:spPr>
          <a:xfrm>
            <a:off x="9273076" y="6421667"/>
            <a:ext cx="2743200" cy="365125"/>
          </a:xfrm>
        </p:spPr>
        <p:txBody>
          <a:bodyPr/>
          <a:lstStyle/>
          <a:p>
            <a:r>
              <a:rPr lang="de-DE" sz="1000" b="1" dirty="0">
                <a:solidFill>
                  <a:schemeClr val="tx1"/>
                </a:solidFill>
              </a:rPr>
              <a:t>Seite </a:t>
            </a:r>
            <a:fld id="{2ACCF16B-2666-47AE-ACDC-C377DF350193}" type="slidenum">
              <a:rPr lang="de-DE" sz="1000" b="1" smtClean="0">
                <a:solidFill>
                  <a:schemeClr val="tx1"/>
                </a:solidFill>
              </a:rPr>
              <a:t>9</a:t>
            </a:fld>
            <a:endParaRPr lang="de-DE" sz="1000" b="1" dirty="0">
              <a:solidFill>
                <a:schemeClr val="tx1"/>
              </a:solidFill>
            </a:endParaRPr>
          </a:p>
        </p:txBody>
      </p:sp>
      <p:cxnSp>
        <p:nvCxnSpPr>
          <p:cNvPr id="12" name="Gerader Verbinder 11">
            <a:extLst>
              <a:ext uri="{FF2B5EF4-FFF2-40B4-BE49-F238E27FC236}">
                <a16:creationId xmlns:a16="http://schemas.microsoft.com/office/drawing/2014/main" id="{4A855513-E5C1-4F05-A8FD-33AC62C22A5E}"/>
              </a:ext>
            </a:extLst>
          </p:cNvPr>
          <p:cNvCxnSpPr/>
          <p:nvPr/>
        </p:nvCxnSpPr>
        <p:spPr>
          <a:xfrm>
            <a:off x="0" y="737118"/>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778992-5E28-437C-AEA9-F9BBD6E6F5BB}"/>
              </a:ext>
            </a:extLst>
          </p:cNvPr>
          <p:cNvCxnSpPr/>
          <p:nvPr/>
        </p:nvCxnSpPr>
        <p:spPr>
          <a:xfrm>
            <a:off x="0" y="6356350"/>
            <a:ext cx="12192000" cy="0"/>
          </a:xfrm>
          <a:prstGeom prst="line">
            <a:avLst/>
          </a:prstGeom>
          <a:ln w="15875">
            <a:solidFill>
              <a:srgbClr val="3333CC"/>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CF8FF9D-8A98-4CFA-94C2-E2074112639C}"/>
              </a:ext>
            </a:extLst>
          </p:cNvPr>
          <p:cNvSpPr txBox="1"/>
          <p:nvPr/>
        </p:nvSpPr>
        <p:spPr>
          <a:xfrm>
            <a:off x="2653004" y="215779"/>
            <a:ext cx="6885992" cy="369332"/>
          </a:xfrm>
          <a:prstGeom prst="rect">
            <a:avLst/>
          </a:prstGeom>
          <a:noFill/>
        </p:spPr>
        <p:txBody>
          <a:bodyPr wrap="square" rtlCol="0">
            <a:spAutoFit/>
          </a:bodyPr>
          <a:lstStyle/>
          <a:p>
            <a:pPr algn="ctr"/>
            <a:r>
              <a:rPr lang="de-DE" b="1" dirty="0"/>
              <a:t>Dynamische Container in C</a:t>
            </a:r>
          </a:p>
        </p:txBody>
      </p:sp>
      <p:sp>
        <p:nvSpPr>
          <p:cNvPr id="6" name="Textfeld 5">
            <a:extLst>
              <a:ext uri="{FF2B5EF4-FFF2-40B4-BE49-F238E27FC236}">
                <a16:creationId xmlns:a16="http://schemas.microsoft.com/office/drawing/2014/main" id="{8E05CB3E-FC8B-4C84-8452-A027AF29808D}"/>
              </a:ext>
            </a:extLst>
          </p:cNvPr>
          <p:cNvSpPr txBox="1"/>
          <p:nvPr/>
        </p:nvSpPr>
        <p:spPr>
          <a:xfrm>
            <a:off x="485191" y="1154923"/>
            <a:ext cx="3788228" cy="1015663"/>
          </a:xfrm>
          <a:prstGeom prst="rect">
            <a:avLst/>
          </a:prstGeom>
          <a:noFill/>
        </p:spPr>
        <p:txBody>
          <a:bodyPr wrap="square" rtlCol="0">
            <a:spAutoFit/>
          </a:bodyPr>
          <a:lstStyle/>
          <a:p>
            <a:r>
              <a:rPr lang="de-DE" sz="2000" b="1" dirty="0"/>
              <a:t>2.1 Grundcontainer [List] </a:t>
            </a:r>
          </a:p>
          <a:p>
            <a:endParaRPr lang="de-DE" sz="2000" b="1" dirty="0"/>
          </a:p>
          <a:p>
            <a:r>
              <a:rPr lang="de-DE" sz="2000" b="1" dirty="0"/>
              <a:t> 	</a:t>
            </a:r>
            <a:endParaRPr lang="de-DE" sz="2000" dirty="0"/>
          </a:p>
        </p:txBody>
      </p:sp>
      <p:sp>
        <p:nvSpPr>
          <p:cNvPr id="3" name="Textfeld 2">
            <a:extLst>
              <a:ext uri="{FF2B5EF4-FFF2-40B4-BE49-F238E27FC236}">
                <a16:creationId xmlns:a16="http://schemas.microsoft.com/office/drawing/2014/main" id="{B616C74B-1A1C-4612-8D7A-608508876D6B}"/>
              </a:ext>
            </a:extLst>
          </p:cNvPr>
          <p:cNvSpPr txBox="1"/>
          <p:nvPr/>
        </p:nvSpPr>
        <p:spPr>
          <a:xfrm>
            <a:off x="933061" y="1678143"/>
            <a:ext cx="4152123" cy="369332"/>
          </a:xfrm>
          <a:prstGeom prst="rect">
            <a:avLst/>
          </a:prstGeom>
          <a:noFill/>
        </p:spPr>
        <p:txBody>
          <a:bodyPr wrap="square" rtlCol="0">
            <a:spAutoFit/>
          </a:bodyPr>
          <a:lstStyle/>
          <a:p>
            <a:r>
              <a:rPr lang="de-DE" dirty="0"/>
              <a:t>List:</a:t>
            </a:r>
          </a:p>
        </p:txBody>
      </p:sp>
      <p:pic>
        <p:nvPicPr>
          <p:cNvPr id="15" name="Grafik 14">
            <a:extLst>
              <a:ext uri="{FF2B5EF4-FFF2-40B4-BE49-F238E27FC236}">
                <a16:creationId xmlns:a16="http://schemas.microsoft.com/office/drawing/2014/main" id="{136B5BB8-033D-440E-AC9E-E20865012A33}"/>
              </a:ext>
            </a:extLst>
          </p:cNvPr>
          <p:cNvPicPr>
            <a:picLocks noChangeAspect="1"/>
          </p:cNvPicPr>
          <p:nvPr/>
        </p:nvPicPr>
        <p:blipFill>
          <a:blip r:embed="rId2"/>
          <a:stretch>
            <a:fillRect/>
          </a:stretch>
        </p:blipFill>
        <p:spPr>
          <a:xfrm>
            <a:off x="1218518" y="2636964"/>
            <a:ext cx="4877481" cy="1895740"/>
          </a:xfrm>
          <a:prstGeom prst="rect">
            <a:avLst/>
          </a:prstGeom>
        </p:spPr>
      </p:pic>
      <p:sp>
        <p:nvSpPr>
          <p:cNvPr id="16" name="Textfeld 15">
            <a:extLst>
              <a:ext uri="{FF2B5EF4-FFF2-40B4-BE49-F238E27FC236}">
                <a16:creationId xmlns:a16="http://schemas.microsoft.com/office/drawing/2014/main" id="{9FB9C9A7-C04C-436A-82EC-08E6EA453C8E}"/>
              </a:ext>
            </a:extLst>
          </p:cNvPr>
          <p:cNvSpPr txBox="1"/>
          <p:nvPr/>
        </p:nvSpPr>
        <p:spPr>
          <a:xfrm>
            <a:off x="1085461" y="2075948"/>
            <a:ext cx="10021077" cy="584775"/>
          </a:xfrm>
          <a:prstGeom prst="rect">
            <a:avLst/>
          </a:prstGeom>
          <a:noFill/>
        </p:spPr>
        <p:txBody>
          <a:bodyPr wrap="square">
            <a:spAutoFit/>
          </a:bodyPr>
          <a:lstStyle/>
          <a:p>
            <a:r>
              <a:rPr lang="de-DE" sz="1600" dirty="0">
                <a:solidFill>
                  <a:srgbClr val="000000"/>
                </a:solidFill>
                <a:latin typeface="+mj-lt"/>
              </a:rPr>
              <a:t>Diese Abbildung soll verdeutlichen wie sich die Daten in der List, bei anwenden von Funktionen, verhalten.</a:t>
            </a:r>
          </a:p>
          <a:p>
            <a:endParaRPr lang="de-DE" sz="1600" b="0" i="0" u="none" strike="noStrike" baseline="0" dirty="0">
              <a:solidFill>
                <a:srgbClr val="000000"/>
              </a:solidFill>
              <a:latin typeface="+mj-lt"/>
            </a:endParaRPr>
          </a:p>
        </p:txBody>
      </p:sp>
    </p:spTree>
    <p:extLst>
      <p:ext uri="{BB962C8B-B14F-4D97-AF65-F5344CB8AC3E}">
        <p14:creationId xmlns:p14="http://schemas.microsoft.com/office/powerpoint/2010/main" val="122974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1777</Words>
  <Application>Microsoft Office PowerPoint</Application>
  <PresentationFormat>Breitbild</PresentationFormat>
  <Paragraphs>342</Paragraphs>
  <Slides>34</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34</vt:i4>
      </vt:variant>
    </vt:vector>
  </HeadingPairs>
  <TitlesOfParts>
    <vt:vector size="39" baseType="lpstr">
      <vt:lpstr>Arial</vt:lpstr>
      <vt:lpstr>Calibri</vt:lpstr>
      <vt:lpstr>Cambria Math</vt:lpstr>
      <vt:lpstr>Consolas</vt:lpstr>
      <vt:lpstr>Office Theme</vt:lpstr>
      <vt:lpstr>Dynamische Container C</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Dynamische Container C</dc:title>
  <dc:creator>Dennis Goßler</dc:creator>
  <cp:lastModifiedBy>Dennis Goßler</cp:lastModifiedBy>
  <cp:revision>15</cp:revision>
  <dcterms:created xsi:type="dcterms:W3CDTF">2021-09-21T18:52:12Z</dcterms:created>
  <dcterms:modified xsi:type="dcterms:W3CDTF">2021-09-21T22:36:24Z</dcterms:modified>
</cp:coreProperties>
</file>