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1" r:id="rId4"/>
    <p:sldId id="262" r:id="rId5"/>
    <p:sldId id="263" r:id="rId6"/>
    <p:sldId id="267" r:id="rId7"/>
    <p:sldId id="264" r:id="rId8"/>
    <p:sldId id="288" r:id="rId9"/>
    <p:sldId id="289" r:id="rId10"/>
    <p:sldId id="265" r:id="rId11"/>
    <p:sldId id="266" r:id="rId12"/>
    <p:sldId id="268" r:id="rId13"/>
    <p:sldId id="285" r:id="rId14"/>
    <p:sldId id="272" r:id="rId15"/>
    <p:sldId id="286" r:id="rId16"/>
    <p:sldId id="287" r:id="rId17"/>
    <p:sldId id="276" r:id="rId18"/>
    <p:sldId id="259" r:id="rId19"/>
    <p:sldId id="273" r:id="rId20"/>
    <p:sldId id="269" r:id="rId21"/>
    <p:sldId id="274" r:id="rId22"/>
    <p:sldId id="271" r:id="rId23"/>
    <p:sldId id="275" r:id="rId24"/>
    <p:sldId id="277" r:id="rId25"/>
    <p:sldId id="279" r:id="rId26"/>
    <p:sldId id="280" r:id="rId27"/>
    <p:sldId id="281" r:id="rId28"/>
    <p:sldId id="291" r:id="rId29"/>
    <p:sldId id="293" r:id="rId30"/>
    <p:sldId id="284" r:id="rId31"/>
    <p:sldId id="27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3244C035-1984-4C7C-A355-F8CF65744F8A}">
          <p14:sldIdLst>
            <p14:sldId id="256"/>
            <p14:sldId id="257"/>
          </p14:sldIdLst>
        </p14:section>
        <p14:section name="Einleitung" id="{F2516D0B-4EE5-4198-A1BC-BEA3BE728660}">
          <p14:sldIdLst>
            <p14:sldId id="261"/>
            <p14:sldId id="262"/>
            <p14:sldId id="263"/>
            <p14:sldId id="267"/>
          </p14:sldIdLst>
        </p14:section>
        <p14:section name="Grund Container - List" id="{13E7EF3C-82F9-42C5-8A9E-B7327CF78852}">
          <p14:sldIdLst>
            <p14:sldId id="264"/>
            <p14:sldId id="288"/>
            <p14:sldId id="289"/>
            <p14:sldId id="265"/>
            <p14:sldId id="266"/>
            <p14:sldId id="268"/>
          </p14:sldIdLst>
        </p14:section>
        <p14:section name="Grund Container - Dictionary" id="{025026BE-438A-40DD-BA0F-6C52D7D4D15A}">
          <p14:sldIdLst>
            <p14:sldId id="285"/>
            <p14:sldId id="272"/>
            <p14:sldId id="286"/>
            <p14:sldId id="287"/>
            <p14:sldId id="276"/>
          </p14:sldIdLst>
        </p14:section>
        <p14:section name="Grund Container - Stack" id="{AB138D7D-5257-4AC1-97C4-F3216E9261FC}">
          <p14:sldIdLst>
            <p14:sldId id="259"/>
            <p14:sldId id="273"/>
          </p14:sldIdLst>
        </p14:section>
        <p14:section name="Grund Container - Queue" id="{B6CE74E8-2263-4326-9D7D-E54E0F682509}">
          <p14:sldIdLst>
            <p14:sldId id="269"/>
            <p14:sldId id="274"/>
          </p14:sldIdLst>
        </p14:section>
        <p14:section name="Grund Container - LinkedList" id="{C90840DB-5EAB-44C6-95B9-84027DDFB03F}">
          <p14:sldIdLst>
            <p14:sldId id="271"/>
            <p14:sldId id="275"/>
          </p14:sldIdLst>
        </p14:section>
        <p14:section name="Generelle Container - String" id="{ACCC2BC6-8B65-42FD-B73F-CA1A47F6D588}">
          <p14:sldIdLst>
            <p14:sldId id="277"/>
            <p14:sldId id="279"/>
            <p14:sldId id="280"/>
            <p14:sldId id="281"/>
          </p14:sldIdLst>
        </p14:section>
        <p14:section name="Tests" id="{BD50EBE4-A130-4AC5-B2B6-84A86C6A5203}">
          <p14:sldIdLst>
            <p14:sldId id="291"/>
            <p14:sldId id="293"/>
          </p14:sldIdLst>
        </p14:section>
        <p14:section name="Kompilierung" id="{162A76D2-B43A-416B-8B74-09F13CFF9195}">
          <p14:sldIdLst>
            <p14:sldId id="284"/>
          </p14:sldIdLst>
        </p14:section>
        <p14:section name="Ende" id="{84417C2D-CCEC-4062-9E04-74AABC91DFB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oßler" initials="DG" lastIdx="1" clrIdx="0">
    <p:extLst>
      <p:ext uri="{19B8F6BF-5375-455C-9EA6-DF929625EA0E}">
        <p15:presenceInfo xmlns:p15="http://schemas.microsoft.com/office/powerpoint/2012/main" userId="2f1709470169bf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BB3C-062B-41DD-A7A6-D65BEDC67AC7}" type="datetimeFigureOut">
              <a:rPr lang="de-DE" smtClean="0"/>
              <a:t>22.09.2021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E70D-7C09-4F1E-BCC5-F7A9631315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E70D-7C09-4F1E-BCC5-F7A96313156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88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1BB1-91A6-493A-8092-589E7D0BC4EF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4A46B-956D-4745-944F-958EA31F732D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0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9353-6ECD-4E4E-9A9A-C1F5889321D4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4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3B81-8A15-474B-B7E5-38287625CD87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5150D-CD18-40B2-A6B2-D2EA96CAE34C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91A-1E25-48D3-AE6C-1F5A84A8DAAA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1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2EB2-CBB8-40AD-BEEE-8F70DA88514A}" type="datetime1">
              <a:rPr lang="de-DE" smtClean="0"/>
              <a:t>22.09.2021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2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ABC5-AF18-4B4F-B68F-5498C237A649}" type="datetime1">
              <a:rPr lang="de-DE" smtClean="0"/>
              <a:t>22.09.2021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2A3C-0D52-4B8C-ACFB-562E69CAF87E}" type="datetime1">
              <a:rPr lang="de-DE" smtClean="0"/>
              <a:t>22.09.2021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E53A-8BBB-4F82-BEF6-5E7E1899038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61D5-80F6-413D-9DDC-4FA5FAE9FF77}" type="datetime1">
              <a:rPr lang="de-DE" smtClean="0"/>
              <a:t>22.09.2021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73C-9F09-4775-8527-C49C77A4DC03}" type="datetime1">
              <a:rPr lang="de-DE" smtClean="0"/>
              <a:t>22.09.2021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CF16B-2666-47AE-ACDC-C377DF3501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98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7B258-F523-4E91-90AB-2B5F742EF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de-DE" altLang="de-DE" sz="60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Dynamische Container C</a:t>
            </a:r>
            <a:endParaRPr lang="de-DE" dirty="0">
              <a:solidFill>
                <a:srgbClr val="3333CC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CFF44E-7ED7-4CD9-A63C-0FE32841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Lukas </a:t>
            </a:r>
            <a:r>
              <a:rPr lang="de-DE" dirty="0" err="1"/>
              <a:t>Momberg</a:t>
            </a:r>
            <a:r>
              <a:rPr lang="de-DE" dirty="0"/>
              <a:t> 	[11141259]</a:t>
            </a:r>
          </a:p>
          <a:p>
            <a:r>
              <a:rPr lang="de-DE" dirty="0"/>
              <a:t>Dennis </a:t>
            </a:r>
            <a:r>
              <a:rPr lang="de-DE" dirty="0" err="1"/>
              <a:t>Goßler</a:t>
            </a:r>
            <a:r>
              <a:rPr lang="de-DE" dirty="0"/>
              <a:t> 	[11140150]</a:t>
            </a:r>
          </a:p>
        </p:txBody>
      </p:sp>
    </p:spTree>
    <p:extLst>
      <p:ext uri="{BB962C8B-B14F-4D97-AF65-F5344CB8AC3E}">
        <p14:creationId xmlns:p14="http://schemas.microsoft.com/office/powerpoint/2010/main" val="335370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[Alle Funktionen]: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40E6FD-8193-4AAF-9992-5309DF24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76" y="2170586"/>
            <a:ext cx="6482734" cy="29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6983C5-190C-4255-9AC6-9702FE35C815}"/>
              </a:ext>
            </a:extLst>
          </p:cNvPr>
          <p:cNvSpPr txBox="1"/>
          <p:nvPr/>
        </p:nvSpPr>
        <p:spPr>
          <a:xfrm>
            <a:off x="715529" y="2307276"/>
            <a:ext cx="10760941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testString1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testString2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"BB"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spcAft>
                <a:spcPts val="800"/>
              </a:spcAft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testString3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(testString3,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"DDD"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2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 [Beispielcode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16845B-AC50-4775-A32C-7BB8A4D3274B}"/>
              </a:ext>
            </a:extLst>
          </p:cNvPr>
          <p:cNvSpPr txBox="1"/>
          <p:nvPr/>
        </p:nvSpPr>
        <p:spPr>
          <a:xfrm>
            <a:off x="812988" y="2170658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testString1);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ListItemInsertAt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testString3);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testString2);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Output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Null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ListItemGet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exampleList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60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Erklärung: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Oftmals müssen Daten Schnell abrufbar sein. Hierfür haben wir ein Dictionary implementiert welches Daten in Form eines ‚Key‘ und einer zugehörigen Wert (Value) in einer Baumstruktur speichert.</a:t>
            </a:r>
          </a:p>
          <a:p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5448A5-105F-4C22-85A0-7C50C1DB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46" y="3164181"/>
            <a:ext cx="4969507" cy="27463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AB11AF8-E90B-4B4A-BE80-FE1C398D379A}"/>
              </a:ext>
            </a:extLst>
          </p:cNvPr>
          <p:cNvSpPr txBox="1"/>
          <p:nvPr/>
        </p:nvSpPr>
        <p:spPr>
          <a:xfrm>
            <a:off x="1587501" y="5976007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Diese Abbildung zeigt wie die Daten im Dictionary verwaltet werden. </a:t>
            </a:r>
          </a:p>
        </p:txBody>
      </p:sp>
    </p:spTree>
    <p:extLst>
      <p:ext uri="{BB962C8B-B14F-4D97-AF65-F5344CB8AC3E}">
        <p14:creationId xmlns:p14="http://schemas.microsoft.com/office/powerpoint/2010/main" val="18211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Das Dictionary wurde als ein Binärer Suchbaum implementiert. Dieser besitzt pro Eintrag einen 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‚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Key‘ und eine ‚Value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. Beim Einfügen wird von der Wurzel ab entschieden, ob der jeweilige ‚Key</a:t>
            </a:r>
            <a:r>
              <a:rPr lang="de-DE" dirty="0">
                <a:solidFill>
                  <a:srgbClr val="000000"/>
                </a:solidFill>
                <a:latin typeface="+mj-lt"/>
              </a:rPr>
              <a:t>‘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 größer oder kleiner ist. Wird eine passende Stelle gefunden wird der Datensatz dort gespeichert. </a:t>
            </a:r>
          </a:p>
          <a:p>
            <a:endParaRPr lang="de-DE" dirty="0">
              <a:solidFill>
                <a:srgbClr val="000000"/>
              </a:solidFill>
              <a:latin typeface="+mj-lt"/>
            </a:endParaRP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+mj-lt"/>
              </a:rPr>
              <a:t>Key Duplikate sind nicht zulässig. 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Dictionary:</a:t>
            </a:r>
          </a:p>
        </p:txBody>
      </p:sp>
    </p:spTree>
    <p:extLst>
      <p:ext uri="{BB962C8B-B14F-4D97-AF65-F5344CB8AC3E}">
        <p14:creationId xmlns:p14="http://schemas.microsoft.com/office/powerpoint/2010/main" val="180198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[Alle Funktionen]: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2D8E22-F62E-4F78-B108-25353463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83" y="2235902"/>
            <a:ext cx="829743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1/2]: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52149-1009-4870-BA4B-79BC8D3BBE17}"/>
              </a:ext>
            </a:extLst>
          </p:cNvPr>
          <p:cNvSpPr txBox="1"/>
          <p:nvPr/>
        </p:nvSpPr>
        <p:spPr>
          <a:xfrm>
            <a:off x="690980" y="2229866"/>
            <a:ext cx="12290425" cy="4442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EMPTYDICTIONARY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t0 = 10, t1 = 15, t2 = 2, t3 = 4, t4 = 16;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Add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functions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&amp;t0,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"Root"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&amp;t1,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"Rechts"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"Links"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&amp;t3,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"Blatt"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0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[Dictionary]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Dictionary [Beispielcode 2/2]: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52149-1009-4870-BA4B-79BC8D3BBE17}"/>
              </a:ext>
            </a:extLst>
          </p:cNvPr>
          <p:cNvSpPr txBox="1"/>
          <p:nvPr/>
        </p:nvSpPr>
        <p:spPr>
          <a:xfrm>
            <a:off x="690980" y="2191766"/>
            <a:ext cx="1229042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&amp;t4,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outputAddress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Remove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DictionaryRemove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&amp;t2);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DictionaryDestroy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exampleDic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5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2" y="3020907"/>
            <a:ext cx="6989836" cy="26302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4972" y="1662754"/>
            <a:ext cx="1071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 werden  gestapelt,  der  ältere  Wert  wird  vom  neuern  verdeckt.  </a:t>
            </a:r>
          </a:p>
          <a:p>
            <a:r>
              <a:rPr lang="de-DE" dirty="0"/>
              <a:t>Es  kann  immer  ein  Wert hinzugefügt werden, beim Entfernen wird  der neueste Wert entfernt, </a:t>
            </a:r>
          </a:p>
          <a:p>
            <a:r>
              <a:rPr lang="de-DE" dirty="0"/>
              <a:t>First In Last Out (FILO) Prinzip. </a:t>
            </a:r>
          </a:p>
          <a:p>
            <a:r>
              <a:rPr lang="de-DE" dirty="0"/>
              <a:t>Diese Vorgänge sind sehr schnell und sind generell sicher.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86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19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2.3 Stack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3" y="1793291"/>
            <a:ext cx="6155851" cy="4065474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04447"/>
              </p:ext>
            </p:extLst>
          </p:nvPr>
        </p:nvGraphicFramePr>
        <p:xfrm>
          <a:off x="4668333" y="2467626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int sizeOfSingleElement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StackClear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stack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StackPull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417980-0DD8-4DD7-BE87-C974912B8B82}"/>
              </a:ext>
            </a:extLst>
          </p:cNvPr>
          <p:cNvSpPr txBox="1"/>
          <p:nvPr/>
        </p:nvSpPr>
        <p:spPr>
          <a:xfrm>
            <a:off x="139959" y="929167"/>
            <a:ext cx="316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Inhaltsverzeichnis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B027A4-8BDB-4515-B3E5-91B6A22A1E00}"/>
              </a:ext>
            </a:extLst>
          </p:cNvPr>
          <p:cNvSpPr txBox="1"/>
          <p:nvPr/>
        </p:nvSpPr>
        <p:spPr>
          <a:xfrm>
            <a:off x="1253411" y="2161080"/>
            <a:ext cx="9554548" cy="2478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2.1 List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2.2 Dictionary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2.3 Stack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2.4 Queue</a:t>
            </a:r>
          </a:p>
          <a:p>
            <a:pPr>
              <a:lnSpc>
                <a:spcPct val="200000"/>
              </a:lnSpc>
            </a:pPr>
            <a:r>
              <a:rPr lang="de-DE" sz="1600" dirty="0"/>
              <a:t>2.5 </a:t>
            </a:r>
            <a:r>
              <a:rPr lang="de-DE" sz="1600" dirty="0" err="1"/>
              <a:t>LinkedList</a:t>
            </a:r>
            <a:endParaRPr lang="de-DE" sz="16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814F180-BEAD-4EF5-9E52-0A793EAC896B}"/>
              </a:ext>
            </a:extLst>
          </p:cNvPr>
          <p:cNvSpPr txBox="1"/>
          <p:nvPr/>
        </p:nvSpPr>
        <p:spPr>
          <a:xfrm>
            <a:off x="1253411" y="4918312"/>
            <a:ext cx="9554548" cy="50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dirty="0"/>
              <a:t>3.1 String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7069215-89D3-4945-A74E-2B00B8E15F6C}"/>
              </a:ext>
            </a:extLst>
          </p:cNvPr>
          <p:cNvSpPr txBox="1"/>
          <p:nvPr/>
        </p:nvSpPr>
        <p:spPr>
          <a:xfrm>
            <a:off x="674914" y="1189461"/>
            <a:ext cx="5256245" cy="530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Einleitung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Grundcontainer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Generelle Container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de-DE" sz="1000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de-DE" b="1" dirty="0"/>
              <a:t>Tests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1800" b="1" dirty="0"/>
              <a:t>Kompilierung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4645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8" y="3057363"/>
            <a:ext cx="6979300" cy="264839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2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865778" y="1689800"/>
            <a:ext cx="10667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einer Liste gespeichert, der älteste Wert wird hier entnommen. First in First out </a:t>
            </a:r>
            <a:br>
              <a:rPr lang="de-DE" dirty="0"/>
            </a:br>
            <a:r>
              <a:rPr lang="de-DE" dirty="0"/>
              <a:t>(FIFO). Da Daten von Vorne entnommen werden entsteht ungenutzter Speicher. </a:t>
            </a:r>
          </a:p>
          <a:p>
            <a:r>
              <a:rPr lang="de-DE" dirty="0"/>
              <a:t>Hier ist zu Achten, dass dieser Speicher möglichst freigegeben wird, natürlich ist eine umbauen des Speichers bei jedem Zugriff nicht unbedingt Sinnvoll.</a:t>
            </a:r>
          </a:p>
        </p:txBody>
      </p:sp>
    </p:spTree>
    <p:extLst>
      <p:ext uri="{BB962C8B-B14F-4D97-AF65-F5344CB8AC3E}">
        <p14:creationId xmlns:p14="http://schemas.microsoft.com/office/powerpoint/2010/main" val="195311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2.4 Queue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1" y="1672016"/>
            <a:ext cx="6426931" cy="4247684"/>
          </a:xfrm>
          <a:prstGeom prst="rect">
            <a:avLst/>
          </a:prstGeom>
        </p:spPr>
      </p:pic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87607"/>
              </p:ext>
            </p:extLst>
          </p:nvPr>
        </p:nvGraphicFramePr>
        <p:xfrm>
          <a:off x="5284337" y="3439958"/>
          <a:ext cx="64765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unsigned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sizeOfSingleElement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Löschen aller Daten des Containers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QueuePush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Fügt Wert zum Container hinzu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QueuePull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CollectionError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Queue* queue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void* element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Nimmt einen Wert aus dem Container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3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22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869" y="2836754"/>
            <a:ext cx="3975397" cy="324245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76" y="2598668"/>
            <a:ext cx="5166470" cy="34824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</a:t>
            </a:r>
            <a:r>
              <a:rPr lang="de-DE" sz="2000" b="1" dirty="0" err="1"/>
              <a:t>LinkedList</a:t>
            </a:r>
            <a:endParaRPr lang="de-DE" sz="20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762000" y="1638204"/>
            <a:ext cx="10317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 werden in Ketten-Elementen gespeichert. Jedes zwischen Element kennt seinen nächsten </a:t>
            </a:r>
            <a:br>
              <a:rPr lang="de-DE" dirty="0"/>
            </a:br>
            <a:r>
              <a:rPr lang="de-DE" dirty="0"/>
              <a:t>Nachbarn. Durch diese Kette kann man jedes Element ansprechen. Das Letze Element hat immer einen Null Wert, da dieser der Letze Wert ist und keinen nächsten Wert besitzt. </a:t>
            </a:r>
          </a:p>
        </p:txBody>
      </p:sp>
    </p:spTree>
    <p:extLst>
      <p:ext uri="{BB962C8B-B14F-4D97-AF65-F5344CB8AC3E}">
        <p14:creationId xmlns:p14="http://schemas.microsoft.com/office/powerpoint/2010/main" val="79814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2.5 </a:t>
            </a:r>
            <a:r>
              <a:rPr lang="de-DE" sz="2000" b="1" dirty="0" err="1"/>
              <a:t>LinkedList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6" y="1880112"/>
            <a:ext cx="4610762" cy="4028748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66990"/>
              </p:ext>
            </p:extLst>
          </p:nvPr>
        </p:nvGraphicFramePr>
        <p:xfrm>
          <a:off x="4992128" y="1271256"/>
          <a:ext cx="6933532" cy="460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Funktionsname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Rückgabewert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Parameter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Nutzen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LinkedListInitialize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sizeOfElement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Inizialisierung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LinkedListClear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void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Löschen aller Daten des Containers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LinkedListInsert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zum Container hinzu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LinkedListAddToEnd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CollectionError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Fügt Wert am Ende  des Containers an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LinkedListRemoveAtIndex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</a:t>
                      </a:r>
                      <a:r>
                        <a:rPr lang="de-DE" sz="1100" dirty="0">
                          <a:effectLst/>
                        </a:rPr>
                        <a:t>* </a:t>
                      </a:r>
                      <a:r>
                        <a:rPr lang="de-DE" sz="1100" dirty="0" err="1">
                          <a:effectLst/>
                        </a:rPr>
                        <a:t>linkedList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unsigned </a:t>
                      </a:r>
                      <a:r>
                        <a:rPr lang="en-US" sz="1100" dirty="0" err="1">
                          <a:effectLst/>
                        </a:rPr>
                        <a:t>int</a:t>
                      </a:r>
                      <a:r>
                        <a:rPr lang="en-US" sz="1100" dirty="0">
                          <a:effectLst/>
                        </a:rPr>
                        <a:t> index</a:t>
                      </a:r>
                      <a:endParaRPr lang="de-DE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void* element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Entnimmt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unsigned int index</a:t>
                      </a:r>
                      <a:endParaRPr lang="de-DE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void* 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Wert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LinkedListGetNode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unsigned int index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Liest Knoten aus gegebener Position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6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LinkedListGetLastElement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CollectionError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LinkedList* linkedList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LinkedListNode** linkedListNode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Liest letzten Knoten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97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Ziel hinter diesem Container war es zu zeigen wie leicht es ist unsere Container zu erweitern und oder zu verändern.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unser ‚String Container‘ auf unser Liste aufbaut, sieht dieser Container der List sehr ähnlich. Es wurden zusätzliche Funktionalitäten hinzugefügt, wie zum Beispiel, dass dem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Conatiner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ein weiterer String angehangen werden kann (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Concat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Funktion).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String:</a:t>
            </a:r>
          </a:p>
        </p:txBody>
      </p:sp>
    </p:spTree>
    <p:extLst>
      <p:ext uri="{BB962C8B-B14F-4D97-AF65-F5344CB8AC3E}">
        <p14:creationId xmlns:p14="http://schemas.microsoft.com/office/powerpoint/2010/main" val="269779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[Alle Funktionen]: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DFE0BE2-DBAD-43B4-8C9D-86A52F85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11" y="2059728"/>
            <a:ext cx="7947609" cy="38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1/2]: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B508F8-733A-43EF-9B1C-791EC1949295}"/>
              </a:ext>
            </a:extLst>
          </p:cNvPr>
          <p:cNvSpPr txBox="1"/>
          <p:nvPr/>
        </p:nvSpPr>
        <p:spPr>
          <a:xfrm>
            <a:off x="461345" y="2309582"/>
            <a:ext cx="6100618" cy="285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calloc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(12,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memcpy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 String"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 * 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008B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StringInitialize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1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79476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Generelle Container [String]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String [Beispiel 2/2]: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B508F8-733A-43EF-9B1C-791EC1949295}"/>
              </a:ext>
            </a:extLst>
          </p:cNvPr>
          <p:cNvSpPr txBox="1"/>
          <p:nvPr/>
        </p:nvSpPr>
        <p:spPr>
          <a:xfrm>
            <a:off x="485190" y="2222496"/>
            <a:ext cx="610061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'!'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StringCharAdd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de-DE" sz="14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'!'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StringCharGet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11, 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de-DE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"TEST"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StringGetFullString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StringDestruction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(&amp;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testString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spcAft>
                <a:spcPts val="800"/>
              </a:spcAft>
            </a:pPr>
            <a:r>
              <a:rPr lang="de-DE" sz="1400" dirty="0" err="1">
                <a:solidFill>
                  <a:srgbClr val="483D8B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free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de-DE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7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Tests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5407A1-FCD8-4DB9-8051-366A6497ED37}"/>
              </a:ext>
            </a:extLst>
          </p:cNvPr>
          <p:cNvSpPr txBox="1"/>
          <p:nvPr/>
        </p:nvSpPr>
        <p:spPr>
          <a:xfrm>
            <a:off x="1085461" y="15681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Erläuterung: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 wir schnell festgestellt haben, dass es sehr schwierig ist unsere Collections auf mehreren Plattformen fortlaufend zu testen, haben wir uns dafür entscheiden ein eigenes Testsystem zu schreiben.</a:t>
            </a: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Funktionsweise: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Testfunktionen nehmen zwei Werte auf. Einer welcher der erwartetet Wert ist und welcher Wert zurückgeliefert wird. Am Ende bekommt man eine Auflistung wie viele Test geklappt oder fehlgeschlagen sind.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 Testfunktionen unterstützen Integer, String und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CollectionError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Werte.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244B43-9E69-4F23-9AD7-C7961596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7" y="4558963"/>
            <a:ext cx="7868748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7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29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3. Tests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05407A1-FCD8-4DB9-8051-366A6497ED37}"/>
              </a:ext>
            </a:extLst>
          </p:cNvPr>
          <p:cNvSpPr txBox="1"/>
          <p:nvPr/>
        </p:nvSpPr>
        <p:spPr>
          <a:xfrm>
            <a:off x="1085461" y="1739968"/>
            <a:ext cx="10021077" cy="12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Memory leak: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 Projekt wurde vollständig auf Memory Leaks geprüft.</a:t>
            </a:r>
            <a:endParaRPr lang="de-DE" sz="1600" b="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Unsere Tests: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FF0FAB-7B84-4149-AE0C-DFA7DF373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77" y="3063407"/>
            <a:ext cx="4683022" cy="29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Um Daten zu speichern werden Container allerart benötigt.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der Programmierspreche C kann dies oftmals eine 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Herausforderung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sein, da es nur sehr primitive Arten der Speicherung als Standard enthält. 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 wir in Zukunft uns auch weiterhin mit der Sprache C / C++ intensiv weiterbilden wollen, haben wir ein paar Lösungen für die Programmiersprache C entwickelt. (Listen, Dictionary, Stack, Queue,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LinkedList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und eine String Implementierung auf Basis der Liste)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260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Vorwort:</a:t>
            </a:r>
          </a:p>
        </p:txBody>
      </p:sp>
    </p:spTree>
    <p:extLst>
      <p:ext uri="{BB962C8B-B14F-4D97-AF65-F5344CB8AC3E}">
        <p14:creationId xmlns:p14="http://schemas.microsoft.com/office/powerpoint/2010/main" val="396082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30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0" y="1154923"/>
            <a:ext cx="4945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4. Kompilierung</a:t>
            </a:r>
          </a:p>
          <a:p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783771" y="1945319"/>
            <a:ext cx="100210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Windows: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Öffne das Projekt in Visual Studio und klicke das Test-Projekt und wähle es als Start-Projekt aus. Ohne diese Einstellung wird möglicherweise versuch eine .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lib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Datei zu öffnen, dort wird dann ein Fehler angezeigt.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Linux: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Navigiere zu der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makefile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. Dort befindet sich auch ein Skript das zum kompilieren genutzt werden kann. Es erstellt einen bin Order für Temporäre Daten, danach kompiliert es und startet das fertige Programm danach.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Vergiss nicht die Skript-Datei ausführbar zu machen mit </a:t>
            </a:r>
            <a:r>
              <a:rPr lang="de-DE" sz="1600" dirty="0" err="1">
                <a:solidFill>
                  <a:srgbClr val="000000"/>
                </a:solidFill>
                <a:latin typeface="+mj-lt"/>
              </a:rPr>
              <a:t>chmod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+x FileName.sh. 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Dann zum Öffnen ./Filename.sh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430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31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</p:spTree>
    <p:extLst>
      <p:ext uri="{BB962C8B-B14F-4D97-AF65-F5344CB8AC3E}">
        <p14:creationId xmlns:p14="http://schemas.microsoft.com/office/powerpoint/2010/main" val="181866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4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Alle unsere Container benutzen eine sehr ähnliche Grundlegende Struktur. 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Ein Beispiel wäre hierfür, dass sich in jeder Collection eine .h Datei befindet, die ein Struck des jeweiligen Containers enthält.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938379-4D21-4DC3-9DFE-4CE90527DD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50" y="3533962"/>
            <a:ext cx="3743847" cy="138131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EB27C32-4E21-40FF-95F0-06C23EE6D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10" y="3386304"/>
            <a:ext cx="35914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5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Wenn eine Funktion auf eine Collection fehlschlägt, können folgende Fehlercodes zurückgegeben: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433633-AAB8-4AC8-80DF-33EE4B97A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80" y="2476961"/>
            <a:ext cx="3401266" cy="35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4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6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1. Einleitung</a:t>
            </a:r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 weiteren benutzen unsere Container 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Void</a:t>
            </a:r>
            <a:r>
              <a:rPr lang="de-DE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 um auf die zu speienden Elemente zu zeigen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de-DE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Zusätzlich finden Sie Kommentare zu jeder Funktion die eine Speicherstruktur hat.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Grundlegende Herangehensweise: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54ED34-E542-4C7A-A5A9-41971B50B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61" y="3222709"/>
            <a:ext cx="9145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7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Ziel: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Unsere Implementierung der Liste zielt darauf ab, Elemente schnell und einfach einer Liste hinzuzufügen.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Möglichkeiten: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Nach der Initialisierung der Liste gibt es die Möglichkeit, mit der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ListItemAdd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“ Funktion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, Elemente der List hinzuzufügen oder mit „</a:t>
            </a:r>
            <a:r>
              <a:rPr lang="de-DE" sz="1600" b="0" i="0" u="none" strike="noStrike" baseline="0" dirty="0" err="1">
                <a:solidFill>
                  <a:srgbClr val="000000"/>
                </a:solidFill>
                <a:latin typeface="+mj-lt"/>
              </a:rPr>
              <a:t>ListItemRemove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“ Elemente zu löschen. Die Liste wird automatisch, wenn nötig, vergrößert.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Alle möglichen Funktionen finden Sie auf den folgenden Seiten. (siehe 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  <a:hlinkClick r:id="rId2" action="ppaction://hlinksldjump"/>
              </a:rPr>
              <a:t>List [Alle Funktionen]</a:t>
            </a:r>
            <a:r>
              <a:rPr lang="de-DE" sz="16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endParaRPr lang="de-DE" sz="1600" dirty="0">
              <a:solidFill>
                <a:srgbClr val="000000"/>
              </a:solidFill>
              <a:latin typeface="+mj-lt"/>
            </a:endParaRP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</p:spTree>
    <p:extLst>
      <p:ext uri="{BB962C8B-B14F-4D97-AF65-F5344CB8AC3E}">
        <p14:creationId xmlns:p14="http://schemas.microsoft.com/office/powerpoint/2010/main" val="41128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8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42BEFA-10C3-45C0-8997-167BE0586DAC}"/>
              </a:ext>
            </a:extLst>
          </p:cNvPr>
          <p:cNvSpPr txBox="1"/>
          <p:nvPr/>
        </p:nvSpPr>
        <p:spPr>
          <a:xfrm>
            <a:off x="1085461" y="2075948"/>
            <a:ext cx="100210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600" b="1" dirty="0">
                <a:solidFill>
                  <a:srgbClr val="000000"/>
                </a:solidFill>
                <a:latin typeface="+mj-lt"/>
              </a:rPr>
              <a:t>Größenverwaltung:</a:t>
            </a:r>
          </a:p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Wir ein weiteres Element einer vollen Liste</a:t>
            </a:r>
            <a:r>
              <a:rPr lang="de-DE" sz="1600" baseline="30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de-DE" sz="1600" dirty="0">
                <a:solidFill>
                  <a:srgbClr val="000000"/>
                </a:solidFill>
                <a:latin typeface="+mj-lt"/>
              </a:rPr>
              <a:t> hinzugefügt, wird diese automatisch vergrößert und alle neuen freien Positionen werden mit 0x00 vollgeschrieben.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/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𝐺𝑟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öß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𝑛𝑒𝑢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=1.5∗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öß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sub>
                          </m:s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92B9E84-39A5-4D8D-ACE3-4A007C83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285" y="3264486"/>
                <a:ext cx="610299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E0E7220F-EA15-48B0-B65C-F7D03C8374E7}"/>
              </a:ext>
            </a:extLst>
          </p:cNvPr>
          <p:cNvSpPr txBox="1"/>
          <p:nvPr/>
        </p:nvSpPr>
        <p:spPr>
          <a:xfrm>
            <a:off x="1085461" y="6421667"/>
            <a:ext cx="7848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1: Wenn alle Speicherpositionen ungleich 0x000 sind.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6486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31436D-0B25-4BC2-AB85-D177B4C7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3076" y="6421667"/>
            <a:ext cx="2743200" cy="365125"/>
          </a:xfrm>
        </p:spPr>
        <p:txBody>
          <a:bodyPr/>
          <a:lstStyle/>
          <a:p>
            <a:r>
              <a:rPr lang="de-DE" sz="1000" b="1" dirty="0">
                <a:solidFill>
                  <a:schemeClr val="tx1"/>
                </a:solidFill>
              </a:rPr>
              <a:t>Seite </a:t>
            </a:r>
            <a:fld id="{2ACCF16B-2666-47AE-ACDC-C377DF350193}" type="slidenum">
              <a:rPr lang="de-DE" sz="1000" b="1" smtClean="0">
                <a:solidFill>
                  <a:schemeClr val="tx1"/>
                </a:solidFill>
              </a:rPr>
              <a:t>9</a:t>
            </a:fld>
            <a:endParaRPr lang="de-DE" sz="1000" b="1" dirty="0">
              <a:solidFill>
                <a:schemeClr val="tx1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A855513-E5C1-4F05-A8FD-33AC62C22A5E}"/>
              </a:ext>
            </a:extLst>
          </p:cNvPr>
          <p:cNvCxnSpPr/>
          <p:nvPr/>
        </p:nvCxnSpPr>
        <p:spPr>
          <a:xfrm>
            <a:off x="0" y="737118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778992-5E28-437C-AEA9-F9BBD6E6F5BB}"/>
              </a:ext>
            </a:extLst>
          </p:cNvPr>
          <p:cNvCxnSpPr/>
          <p:nvPr/>
        </p:nvCxnSpPr>
        <p:spPr>
          <a:xfrm>
            <a:off x="0" y="6356350"/>
            <a:ext cx="12192000" cy="0"/>
          </a:xfrm>
          <a:prstGeom prst="line">
            <a:avLst/>
          </a:prstGeom>
          <a:ln w="158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CF8FF9D-8A98-4CFA-94C2-E2074112639C}"/>
              </a:ext>
            </a:extLst>
          </p:cNvPr>
          <p:cNvSpPr txBox="1"/>
          <p:nvPr/>
        </p:nvSpPr>
        <p:spPr>
          <a:xfrm>
            <a:off x="2653004" y="215779"/>
            <a:ext cx="688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Dynamische Container in C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05CB3E-FC8B-4C84-8452-A027AF29808D}"/>
              </a:ext>
            </a:extLst>
          </p:cNvPr>
          <p:cNvSpPr txBox="1"/>
          <p:nvPr/>
        </p:nvSpPr>
        <p:spPr>
          <a:xfrm>
            <a:off x="485191" y="1154923"/>
            <a:ext cx="3788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2. Grundcontainer [List] </a:t>
            </a:r>
          </a:p>
          <a:p>
            <a:endParaRPr lang="de-DE" sz="2000" b="1" dirty="0"/>
          </a:p>
          <a:p>
            <a:r>
              <a:rPr lang="de-DE" sz="2000" b="1" dirty="0"/>
              <a:t> 	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16C74B-1A1C-4612-8D7A-608508876D6B}"/>
              </a:ext>
            </a:extLst>
          </p:cNvPr>
          <p:cNvSpPr txBox="1"/>
          <p:nvPr/>
        </p:nvSpPr>
        <p:spPr>
          <a:xfrm>
            <a:off x="933061" y="1678143"/>
            <a:ext cx="4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List: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36B5BB8-033D-440E-AC9E-E2086501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8" y="2636964"/>
            <a:ext cx="4877481" cy="189574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FB9C9A7-C04C-436A-82EC-08E6EA453C8E}"/>
              </a:ext>
            </a:extLst>
          </p:cNvPr>
          <p:cNvSpPr txBox="1"/>
          <p:nvPr/>
        </p:nvSpPr>
        <p:spPr>
          <a:xfrm>
            <a:off x="1085461" y="2075948"/>
            <a:ext cx="10021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+mj-lt"/>
              </a:rPr>
              <a:t>Diese Abbildung soll verdeutlichen wie sich die Daten in der List, bei anwenden von Funktionen, verhalten.</a:t>
            </a:r>
          </a:p>
          <a:p>
            <a:endParaRPr lang="de-DE" sz="1600" b="0" i="0" u="none" strike="noStrike" baseline="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7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1902</Words>
  <Application>Microsoft Office PowerPoint</Application>
  <PresentationFormat>Breitbild</PresentationFormat>
  <Paragraphs>407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Consolas</vt:lpstr>
      <vt:lpstr>Office Theme</vt:lpstr>
      <vt:lpstr>Dynamische Container 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Container C</dc:title>
  <dc:creator>Dennis Goßler</dc:creator>
  <cp:lastModifiedBy>Dennis Goßler</cp:lastModifiedBy>
  <cp:revision>10</cp:revision>
  <dcterms:created xsi:type="dcterms:W3CDTF">2021-09-21T18:52:12Z</dcterms:created>
  <dcterms:modified xsi:type="dcterms:W3CDTF">2021-09-21T22:02:28Z</dcterms:modified>
</cp:coreProperties>
</file>