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25"/>
  </p:notesMasterIdLst>
  <p:handoutMasterIdLst>
    <p:handoutMasterId r:id="rId26"/>
  </p:handoutMasterIdLst>
  <p:sldIdLst>
    <p:sldId id="259" r:id="rId2"/>
    <p:sldId id="258" r:id="rId3"/>
    <p:sldId id="264" r:id="rId4"/>
    <p:sldId id="266" r:id="rId5"/>
    <p:sldId id="262" r:id="rId6"/>
    <p:sldId id="267" r:id="rId7"/>
    <p:sldId id="280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1" r:id="rId20"/>
    <p:sldId id="278" r:id="rId21"/>
    <p:sldId id="282" r:id="rId22"/>
    <p:sldId id="265" r:id="rId23"/>
    <p:sldId id="26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8DB5D7D5-6A1C-4ABC-8850-759A9D876047}">
      <dgm:prSet/>
      <dgm:spPr/>
      <dgm:t>
        <a:bodyPr rtlCol="0"/>
        <a:lstStyle/>
        <a:p>
          <a:pPr rtl="0"/>
          <a:r>
            <a:rPr lang="de" dirty="0"/>
            <a:t>- Einleitung / Grundgerüst</a:t>
          </a:r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 rtl="0"/>
          <a:r>
            <a:rPr lang="de" dirty="0"/>
            <a:t>- Fazit</a:t>
          </a:r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7197706-50D0-440F-8574-1B25449D8399}">
      <dgm:prSet/>
      <dgm:spPr/>
      <dgm:t>
        <a:bodyPr rtlCol="0"/>
        <a:lstStyle/>
        <a:p>
          <a:pPr rtl="0"/>
          <a:r>
            <a:rPr lang="de" dirty="0"/>
            <a:t>- Entwicklung</a:t>
          </a:r>
        </a:p>
      </dgm:t>
    </dgm:pt>
    <dgm:pt modelId="{0695C4D1-C70D-47FD-A7A3-89EA9E169C80}" type="parTrans" cxnId="{751DA530-E139-4435-BBA5-AFA2F17EB17A}">
      <dgm:prSet/>
      <dgm:spPr/>
      <dgm:t>
        <a:bodyPr/>
        <a:lstStyle/>
        <a:p>
          <a:endParaRPr lang="de-DE"/>
        </a:p>
      </dgm:t>
    </dgm:pt>
    <dgm:pt modelId="{DB1BA38A-1457-4823-A6C9-A7801B99DA80}" type="sibTrans" cxnId="{751DA530-E139-4435-BBA5-AFA2F17EB17A}">
      <dgm:prSet/>
      <dgm:spPr/>
      <dgm:t>
        <a:bodyPr/>
        <a:lstStyle/>
        <a:p>
          <a:endParaRPr lang="de-DE"/>
        </a:p>
      </dgm:t>
    </dgm:pt>
    <dgm:pt modelId="{8F0B8FED-1C3A-4F3F-847F-C39F3DF6B9F7}" type="pres">
      <dgm:prSet presAssocID="{6A70FD8F-0050-42E3-8B3A-6ED7CFB9852E}" presName="linear" presStyleCnt="0">
        <dgm:presLayoutVars>
          <dgm:animLvl val="lvl"/>
          <dgm:resizeHandles val="exact"/>
        </dgm:presLayoutVars>
      </dgm:prSet>
      <dgm:spPr/>
    </dgm:pt>
    <dgm:pt modelId="{FDD567BE-BEED-42E7-93BD-B397AC283666}" type="pres">
      <dgm:prSet presAssocID="{8DB5D7D5-6A1C-4ABC-8850-759A9D8760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FAA02E-05A1-47A6-9960-5FF0E82F0185}" type="pres">
      <dgm:prSet presAssocID="{BD6E0A2E-99C8-4F5A-971A-CD211D1099FF}" presName="spacer" presStyleCnt="0"/>
      <dgm:spPr/>
    </dgm:pt>
    <dgm:pt modelId="{93C2B212-70F7-4937-A71D-083519346894}" type="pres">
      <dgm:prSet presAssocID="{67197706-50D0-440F-8574-1B25449D83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89AB56-A327-4AE7-8128-E27274CF290D}" type="pres">
      <dgm:prSet presAssocID="{DB1BA38A-1457-4823-A6C9-A7801B99DA80}" presName="spacer" presStyleCnt="0"/>
      <dgm:spPr/>
    </dgm:pt>
    <dgm:pt modelId="{D2D4DFA4-2C18-4F57-8E88-4614361AEDB6}" type="pres">
      <dgm:prSet presAssocID="{09C152DA-7620-4852-8162-A77EC3609F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1DA530-E139-4435-BBA5-AFA2F17EB17A}" srcId="{6A70FD8F-0050-42E3-8B3A-6ED7CFB9852E}" destId="{67197706-50D0-440F-8574-1B25449D8399}" srcOrd="1" destOrd="0" parTransId="{0695C4D1-C70D-47FD-A7A3-89EA9E169C80}" sibTransId="{DB1BA38A-1457-4823-A6C9-A7801B99DA80}"/>
    <dgm:cxn modelId="{C392DD3A-284B-43D3-BF67-7AE51014D236}" type="presOf" srcId="{6A70FD8F-0050-42E3-8B3A-6ED7CFB9852E}" destId="{8F0B8FED-1C3A-4F3F-847F-C39F3DF6B9F7}" srcOrd="0" destOrd="0" presId="urn:microsoft.com/office/officeart/2005/8/layout/vList2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02B07B91-A2FB-4532-AEFE-409B5FABCF93}" type="presOf" srcId="{09C152DA-7620-4852-8162-A77EC3609F3F}" destId="{D2D4DFA4-2C18-4F57-8E88-4614361AEDB6}" srcOrd="0" destOrd="0" presId="urn:microsoft.com/office/officeart/2005/8/layout/vList2"/>
    <dgm:cxn modelId="{35895BBE-3170-4852-9065-FC8A2CF7AEBB}" type="presOf" srcId="{67197706-50D0-440F-8574-1B25449D8399}" destId="{93C2B212-70F7-4937-A71D-083519346894}" srcOrd="0" destOrd="0" presId="urn:microsoft.com/office/officeart/2005/8/layout/vList2"/>
    <dgm:cxn modelId="{F35D2ED5-B72D-4022-9C51-25C8BF40E1EB}" type="presOf" srcId="{8DB5D7D5-6A1C-4ABC-8850-759A9D876047}" destId="{FDD567BE-BEED-42E7-93BD-B397AC283666}" srcOrd="0" destOrd="0" presId="urn:microsoft.com/office/officeart/2005/8/layout/vList2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BBC02492-BD8C-456A-AFD4-9CF4B4F23394}" type="presParOf" srcId="{8F0B8FED-1C3A-4F3F-847F-C39F3DF6B9F7}" destId="{FDD567BE-BEED-42E7-93BD-B397AC283666}" srcOrd="0" destOrd="0" presId="urn:microsoft.com/office/officeart/2005/8/layout/vList2"/>
    <dgm:cxn modelId="{8E45A714-464B-4624-BC49-546C5611A923}" type="presParOf" srcId="{8F0B8FED-1C3A-4F3F-847F-C39F3DF6B9F7}" destId="{53FAA02E-05A1-47A6-9960-5FF0E82F0185}" srcOrd="1" destOrd="0" presId="urn:microsoft.com/office/officeart/2005/8/layout/vList2"/>
    <dgm:cxn modelId="{160C4E03-F148-41BA-B31F-5CBD8ACA4B5B}" type="presParOf" srcId="{8F0B8FED-1C3A-4F3F-847F-C39F3DF6B9F7}" destId="{93C2B212-70F7-4937-A71D-083519346894}" srcOrd="2" destOrd="0" presId="urn:microsoft.com/office/officeart/2005/8/layout/vList2"/>
    <dgm:cxn modelId="{0AE6F42A-0790-4C03-AB1D-97BC0E984BA6}" type="presParOf" srcId="{8F0B8FED-1C3A-4F3F-847F-C39F3DF6B9F7}" destId="{F989AB56-A327-4AE7-8128-E27274CF290D}" srcOrd="3" destOrd="0" presId="urn:microsoft.com/office/officeart/2005/8/layout/vList2"/>
    <dgm:cxn modelId="{43BC9B86-129E-476E-B02A-8602DA0454C7}" type="presParOf" srcId="{8F0B8FED-1C3A-4F3F-847F-C39F3DF6B9F7}" destId="{D2D4DFA4-2C18-4F57-8E88-4614361AED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567BE-BEED-42E7-93BD-B397AC283666}">
      <dsp:nvSpPr>
        <dsp:cNvPr id="0" name=""/>
        <dsp:cNvSpPr/>
      </dsp:nvSpPr>
      <dsp:spPr>
        <a:xfrm>
          <a:off x="0" y="22649"/>
          <a:ext cx="7590091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rtlCol="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4000" kern="1200" dirty="0"/>
            <a:t>- Einleitung / Grundgerüst</a:t>
          </a:r>
        </a:p>
      </dsp:txBody>
      <dsp:txXfrm>
        <a:off x="46834" y="69483"/>
        <a:ext cx="7496423" cy="865732"/>
      </dsp:txXfrm>
    </dsp:sp>
    <dsp:sp modelId="{93C2B212-70F7-4937-A71D-083519346894}">
      <dsp:nvSpPr>
        <dsp:cNvPr id="0" name=""/>
        <dsp:cNvSpPr/>
      </dsp:nvSpPr>
      <dsp:spPr>
        <a:xfrm>
          <a:off x="0" y="1097249"/>
          <a:ext cx="7590091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rtlCol="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4000" kern="1200" dirty="0"/>
            <a:t>- Entwicklung</a:t>
          </a:r>
        </a:p>
      </dsp:txBody>
      <dsp:txXfrm>
        <a:off x="46834" y="1144083"/>
        <a:ext cx="7496423" cy="865732"/>
      </dsp:txXfrm>
    </dsp:sp>
    <dsp:sp modelId="{D2D4DFA4-2C18-4F57-8E88-4614361AEDB6}">
      <dsp:nvSpPr>
        <dsp:cNvPr id="0" name=""/>
        <dsp:cNvSpPr/>
      </dsp:nvSpPr>
      <dsp:spPr>
        <a:xfrm>
          <a:off x="0" y="2171849"/>
          <a:ext cx="7590091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rtlCol="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4000" kern="1200" dirty="0"/>
            <a:t>- Fazit</a:t>
          </a:r>
        </a:p>
      </dsp:txBody>
      <dsp:txXfrm>
        <a:off x="46834" y="2218683"/>
        <a:ext cx="7496423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/>
              <a:t>Einleitung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5F8005-800F-4636-BB94-F6B15F4FB55B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/>
              <a:t>Einleitung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8E0BF1-AB19-478C-A977-6FA19CE3AC63}" type="datetime1">
              <a:rPr lang="de-DE" smtClean="0"/>
              <a:t>31.01.2022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D13BE-411F-48E7-A48E-D4F6FD0D0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FA6EAA-9ABF-4C8F-88C6-4E019560E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E15-4971-4E7F-A8E7-BAB0C7E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4EAA79-7F8E-41C4-9D49-89AA5C5AF4F1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6564BB-CA2A-4AF3-997C-BCE8BF10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C818B-C2F6-43A7-A707-A6F19070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44039-EA7B-40B6-9AF5-A3C4175A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5174A4-56D5-4E95-89F3-C8D338AAE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8BF7FE-F852-4E29-BB4B-8232B17A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9B3401-000D-41BB-9FEB-FAEC2E0E9C9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2A9AC-ED5B-4E11-B007-82D849CC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ED14E-4079-450C-B786-B3EE8D06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4435DD-B9A8-4273-A60C-211917814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AE4D33-BE8B-4372-88A5-24F588C80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A572D-F093-4A27-95ED-E29F2E5D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0F2E5B1-3752-42FA-8FF3-B35055BFFC1B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60F0CA-9811-41D2-9B69-E04627B4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150425-08FA-4516-9CF0-985C0DC9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1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B55B4-A03F-4E69-85A8-32853FC7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1B6A7-2396-43E8-B796-8ECE5F29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E1E7B-F015-4E59-9691-45F460D5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04820D-DCC4-447C-9B50-5E039250C29F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0AAD9-2851-47F9-A2E4-D948F420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2CCD2-1295-47DF-91F0-8B6FF1B5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8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5A3BA-1530-483D-B03A-654F9591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1C9A41-CA6F-4849-A9B0-10C0F035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21D8FC-6C29-42C5-B17F-4A8AFD7A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A1EC3-25C4-4DD5-9525-C04E20944B8F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3863A-30D4-4780-89F5-E0268282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88A87-3AFC-42EF-9799-25A61896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0793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7E358-DED9-42AF-99A1-373CB42F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8DAC71-8EF1-45A7-BFDC-E47A6EF2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99EDD8-3B55-431A-BE93-AB31C236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575C7-A08F-45FC-8851-97D567EA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E2A76-A856-43AB-8EF6-BB1B1F5D174F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B525F5-F97A-4764-9A03-E2F30A85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0E19FE-EC20-45CA-81B0-FB01DA73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BD163-05EF-436F-99DA-473EA7E6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5B85B7-7755-4B65-BBB8-BA5A1EE39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AC473-C7A8-4493-9D77-010C1DCB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2B1AAC-3313-4734-81DD-30170DBDE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E211CF-C655-49D2-BE65-ED6BB6F4F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5675B1-06C8-42FA-ADD9-E4DB221F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D8844E-8812-44CE-B577-1703AE7A40BD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96D178-683D-40DC-BE34-F0136BFD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942B5F-7C2F-4A60-8754-B560C14D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09438-B639-44A4-88B8-34F8DC7C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2B748C-00E7-43BB-AF3E-71069BBE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206F5B-CC5A-4164-8373-4BCBF1EE4CE6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B51557-B0C5-404A-8EB7-5906C2A8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D3BE28-F62A-4308-886D-F94882BD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370BD1-07D7-4DA1-9B25-E6DE2127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9EBDBD-51E8-408E-83AE-F2F68F8C762B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BD85B6-4E46-4EB1-8D81-6A373D81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5A630-911F-4E0A-8A83-8A9442A5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8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35F4-59B9-43A7-8473-4BF4FB72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0EB3C5-61FA-4A09-A7E9-8AD9F5A9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92314-30E6-4735-89A6-4447D398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77D502-19CA-4FFA-9E51-902503C3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A1EC3-25C4-4DD5-9525-C04E20944B8F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F5BDB-2D5A-4FAD-9876-5F0AEBC1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DD5D21-1298-4982-8AB1-36FA069F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2153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1C019-8AAE-4D61-905F-29D3A7A2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6FD310-1ECA-4825-BF52-1D6B1E468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9269A-90FC-4351-B796-FA08E43A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1A4F6-2348-447B-927C-997A20EE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A1EC3-25C4-4DD5-9525-C04E20944B8F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87C3CA-6D0F-4C8E-B0B7-6296A22B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0DCC22-2252-4DF8-83A4-D88F87C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402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B19F7F-4A67-44E4-97B1-2EFCBCD1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40A321-4F2C-452A-B6D3-B0FE58DD1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B3071-D5F0-422E-9E8B-9277ED393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25A1EC3-25C4-4DD5-9525-C04E20944B8F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92C0D-3336-4291-8AB8-D7DC43875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A20C0-5EAF-461C-93CF-BF9E4F026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8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Goss99/PraxProj_3DC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ennisGoss99/Prj_OuterSpa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ennisGoss99/PuC_C-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234" y="223028"/>
            <a:ext cx="9144000" cy="2387600"/>
          </a:xfrm>
        </p:spPr>
        <p:txBody>
          <a:bodyPr rtlCol="0">
            <a:normAutofit/>
          </a:bodyPr>
          <a:lstStyle/>
          <a:p>
            <a:pPr algn="l" rtl="0"/>
            <a:r>
              <a:rPr lang="de" dirty="0"/>
              <a:t>Praxisprojekt:</a:t>
            </a:r>
            <a:br>
              <a:rPr lang="de" dirty="0"/>
            </a:br>
            <a:r>
              <a:rPr lang="de" dirty="0"/>
              <a:t>3D-Code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864" y="3852732"/>
            <a:ext cx="10993546" cy="1677416"/>
          </a:xfrm>
        </p:spPr>
        <p:txBody>
          <a:bodyPr rtlCol="0">
            <a:normAutofit/>
          </a:bodyPr>
          <a:lstStyle/>
          <a:p>
            <a:pPr algn="l" rtl="0"/>
            <a:r>
              <a:rPr lang="de" dirty="0"/>
              <a:t>Name:		Dennis Goßler</a:t>
            </a:r>
          </a:p>
          <a:p>
            <a:pPr algn="l" rtl="0"/>
            <a:r>
              <a:rPr lang="de-DE" dirty="0"/>
              <a:t>Matrikel-</a:t>
            </a:r>
            <a:r>
              <a:rPr lang="de-DE" dirty="0" err="1"/>
              <a:t>Nr</a:t>
            </a:r>
            <a:r>
              <a:rPr lang="de-DE" dirty="0"/>
              <a:t>:	11140150</a:t>
            </a:r>
          </a:p>
          <a:p>
            <a:pPr algn="l" rtl="0"/>
            <a:r>
              <a:rPr lang="de-DE" dirty="0"/>
              <a:t>Betreuer:	Alexander </a:t>
            </a:r>
            <a:r>
              <a:rPr lang="de-DE" dirty="0" err="1"/>
              <a:t>Dobrynin</a:t>
            </a:r>
            <a:r>
              <a:rPr lang="de" dirty="0"/>
              <a:t>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30F74A-F0A0-4B2E-BDBC-339E64FDE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73" y="1981650"/>
            <a:ext cx="5729991" cy="353372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2309D8E-4068-45F6-8522-56431B051FB8}"/>
              </a:ext>
            </a:extLst>
          </p:cNvPr>
          <p:cNvSpPr/>
          <p:nvPr/>
        </p:nvSpPr>
        <p:spPr>
          <a:xfrm rot="5400000">
            <a:off x="5434262" y="-4709480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C7A906B-6705-41CE-833E-20A5C00961AB}"/>
              </a:ext>
            </a:extLst>
          </p:cNvPr>
          <p:cNvSpPr/>
          <p:nvPr/>
        </p:nvSpPr>
        <p:spPr>
          <a:xfrm rot="10800000">
            <a:off x="409806" y="273862"/>
            <a:ext cx="145418" cy="46735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CAA91E-90DE-4FD3-964D-EFC272935C71}"/>
              </a:ext>
            </a:extLst>
          </p:cNvPr>
          <p:cNvSpPr txBox="1"/>
          <p:nvPr/>
        </p:nvSpPr>
        <p:spPr>
          <a:xfrm>
            <a:off x="939864" y="5932237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hlinkClick r:id="rId3"/>
              </a:rPr>
              <a:t>https://github.com/DennisGoss99/PraxProj_3DCode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1557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Programmiersprachen Aufbau</a:t>
            </a:r>
            <a:endParaRPr lang="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D7E858-3093-4880-9FFA-7949C15E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39" y="1944126"/>
            <a:ext cx="191479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diagonal liegende Ecken abgerundet 10">
            <a:extLst>
              <a:ext uri="{FF2B5EF4-FFF2-40B4-BE49-F238E27FC236}">
                <a16:creationId xmlns:a16="http://schemas.microsoft.com/office/drawing/2014/main" id="{B67BFEC8-5247-40F3-80B4-278F31286E45}"/>
              </a:ext>
            </a:extLst>
          </p:cNvPr>
          <p:cNvSpPr/>
          <p:nvPr/>
        </p:nvSpPr>
        <p:spPr>
          <a:xfrm>
            <a:off x="4303701" y="2016125"/>
            <a:ext cx="5553811" cy="3534338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3C057A2-EB00-445F-9666-C8ADE5E2B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99" y="2016125"/>
            <a:ext cx="4661213" cy="32508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Programmiersprachen Aufbau</a:t>
            </a:r>
            <a:endParaRPr lang="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D7E858-3093-4880-9FFA-7949C15EE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4" y="1885403"/>
            <a:ext cx="1914792" cy="381053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7729AC1-F1B9-4222-8FD0-6188AF58EE5D}"/>
              </a:ext>
            </a:extLst>
          </p:cNvPr>
          <p:cNvSpPr/>
          <p:nvPr/>
        </p:nvSpPr>
        <p:spPr>
          <a:xfrm>
            <a:off x="2123807" y="2016125"/>
            <a:ext cx="1663968" cy="581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Parser系列】Lexer I - 知乎">
            <a:extLst>
              <a:ext uri="{FF2B5EF4-FFF2-40B4-BE49-F238E27FC236}">
                <a16:creationId xmlns:a16="http://schemas.microsoft.com/office/drawing/2014/main" id="{5C379C23-9962-45D6-8D50-55896AC5D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7" t="18109" r="18302" b="29927"/>
          <a:stretch/>
        </p:blipFill>
        <p:spPr bwMode="auto">
          <a:xfrm>
            <a:off x="5795604" y="3033617"/>
            <a:ext cx="2192323" cy="9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5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diagonal liegende Ecken abgerundet 10">
            <a:extLst>
              <a:ext uri="{FF2B5EF4-FFF2-40B4-BE49-F238E27FC236}">
                <a16:creationId xmlns:a16="http://schemas.microsoft.com/office/drawing/2014/main" id="{B67BFEC8-5247-40F3-80B4-278F31286E45}"/>
              </a:ext>
            </a:extLst>
          </p:cNvPr>
          <p:cNvSpPr/>
          <p:nvPr/>
        </p:nvSpPr>
        <p:spPr>
          <a:xfrm>
            <a:off x="4303701" y="2016125"/>
            <a:ext cx="5553811" cy="3534338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Programmiersprachen Aufbau</a:t>
            </a:r>
            <a:endParaRPr lang="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D7E858-3093-4880-9FFA-7949C15E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4" y="1885403"/>
            <a:ext cx="1914792" cy="381053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7729AC1-F1B9-4222-8FD0-6188AF58EE5D}"/>
              </a:ext>
            </a:extLst>
          </p:cNvPr>
          <p:cNvSpPr/>
          <p:nvPr/>
        </p:nvSpPr>
        <p:spPr>
          <a:xfrm>
            <a:off x="2116187" y="2968625"/>
            <a:ext cx="1663968" cy="581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3AD5DD-0C37-461D-A709-B57992792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87" y="2258840"/>
            <a:ext cx="4402133" cy="307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diagonal liegende Ecken abgerundet 10">
            <a:extLst>
              <a:ext uri="{FF2B5EF4-FFF2-40B4-BE49-F238E27FC236}">
                <a16:creationId xmlns:a16="http://schemas.microsoft.com/office/drawing/2014/main" id="{B67BFEC8-5247-40F3-80B4-278F31286E45}"/>
              </a:ext>
            </a:extLst>
          </p:cNvPr>
          <p:cNvSpPr/>
          <p:nvPr/>
        </p:nvSpPr>
        <p:spPr>
          <a:xfrm>
            <a:off x="4303701" y="2016125"/>
            <a:ext cx="5553811" cy="3534338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Programmiersprachen Aufbau</a:t>
            </a:r>
            <a:endParaRPr lang="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D7E858-3093-4880-9FFA-7949C15E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4" y="1885403"/>
            <a:ext cx="1914792" cy="381053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7729AC1-F1B9-4222-8FD0-6188AF58EE5D}"/>
              </a:ext>
            </a:extLst>
          </p:cNvPr>
          <p:cNvSpPr/>
          <p:nvPr/>
        </p:nvSpPr>
        <p:spPr>
          <a:xfrm>
            <a:off x="2107798" y="3983694"/>
            <a:ext cx="1663968" cy="581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AC49B11-6F5D-4070-A03A-377576ADF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1" y="2104651"/>
            <a:ext cx="516190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9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diagonal liegende Ecken abgerundet 10">
            <a:extLst>
              <a:ext uri="{FF2B5EF4-FFF2-40B4-BE49-F238E27FC236}">
                <a16:creationId xmlns:a16="http://schemas.microsoft.com/office/drawing/2014/main" id="{B67BFEC8-5247-40F3-80B4-278F31286E45}"/>
              </a:ext>
            </a:extLst>
          </p:cNvPr>
          <p:cNvSpPr/>
          <p:nvPr/>
        </p:nvSpPr>
        <p:spPr>
          <a:xfrm>
            <a:off x="4303701" y="2016125"/>
            <a:ext cx="5553811" cy="3534338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Programmiersprachen Aufbau</a:t>
            </a:r>
            <a:endParaRPr lang="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D7E858-3093-4880-9FFA-7949C15E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4" y="1885403"/>
            <a:ext cx="1914792" cy="381053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7729AC1-F1B9-4222-8FD0-6188AF58EE5D}"/>
              </a:ext>
            </a:extLst>
          </p:cNvPr>
          <p:cNvSpPr/>
          <p:nvPr/>
        </p:nvSpPr>
        <p:spPr>
          <a:xfrm>
            <a:off x="2107798" y="4956818"/>
            <a:ext cx="1642081" cy="581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12CB7E-B3F9-46C7-A37D-05B7A263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65" y="2223519"/>
            <a:ext cx="516190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2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" dirty="0"/>
              <a:t>JUnit Teststruktur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Entwicklung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3F919A-0783-426C-885D-14B9C5BC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98" y="2362028"/>
            <a:ext cx="3329891" cy="2133944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E85E81F-38B8-4F8C-B120-86FC9E95832D}"/>
              </a:ext>
            </a:extLst>
          </p:cNvPr>
          <p:cNvSpPr txBox="1"/>
          <p:nvPr/>
        </p:nvSpPr>
        <p:spPr>
          <a:xfrm>
            <a:off x="891541" y="2128780"/>
            <a:ext cx="9652988" cy="177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Tx/>
              <a:buChar char="-"/>
            </a:pPr>
            <a:r>
              <a:rPr lang="de-DE" sz="2000" dirty="0"/>
              <a:t>Es wurden insgesamt 170 Tests entwickelt.</a:t>
            </a:r>
          </a:p>
          <a:p>
            <a:pPr marL="342900" indent="-342900">
              <a:lnSpc>
                <a:spcPct val="300000"/>
              </a:lnSpc>
              <a:buFontTx/>
              <a:buChar char="-"/>
            </a:pPr>
            <a:r>
              <a:rPr lang="de-DE" sz="2000" dirty="0"/>
              <a:t>Die Tests teilen sich auf 6 Dateien auf.</a:t>
            </a:r>
          </a:p>
        </p:txBody>
      </p:sp>
    </p:spTree>
    <p:extLst>
      <p:ext uri="{BB962C8B-B14F-4D97-AF65-F5344CB8AC3E}">
        <p14:creationId xmlns:p14="http://schemas.microsoft.com/office/powerpoint/2010/main" val="307736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" dirty="0"/>
              <a:t>JUnit Test [LexerTest]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Entwicklung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3F919A-0783-426C-885D-14B9C5BC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7" y="2521413"/>
            <a:ext cx="2705478" cy="173379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23FAB34-0EB2-4476-9914-096D886F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402" y="1698034"/>
            <a:ext cx="4563112" cy="3982006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E7A752E9-DF3E-4E1F-A517-BA101CD4DE23}"/>
              </a:ext>
            </a:extLst>
          </p:cNvPr>
          <p:cNvSpPr/>
          <p:nvPr/>
        </p:nvSpPr>
        <p:spPr>
          <a:xfrm>
            <a:off x="1459684" y="3489820"/>
            <a:ext cx="838899" cy="17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95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" dirty="0"/>
              <a:t>JUnit Test [Deep Test]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Entwicklung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3F919A-0783-426C-885D-14B9C5BC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7" y="2521413"/>
            <a:ext cx="2705478" cy="1733792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E7A752E9-DF3E-4E1F-A517-BA101CD4DE23}"/>
              </a:ext>
            </a:extLst>
          </p:cNvPr>
          <p:cNvSpPr/>
          <p:nvPr/>
        </p:nvSpPr>
        <p:spPr>
          <a:xfrm>
            <a:off x="1459684" y="3103926"/>
            <a:ext cx="838899" cy="17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AE3DD80-66B3-464F-A7EA-244CECAF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33" y="1645071"/>
            <a:ext cx="5676611" cy="45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1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" dirty="0"/>
              <a:t>Programmiersprachen Features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Entwicklung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5EBD193-3163-4E98-9AE0-869C1C248AF1}"/>
              </a:ext>
            </a:extLst>
          </p:cNvPr>
          <p:cNvSpPr txBox="1"/>
          <p:nvPr/>
        </p:nvSpPr>
        <p:spPr>
          <a:xfrm>
            <a:off x="838200" y="1307537"/>
            <a:ext cx="958931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sz="20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Syntax </a:t>
            </a:r>
            <a:endParaRPr lang="de-DE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Variablen besitzen kein Anfangszeichen, wie z.B. ‘$‘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Semikolon optional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Inkludierung von Dateien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Additionszuweisungsoperator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Schleifen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-Schleife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Definitionen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Klassen definieren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Private Klassenattribute/-funktionen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Überladene Funktionen/ Konstruktoren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Generische Funktionen/ Klassen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Variable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shadowing</a:t>
            </a:r>
            <a:endParaRPr lang="de-DE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Typen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</a:t>
            </a:r>
            <a:r>
              <a:rPr lang="de-DE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D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Nullwerte </a:t>
            </a:r>
            <a:endParaRPr lang="de-D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Arrays </a:t>
            </a:r>
          </a:p>
        </p:txBody>
      </p:sp>
    </p:spTree>
    <p:extLst>
      <p:ext uri="{BB962C8B-B14F-4D97-AF65-F5344CB8AC3E}">
        <p14:creationId xmlns:p14="http://schemas.microsoft.com/office/powerpoint/2010/main" val="385719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5693A-A44A-4709-BF9F-E1113A50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728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b="1" dirty="0"/>
              <a:t>Ausgabe in die dreidimensionale Umgebung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C9613-A158-4280-8D22-BAC2094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04820D-DCC4-447C-9B50-5E039250C29F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FA400-ACDC-4347-A3E0-5F2233F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1F04F-7F45-429D-A84F-ABAA9B2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2AD217-DC45-4A27-88A6-236A9E624861}"/>
              </a:ext>
            </a:extLst>
          </p:cNvPr>
          <p:cNvSpPr/>
          <p:nvPr/>
        </p:nvSpPr>
        <p:spPr>
          <a:xfrm rot="5400000">
            <a:off x="5645329" y="-2129008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F9D667-5729-4443-9C10-9A2F6EDB5610}"/>
              </a:ext>
            </a:extLst>
          </p:cNvPr>
          <p:cNvSpPr/>
          <p:nvPr/>
        </p:nvSpPr>
        <p:spPr>
          <a:xfrm rot="10800000">
            <a:off x="581025" y="2297287"/>
            <a:ext cx="132039" cy="19477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atumsplatzhalter 2">
            <a:extLst>
              <a:ext uri="{FF2B5EF4-FFF2-40B4-BE49-F238E27FC236}">
                <a16:creationId xmlns:a16="http://schemas.microsoft.com/office/drawing/2014/main" id="{773D615B-3D5E-4F55-B77D-7AFD77B9D286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Entwicklung</a:t>
            </a:r>
          </a:p>
        </p:txBody>
      </p:sp>
    </p:spTree>
    <p:extLst>
      <p:ext uri="{BB962C8B-B14F-4D97-AF65-F5344CB8AC3E}">
        <p14:creationId xmlns:p14="http://schemas.microsoft.com/office/powerpoint/2010/main" val="212932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09" y="676411"/>
            <a:ext cx="3151000" cy="631126"/>
          </a:xfrm>
        </p:spPr>
        <p:txBody>
          <a:bodyPr rtlCol="0" anchor="b">
            <a:normAutofit/>
          </a:bodyPr>
          <a:lstStyle/>
          <a:p>
            <a:pPr rtl="0"/>
            <a:r>
              <a:rPr lang="de" b="1" dirty="0"/>
              <a:t>Inthaltsverzeichnis</a:t>
            </a:r>
          </a:p>
        </p:txBody>
      </p: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202724"/>
              </p:ext>
            </p:extLst>
          </p:nvPr>
        </p:nvGraphicFramePr>
        <p:xfrm>
          <a:off x="1020509" y="1722484"/>
          <a:ext cx="7590091" cy="3153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A771CA9-D3AA-424E-9285-930120D1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D993AA-93E2-4519-86C0-FD10CF3A6DD5}" type="datetime1">
              <a:rPr lang="de-DE" smtClean="0"/>
              <a:t>31.01.2022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D3D285-4FB3-4C48-8D38-43152094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C15F2B-F6ED-47C5-9B21-827FA38B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2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A46B04-4C6F-4686-BAF8-23E92626B23B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1F540D-CEFF-4BD5-B347-595354B1E9F2}"/>
              </a:ext>
            </a:extLst>
          </p:cNvPr>
          <p:cNvSpPr/>
          <p:nvPr/>
        </p:nvSpPr>
        <p:spPr>
          <a:xfrm rot="10800000">
            <a:off x="620872" y="963413"/>
            <a:ext cx="145418" cy="46735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7770E722-85CA-42F1-AACE-431BA8342F99}"/>
              </a:ext>
            </a:extLst>
          </p:cNvPr>
          <p:cNvSpPr txBox="1"/>
          <p:nvPr/>
        </p:nvSpPr>
        <p:spPr>
          <a:xfrm>
            <a:off x="1093309" y="1747296"/>
            <a:ext cx="9551364" cy="177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Tx/>
              <a:buChar char="-"/>
            </a:pPr>
            <a:r>
              <a:rPr lang="de-DE" sz="2000" dirty="0">
                <a:solidFill>
                  <a:schemeClr val="tx1"/>
                </a:solidFill>
              </a:rPr>
              <a:t>WPF: Computergrafik und Animation [Prof. Dr. Stenzel]</a:t>
            </a:r>
          </a:p>
          <a:p>
            <a:pPr marL="342900" indent="-342900">
              <a:lnSpc>
                <a:spcPct val="300000"/>
              </a:lnSpc>
              <a:buFontTx/>
              <a:buChar char="-"/>
            </a:pPr>
            <a:r>
              <a:rPr lang="de-DE" sz="2000" dirty="0"/>
              <a:t>Projekt Entwicklung: </a:t>
            </a:r>
            <a:r>
              <a:rPr lang="de-DE" sz="2000" dirty="0" err="1"/>
              <a:t>Outerspace</a:t>
            </a:r>
            <a:r>
              <a:rPr lang="de-DE" sz="2000" dirty="0"/>
              <a:t> </a:t>
            </a:r>
            <a:r>
              <a:rPr lang="de-DE" sz="2000" i="1" dirty="0"/>
              <a:t>[mit Anastasia </a:t>
            </a:r>
            <a:r>
              <a:rPr lang="de-DE" sz="2000" i="1" dirty="0" err="1"/>
              <a:t>Chouliaras</a:t>
            </a:r>
            <a:r>
              <a:rPr lang="de-DE" sz="2000" i="1" dirty="0"/>
              <a:t>]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Grundgerüst: Ausgabe</a:t>
            </a:r>
            <a:endParaRPr lang="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741FA7A-A784-4BC6-B059-EA8D152CC386}"/>
              </a:ext>
            </a:extLst>
          </p:cNvPr>
          <p:cNvSpPr txBox="1"/>
          <p:nvPr/>
        </p:nvSpPr>
        <p:spPr>
          <a:xfrm>
            <a:off x="838200" y="6079351"/>
            <a:ext cx="33730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2"/>
              </a:rPr>
              <a:t>https://github.com/DennisGoss99/Prj_OuterSpace</a:t>
            </a:r>
            <a:endParaRPr lang="de-DE" sz="1200" dirty="0"/>
          </a:p>
        </p:txBody>
      </p:sp>
      <p:pic>
        <p:nvPicPr>
          <p:cNvPr id="1026" name="Picture 2" descr="Kotlin] Data Class - 카미유 테크 블로그">
            <a:extLst>
              <a:ext uri="{FF2B5EF4-FFF2-40B4-BE49-F238E27FC236}">
                <a16:creationId xmlns:a16="http://schemas.microsoft.com/office/drawing/2014/main" id="{5FBC02F8-F388-4C46-82B2-B6E9FBCD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207" y="2803215"/>
            <a:ext cx="1199495" cy="119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OpenGL – Wikipedia">
            <a:extLst>
              <a:ext uri="{FF2B5EF4-FFF2-40B4-BE49-F238E27FC236}">
                <a16:creationId xmlns:a16="http://schemas.microsoft.com/office/drawing/2014/main" id="{A388BC1B-4C77-466B-B6BE-A93FEBCC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31" y="2252594"/>
            <a:ext cx="1787112" cy="76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BD6EA9-9B46-4FFF-88DE-3C097E30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709" y="3852582"/>
            <a:ext cx="3373073" cy="1897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umsplatzhalter 2">
            <a:extLst>
              <a:ext uri="{FF2B5EF4-FFF2-40B4-BE49-F238E27FC236}">
                <a16:creationId xmlns:a16="http://schemas.microsoft.com/office/drawing/2014/main" id="{5B7E127F-8F4E-4DBD-B862-9BDE77ACA07A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Entwicklung</a:t>
            </a:r>
          </a:p>
        </p:txBody>
      </p:sp>
    </p:spTree>
    <p:extLst>
      <p:ext uri="{BB962C8B-B14F-4D97-AF65-F5344CB8AC3E}">
        <p14:creationId xmlns:p14="http://schemas.microsoft.com/office/powerpoint/2010/main" val="100563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" dirty="0"/>
              <a:t>Zusammenführung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atumsplatzhalter 2">
            <a:extLst>
              <a:ext uri="{FF2B5EF4-FFF2-40B4-BE49-F238E27FC236}">
                <a16:creationId xmlns:a16="http://schemas.microsoft.com/office/drawing/2014/main" id="{5B7E127F-8F4E-4DBD-B862-9BDE77ACA07A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Entwicklung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33D918-0196-46F5-9792-E8B229949080}"/>
              </a:ext>
            </a:extLst>
          </p:cNvPr>
          <p:cNvSpPr txBox="1"/>
          <p:nvPr/>
        </p:nvSpPr>
        <p:spPr>
          <a:xfrm>
            <a:off x="1073790" y="1747296"/>
            <a:ext cx="5231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/>
              <a:t>Objekte in der Liste „</a:t>
            </a:r>
            <a:r>
              <a:rPr lang="de-DE" sz="2000" dirty="0" err="1"/>
              <a:t>objects</a:t>
            </a:r>
            <a:r>
              <a:rPr lang="de-DE" sz="2000" dirty="0"/>
              <a:t>“ werden gerendert.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Die Funktion „</a:t>
            </a:r>
            <a:r>
              <a:rPr lang="de-DE" sz="2000" dirty="0" err="1"/>
              <a:t>Init</a:t>
            </a:r>
            <a:r>
              <a:rPr lang="de-DE" sz="2000" dirty="0"/>
              <a:t>“ wird einmal evaluiert.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Die Funktion „Update“ wird jeden Frame aufgerufen.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Die Funktion „</a:t>
            </a:r>
            <a:r>
              <a:rPr lang="de-DE" sz="2000" dirty="0" err="1"/>
              <a:t>OnKey</a:t>
            </a:r>
            <a:r>
              <a:rPr lang="de-DE" sz="2000" dirty="0"/>
              <a:t>“ wird bei jedem Tastendruck ausgeführt.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5603BBC-1D4C-41BA-A599-69643C83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99" y="2175161"/>
            <a:ext cx="4792911" cy="269601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AF8706B-A087-46FC-9A47-2854D1FFE176}"/>
              </a:ext>
            </a:extLst>
          </p:cNvPr>
          <p:cNvSpPr/>
          <p:nvPr/>
        </p:nvSpPr>
        <p:spPr>
          <a:xfrm>
            <a:off x="6744749" y="2759978"/>
            <a:ext cx="2927757" cy="226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3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C9613-A158-4280-8D22-BAC2094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04820D-DCC4-447C-9B50-5E039250C29F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FA400-ACDC-4347-A3E0-5F2233F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1F04F-7F45-429D-A84F-ABAA9B2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Datumsplatzhalter 2">
            <a:extLst>
              <a:ext uri="{FF2B5EF4-FFF2-40B4-BE49-F238E27FC236}">
                <a16:creationId xmlns:a16="http://schemas.microsoft.com/office/drawing/2014/main" id="{362AEF15-03BA-4F56-B360-6BA083D0FABC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Schluss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8178EBD4-01D4-44DC-B5BF-D0B12AD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38" y="2269426"/>
            <a:ext cx="10515600" cy="1325563"/>
          </a:xfrm>
        </p:spPr>
        <p:txBody>
          <a:bodyPr rtlCol="0"/>
          <a:lstStyle/>
          <a:p>
            <a:pPr rtl="0"/>
            <a:r>
              <a:rPr lang="de" dirty="0"/>
              <a:t>Vorführung der Anwendung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BDCA77-E18A-49B6-9A0B-975F32AF9529}"/>
              </a:ext>
            </a:extLst>
          </p:cNvPr>
          <p:cNvSpPr/>
          <p:nvPr/>
        </p:nvSpPr>
        <p:spPr>
          <a:xfrm rot="5400000">
            <a:off x="5645329" y="-2129008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64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38" y="2269426"/>
            <a:ext cx="10515600" cy="1325563"/>
          </a:xfrm>
        </p:spPr>
        <p:txBody>
          <a:bodyPr rtlCol="0"/>
          <a:lstStyle/>
          <a:p>
            <a:pPr rtl="0"/>
            <a:r>
              <a:rPr lang="de" dirty="0"/>
              <a:t>Vielen Dank für Ihre Aufmerksamkeit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Schluss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2869A7F-03EF-420D-9255-6E2E639864FC}"/>
              </a:ext>
            </a:extLst>
          </p:cNvPr>
          <p:cNvSpPr/>
          <p:nvPr/>
        </p:nvSpPr>
        <p:spPr>
          <a:xfrm rot="5400000">
            <a:off x="5645329" y="-2129008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5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5693A-A44A-4709-BF9F-E1113A50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Was ist 3D-Code?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C9613-A158-4280-8D22-BAC2094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04820D-DCC4-447C-9B50-5E039250C29F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FA400-ACDC-4347-A3E0-5F2233F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1F04F-7F45-429D-A84F-ABAA9B2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B375FA69-1774-4A75-ACE3-1DE2020C639E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9D7AB63-22EC-4A56-8938-483D79568DA7}"/>
              </a:ext>
            </a:extLst>
          </p:cNvPr>
          <p:cNvSpPr txBox="1"/>
          <p:nvPr/>
        </p:nvSpPr>
        <p:spPr>
          <a:xfrm>
            <a:off x="1093309" y="1747296"/>
            <a:ext cx="7060091" cy="269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2000" dirty="0">
                <a:solidFill>
                  <a:schemeClr val="tx1"/>
                </a:solidFill>
              </a:rPr>
              <a:t>- Objektorientierte Programmiersprache</a:t>
            </a:r>
            <a:endParaRPr lang="de-DE" sz="2000" dirty="0"/>
          </a:p>
          <a:p>
            <a:pPr>
              <a:lnSpc>
                <a:spcPct val="300000"/>
              </a:lnSpc>
            </a:pPr>
            <a:r>
              <a:rPr lang="de-DE" sz="2000" dirty="0"/>
              <a:t>- Generische Eigenschaften</a:t>
            </a:r>
          </a:p>
          <a:p>
            <a:pPr>
              <a:lnSpc>
                <a:spcPct val="300000"/>
              </a:lnSpc>
            </a:pPr>
            <a:r>
              <a:rPr lang="de-DE" sz="2000" dirty="0"/>
              <a:t>- Dreidimensionale Ausgabe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2AD217-DC45-4A27-88A6-236A9E624861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F9D667-5729-4443-9C10-9A2F6EDB5610}"/>
              </a:ext>
            </a:extLst>
          </p:cNvPr>
          <p:cNvSpPr/>
          <p:nvPr/>
        </p:nvSpPr>
        <p:spPr>
          <a:xfrm rot="10800000">
            <a:off x="620872" y="963413"/>
            <a:ext cx="145418" cy="46735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6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5693A-A44A-4709-BF9F-E1113A50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3D-Code?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C9613-A158-4280-8D22-BAC2094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04820D-DCC4-447C-9B50-5E039250C29F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FA400-ACDC-4347-A3E0-5F2233F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1F04F-7F45-429D-A84F-ABAA9B2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28D3838-E2D3-4D5B-83F9-A60C4845C12A}"/>
              </a:ext>
            </a:extLst>
          </p:cNvPr>
          <p:cNvSpPr/>
          <p:nvPr/>
        </p:nvSpPr>
        <p:spPr>
          <a:xfrm>
            <a:off x="1623740" y="1928528"/>
            <a:ext cx="8029692" cy="39522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B375FA69-1774-4A75-ACE3-1DE2020C639E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B348F9-3864-4E15-884E-379FFF99D95C}"/>
              </a:ext>
            </a:extLst>
          </p:cNvPr>
          <p:cNvSpPr txBox="1"/>
          <p:nvPr/>
        </p:nvSpPr>
        <p:spPr>
          <a:xfrm>
            <a:off x="1862357" y="2030439"/>
            <a:ext cx="40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3D-Code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C6BE422-0B5D-4D7A-84A8-DEFD3A4F4EBF}"/>
              </a:ext>
            </a:extLst>
          </p:cNvPr>
          <p:cNvSpPr/>
          <p:nvPr/>
        </p:nvSpPr>
        <p:spPr>
          <a:xfrm>
            <a:off x="5605944" y="3295467"/>
            <a:ext cx="757310" cy="966233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FD758EC-F4E2-43EB-B986-B2FD2DC5B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357" y="2766417"/>
            <a:ext cx="3553108" cy="1998623"/>
          </a:xfrm>
          <a:prstGeom prst="rect">
            <a:avLst/>
          </a:prstGeom>
        </p:spPr>
      </p:pic>
      <p:pic>
        <p:nvPicPr>
          <p:cNvPr id="17" name="2022-01-25 15-30-43">
            <a:hlinkClick r:id="" action="ppaction://media"/>
            <a:extLst>
              <a:ext uri="{FF2B5EF4-FFF2-40B4-BE49-F238E27FC236}">
                <a16:creationId xmlns:a16="http://schemas.microsoft.com/office/drawing/2014/main" id="{0EEBAA0E-2255-4DB5-8470-4A7CE28FD5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36039" y="2972543"/>
            <a:ext cx="2911817" cy="163789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A5C72725-A075-4950-BF7E-B60CAE9808DF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9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/>
              <a:t>Der Aufbau: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B77DE8E-F46E-4EAC-B97E-84DFD9C30522}"/>
              </a:ext>
            </a:extLst>
          </p:cNvPr>
          <p:cNvSpPr/>
          <p:nvPr/>
        </p:nvSpPr>
        <p:spPr>
          <a:xfrm>
            <a:off x="3255705" y="3989134"/>
            <a:ext cx="2491273" cy="11202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sx="103000" sy="103000" algn="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objektorientierte Programmiersprache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E1AC94E-028C-4FD1-9B51-F239D56A2BF8}"/>
              </a:ext>
            </a:extLst>
          </p:cNvPr>
          <p:cNvSpPr/>
          <p:nvPr/>
        </p:nvSpPr>
        <p:spPr>
          <a:xfrm>
            <a:off x="4784435" y="1890876"/>
            <a:ext cx="2491273" cy="11202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sx="103000" sy="103000" algn="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3D-Code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E40EA88-60FE-43E0-851B-9361FF629E5A}"/>
              </a:ext>
            </a:extLst>
          </p:cNvPr>
          <p:cNvSpPr/>
          <p:nvPr/>
        </p:nvSpPr>
        <p:spPr>
          <a:xfrm>
            <a:off x="6252765" y="3989134"/>
            <a:ext cx="2491273" cy="11202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sx="103000" sy="103000" algn="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dreidimensionale Ausgabe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2EA1FD2-BA45-446F-977B-63115FA9DC83}"/>
              </a:ext>
            </a:extLst>
          </p:cNvPr>
          <p:cNvSpPr/>
          <p:nvPr/>
        </p:nvSpPr>
        <p:spPr>
          <a:xfrm rot="5400000">
            <a:off x="4881142" y="3174686"/>
            <a:ext cx="757310" cy="587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E076FB58-810D-43EA-931F-D86DE9C322F0}"/>
              </a:ext>
            </a:extLst>
          </p:cNvPr>
          <p:cNvSpPr/>
          <p:nvPr/>
        </p:nvSpPr>
        <p:spPr>
          <a:xfrm rot="5400000">
            <a:off x="6434504" y="3174686"/>
            <a:ext cx="757310" cy="587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26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/>
              <a:t>Der Aufbau: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B77DE8E-F46E-4EAC-B97E-84DFD9C30522}"/>
              </a:ext>
            </a:extLst>
          </p:cNvPr>
          <p:cNvSpPr/>
          <p:nvPr/>
        </p:nvSpPr>
        <p:spPr>
          <a:xfrm>
            <a:off x="3255705" y="3989134"/>
            <a:ext cx="2491273" cy="11202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sx="103000" sy="103000" algn="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objektorientierte Programmiersprache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E1AC94E-028C-4FD1-9B51-F239D56A2BF8}"/>
              </a:ext>
            </a:extLst>
          </p:cNvPr>
          <p:cNvSpPr/>
          <p:nvPr/>
        </p:nvSpPr>
        <p:spPr>
          <a:xfrm>
            <a:off x="4784435" y="1890876"/>
            <a:ext cx="2491273" cy="11202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sx="103000" sy="103000" algn="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3D-Code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E40EA88-60FE-43E0-851B-9361FF629E5A}"/>
              </a:ext>
            </a:extLst>
          </p:cNvPr>
          <p:cNvSpPr/>
          <p:nvPr/>
        </p:nvSpPr>
        <p:spPr>
          <a:xfrm>
            <a:off x="6252765" y="3989134"/>
            <a:ext cx="2491273" cy="11202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sx="103000" sy="103000" algn="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dreidimensionale Ausgabe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2EA1FD2-BA45-446F-977B-63115FA9DC83}"/>
              </a:ext>
            </a:extLst>
          </p:cNvPr>
          <p:cNvSpPr/>
          <p:nvPr/>
        </p:nvSpPr>
        <p:spPr>
          <a:xfrm rot="5400000">
            <a:off x="4881142" y="3174686"/>
            <a:ext cx="757310" cy="587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E076FB58-810D-43EA-931F-D86DE9C322F0}"/>
              </a:ext>
            </a:extLst>
          </p:cNvPr>
          <p:cNvSpPr/>
          <p:nvPr/>
        </p:nvSpPr>
        <p:spPr>
          <a:xfrm rot="5400000">
            <a:off x="6434504" y="3174686"/>
            <a:ext cx="757310" cy="587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6920CCB-4B47-4DDD-AB46-1B67FA80A555}"/>
              </a:ext>
            </a:extLst>
          </p:cNvPr>
          <p:cNvSpPr/>
          <p:nvPr/>
        </p:nvSpPr>
        <p:spPr>
          <a:xfrm>
            <a:off x="5843107" y="4255752"/>
            <a:ext cx="313529" cy="587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87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5693A-A44A-4709-BF9F-E1113A50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728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b="1" dirty="0"/>
              <a:t>Die entwickelte Programmiersprache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C9613-A158-4280-8D22-BAC2094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04820D-DCC4-447C-9B50-5E039250C29F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FA400-ACDC-4347-A3E0-5F2233F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1F04F-7F45-429D-A84F-ABAA9B2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B375FA69-1774-4A75-ACE3-1DE2020C639E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2AD217-DC45-4A27-88A6-236A9E624861}"/>
              </a:ext>
            </a:extLst>
          </p:cNvPr>
          <p:cNvSpPr/>
          <p:nvPr/>
        </p:nvSpPr>
        <p:spPr>
          <a:xfrm rot="5400000">
            <a:off x="5645329" y="-2129008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F9D667-5729-4443-9C10-9A2F6EDB5610}"/>
              </a:ext>
            </a:extLst>
          </p:cNvPr>
          <p:cNvSpPr/>
          <p:nvPr/>
        </p:nvSpPr>
        <p:spPr>
          <a:xfrm rot="10800000">
            <a:off x="581025" y="2297287"/>
            <a:ext cx="132039" cy="19477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9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7770E722-85CA-42F1-AACE-431BA8342F99}"/>
              </a:ext>
            </a:extLst>
          </p:cNvPr>
          <p:cNvSpPr txBox="1"/>
          <p:nvPr/>
        </p:nvSpPr>
        <p:spPr>
          <a:xfrm>
            <a:off x="1093309" y="1747296"/>
            <a:ext cx="9652988" cy="177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Tx/>
              <a:buChar char="-"/>
            </a:pPr>
            <a:r>
              <a:rPr lang="de-DE" sz="2000" dirty="0">
                <a:solidFill>
                  <a:schemeClr val="tx1"/>
                </a:solidFill>
              </a:rPr>
              <a:t>WPF: Programmiersprachen und Compilerbau [Christoph Hegemann]</a:t>
            </a:r>
          </a:p>
          <a:p>
            <a:pPr marL="342900" indent="-342900">
              <a:lnSpc>
                <a:spcPct val="300000"/>
              </a:lnSpc>
              <a:buFontTx/>
              <a:buChar char="-"/>
            </a:pPr>
            <a:r>
              <a:rPr lang="de-DE" sz="2000" dirty="0"/>
              <a:t>Projekt Entwicklung einer eigenen Programmiersprache: C-- </a:t>
            </a:r>
            <a:r>
              <a:rPr lang="de-DE" sz="2000" i="1" dirty="0"/>
              <a:t>[mit Lukas Momberg]</a:t>
            </a:r>
            <a:endParaRPr lang="de-DE" sz="20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Grundgerüst: Die Programmiersprache</a:t>
            </a:r>
            <a:endParaRPr lang="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 descr="Kotlin] Data Class - 카미유 테크 블로그">
            <a:extLst>
              <a:ext uri="{FF2B5EF4-FFF2-40B4-BE49-F238E27FC236}">
                <a16:creationId xmlns:a16="http://schemas.microsoft.com/office/drawing/2014/main" id="{8D66A151-DFE6-4C4E-98B1-37F3F310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351" y="2203468"/>
            <a:ext cx="1199495" cy="119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4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698CFAD6-F844-4CEA-BC6C-2F902DA1C8CE}"/>
              </a:ext>
            </a:extLst>
          </p:cNvPr>
          <p:cNvSpPr/>
          <p:nvPr/>
        </p:nvSpPr>
        <p:spPr>
          <a:xfrm>
            <a:off x="1547327" y="4215636"/>
            <a:ext cx="2491273" cy="11202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sx="103000" sy="103000" algn="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Projekt C-- *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Grundgerüst: Die Programmiersprache</a:t>
            </a:r>
            <a:endParaRPr lang="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74AC37-03E5-420D-A1D3-6EB6908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0BCA1-EA4D-4183-B460-BDFCFEFD75CE}" type="datetime1">
              <a:rPr lang="de-DE" smtClean="0"/>
              <a:t>31.01.2022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B91BD-AC12-4777-B8EF-9DFCA0B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Dennis Goßler  [3D-Code]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C3D47-D5E2-4545-A1B7-6B827D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AF119188-FC9F-4AE5-B66B-447743D95493}"/>
              </a:ext>
            </a:extLst>
          </p:cNvPr>
          <p:cNvSpPr txBox="1">
            <a:spLocks/>
          </p:cNvSpPr>
          <p:nvPr/>
        </p:nvSpPr>
        <p:spPr>
          <a:xfrm>
            <a:off x="581025" y="11168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/>
              <a:t>Einleitung / Grundgerüst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53E5A-549F-4122-8FDA-195303280096}"/>
              </a:ext>
            </a:extLst>
          </p:cNvPr>
          <p:cNvSpPr/>
          <p:nvPr/>
        </p:nvSpPr>
        <p:spPr>
          <a:xfrm rot="5400000">
            <a:off x="5645328" y="-4019929"/>
            <a:ext cx="145415" cy="10800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741FA7A-A784-4BC6-B059-EA8D152CC386}"/>
              </a:ext>
            </a:extLst>
          </p:cNvPr>
          <p:cNvSpPr txBox="1"/>
          <p:nvPr/>
        </p:nvSpPr>
        <p:spPr>
          <a:xfrm>
            <a:off x="838200" y="6079351"/>
            <a:ext cx="33730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2"/>
              </a:rPr>
              <a:t>* https://github.com/DennisGoss99/PuC_C--</a:t>
            </a:r>
            <a:endParaRPr lang="de-DE" sz="1200" dirty="0"/>
          </a:p>
        </p:txBody>
      </p:sp>
      <p:pic>
        <p:nvPicPr>
          <p:cNvPr id="1026" name="Picture 2" descr="Kotlin] Data Class - 카미유 테크 블로그">
            <a:extLst>
              <a:ext uri="{FF2B5EF4-FFF2-40B4-BE49-F238E27FC236}">
                <a16:creationId xmlns:a16="http://schemas.microsoft.com/office/drawing/2014/main" id="{5FBC02F8-F388-4C46-82B2-B6E9FBCD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351" y="2203468"/>
            <a:ext cx="1199495" cy="119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770E722-85CA-42F1-AACE-431BA8342F99}"/>
              </a:ext>
            </a:extLst>
          </p:cNvPr>
          <p:cNvSpPr txBox="1"/>
          <p:nvPr/>
        </p:nvSpPr>
        <p:spPr>
          <a:xfrm>
            <a:off x="1093309" y="1747296"/>
            <a:ext cx="9551364" cy="177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Tx/>
              <a:buChar char="-"/>
            </a:pPr>
            <a:r>
              <a:rPr lang="de-DE" sz="2000" dirty="0">
                <a:solidFill>
                  <a:schemeClr val="tx1"/>
                </a:solidFill>
              </a:rPr>
              <a:t>WPF: Programmiersprachen und Compilerbau [Christoph Hegemann]</a:t>
            </a:r>
          </a:p>
          <a:p>
            <a:pPr marL="342900" indent="-342900">
              <a:lnSpc>
                <a:spcPct val="300000"/>
              </a:lnSpc>
              <a:buFontTx/>
              <a:buChar char="-"/>
            </a:pPr>
            <a:r>
              <a:rPr lang="de-DE" sz="2000" dirty="0"/>
              <a:t>Projekt Entwicklung einer eigenen Programmiersprache: C-- </a:t>
            </a:r>
            <a:r>
              <a:rPr lang="de-DE" sz="2000" i="1" dirty="0"/>
              <a:t>[mit Lukas Momberg]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64BC62D-1084-40B3-874A-1BD4605C40D7}"/>
              </a:ext>
            </a:extLst>
          </p:cNvPr>
          <p:cNvSpPr/>
          <p:nvPr/>
        </p:nvSpPr>
        <p:spPr>
          <a:xfrm>
            <a:off x="4570127" y="4482254"/>
            <a:ext cx="313529" cy="587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F31B7A8B-8051-431C-9D1B-953880C5AD24}"/>
              </a:ext>
            </a:extLst>
          </p:cNvPr>
          <p:cNvSpPr/>
          <p:nvPr/>
        </p:nvSpPr>
        <p:spPr>
          <a:xfrm>
            <a:off x="5415183" y="4203164"/>
            <a:ext cx="2491273" cy="11202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sx="103000" sy="103000" algn="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objektorientierte Programmiersprache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8E87EC-DFC9-4075-AB28-D999EB11A627}"/>
              </a:ext>
            </a:extLst>
          </p:cNvPr>
          <p:cNvSpPr txBox="1"/>
          <p:nvPr/>
        </p:nvSpPr>
        <p:spPr>
          <a:xfrm>
            <a:off x="4141230" y="4999244"/>
            <a:ext cx="1484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Umwandlung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50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3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5C0CE"/>
      </a:accent1>
      <a:accent2>
        <a:srgbClr val="6997AF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0070C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519</Words>
  <Application>Microsoft Office PowerPoint</Application>
  <PresentationFormat>Breitbild</PresentationFormat>
  <Paragraphs>165</Paragraphs>
  <Slides>23</Slides>
  <Notes>0</Notes>
  <HiddenSlides>1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</vt:lpstr>
      <vt:lpstr>Praxisprojekt: 3D-Code</vt:lpstr>
      <vt:lpstr>Inthaltsverzeichnis</vt:lpstr>
      <vt:lpstr>Was ist 3D-Code?</vt:lpstr>
      <vt:lpstr>Was ist 3D-Code?</vt:lpstr>
      <vt:lpstr>Der Aufbau:</vt:lpstr>
      <vt:lpstr>Der Aufbau:</vt:lpstr>
      <vt:lpstr>Die entwickelte Programmiersprache</vt:lpstr>
      <vt:lpstr>Grundgerüst: Die Programmiersprache</vt:lpstr>
      <vt:lpstr>Grundgerüst: Die Programmiersprache</vt:lpstr>
      <vt:lpstr>Programmiersprachen Aufbau</vt:lpstr>
      <vt:lpstr>Programmiersprachen Aufbau</vt:lpstr>
      <vt:lpstr>Programmiersprachen Aufbau</vt:lpstr>
      <vt:lpstr>Programmiersprachen Aufbau</vt:lpstr>
      <vt:lpstr>Programmiersprachen Aufbau</vt:lpstr>
      <vt:lpstr>JUnit Teststruktur</vt:lpstr>
      <vt:lpstr>JUnit Test [LexerTest]</vt:lpstr>
      <vt:lpstr>JUnit Test [Deep Test]</vt:lpstr>
      <vt:lpstr>Programmiersprachen Features</vt:lpstr>
      <vt:lpstr>Ausgabe in die dreidimensionale Umgebung</vt:lpstr>
      <vt:lpstr>Grundgerüst: Ausgabe</vt:lpstr>
      <vt:lpstr>Zusammenführung</vt:lpstr>
      <vt:lpstr>Vorführung der Anwendung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Praxisprojekt: 3D-Code</dc:title>
  <dc:creator>Dennis Goßler (dgossler)</dc:creator>
  <cp:lastModifiedBy>Dennis Goßler (dgossler)</cp:lastModifiedBy>
  <cp:revision>10</cp:revision>
  <dcterms:created xsi:type="dcterms:W3CDTF">2022-01-24T10:02:13Z</dcterms:created>
  <dcterms:modified xsi:type="dcterms:W3CDTF">2022-01-31T08:29:11Z</dcterms:modified>
</cp:coreProperties>
</file>