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3" r:id="rId3"/>
    <p:sldId id="262" r:id="rId4"/>
    <p:sldId id="261" r:id="rId5"/>
    <p:sldId id="257" r:id="rId6"/>
    <p:sldId id="259" r:id="rId7"/>
    <p:sldId id="258" r:id="rId8"/>
    <p:sldId id="260" r:id="rId9"/>
    <p:sldId id="264" r:id="rId10"/>
    <p:sldId id="265" r:id="rId11"/>
    <p:sldId id="268" r:id="rId12"/>
    <p:sldId id="267" r:id="rId13"/>
    <p:sldId id="266"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8" d="100"/>
          <a:sy n="98" d="100"/>
        </p:scale>
        <p:origin x="-994" y="-6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B74431-74B0-4878-9674-C57094FCC528}"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41316061-644F-4132-93C4-FDCA34B19BC4}">
      <dgm:prSet/>
      <dgm:spPr/>
      <dgm:t>
        <a:bodyPr/>
        <a:lstStyle/>
        <a:p>
          <a:pPr rtl="0"/>
          <a:r>
            <a:rPr lang="en-US" dirty="0" smtClean="0"/>
            <a:t>  ”Concurrent programs (processes or threads) can be executed on a single processor by interleaving the execution steps of each in a time-slicing way, or can be executed in parallel by assigning each computational process to one of a set of processors that may be close or distributed across a network.”(definition from </a:t>
          </a:r>
          <a:r>
            <a:rPr lang="en-US" dirty="0" err="1" smtClean="0"/>
            <a:t>wikipedia</a:t>
          </a:r>
          <a:r>
            <a:rPr lang="en-US" dirty="0" smtClean="0"/>
            <a:t>)</a:t>
          </a:r>
          <a:endParaRPr lang="en-US" dirty="0"/>
        </a:p>
      </dgm:t>
    </dgm:pt>
    <dgm:pt modelId="{1AC878AE-B39F-4C1C-AC1A-5CCF3E6EB398}" type="parTrans" cxnId="{085FC77E-CCCD-419E-A5E7-3AC519B27CB6}">
      <dgm:prSet/>
      <dgm:spPr/>
      <dgm:t>
        <a:bodyPr/>
        <a:lstStyle/>
        <a:p>
          <a:endParaRPr lang="en-US"/>
        </a:p>
      </dgm:t>
    </dgm:pt>
    <dgm:pt modelId="{2AEFA336-B512-4EB3-8955-775C46DFBF63}" type="sibTrans" cxnId="{085FC77E-CCCD-419E-A5E7-3AC519B27CB6}">
      <dgm:prSet/>
      <dgm:spPr/>
      <dgm:t>
        <a:bodyPr/>
        <a:lstStyle/>
        <a:p>
          <a:endParaRPr lang="en-US"/>
        </a:p>
      </dgm:t>
    </dgm:pt>
    <dgm:pt modelId="{F4CE9676-E9C5-4C3E-90C0-FC7197815523}" type="pres">
      <dgm:prSet presAssocID="{62B74431-74B0-4878-9674-C57094FCC528}" presName="Name0" presStyleCnt="0">
        <dgm:presLayoutVars>
          <dgm:chMax val="7"/>
          <dgm:dir/>
          <dgm:animLvl val="lvl"/>
          <dgm:resizeHandles val="exact"/>
        </dgm:presLayoutVars>
      </dgm:prSet>
      <dgm:spPr/>
      <dgm:t>
        <a:bodyPr/>
        <a:lstStyle/>
        <a:p>
          <a:endParaRPr lang="en-US"/>
        </a:p>
      </dgm:t>
    </dgm:pt>
    <dgm:pt modelId="{3FBB6926-3D49-4A37-88EA-50997B4C7494}" type="pres">
      <dgm:prSet presAssocID="{41316061-644F-4132-93C4-FDCA34B19BC4}" presName="circle1" presStyleLbl="node1" presStyleIdx="0" presStyleCnt="1"/>
      <dgm:spPr>
        <a:prstGeom prst="round2DiagRect">
          <a:avLst/>
        </a:prstGeom>
      </dgm:spPr>
    </dgm:pt>
    <dgm:pt modelId="{9EB6A102-3F47-4AA8-B522-9C35FCD88E65}" type="pres">
      <dgm:prSet presAssocID="{41316061-644F-4132-93C4-FDCA34B19BC4}" presName="space" presStyleCnt="0"/>
      <dgm:spPr/>
    </dgm:pt>
    <dgm:pt modelId="{7AE83F6F-0D89-4581-921D-F9210E87C32A}" type="pres">
      <dgm:prSet presAssocID="{41316061-644F-4132-93C4-FDCA34B19BC4}" presName="rect1" presStyleLbl="alignAcc1" presStyleIdx="0" presStyleCnt="1"/>
      <dgm:spPr/>
      <dgm:t>
        <a:bodyPr/>
        <a:lstStyle/>
        <a:p>
          <a:endParaRPr lang="en-US"/>
        </a:p>
      </dgm:t>
    </dgm:pt>
    <dgm:pt modelId="{064EBD4A-D43F-4CA3-9048-545D1BD2A005}" type="pres">
      <dgm:prSet presAssocID="{41316061-644F-4132-93C4-FDCA34B19BC4}" presName="rect1ParTxNoCh" presStyleLbl="alignAcc1" presStyleIdx="0" presStyleCnt="1">
        <dgm:presLayoutVars>
          <dgm:chMax val="1"/>
          <dgm:bulletEnabled val="1"/>
        </dgm:presLayoutVars>
      </dgm:prSet>
      <dgm:spPr/>
      <dgm:t>
        <a:bodyPr/>
        <a:lstStyle/>
        <a:p>
          <a:endParaRPr lang="en-US"/>
        </a:p>
      </dgm:t>
    </dgm:pt>
  </dgm:ptLst>
  <dgm:cxnLst>
    <dgm:cxn modelId="{085FC77E-CCCD-419E-A5E7-3AC519B27CB6}" srcId="{62B74431-74B0-4878-9674-C57094FCC528}" destId="{41316061-644F-4132-93C4-FDCA34B19BC4}" srcOrd="0" destOrd="0" parTransId="{1AC878AE-B39F-4C1C-AC1A-5CCF3E6EB398}" sibTransId="{2AEFA336-B512-4EB3-8955-775C46DFBF63}"/>
    <dgm:cxn modelId="{32DA9ACF-B642-4E6C-B013-38BF2E2C5455}" type="presOf" srcId="{62B74431-74B0-4878-9674-C57094FCC528}" destId="{F4CE9676-E9C5-4C3E-90C0-FC7197815523}" srcOrd="0" destOrd="0" presId="urn:microsoft.com/office/officeart/2005/8/layout/target3"/>
    <dgm:cxn modelId="{76D8ECB6-E5C0-4C5A-986A-AA7C1FA672C0}" type="presOf" srcId="{41316061-644F-4132-93C4-FDCA34B19BC4}" destId="{7AE83F6F-0D89-4581-921D-F9210E87C32A}" srcOrd="0" destOrd="0" presId="urn:microsoft.com/office/officeart/2005/8/layout/target3"/>
    <dgm:cxn modelId="{6848231E-3857-4863-972A-C66E90BC5639}" type="presOf" srcId="{41316061-644F-4132-93C4-FDCA34B19BC4}" destId="{064EBD4A-D43F-4CA3-9048-545D1BD2A005}" srcOrd="1" destOrd="0" presId="urn:microsoft.com/office/officeart/2005/8/layout/target3"/>
    <dgm:cxn modelId="{DB42BD34-B9C3-4AFA-A152-A41ADFE19486}" type="presParOf" srcId="{F4CE9676-E9C5-4C3E-90C0-FC7197815523}" destId="{3FBB6926-3D49-4A37-88EA-50997B4C7494}" srcOrd="0" destOrd="0" presId="urn:microsoft.com/office/officeart/2005/8/layout/target3"/>
    <dgm:cxn modelId="{74415CAE-12E4-40DE-B0DF-7586B8E3F274}" type="presParOf" srcId="{F4CE9676-E9C5-4C3E-90C0-FC7197815523}" destId="{9EB6A102-3F47-4AA8-B522-9C35FCD88E65}" srcOrd="1" destOrd="0" presId="urn:microsoft.com/office/officeart/2005/8/layout/target3"/>
    <dgm:cxn modelId="{815E1AEC-BCDA-4790-8950-9683B1FFF138}" type="presParOf" srcId="{F4CE9676-E9C5-4C3E-90C0-FC7197815523}" destId="{7AE83F6F-0D89-4581-921D-F9210E87C32A}" srcOrd="2" destOrd="0" presId="urn:microsoft.com/office/officeart/2005/8/layout/target3"/>
    <dgm:cxn modelId="{FC2B50CB-BC53-405D-8996-20C725E6D30E}" type="presParOf" srcId="{F4CE9676-E9C5-4C3E-90C0-FC7197815523}" destId="{064EBD4A-D43F-4CA3-9048-545D1BD2A005}" srcOrd="3" destOrd="0" presId="urn:microsoft.com/office/officeart/2005/8/layout/targe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11F9FE-BE68-465E-BC53-37375B6F8614}"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1471CD61-049D-4B7E-987E-A9270643119D}">
      <dgm:prSet custT="1"/>
      <dgm:spPr/>
      <dgm:t>
        <a:bodyPr/>
        <a:lstStyle/>
        <a:p>
          <a:pPr rtl="0"/>
          <a:endParaRPr lang="en-US" sz="1800" dirty="0" smtClean="0"/>
        </a:p>
        <a:p>
          <a:pPr rtl="0"/>
          <a:endParaRPr lang="en-US" sz="1800" dirty="0" smtClean="0"/>
        </a:p>
        <a:p>
          <a:pPr rtl="0"/>
          <a:endParaRPr lang="en-US" sz="1600" dirty="0" smtClean="0"/>
        </a:p>
        <a:p>
          <a:pPr rtl="0"/>
          <a:endParaRPr lang="en-US" sz="1600" dirty="0" smtClean="0"/>
        </a:p>
        <a:p>
          <a:pPr rtl="0"/>
          <a:endParaRPr lang="en-US" sz="1600" dirty="0" smtClean="0"/>
        </a:p>
        <a:p>
          <a:pPr rtl="0"/>
          <a:endParaRPr lang="en-US" sz="1600" dirty="0" smtClean="0"/>
        </a:p>
        <a:p>
          <a:pPr rtl="0"/>
          <a:r>
            <a:rPr lang="en-US" sz="1800" dirty="0" smtClean="0"/>
            <a:t>“The concurrency model that most popular languages use now -- shared-state concurrency -- can make good use of multiple cores and result in fast and efficient software. But if the number of cores doubles every 18 months, in a decade we will be dealing with thousands of cores. (This seems ridiculous, but exponential curves always seem ridiculous to our feeble wetware. Forty years ago, the growth in transistor count to today's levels seemed ridiculous and unsustainable.) The prospect of </a:t>
          </a:r>
          <a:r>
            <a:rPr lang="en-US" sz="1800" dirty="0" err="1" smtClean="0"/>
            <a:t>multicore</a:t>
          </a:r>
          <a:r>
            <a:rPr lang="en-US" sz="1800" dirty="0" smtClean="0"/>
            <a:t> systems of this magnitude threatens the viability of the shared-state concurrency model. This article introduces you to a robust alternative -- the actor concurrency model -- and explains how it is implemented in a 20+-year-old yet increasingly relevant functional language: </a:t>
          </a:r>
          <a:r>
            <a:rPr lang="en-US" sz="1800" dirty="0" err="1" smtClean="0"/>
            <a:t>Erlang</a:t>
          </a:r>
          <a:r>
            <a:rPr lang="en-US" sz="1800" dirty="0" smtClean="0"/>
            <a:t>.”</a:t>
          </a:r>
          <a:endParaRPr lang="en-US" sz="1800" dirty="0"/>
        </a:p>
      </dgm:t>
    </dgm:pt>
    <dgm:pt modelId="{F941A24D-6A62-42DE-B800-57977544944C}" type="parTrans" cxnId="{2AD02101-0A3F-426E-BD82-B53EEB286682}">
      <dgm:prSet/>
      <dgm:spPr/>
      <dgm:t>
        <a:bodyPr/>
        <a:lstStyle/>
        <a:p>
          <a:endParaRPr lang="en-US"/>
        </a:p>
      </dgm:t>
    </dgm:pt>
    <dgm:pt modelId="{D6CFFF9C-1087-4C03-A009-6E2C5BEB87AF}" type="sibTrans" cxnId="{2AD02101-0A3F-426E-BD82-B53EEB286682}">
      <dgm:prSet/>
      <dgm:spPr/>
      <dgm:t>
        <a:bodyPr/>
        <a:lstStyle/>
        <a:p>
          <a:endParaRPr lang="en-US"/>
        </a:p>
      </dgm:t>
    </dgm:pt>
    <dgm:pt modelId="{13A4DEAB-9DB9-4792-825A-F045A6D9A2B6}">
      <dgm:prSet/>
      <dgm:spPr/>
      <dgm:t>
        <a:bodyPr/>
        <a:lstStyle/>
        <a:p>
          <a:pPr rtl="0"/>
          <a:r>
            <a:rPr lang="en-US" dirty="0" smtClean="0"/>
            <a:t>By Alex Miller, JavaWorld.com, 02/24/09 http://www.javaworld.com/javaworld/jw-02-2009/jw-02-actor-concurrency1.html</a:t>
          </a:r>
          <a:endParaRPr lang="en-US" dirty="0"/>
        </a:p>
      </dgm:t>
    </dgm:pt>
    <dgm:pt modelId="{E39E8DF4-D017-4981-B349-2F5474C87D4E}" type="parTrans" cxnId="{BED3B9BB-F1BF-47E8-A3E2-AAE982A858F8}">
      <dgm:prSet/>
      <dgm:spPr/>
      <dgm:t>
        <a:bodyPr/>
        <a:lstStyle/>
        <a:p>
          <a:endParaRPr lang="en-US"/>
        </a:p>
      </dgm:t>
    </dgm:pt>
    <dgm:pt modelId="{C5060560-E2D6-4CA0-B58F-78EDB945A562}" type="sibTrans" cxnId="{BED3B9BB-F1BF-47E8-A3E2-AAE982A858F8}">
      <dgm:prSet/>
      <dgm:spPr/>
      <dgm:t>
        <a:bodyPr/>
        <a:lstStyle/>
        <a:p>
          <a:endParaRPr lang="en-US"/>
        </a:p>
      </dgm:t>
    </dgm:pt>
    <dgm:pt modelId="{E910F178-CF20-4802-9FEA-B3840C447490}" type="pres">
      <dgm:prSet presAssocID="{3211F9FE-BE68-465E-BC53-37375B6F8614}" presName="Name0" presStyleCnt="0">
        <dgm:presLayoutVars>
          <dgm:chMax val="7"/>
          <dgm:dir/>
          <dgm:animLvl val="lvl"/>
          <dgm:resizeHandles val="exact"/>
        </dgm:presLayoutVars>
      </dgm:prSet>
      <dgm:spPr/>
      <dgm:t>
        <a:bodyPr/>
        <a:lstStyle/>
        <a:p>
          <a:endParaRPr lang="en-US"/>
        </a:p>
      </dgm:t>
    </dgm:pt>
    <dgm:pt modelId="{561B5D1E-B3AB-493A-A439-AAE9070132D7}" type="pres">
      <dgm:prSet presAssocID="{1471CD61-049D-4B7E-987E-A9270643119D}" presName="circle1" presStyleLbl="node1" presStyleIdx="0" presStyleCnt="2"/>
      <dgm:spPr/>
    </dgm:pt>
    <dgm:pt modelId="{DEB66050-1C73-4022-AE7F-A5D96C8D4E9F}" type="pres">
      <dgm:prSet presAssocID="{1471CD61-049D-4B7E-987E-A9270643119D}" presName="space" presStyleCnt="0"/>
      <dgm:spPr/>
    </dgm:pt>
    <dgm:pt modelId="{EFAC7B44-0780-4BE6-BEC2-4118F5FCD059}" type="pres">
      <dgm:prSet presAssocID="{1471CD61-049D-4B7E-987E-A9270643119D}" presName="rect1" presStyleLbl="alignAcc1" presStyleIdx="0" presStyleCnt="2"/>
      <dgm:spPr/>
      <dgm:t>
        <a:bodyPr/>
        <a:lstStyle/>
        <a:p>
          <a:endParaRPr lang="en-US"/>
        </a:p>
      </dgm:t>
    </dgm:pt>
    <dgm:pt modelId="{9908CC6C-5975-4114-920B-F7274B6765FA}" type="pres">
      <dgm:prSet presAssocID="{13A4DEAB-9DB9-4792-825A-F045A6D9A2B6}" presName="vertSpace2" presStyleLbl="node1" presStyleIdx="0" presStyleCnt="2"/>
      <dgm:spPr/>
    </dgm:pt>
    <dgm:pt modelId="{6327CE9B-E2F2-4E8D-A986-F88B3372E086}" type="pres">
      <dgm:prSet presAssocID="{13A4DEAB-9DB9-4792-825A-F045A6D9A2B6}" presName="circle2" presStyleLbl="node1" presStyleIdx="1" presStyleCnt="2" custScaleY="29828" custLinFactNeighborX="-817" custLinFactNeighborY="77858"/>
      <dgm:spPr/>
    </dgm:pt>
    <dgm:pt modelId="{08B50EE7-D5B1-457E-827B-977E2E66D87A}" type="pres">
      <dgm:prSet presAssocID="{13A4DEAB-9DB9-4792-825A-F045A6D9A2B6}" presName="rect2" presStyleLbl="alignAcc1" presStyleIdx="1" presStyleCnt="2" custScaleY="29827" custLinFactNeighborY="42772"/>
      <dgm:spPr/>
      <dgm:t>
        <a:bodyPr/>
        <a:lstStyle/>
        <a:p>
          <a:endParaRPr lang="en-US"/>
        </a:p>
      </dgm:t>
    </dgm:pt>
    <dgm:pt modelId="{BF22FC5D-3109-4EC2-90CE-B19E52FBC977}" type="pres">
      <dgm:prSet presAssocID="{1471CD61-049D-4B7E-987E-A9270643119D}" presName="rect1ParTxNoCh" presStyleLbl="alignAcc1" presStyleIdx="1" presStyleCnt="2">
        <dgm:presLayoutVars>
          <dgm:chMax val="1"/>
          <dgm:bulletEnabled val="1"/>
        </dgm:presLayoutVars>
      </dgm:prSet>
      <dgm:spPr/>
      <dgm:t>
        <a:bodyPr/>
        <a:lstStyle/>
        <a:p>
          <a:endParaRPr lang="en-US"/>
        </a:p>
      </dgm:t>
    </dgm:pt>
    <dgm:pt modelId="{4FC0C017-1676-4244-9FBF-85FEF2FE1369}" type="pres">
      <dgm:prSet presAssocID="{13A4DEAB-9DB9-4792-825A-F045A6D9A2B6}" presName="rect2ParTxNoCh" presStyleLbl="alignAcc1" presStyleIdx="1" presStyleCnt="2">
        <dgm:presLayoutVars>
          <dgm:chMax val="1"/>
          <dgm:bulletEnabled val="1"/>
        </dgm:presLayoutVars>
      </dgm:prSet>
      <dgm:spPr/>
      <dgm:t>
        <a:bodyPr/>
        <a:lstStyle/>
        <a:p>
          <a:endParaRPr lang="en-US"/>
        </a:p>
      </dgm:t>
    </dgm:pt>
  </dgm:ptLst>
  <dgm:cxnLst>
    <dgm:cxn modelId="{2AD02101-0A3F-426E-BD82-B53EEB286682}" srcId="{3211F9FE-BE68-465E-BC53-37375B6F8614}" destId="{1471CD61-049D-4B7E-987E-A9270643119D}" srcOrd="0" destOrd="0" parTransId="{F941A24D-6A62-42DE-B800-57977544944C}" sibTransId="{D6CFFF9C-1087-4C03-A009-6E2C5BEB87AF}"/>
    <dgm:cxn modelId="{17298B75-EBAF-4D58-A1CE-64E9A109C7B4}" type="presOf" srcId="{13A4DEAB-9DB9-4792-825A-F045A6D9A2B6}" destId="{08B50EE7-D5B1-457E-827B-977E2E66D87A}" srcOrd="0" destOrd="0" presId="urn:microsoft.com/office/officeart/2005/8/layout/target3"/>
    <dgm:cxn modelId="{8DE91B4B-3889-454C-8B58-FF8A5703B884}" type="presOf" srcId="{3211F9FE-BE68-465E-BC53-37375B6F8614}" destId="{E910F178-CF20-4802-9FEA-B3840C447490}" srcOrd="0" destOrd="0" presId="urn:microsoft.com/office/officeart/2005/8/layout/target3"/>
    <dgm:cxn modelId="{19E5079C-E20D-4661-988B-79157B4BE2E3}" type="presOf" srcId="{1471CD61-049D-4B7E-987E-A9270643119D}" destId="{BF22FC5D-3109-4EC2-90CE-B19E52FBC977}" srcOrd="1" destOrd="0" presId="urn:microsoft.com/office/officeart/2005/8/layout/target3"/>
    <dgm:cxn modelId="{2219ABB4-CABA-4394-AFFB-DC416BF5976B}" type="presOf" srcId="{1471CD61-049D-4B7E-987E-A9270643119D}" destId="{EFAC7B44-0780-4BE6-BEC2-4118F5FCD059}" srcOrd="0" destOrd="0" presId="urn:microsoft.com/office/officeart/2005/8/layout/target3"/>
    <dgm:cxn modelId="{E5AFA951-087D-4AE4-8212-83000595AC41}" type="presOf" srcId="{13A4DEAB-9DB9-4792-825A-F045A6D9A2B6}" destId="{4FC0C017-1676-4244-9FBF-85FEF2FE1369}" srcOrd="1" destOrd="0" presId="urn:microsoft.com/office/officeart/2005/8/layout/target3"/>
    <dgm:cxn modelId="{BED3B9BB-F1BF-47E8-A3E2-AAE982A858F8}" srcId="{3211F9FE-BE68-465E-BC53-37375B6F8614}" destId="{13A4DEAB-9DB9-4792-825A-F045A6D9A2B6}" srcOrd="1" destOrd="0" parTransId="{E39E8DF4-D017-4981-B349-2F5474C87D4E}" sibTransId="{C5060560-E2D6-4CA0-B58F-78EDB945A562}"/>
    <dgm:cxn modelId="{A37A908E-6D3B-43EF-BCD6-C8FEAA106F57}" type="presParOf" srcId="{E910F178-CF20-4802-9FEA-B3840C447490}" destId="{561B5D1E-B3AB-493A-A439-AAE9070132D7}" srcOrd="0" destOrd="0" presId="urn:microsoft.com/office/officeart/2005/8/layout/target3"/>
    <dgm:cxn modelId="{D8BB5095-176E-43AC-B2E6-344442B683D6}" type="presParOf" srcId="{E910F178-CF20-4802-9FEA-B3840C447490}" destId="{DEB66050-1C73-4022-AE7F-A5D96C8D4E9F}" srcOrd="1" destOrd="0" presId="urn:microsoft.com/office/officeart/2005/8/layout/target3"/>
    <dgm:cxn modelId="{8BB3EC1D-5E33-435F-A898-377A87DE7444}" type="presParOf" srcId="{E910F178-CF20-4802-9FEA-B3840C447490}" destId="{EFAC7B44-0780-4BE6-BEC2-4118F5FCD059}" srcOrd="2" destOrd="0" presId="urn:microsoft.com/office/officeart/2005/8/layout/target3"/>
    <dgm:cxn modelId="{9351E033-803A-4953-891E-C51DB64A5392}" type="presParOf" srcId="{E910F178-CF20-4802-9FEA-B3840C447490}" destId="{9908CC6C-5975-4114-920B-F7274B6765FA}" srcOrd="3" destOrd="0" presId="urn:microsoft.com/office/officeart/2005/8/layout/target3"/>
    <dgm:cxn modelId="{959FE1AB-D687-45C5-A946-AF7AE4ADDEAC}" type="presParOf" srcId="{E910F178-CF20-4802-9FEA-B3840C447490}" destId="{6327CE9B-E2F2-4E8D-A986-F88B3372E086}" srcOrd="4" destOrd="0" presId="urn:microsoft.com/office/officeart/2005/8/layout/target3"/>
    <dgm:cxn modelId="{6EF23D2D-AE7F-4B7B-83FE-1B9137B49FDF}" type="presParOf" srcId="{E910F178-CF20-4802-9FEA-B3840C447490}" destId="{08B50EE7-D5B1-457E-827B-977E2E66D87A}" srcOrd="5" destOrd="0" presId="urn:microsoft.com/office/officeart/2005/8/layout/target3"/>
    <dgm:cxn modelId="{B95C07E8-D767-409F-B207-CDC3AEAA0049}" type="presParOf" srcId="{E910F178-CF20-4802-9FEA-B3840C447490}" destId="{BF22FC5D-3109-4EC2-90CE-B19E52FBC977}" srcOrd="6" destOrd="0" presId="urn:microsoft.com/office/officeart/2005/8/layout/target3"/>
    <dgm:cxn modelId="{5B1A89DF-2753-4A69-9DBA-35D396D7A492}" type="presParOf" srcId="{E910F178-CF20-4802-9FEA-B3840C447490}" destId="{4FC0C017-1676-4244-9FBF-85FEF2FE1369}" srcOrd="7" destOrd="0" presId="urn:microsoft.com/office/officeart/2005/8/layout/targe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54DE84-5885-4745-96BF-E8C4E402CF7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87464DCF-BF41-47CA-8AAC-932D1172BA22}">
      <dgm:prSet/>
      <dgm:spPr/>
      <dgm:t>
        <a:bodyPr/>
        <a:lstStyle/>
        <a:p>
          <a:pPr rtl="0"/>
          <a:r>
            <a:rPr lang="en-US" dirty="0" smtClean="0"/>
            <a:t>Actor is the primitive unit that embodies </a:t>
          </a:r>
          <a:endParaRPr lang="en-US" dirty="0"/>
        </a:p>
      </dgm:t>
    </dgm:pt>
    <dgm:pt modelId="{07D0380D-DEE5-40B1-B70F-001549150401}" type="parTrans" cxnId="{B05E5D02-6CD5-43B8-8ED2-9FF6E1DD3315}">
      <dgm:prSet/>
      <dgm:spPr/>
      <dgm:t>
        <a:bodyPr/>
        <a:lstStyle/>
        <a:p>
          <a:endParaRPr lang="en-US"/>
        </a:p>
      </dgm:t>
    </dgm:pt>
    <dgm:pt modelId="{2CF889CB-1FAA-4AD2-8EE1-A41D5F4A20DA}" type="sibTrans" cxnId="{B05E5D02-6CD5-43B8-8ED2-9FF6E1DD3315}">
      <dgm:prSet/>
      <dgm:spPr/>
      <dgm:t>
        <a:bodyPr/>
        <a:lstStyle/>
        <a:p>
          <a:endParaRPr lang="en-US"/>
        </a:p>
      </dgm:t>
    </dgm:pt>
    <dgm:pt modelId="{55EE0250-9F04-447E-BD3B-5DA9465FC70D}">
      <dgm:prSet/>
      <dgm:spPr/>
      <dgm:t>
        <a:bodyPr/>
        <a:lstStyle/>
        <a:p>
          <a:pPr rtl="0"/>
          <a:r>
            <a:rPr lang="en-US" dirty="0" smtClean="0"/>
            <a:t>Processing </a:t>
          </a:r>
          <a:endParaRPr lang="en-US" dirty="0"/>
        </a:p>
      </dgm:t>
    </dgm:pt>
    <dgm:pt modelId="{7E8F5731-BF15-49AC-849C-0D12219B8702}" type="parTrans" cxnId="{DE37121B-C91D-4CAB-9684-2AAB6BFE7CB5}">
      <dgm:prSet/>
      <dgm:spPr/>
      <dgm:t>
        <a:bodyPr/>
        <a:lstStyle/>
        <a:p>
          <a:endParaRPr lang="en-US"/>
        </a:p>
      </dgm:t>
    </dgm:pt>
    <dgm:pt modelId="{F6968B0B-CC57-49F4-8109-6B09B81E09B5}" type="sibTrans" cxnId="{DE37121B-C91D-4CAB-9684-2AAB6BFE7CB5}">
      <dgm:prSet/>
      <dgm:spPr/>
      <dgm:t>
        <a:bodyPr/>
        <a:lstStyle/>
        <a:p>
          <a:endParaRPr lang="en-US"/>
        </a:p>
      </dgm:t>
    </dgm:pt>
    <dgm:pt modelId="{40A74B49-122B-4783-AC44-867A12FFB747}">
      <dgm:prSet/>
      <dgm:spPr/>
      <dgm:t>
        <a:bodyPr/>
        <a:lstStyle/>
        <a:p>
          <a:pPr rtl="0"/>
          <a:r>
            <a:rPr lang="en-US" dirty="0" smtClean="0"/>
            <a:t>Storage</a:t>
          </a:r>
          <a:endParaRPr lang="en-US" dirty="0"/>
        </a:p>
      </dgm:t>
    </dgm:pt>
    <dgm:pt modelId="{D70012ED-3EA0-4820-910C-2874250776D4}" type="parTrans" cxnId="{8170AAFE-D135-4B64-89E7-81DB295369A3}">
      <dgm:prSet/>
      <dgm:spPr/>
      <dgm:t>
        <a:bodyPr/>
        <a:lstStyle/>
        <a:p>
          <a:endParaRPr lang="en-US"/>
        </a:p>
      </dgm:t>
    </dgm:pt>
    <dgm:pt modelId="{E205C918-5413-4B15-A2B5-9F19C3B552A9}" type="sibTrans" cxnId="{8170AAFE-D135-4B64-89E7-81DB295369A3}">
      <dgm:prSet/>
      <dgm:spPr/>
      <dgm:t>
        <a:bodyPr/>
        <a:lstStyle/>
        <a:p>
          <a:endParaRPr lang="en-US"/>
        </a:p>
      </dgm:t>
    </dgm:pt>
    <dgm:pt modelId="{6683556F-20D9-49D1-A55F-137712CF018C}">
      <dgm:prSet/>
      <dgm:spPr/>
      <dgm:t>
        <a:bodyPr/>
        <a:lstStyle/>
        <a:p>
          <a:pPr rtl="0"/>
          <a:r>
            <a:rPr lang="en-US" dirty="0" smtClean="0"/>
            <a:t>Communication</a:t>
          </a:r>
          <a:endParaRPr lang="en-US" dirty="0"/>
        </a:p>
      </dgm:t>
    </dgm:pt>
    <dgm:pt modelId="{39A6B8D8-8D32-4820-905B-1C1514BD393C}" type="parTrans" cxnId="{3BE25A42-EA4E-4E29-88EC-D14F34EC5936}">
      <dgm:prSet/>
      <dgm:spPr/>
      <dgm:t>
        <a:bodyPr/>
        <a:lstStyle/>
        <a:p>
          <a:endParaRPr lang="en-US"/>
        </a:p>
      </dgm:t>
    </dgm:pt>
    <dgm:pt modelId="{8C63D0C4-40DF-40F7-B4DB-99CA9DDA6FF5}" type="sibTrans" cxnId="{3BE25A42-EA4E-4E29-88EC-D14F34EC5936}">
      <dgm:prSet/>
      <dgm:spPr/>
      <dgm:t>
        <a:bodyPr/>
        <a:lstStyle/>
        <a:p>
          <a:endParaRPr lang="en-US"/>
        </a:p>
      </dgm:t>
    </dgm:pt>
    <dgm:pt modelId="{C967244E-DD1D-49E2-B95E-8996BDAC5600}" type="pres">
      <dgm:prSet presAssocID="{0554DE84-5885-4745-96BF-E8C4E402CF77}" presName="Name0" presStyleCnt="0">
        <dgm:presLayoutVars>
          <dgm:dir/>
          <dgm:animLvl val="lvl"/>
          <dgm:resizeHandles val="exact"/>
        </dgm:presLayoutVars>
      </dgm:prSet>
      <dgm:spPr/>
      <dgm:t>
        <a:bodyPr/>
        <a:lstStyle/>
        <a:p>
          <a:endParaRPr lang="en-US"/>
        </a:p>
      </dgm:t>
    </dgm:pt>
    <dgm:pt modelId="{AD10C127-CB9C-4CA8-BE69-1663767CD1F7}" type="pres">
      <dgm:prSet presAssocID="{87464DCF-BF41-47CA-8AAC-932D1172BA22}" presName="linNode" presStyleCnt="0"/>
      <dgm:spPr/>
    </dgm:pt>
    <dgm:pt modelId="{B125B1F2-6600-4804-AA6A-147212926DD4}" type="pres">
      <dgm:prSet presAssocID="{87464DCF-BF41-47CA-8AAC-932D1172BA22}" presName="parentText" presStyleLbl="node1" presStyleIdx="0" presStyleCnt="1">
        <dgm:presLayoutVars>
          <dgm:chMax val="1"/>
          <dgm:bulletEnabled val="1"/>
        </dgm:presLayoutVars>
      </dgm:prSet>
      <dgm:spPr/>
      <dgm:t>
        <a:bodyPr/>
        <a:lstStyle/>
        <a:p>
          <a:endParaRPr lang="en-US"/>
        </a:p>
      </dgm:t>
    </dgm:pt>
    <dgm:pt modelId="{3EAE04E5-B04A-43FC-9C2B-B85908486EDD}" type="pres">
      <dgm:prSet presAssocID="{87464DCF-BF41-47CA-8AAC-932D1172BA22}" presName="descendantText" presStyleLbl="alignAccFollowNode1" presStyleIdx="0" presStyleCnt="1">
        <dgm:presLayoutVars>
          <dgm:bulletEnabled val="1"/>
        </dgm:presLayoutVars>
      </dgm:prSet>
      <dgm:spPr/>
      <dgm:t>
        <a:bodyPr/>
        <a:lstStyle/>
        <a:p>
          <a:endParaRPr lang="en-US"/>
        </a:p>
      </dgm:t>
    </dgm:pt>
  </dgm:ptLst>
  <dgm:cxnLst>
    <dgm:cxn modelId="{A0D19712-8391-498F-8813-814831F0E0BE}" type="presOf" srcId="{0554DE84-5885-4745-96BF-E8C4E402CF77}" destId="{C967244E-DD1D-49E2-B95E-8996BDAC5600}" srcOrd="0" destOrd="0" presId="urn:microsoft.com/office/officeart/2005/8/layout/vList5"/>
    <dgm:cxn modelId="{A7D72954-2A85-4321-86A6-07C91FAA5C24}" type="presOf" srcId="{40A74B49-122B-4783-AC44-867A12FFB747}" destId="{3EAE04E5-B04A-43FC-9C2B-B85908486EDD}" srcOrd="0" destOrd="1" presId="urn:microsoft.com/office/officeart/2005/8/layout/vList5"/>
    <dgm:cxn modelId="{3BE25A42-EA4E-4E29-88EC-D14F34EC5936}" srcId="{87464DCF-BF41-47CA-8AAC-932D1172BA22}" destId="{6683556F-20D9-49D1-A55F-137712CF018C}" srcOrd="2" destOrd="0" parTransId="{39A6B8D8-8D32-4820-905B-1C1514BD393C}" sibTransId="{8C63D0C4-40DF-40F7-B4DB-99CA9DDA6FF5}"/>
    <dgm:cxn modelId="{8170AAFE-D135-4B64-89E7-81DB295369A3}" srcId="{87464DCF-BF41-47CA-8AAC-932D1172BA22}" destId="{40A74B49-122B-4783-AC44-867A12FFB747}" srcOrd="1" destOrd="0" parTransId="{D70012ED-3EA0-4820-910C-2874250776D4}" sibTransId="{E205C918-5413-4B15-A2B5-9F19C3B552A9}"/>
    <dgm:cxn modelId="{B527B183-9DBE-43C4-A555-9D8E3971ADC9}" type="presOf" srcId="{6683556F-20D9-49D1-A55F-137712CF018C}" destId="{3EAE04E5-B04A-43FC-9C2B-B85908486EDD}" srcOrd="0" destOrd="2" presId="urn:microsoft.com/office/officeart/2005/8/layout/vList5"/>
    <dgm:cxn modelId="{B05E5D02-6CD5-43B8-8ED2-9FF6E1DD3315}" srcId="{0554DE84-5885-4745-96BF-E8C4E402CF77}" destId="{87464DCF-BF41-47CA-8AAC-932D1172BA22}" srcOrd="0" destOrd="0" parTransId="{07D0380D-DEE5-40B1-B70F-001549150401}" sibTransId="{2CF889CB-1FAA-4AD2-8EE1-A41D5F4A20DA}"/>
    <dgm:cxn modelId="{DE37121B-C91D-4CAB-9684-2AAB6BFE7CB5}" srcId="{87464DCF-BF41-47CA-8AAC-932D1172BA22}" destId="{55EE0250-9F04-447E-BD3B-5DA9465FC70D}" srcOrd="0" destOrd="0" parTransId="{7E8F5731-BF15-49AC-849C-0D12219B8702}" sibTransId="{F6968B0B-CC57-49F4-8109-6B09B81E09B5}"/>
    <dgm:cxn modelId="{B631BE46-7A01-4D07-87F4-0380930B890D}" type="presOf" srcId="{55EE0250-9F04-447E-BD3B-5DA9465FC70D}" destId="{3EAE04E5-B04A-43FC-9C2B-B85908486EDD}" srcOrd="0" destOrd="0" presId="urn:microsoft.com/office/officeart/2005/8/layout/vList5"/>
    <dgm:cxn modelId="{B8590591-20FC-4986-B42C-222C795FE113}" type="presOf" srcId="{87464DCF-BF41-47CA-8AAC-932D1172BA22}" destId="{B125B1F2-6600-4804-AA6A-147212926DD4}" srcOrd="0" destOrd="0" presId="urn:microsoft.com/office/officeart/2005/8/layout/vList5"/>
    <dgm:cxn modelId="{690C72B7-44D8-4225-8C79-25DCE58BBB11}" type="presParOf" srcId="{C967244E-DD1D-49E2-B95E-8996BDAC5600}" destId="{AD10C127-CB9C-4CA8-BE69-1663767CD1F7}" srcOrd="0" destOrd="0" presId="urn:microsoft.com/office/officeart/2005/8/layout/vList5"/>
    <dgm:cxn modelId="{0BFEC5EE-ED9A-4BA1-AD64-A2B916471B74}" type="presParOf" srcId="{AD10C127-CB9C-4CA8-BE69-1663767CD1F7}" destId="{B125B1F2-6600-4804-AA6A-147212926DD4}" srcOrd="0" destOrd="0" presId="urn:microsoft.com/office/officeart/2005/8/layout/vList5"/>
    <dgm:cxn modelId="{335C9F44-96AA-47EB-9381-862FD0C1381F}" type="presParOf" srcId="{AD10C127-CB9C-4CA8-BE69-1663767CD1F7}" destId="{3EAE04E5-B04A-43FC-9C2B-B85908486EDD}"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18C9F9F-2F9A-45B0-B23D-FF12F6EB5DCD}"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C4BBE9A5-5B0C-4AA0-A519-E745495F1332}">
      <dgm:prSet/>
      <dgm:spPr/>
      <dgm:t>
        <a:bodyPr/>
        <a:lstStyle/>
        <a:p>
          <a:pPr rtl="0"/>
          <a:r>
            <a:rPr lang="en-US" dirty="0" smtClean="0"/>
            <a:t>when an actor receives a message it can </a:t>
          </a:r>
          <a:endParaRPr lang="en-US" dirty="0"/>
        </a:p>
      </dgm:t>
    </dgm:pt>
    <dgm:pt modelId="{39760BCF-615B-436B-A981-AC3E1BA4314F}" type="parTrans" cxnId="{8B62B16E-AAD9-4665-AD20-5E8C59D0080E}">
      <dgm:prSet/>
      <dgm:spPr/>
      <dgm:t>
        <a:bodyPr/>
        <a:lstStyle/>
        <a:p>
          <a:endParaRPr lang="en-US"/>
        </a:p>
      </dgm:t>
    </dgm:pt>
    <dgm:pt modelId="{15BD2AD1-FC4F-4AA3-B7F8-7021D025DEA6}" type="sibTrans" cxnId="{8B62B16E-AAD9-4665-AD20-5E8C59D0080E}">
      <dgm:prSet/>
      <dgm:spPr/>
      <dgm:t>
        <a:bodyPr/>
        <a:lstStyle/>
        <a:p>
          <a:endParaRPr lang="en-US"/>
        </a:p>
      </dgm:t>
    </dgm:pt>
    <dgm:pt modelId="{70C100DD-2FAB-4E42-9702-9C5034AE7C15}">
      <dgm:prSet/>
      <dgm:spPr/>
      <dgm:t>
        <a:bodyPr/>
        <a:lstStyle/>
        <a:p>
          <a:pPr rtl="0"/>
          <a:r>
            <a:rPr lang="en-US" dirty="0" smtClean="0"/>
            <a:t>create more actors </a:t>
          </a:r>
          <a:endParaRPr lang="en-US" dirty="0"/>
        </a:p>
      </dgm:t>
    </dgm:pt>
    <dgm:pt modelId="{B05BC4B4-3BA9-4EA2-A7E1-AC0B848E1E9E}" type="parTrans" cxnId="{255C5133-D257-4E59-8322-53EF8A0FED34}">
      <dgm:prSet/>
      <dgm:spPr/>
      <dgm:t>
        <a:bodyPr/>
        <a:lstStyle/>
        <a:p>
          <a:endParaRPr lang="en-US"/>
        </a:p>
      </dgm:t>
    </dgm:pt>
    <dgm:pt modelId="{D35BEB0A-C3F9-4618-B369-14E7225A732B}" type="sibTrans" cxnId="{255C5133-D257-4E59-8322-53EF8A0FED34}">
      <dgm:prSet/>
      <dgm:spPr/>
      <dgm:t>
        <a:bodyPr/>
        <a:lstStyle/>
        <a:p>
          <a:endParaRPr lang="en-US"/>
        </a:p>
      </dgm:t>
    </dgm:pt>
    <dgm:pt modelId="{28DDD7C2-56F3-4E7E-BE37-35C560187013}">
      <dgm:prSet/>
      <dgm:spPr/>
      <dgm:t>
        <a:bodyPr/>
        <a:lstStyle/>
        <a:p>
          <a:pPr rtl="0"/>
          <a:r>
            <a:rPr lang="en-US" dirty="0" smtClean="0"/>
            <a:t>send messages to actors it has addresses for </a:t>
          </a:r>
          <a:endParaRPr lang="en-US" dirty="0"/>
        </a:p>
      </dgm:t>
    </dgm:pt>
    <dgm:pt modelId="{4C1EC204-F59E-474D-8B4D-4671A17EF49B}" type="parTrans" cxnId="{2B92EDA6-818C-423C-9283-BF23D39F8724}">
      <dgm:prSet/>
      <dgm:spPr/>
      <dgm:t>
        <a:bodyPr/>
        <a:lstStyle/>
        <a:p>
          <a:endParaRPr lang="en-US"/>
        </a:p>
      </dgm:t>
    </dgm:pt>
    <dgm:pt modelId="{97206C3D-BC0D-4D5A-8805-E09EE6C4B93B}" type="sibTrans" cxnId="{2B92EDA6-818C-423C-9283-BF23D39F8724}">
      <dgm:prSet/>
      <dgm:spPr/>
      <dgm:t>
        <a:bodyPr/>
        <a:lstStyle/>
        <a:p>
          <a:endParaRPr lang="en-US"/>
        </a:p>
      </dgm:t>
    </dgm:pt>
    <dgm:pt modelId="{92D5150E-8F2C-4950-B139-3D560A4C92F8}">
      <dgm:prSet/>
      <dgm:spPr/>
      <dgm:t>
        <a:bodyPr/>
        <a:lstStyle/>
        <a:p>
          <a:pPr rtl="0"/>
          <a:r>
            <a:rPr lang="en-US" dirty="0" smtClean="0"/>
            <a:t>designate what the actor is going to do with the next message it receives</a:t>
          </a:r>
          <a:endParaRPr lang="en-US" dirty="0"/>
        </a:p>
      </dgm:t>
    </dgm:pt>
    <dgm:pt modelId="{B8CA43DC-A5C7-4792-B333-7F0CBF4226A8}" type="parTrans" cxnId="{2318E07E-2D3B-4F80-BF5D-2CEF995981DF}">
      <dgm:prSet/>
      <dgm:spPr/>
      <dgm:t>
        <a:bodyPr/>
        <a:lstStyle/>
        <a:p>
          <a:endParaRPr lang="en-US"/>
        </a:p>
      </dgm:t>
    </dgm:pt>
    <dgm:pt modelId="{A75A5041-8CE3-4D2E-B14F-3871A32A1F53}" type="sibTrans" cxnId="{2318E07E-2D3B-4F80-BF5D-2CEF995981DF}">
      <dgm:prSet/>
      <dgm:spPr/>
      <dgm:t>
        <a:bodyPr/>
        <a:lstStyle/>
        <a:p>
          <a:endParaRPr lang="en-US"/>
        </a:p>
      </dgm:t>
    </dgm:pt>
    <dgm:pt modelId="{F569B7E0-7D6B-4526-8858-79222CEB7C1F}" type="pres">
      <dgm:prSet presAssocID="{218C9F9F-2F9A-45B0-B23D-FF12F6EB5DCD}" presName="Name0" presStyleCnt="0">
        <dgm:presLayoutVars>
          <dgm:chPref val="3"/>
          <dgm:dir/>
          <dgm:animLvl val="lvl"/>
          <dgm:resizeHandles/>
        </dgm:presLayoutVars>
      </dgm:prSet>
      <dgm:spPr/>
      <dgm:t>
        <a:bodyPr/>
        <a:lstStyle/>
        <a:p>
          <a:endParaRPr lang="en-US"/>
        </a:p>
      </dgm:t>
    </dgm:pt>
    <dgm:pt modelId="{EFAA1D34-C03D-418D-AF76-78A3E6CD6762}" type="pres">
      <dgm:prSet presAssocID="{C4BBE9A5-5B0C-4AA0-A519-E745495F1332}" presName="horFlow" presStyleCnt="0"/>
      <dgm:spPr/>
    </dgm:pt>
    <dgm:pt modelId="{567DB19F-39BE-4238-BD81-03260BE8B8D1}" type="pres">
      <dgm:prSet presAssocID="{C4BBE9A5-5B0C-4AA0-A519-E745495F1332}" presName="bigChev" presStyleLbl="node1" presStyleIdx="0" presStyleCnt="1"/>
      <dgm:spPr/>
      <dgm:t>
        <a:bodyPr/>
        <a:lstStyle/>
        <a:p>
          <a:endParaRPr lang="en-US"/>
        </a:p>
      </dgm:t>
    </dgm:pt>
    <dgm:pt modelId="{02C3CDA5-5B5D-4E0E-AA41-F0DE26DE8F8A}" type="pres">
      <dgm:prSet presAssocID="{B05BC4B4-3BA9-4EA2-A7E1-AC0B848E1E9E}" presName="parTrans" presStyleCnt="0"/>
      <dgm:spPr/>
    </dgm:pt>
    <dgm:pt modelId="{518FA9D2-1466-42AE-AFC2-2ED26C496AEE}" type="pres">
      <dgm:prSet presAssocID="{70C100DD-2FAB-4E42-9702-9C5034AE7C15}" presName="node" presStyleLbl="alignAccFollowNode1" presStyleIdx="0" presStyleCnt="3">
        <dgm:presLayoutVars>
          <dgm:bulletEnabled val="1"/>
        </dgm:presLayoutVars>
      </dgm:prSet>
      <dgm:spPr/>
      <dgm:t>
        <a:bodyPr/>
        <a:lstStyle/>
        <a:p>
          <a:endParaRPr lang="en-US"/>
        </a:p>
      </dgm:t>
    </dgm:pt>
    <dgm:pt modelId="{2EF62683-B8BD-47CF-8250-12C19877FDF3}" type="pres">
      <dgm:prSet presAssocID="{D35BEB0A-C3F9-4618-B369-14E7225A732B}" presName="sibTrans" presStyleCnt="0"/>
      <dgm:spPr/>
    </dgm:pt>
    <dgm:pt modelId="{BE506589-FFD6-4546-910E-C90C07248BA0}" type="pres">
      <dgm:prSet presAssocID="{28DDD7C2-56F3-4E7E-BE37-35C560187013}" presName="node" presStyleLbl="alignAccFollowNode1" presStyleIdx="1" presStyleCnt="3">
        <dgm:presLayoutVars>
          <dgm:bulletEnabled val="1"/>
        </dgm:presLayoutVars>
      </dgm:prSet>
      <dgm:spPr/>
      <dgm:t>
        <a:bodyPr/>
        <a:lstStyle/>
        <a:p>
          <a:endParaRPr lang="en-US"/>
        </a:p>
      </dgm:t>
    </dgm:pt>
    <dgm:pt modelId="{642AEF88-D7C7-4FA3-88F9-DC1882D29C3F}" type="pres">
      <dgm:prSet presAssocID="{97206C3D-BC0D-4D5A-8805-E09EE6C4B93B}" presName="sibTrans" presStyleCnt="0"/>
      <dgm:spPr/>
    </dgm:pt>
    <dgm:pt modelId="{226FED2D-A791-4637-82E6-A85698F3FB55}" type="pres">
      <dgm:prSet presAssocID="{92D5150E-8F2C-4950-B139-3D560A4C92F8}" presName="node" presStyleLbl="alignAccFollowNode1" presStyleIdx="2" presStyleCnt="3">
        <dgm:presLayoutVars>
          <dgm:bulletEnabled val="1"/>
        </dgm:presLayoutVars>
      </dgm:prSet>
      <dgm:spPr/>
      <dgm:t>
        <a:bodyPr/>
        <a:lstStyle/>
        <a:p>
          <a:endParaRPr lang="en-US"/>
        </a:p>
      </dgm:t>
    </dgm:pt>
  </dgm:ptLst>
  <dgm:cxnLst>
    <dgm:cxn modelId="{F1F6C23E-B86D-4652-B387-D754955B8FD1}" type="presOf" srcId="{70C100DD-2FAB-4E42-9702-9C5034AE7C15}" destId="{518FA9D2-1466-42AE-AFC2-2ED26C496AEE}" srcOrd="0" destOrd="0" presId="urn:microsoft.com/office/officeart/2005/8/layout/lProcess3"/>
    <dgm:cxn modelId="{2318E07E-2D3B-4F80-BF5D-2CEF995981DF}" srcId="{C4BBE9A5-5B0C-4AA0-A519-E745495F1332}" destId="{92D5150E-8F2C-4950-B139-3D560A4C92F8}" srcOrd="2" destOrd="0" parTransId="{B8CA43DC-A5C7-4792-B333-7F0CBF4226A8}" sibTransId="{A75A5041-8CE3-4D2E-B14F-3871A32A1F53}"/>
    <dgm:cxn modelId="{5F2AD3C8-DDD0-4E35-8D8C-0065A31D1193}" type="presOf" srcId="{92D5150E-8F2C-4950-B139-3D560A4C92F8}" destId="{226FED2D-A791-4637-82E6-A85698F3FB55}" srcOrd="0" destOrd="0" presId="urn:microsoft.com/office/officeart/2005/8/layout/lProcess3"/>
    <dgm:cxn modelId="{48AD5052-4700-45CD-B394-2FA6E77A613E}" type="presOf" srcId="{C4BBE9A5-5B0C-4AA0-A519-E745495F1332}" destId="{567DB19F-39BE-4238-BD81-03260BE8B8D1}" srcOrd="0" destOrd="0" presId="urn:microsoft.com/office/officeart/2005/8/layout/lProcess3"/>
    <dgm:cxn modelId="{255C5133-D257-4E59-8322-53EF8A0FED34}" srcId="{C4BBE9A5-5B0C-4AA0-A519-E745495F1332}" destId="{70C100DD-2FAB-4E42-9702-9C5034AE7C15}" srcOrd="0" destOrd="0" parTransId="{B05BC4B4-3BA9-4EA2-A7E1-AC0B848E1E9E}" sibTransId="{D35BEB0A-C3F9-4618-B369-14E7225A732B}"/>
    <dgm:cxn modelId="{FCA8438B-A7A6-43F2-9361-C5FEE50DFF0F}" type="presOf" srcId="{28DDD7C2-56F3-4E7E-BE37-35C560187013}" destId="{BE506589-FFD6-4546-910E-C90C07248BA0}" srcOrd="0" destOrd="0" presId="urn:microsoft.com/office/officeart/2005/8/layout/lProcess3"/>
    <dgm:cxn modelId="{8B62B16E-AAD9-4665-AD20-5E8C59D0080E}" srcId="{218C9F9F-2F9A-45B0-B23D-FF12F6EB5DCD}" destId="{C4BBE9A5-5B0C-4AA0-A519-E745495F1332}" srcOrd="0" destOrd="0" parTransId="{39760BCF-615B-436B-A981-AC3E1BA4314F}" sibTransId="{15BD2AD1-FC4F-4AA3-B7F8-7021D025DEA6}"/>
    <dgm:cxn modelId="{2F3B62EE-8AB6-4A12-AE7F-3A42552B339F}" type="presOf" srcId="{218C9F9F-2F9A-45B0-B23D-FF12F6EB5DCD}" destId="{F569B7E0-7D6B-4526-8858-79222CEB7C1F}" srcOrd="0" destOrd="0" presId="urn:microsoft.com/office/officeart/2005/8/layout/lProcess3"/>
    <dgm:cxn modelId="{2B92EDA6-818C-423C-9283-BF23D39F8724}" srcId="{C4BBE9A5-5B0C-4AA0-A519-E745495F1332}" destId="{28DDD7C2-56F3-4E7E-BE37-35C560187013}" srcOrd="1" destOrd="0" parTransId="{4C1EC204-F59E-474D-8B4D-4671A17EF49B}" sibTransId="{97206C3D-BC0D-4D5A-8805-E09EE6C4B93B}"/>
    <dgm:cxn modelId="{EA06A117-1D70-4DC5-8DE0-CE4DC08EE25E}" type="presParOf" srcId="{F569B7E0-7D6B-4526-8858-79222CEB7C1F}" destId="{EFAA1D34-C03D-418D-AF76-78A3E6CD6762}" srcOrd="0" destOrd="0" presId="urn:microsoft.com/office/officeart/2005/8/layout/lProcess3"/>
    <dgm:cxn modelId="{266F8D06-859D-47BF-8DFE-9A14463CF929}" type="presParOf" srcId="{EFAA1D34-C03D-418D-AF76-78A3E6CD6762}" destId="{567DB19F-39BE-4238-BD81-03260BE8B8D1}" srcOrd="0" destOrd="0" presId="urn:microsoft.com/office/officeart/2005/8/layout/lProcess3"/>
    <dgm:cxn modelId="{13E56AB9-ADAD-4DC6-AFED-F1B22B825C62}" type="presParOf" srcId="{EFAA1D34-C03D-418D-AF76-78A3E6CD6762}" destId="{02C3CDA5-5B5D-4E0E-AA41-F0DE26DE8F8A}" srcOrd="1" destOrd="0" presId="urn:microsoft.com/office/officeart/2005/8/layout/lProcess3"/>
    <dgm:cxn modelId="{164255D5-4DE1-4927-82A0-E2B2EB981134}" type="presParOf" srcId="{EFAA1D34-C03D-418D-AF76-78A3E6CD6762}" destId="{518FA9D2-1466-42AE-AFC2-2ED26C496AEE}" srcOrd="2" destOrd="0" presId="urn:microsoft.com/office/officeart/2005/8/layout/lProcess3"/>
    <dgm:cxn modelId="{46D0E4E1-5B13-4649-A83C-B659D6726BFD}" type="presParOf" srcId="{EFAA1D34-C03D-418D-AF76-78A3E6CD6762}" destId="{2EF62683-B8BD-47CF-8250-12C19877FDF3}" srcOrd="3" destOrd="0" presId="urn:microsoft.com/office/officeart/2005/8/layout/lProcess3"/>
    <dgm:cxn modelId="{339EB22F-A674-4790-84B5-D271B01C9BFF}" type="presParOf" srcId="{EFAA1D34-C03D-418D-AF76-78A3E6CD6762}" destId="{BE506589-FFD6-4546-910E-C90C07248BA0}" srcOrd="4" destOrd="0" presId="urn:microsoft.com/office/officeart/2005/8/layout/lProcess3"/>
    <dgm:cxn modelId="{CF50F9CE-D4FA-47AA-9168-7816F749B094}" type="presParOf" srcId="{EFAA1D34-C03D-418D-AF76-78A3E6CD6762}" destId="{642AEF88-D7C7-4FA3-88F9-DC1882D29C3F}" srcOrd="5" destOrd="0" presId="urn:microsoft.com/office/officeart/2005/8/layout/lProcess3"/>
    <dgm:cxn modelId="{8ECE23D5-1C37-42BA-9C33-AB98DA462F0B}" type="presParOf" srcId="{EFAA1D34-C03D-418D-AF76-78A3E6CD6762}" destId="{226FED2D-A791-4637-82E6-A85698F3FB55}" srcOrd="6" destOrd="0" presId="urn:microsoft.com/office/officeart/2005/8/layout/l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FBB6926-3D49-4A37-88EA-50997B4C7494}">
      <dsp:nvSpPr>
        <dsp:cNvPr id="0" name=""/>
        <dsp:cNvSpPr/>
      </dsp:nvSpPr>
      <dsp:spPr>
        <a:xfrm>
          <a:off x="0" y="0"/>
          <a:ext cx="4937125" cy="4937125"/>
        </a:xfrm>
        <a:prstGeom prst="round2Diag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E83F6F-0D89-4581-921D-F9210E87C32A}">
      <dsp:nvSpPr>
        <dsp:cNvPr id="0" name=""/>
        <dsp:cNvSpPr/>
      </dsp:nvSpPr>
      <dsp:spPr>
        <a:xfrm>
          <a:off x="2468562" y="0"/>
          <a:ext cx="5761037" cy="493712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  ”Concurrent programs (processes or threads) can be executed on a single processor by interleaving the execution steps of each in a time-slicing way, or can be executed in parallel by assigning each computational process to one of a set of processors that may be close or distributed across a network.”(definition from </a:t>
          </a:r>
          <a:r>
            <a:rPr lang="en-US" sz="2800" kern="1200" dirty="0" err="1" smtClean="0"/>
            <a:t>wikipedia</a:t>
          </a:r>
          <a:r>
            <a:rPr lang="en-US" sz="2800" kern="1200" dirty="0" smtClean="0"/>
            <a:t>)</a:t>
          </a:r>
          <a:endParaRPr lang="en-US" sz="2800" kern="1200" dirty="0"/>
        </a:p>
      </dsp:txBody>
      <dsp:txXfrm>
        <a:off x="2468562" y="0"/>
        <a:ext cx="5761037" cy="493712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1B5D1E-B3AB-493A-A439-AAE9070132D7}">
      <dsp:nvSpPr>
        <dsp:cNvPr id="0" name=""/>
        <dsp:cNvSpPr/>
      </dsp:nvSpPr>
      <dsp:spPr>
        <a:xfrm>
          <a:off x="0" y="0"/>
          <a:ext cx="4419600" cy="4419600"/>
        </a:xfrm>
        <a:prstGeom prst="pie">
          <a:avLst>
            <a:gd name="adj1" fmla="val 5400000"/>
            <a:gd name="adj2" fmla="val 162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AC7B44-0780-4BE6-BEC2-4118F5FCD059}">
      <dsp:nvSpPr>
        <dsp:cNvPr id="0" name=""/>
        <dsp:cNvSpPr/>
      </dsp:nvSpPr>
      <dsp:spPr>
        <a:xfrm>
          <a:off x="2209800" y="0"/>
          <a:ext cx="6019800" cy="4419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endParaRPr lang="en-US" sz="1800" kern="1200" dirty="0" smtClean="0"/>
        </a:p>
        <a:p>
          <a:pPr lvl="0" algn="ctr" defTabSz="800100" rtl="0">
            <a:lnSpc>
              <a:spcPct val="90000"/>
            </a:lnSpc>
            <a:spcBef>
              <a:spcPct val="0"/>
            </a:spcBef>
            <a:spcAft>
              <a:spcPct val="35000"/>
            </a:spcAft>
          </a:pPr>
          <a:endParaRPr lang="en-US" sz="1800" kern="1200" dirty="0" smtClean="0"/>
        </a:p>
        <a:p>
          <a:pPr lvl="0" algn="ctr" defTabSz="800100" rtl="0">
            <a:lnSpc>
              <a:spcPct val="90000"/>
            </a:lnSpc>
            <a:spcBef>
              <a:spcPct val="0"/>
            </a:spcBef>
            <a:spcAft>
              <a:spcPct val="35000"/>
            </a:spcAft>
          </a:pPr>
          <a:endParaRPr lang="en-US" sz="1600" kern="1200" dirty="0" smtClean="0"/>
        </a:p>
        <a:p>
          <a:pPr lvl="0" algn="ctr" defTabSz="800100" rtl="0">
            <a:lnSpc>
              <a:spcPct val="90000"/>
            </a:lnSpc>
            <a:spcBef>
              <a:spcPct val="0"/>
            </a:spcBef>
            <a:spcAft>
              <a:spcPct val="35000"/>
            </a:spcAft>
          </a:pPr>
          <a:endParaRPr lang="en-US" sz="1600" kern="1200" dirty="0" smtClean="0"/>
        </a:p>
        <a:p>
          <a:pPr lvl="0" algn="ctr" defTabSz="800100" rtl="0">
            <a:lnSpc>
              <a:spcPct val="90000"/>
            </a:lnSpc>
            <a:spcBef>
              <a:spcPct val="0"/>
            </a:spcBef>
            <a:spcAft>
              <a:spcPct val="35000"/>
            </a:spcAft>
          </a:pPr>
          <a:endParaRPr lang="en-US" sz="1600" kern="1200" dirty="0" smtClean="0"/>
        </a:p>
        <a:p>
          <a:pPr lvl="0" algn="ctr" defTabSz="800100" rtl="0">
            <a:lnSpc>
              <a:spcPct val="90000"/>
            </a:lnSpc>
            <a:spcBef>
              <a:spcPct val="0"/>
            </a:spcBef>
            <a:spcAft>
              <a:spcPct val="35000"/>
            </a:spcAft>
          </a:pPr>
          <a:endParaRPr lang="en-US" sz="1600" kern="1200" dirty="0" smtClean="0"/>
        </a:p>
        <a:p>
          <a:pPr lvl="0" algn="ctr" defTabSz="800100" rtl="0">
            <a:lnSpc>
              <a:spcPct val="90000"/>
            </a:lnSpc>
            <a:spcBef>
              <a:spcPct val="0"/>
            </a:spcBef>
            <a:spcAft>
              <a:spcPct val="35000"/>
            </a:spcAft>
          </a:pPr>
          <a:r>
            <a:rPr lang="en-US" sz="1800" kern="1200" dirty="0" smtClean="0"/>
            <a:t>“The concurrency model that most popular languages use now -- shared-state concurrency -- can make good use of multiple cores and result in fast and efficient software. But if the number of cores doubles every 18 months, in a decade we will be dealing with thousands of cores. (This seems ridiculous, but exponential curves always seem ridiculous to our feeble wetware. Forty years ago, the growth in transistor count to today's levels seemed ridiculous and unsustainable.) The prospect of </a:t>
          </a:r>
          <a:r>
            <a:rPr lang="en-US" sz="1800" kern="1200" dirty="0" err="1" smtClean="0"/>
            <a:t>multicore</a:t>
          </a:r>
          <a:r>
            <a:rPr lang="en-US" sz="1800" kern="1200" dirty="0" smtClean="0"/>
            <a:t> systems of this magnitude threatens the viability of the shared-state concurrency model. This article introduces you to a robust alternative -- the actor concurrency model -- and explains how it is implemented in a 20+-year-old yet increasingly relevant functional language: </a:t>
          </a:r>
          <a:r>
            <a:rPr lang="en-US" sz="1800" kern="1200" dirty="0" err="1" smtClean="0"/>
            <a:t>Erlang</a:t>
          </a:r>
          <a:r>
            <a:rPr lang="en-US" sz="1800" kern="1200" dirty="0" smtClean="0"/>
            <a:t>.”</a:t>
          </a:r>
          <a:endParaRPr lang="en-US" sz="1800" kern="1200" dirty="0"/>
        </a:p>
      </dsp:txBody>
      <dsp:txXfrm>
        <a:off x="2209800" y="0"/>
        <a:ext cx="6019800" cy="2099310"/>
      </dsp:txXfrm>
    </dsp:sp>
    <dsp:sp modelId="{6327CE9B-E2F2-4E8D-A986-F88B3372E086}">
      <dsp:nvSpPr>
        <dsp:cNvPr id="0" name=""/>
        <dsp:cNvSpPr/>
      </dsp:nvSpPr>
      <dsp:spPr>
        <a:xfrm>
          <a:off x="1142993" y="3733790"/>
          <a:ext cx="2099310" cy="626182"/>
        </a:xfrm>
        <a:prstGeom prst="pie">
          <a:avLst>
            <a:gd name="adj1" fmla="val 5400000"/>
            <a:gd name="adj2" fmla="val 162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B50EE7-D5B1-457E-827B-977E2E66D87A}">
      <dsp:nvSpPr>
        <dsp:cNvPr id="0" name=""/>
        <dsp:cNvSpPr/>
      </dsp:nvSpPr>
      <dsp:spPr>
        <a:xfrm>
          <a:off x="2209800" y="3733801"/>
          <a:ext cx="6019800" cy="626161"/>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t>By Alex Miller, JavaWorld.com, 02/24/09 http://www.javaworld.com/javaworld/jw-02-2009/jw-02-actor-concurrency1.html</a:t>
          </a:r>
          <a:endParaRPr lang="en-US" sz="1300" kern="1200" dirty="0"/>
        </a:p>
      </dsp:txBody>
      <dsp:txXfrm>
        <a:off x="2209800" y="3733801"/>
        <a:ext cx="6019800" cy="626161"/>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EAE04E5-B04A-43FC-9C2B-B85908486EDD}">
      <dsp:nvSpPr>
        <dsp:cNvPr id="0" name=""/>
        <dsp:cNvSpPr/>
      </dsp:nvSpPr>
      <dsp:spPr>
        <a:xfrm rot="5400000">
          <a:off x="3621278" y="-164909"/>
          <a:ext cx="3949700" cy="526694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6690" tIns="93345" rIns="186690" bIns="93345" numCol="1" spcCol="1270" anchor="ctr" anchorCtr="0">
          <a:noAutofit/>
        </a:bodyPr>
        <a:lstStyle/>
        <a:p>
          <a:pPr marL="285750" lvl="1" indent="-285750" algn="l" defTabSz="2178050" rtl="0">
            <a:lnSpc>
              <a:spcPct val="90000"/>
            </a:lnSpc>
            <a:spcBef>
              <a:spcPct val="0"/>
            </a:spcBef>
            <a:spcAft>
              <a:spcPct val="15000"/>
            </a:spcAft>
            <a:buChar char="••"/>
          </a:pPr>
          <a:r>
            <a:rPr lang="en-US" sz="4900" kern="1200" dirty="0" smtClean="0"/>
            <a:t>Processing </a:t>
          </a:r>
          <a:endParaRPr lang="en-US" sz="4900" kern="1200" dirty="0"/>
        </a:p>
        <a:p>
          <a:pPr marL="285750" lvl="1" indent="-285750" algn="l" defTabSz="2178050" rtl="0">
            <a:lnSpc>
              <a:spcPct val="90000"/>
            </a:lnSpc>
            <a:spcBef>
              <a:spcPct val="0"/>
            </a:spcBef>
            <a:spcAft>
              <a:spcPct val="15000"/>
            </a:spcAft>
            <a:buChar char="••"/>
          </a:pPr>
          <a:r>
            <a:rPr lang="en-US" sz="4900" kern="1200" dirty="0" smtClean="0"/>
            <a:t>Storage</a:t>
          </a:r>
          <a:endParaRPr lang="en-US" sz="4900" kern="1200" dirty="0"/>
        </a:p>
        <a:p>
          <a:pPr marL="285750" lvl="1" indent="-285750" algn="l" defTabSz="2178050" rtl="0">
            <a:lnSpc>
              <a:spcPct val="90000"/>
            </a:lnSpc>
            <a:spcBef>
              <a:spcPct val="0"/>
            </a:spcBef>
            <a:spcAft>
              <a:spcPct val="15000"/>
            </a:spcAft>
            <a:buChar char="••"/>
          </a:pPr>
          <a:r>
            <a:rPr lang="en-US" sz="4900" kern="1200" dirty="0" smtClean="0"/>
            <a:t>Communication</a:t>
          </a:r>
          <a:endParaRPr lang="en-US" sz="4900" kern="1200" dirty="0"/>
        </a:p>
      </dsp:txBody>
      <dsp:txXfrm rot="5400000">
        <a:off x="3621278" y="-164909"/>
        <a:ext cx="3949700" cy="5266944"/>
      </dsp:txXfrm>
    </dsp:sp>
    <dsp:sp modelId="{B125B1F2-6600-4804-AA6A-147212926DD4}">
      <dsp:nvSpPr>
        <dsp:cNvPr id="0" name=""/>
        <dsp:cNvSpPr/>
      </dsp:nvSpPr>
      <dsp:spPr>
        <a:xfrm>
          <a:off x="0" y="0"/>
          <a:ext cx="2962656" cy="49371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lvl="0" algn="ctr" defTabSz="1866900" rtl="0">
            <a:lnSpc>
              <a:spcPct val="90000"/>
            </a:lnSpc>
            <a:spcBef>
              <a:spcPct val="0"/>
            </a:spcBef>
            <a:spcAft>
              <a:spcPct val="35000"/>
            </a:spcAft>
          </a:pPr>
          <a:r>
            <a:rPr lang="en-US" sz="4200" kern="1200" dirty="0" smtClean="0"/>
            <a:t>Actor is the primitive unit that embodies </a:t>
          </a:r>
          <a:endParaRPr lang="en-US" sz="4200" kern="1200" dirty="0"/>
        </a:p>
      </dsp:txBody>
      <dsp:txXfrm>
        <a:off x="0" y="0"/>
        <a:ext cx="2962656" cy="4937125"/>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7DB19F-39BE-4238-BD81-03260BE8B8D1}">
      <dsp:nvSpPr>
        <dsp:cNvPr id="0" name=""/>
        <dsp:cNvSpPr/>
      </dsp:nvSpPr>
      <dsp:spPr>
        <a:xfrm>
          <a:off x="5122" y="1942961"/>
          <a:ext cx="2628007" cy="105120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lvl="0" algn="ctr" defTabSz="844550" rtl="0">
            <a:lnSpc>
              <a:spcPct val="90000"/>
            </a:lnSpc>
            <a:spcBef>
              <a:spcPct val="0"/>
            </a:spcBef>
            <a:spcAft>
              <a:spcPct val="35000"/>
            </a:spcAft>
          </a:pPr>
          <a:r>
            <a:rPr lang="en-US" sz="1900" kern="1200" dirty="0" smtClean="0"/>
            <a:t>when an actor receives a message it can </a:t>
          </a:r>
          <a:endParaRPr lang="en-US" sz="1900" kern="1200" dirty="0"/>
        </a:p>
      </dsp:txBody>
      <dsp:txXfrm>
        <a:off x="5122" y="1942961"/>
        <a:ext cx="2628007" cy="1051202"/>
      </dsp:txXfrm>
    </dsp:sp>
    <dsp:sp modelId="{518FA9D2-1466-42AE-AFC2-2ED26C496AEE}">
      <dsp:nvSpPr>
        <dsp:cNvPr id="0" name=""/>
        <dsp:cNvSpPr/>
      </dsp:nvSpPr>
      <dsp:spPr>
        <a:xfrm>
          <a:off x="2291488" y="2032313"/>
          <a:ext cx="2181245" cy="872498"/>
        </a:xfrm>
        <a:prstGeom prst="chevron">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rtl="0">
            <a:lnSpc>
              <a:spcPct val="90000"/>
            </a:lnSpc>
            <a:spcBef>
              <a:spcPct val="0"/>
            </a:spcBef>
            <a:spcAft>
              <a:spcPct val="35000"/>
            </a:spcAft>
          </a:pPr>
          <a:r>
            <a:rPr lang="en-US" sz="1300" kern="1200" dirty="0" smtClean="0"/>
            <a:t>create more actors </a:t>
          </a:r>
          <a:endParaRPr lang="en-US" sz="1300" kern="1200" dirty="0"/>
        </a:p>
      </dsp:txBody>
      <dsp:txXfrm>
        <a:off x="2291488" y="2032313"/>
        <a:ext cx="2181245" cy="872498"/>
      </dsp:txXfrm>
    </dsp:sp>
    <dsp:sp modelId="{BE506589-FFD6-4546-910E-C90C07248BA0}">
      <dsp:nvSpPr>
        <dsp:cNvPr id="0" name=""/>
        <dsp:cNvSpPr/>
      </dsp:nvSpPr>
      <dsp:spPr>
        <a:xfrm>
          <a:off x="4167360" y="2032313"/>
          <a:ext cx="2181245" cy="872498"/>
        </a:xfrm>
        <a:prstGeom prst="chevron">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rtl="0">
            <a:lnSpc>
              <a:spcPct val="90000"/>
            </a:lnSpc>
            <a:spcBef>
              <a:spcPct val="0"/>
            </a:spcBef>
            <a:spcAft>
              <a:spcPct val="35000"/>
            </a:spcAft>
          </a:pPr>
          <a:r>
            <a:rPr lang="en-US" sz="1300" kern="1200" dirty="0" smtClean="0"/>
            <a:t>send messages to actors it has addresses for </a:t>
          </a:r>
          <a:endParaRPr lang="en-US" sz="1300" kern="1200" dirty="0"/>
        </a:p>
      </dsp:txBody>
      <dsp:txXfrm>
        <a:off x="4167360" y="2032313"/>
        <a:ext cx="2181245" cy="872498"/>
      </dsp:txXfrm>
    </dsp:sp>
    <dsp:sp modelId="{226FED2D-A791-4637-82E6-A85698F3FB55}">
      <dsp:nvSpPr>
        <dsp:cNvPr id="0" name=""/>
        <dsp:cNvSpPr/>
      </dsp:nvSpPr>
      <dsp:spPr>
        <a:xfrm>
          <a:off x="6043231" y="2032313"/>
          <a:ext cx="2181245" cy="872498"/>
        </a:xfrm>
        <a:prstGeom prst="chevron">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rtl="0">
            <a:lnSpc>
              <a:spcPct val="90000"/>
            </a:lnSpc>
            <a:spcBef>
              <a:spcPct val="0"/>
            </a:spcBef>
            <a:spcAft>
              <a:spcPct val="35000"/>
            </a:spcAft>
          </a:pPr>
          <a:r>
            <a:rPr lang="en-US" sz="1300" kern="1200" dirty="0" smtClean="0"/>
            <a:t>designate what the actor is going to do with the next message it receives</a:t>
          </a:r>
          <a:endParaRPr lang="en-US" sz="1300" kern="1200" dirty="0"/>
        </a:p>
      </dsp:txBody>
      <dsp:txXfrm>
        <a:off x="6043231" y="2032313"/>
        <a:ext cx="2181245" cy="872498"/>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C73C77C0-C250-455E-951B-02AB9EEA08D5}" type="datetimeFigureOut">
              <a:rPr lang="en-US" smtClean="0"/>
              <a:pPr/>
              <a:t>12/13/2012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3948310F-2249-44EC-91DA-36AF68AEF91C}"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3C77C0-C250-455E-951B-02AB9EEA08D5}" type="datetimeFigureOut">
              <a:rPr lang="en-US" smtClean="0"/>
              <a:pPr/>
              <a:t>12/13/2012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8310F-2249-44EC-91DA-36AF68AEF91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3C77C0-C250-455E-951B-02AB9EEA08D5}" type="datetimeFigureOut">
              <a:rPr lang="en-US" smtClean="0"/>
              <a:pPr/>
              <a:t>12/13/2012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8310F-2249-44EC-91DA-36AF68AEF91C}"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73C77C0-C250-455E-951B-02AB9EEA08D5}" type="datetimeFigureOut">
              <a:rPr lang="en-US" smtClean="0"/>
              <a:pPr/>
              <a:t>12/13/2012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8310F-2249-44EC-91DA-36AF68AEF91C}"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C73C77C0-C250-455E-951B-02AB9EEA08D5}" type="datetimeFigureOut">
              <a:rPr lang="en-US" smtClean="0"/>
              <a:pPr/>
              <a:t>12/13/2012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3948310F-2249-44EC-91DA-36AF68AEF91C}"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73C77C0-C250-455E-951B-02AB9EEA08D5}" type="datetimeFigureOut">
              <a:rPr lang="en-US" smtClean="0"/>
              <a:pPr/>
              <a:t>12/13/2012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48310F-2249-44EC-91DA-36AF68AEF91C}"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73C77C0-C250-455E-951B-02AB9EEA08D5}" type="datetimeFigureOut">
              <a:rPr lang="en-US" smtClean="0"/>
              <a:pPr/>
              <a:t>12/13/2012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48310F-2249-44EC-91DA-36AF68AEF91C}"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73C77C0-C250-455E-951B-02AB9EEA08D5}" type="datetimeFigureOut">
              <a:rPr lang="en-US" smtClean="0"/>
              <a:pPr/>
              <a:t>12/13/2012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48310F-2249-44EC-91DA-36AF68AEF91C}"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3C77C0-C250-455E-951B-02AB9EEA08D5}" type="datetimeFigureOut">
              <a:rPr lang="en-US" smtClean="0"/>
              <a:pPr/>
              <a:t>12/13/2012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48310F-2249-44EC-91DA-36AF68AEF91C}"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73C77C0-C250-455E-951B-02AB9EEA08D5}" type="datetimeFigureOut">
              <a:rPr lang="en-US" smtClean="0"/>
              <a:pPr/>
              <a:t>12/13/2012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48310F-2249-44EC-91DA-36AF68AEF91C}"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73C77C0-C250-455E-951B-02AB9EEA08D5}" type="datetimeFigureOut">
              <a:rPr lang="en-US" smtClean="0"/>
              <a:pPr/>
              <a:t>12/13/2012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48310F-2249-44EC-91DA-36AF68AEF91C}"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C73C77C0-C250-455E-951B-02AB9EEA08D5}" type="datetimeFigureOut">
              <a:rPr lang="en-US" smtClean="0"/>
              <a:pPr/>
              <a:t>12/13/2012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948310F-2249-44EC-91DA-36AF68AEF91C}"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lambda-the-ultimate.org/node/4453" TargetMode="External"/><Relationship Id="rId2" Type="http://schemas.openxmlformats.org/officeDocument/2006/relationships/hyperlink" Target="http://www.isir.ws/" TargetMode="External"/><Relationship Id="rId1" Type="http://schemas.openxmlformats.org/officeDocument/2006/relationships/slideLayout" Target="../slideLayouts/slideLayout2.xml"/><Relationship Id="rId4" Type="http://schemas.openxmlformats.org/officeDocument/2006/relationships/hyperlink" Target="http://arxiv.org/ftp/arxiv/papers/0812/0812.4852.pdf"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en.wikipedia.org/wiki/Erlang_(programming_language)" TargetMode="External"/><Relationship Id="rId13" Type="http://schemas.openxmlformats.org/officeDocument/2006/relationships/hyperlink" Target="http://en.wikipedia.org/wiki/Zotonic" TargetMode="External"/><Relationship Id="rId18" Type="http://schemas.openxmlformats.org/officeDocument/2006/relationships/hyperlink" Target="http://en.wikipedia.org/wiki/Yaws_(web_server)" TargetMode="External"/><Relationship Id="rId26" Type="http://schemas.openxmlformats.org/officeDocument/2006/relationships/hyperlink" Target="http://en.wikipedia.org/wiki/Twitterfall" TargetMode="External"/><Relationship Id="rId3" Type="http://schemas.openxmlformats.org/officeDocument/2006/relationships/hyperlink" Target="http://en.wikipedia.org/wiki/MapReduce" TargetMode="External"/><Relationship Id="rId21" Type="http://schemas.openxmlformats.org/officeDocument/2006/relationships/hyperlink" Target="http://en.wikipedia.org/w/index.php?title=Cowboy_(web_server)&amp;action=edit&amp;redlink=1" TargetMode="External"/><Relationship Id="rId7" Type="http://schemas.openxmlformats.org/officeDocument/2006/relationships/hyperlink" Target="http://en.wikipedia.org/wiki/Amazon_Web_Services" TargetMode="External"/><Relationship Id="rId12" Type="http://schemas.openxmlformats.org/officeDocument/2006/relationships/hyperlink" Target="http://en.wikipedia.org/wiki/Tuenti" TargetMode="External"/><Relationship Id="rId17" Type="http://schemas.openxmlformats.org/officeDocument/2006/relationships/hyperlink" Target="http://en.wikipedia.org/wiki/Wings_3D" TargetMode="External"/><Relationship Id="rId25" Type="http://schemas.openxmlformats.org/officeDocument/2006/relationships/hyperlink" Target="http://en.wikipedia.org/wiki/Issuu" TargetMode="External"/><Relationship Id="rId2" Type="http://schemas.openxmlformats.org/officeDocument/2006/relationships/hyperlink" Target="http://en.wikipedia.org/wiki/CouchDB" TargetMode="External"/><Relationship Id="rId16" Type="http://schemas.openxmlformats.org/officeDocument/2006/relationships/hyperlink" Target="http://en.wikipedia.org/wiki/Advanced_Message_Queuing_Protocol" TargetMode="External"/><Relationship Id="rId20" Type="http://schemas.openxmlformats.org/officeDocument/2006/relationships/hyperlink" Target="http://en.wikipedia.org/w/index.php?title=Misultin_(web_server)&amp;action=edit&amp;redlink=1" TargetMode="External"/><Relationship Id="rId29" Type="http://schemas.openxmlformats.org/officeDocument/2006/relationships/hyperlink" Target="http://en.wikipedia.org/wiki/High-frequency_trading" TargetMode="External"/><Relationship Id="rId1" Type="http://schemas.openxmlformats.org/officeDocument/2006/relationships/slideLayout" Target="../slideLayouts/slideLayout7.xml"/><Relationship Id="rId6" Type="http://schemas.openxmlformats.org/officeDocument/2006/relationships/hyperlink" Target="http://en.wikipedia.org/wiki/SimpleDB" TargetMode="External"/><Relationship Id="rId11" Type="http://schemas.openxmlformats.org/officeDocument/2006/relationships/hyperlink" Target="http://en.wikipedia.org/wiki/Facebook_Chat" TargetMode="External"/><Relationship Id="rId24" Type="http://schemas.openxmlformats.org/officeDocument/2006/relationships/hyperlink" Target="http://en.wikipedia.org/wiki/WhatsApp" TargetMode="External"/><Relationship Id="rId32" Type="http://schemas.openxmlformats.org/officeDocument/2006/relationships/hyperlink" Target="http://en.wikipedia.org/wiki/Call_of_Duty" TargetMode="External"/><Relationship Id="rId5" Type="http://schemas.openxmlformats.org/officeDocument/2006/relationships/hyperlink" Target="http://en.wikipedia.org/wiki/Riak" TargetMode="External"/><Relationship Id="rId15" Type="http://schemas.openxmlformats.org/officeDocument/2006/relationships/hyperlink" Target="http://en.wikipedia.org/wiki/RabbitMQ" TargetMode="External"/><Relationship Id="rId23" Type="http://schemas.openxmlformats.org/officeDocument/2006/relationships/hyperlink" Target="http://en.wikipedia.org/wiki/Git_(software)" TargetMode="External"/><Relationship Id="rId28" Type="http://schemas.openxmlformats.org/officeDocument/2006/relationships/hyperlink" Target="http://en.wikipedia.org/wiki/Goldman_Sachs" TargetMode="External"/><Relationship Id="rId10" Type="http://schemas.openxmlformats.org/officeDocument/2006/relationships/hyperlink" Target="http://en.wikipedia.org/wiki/Extensible_Messaging_and_Presence_Protocol" TargetMode="External"/><Relationship Id="rId19" Type="http://schemas.openxmlformats.org/officeDocument/2006/relationships/hyperlink" Target="http://en.wikipedia.org/w/index.php?title=Mochiweb_(web_server)&amp;action=edit&amp;redlink=1" TargetMode="External"/><Relationship Id="rId31" Type="http://schemas.openxmlformats.org/officeDocument/2006/relationships/hyperlink" Target="http://en.wikipedia.org/wiki/Betting_exchange" TargetMode="External"/><Relationship Id="rId4" Type="http://schemas.openxmlformats.org/officeDocument/2006/relationships/hyperlink" Target="http://en.wikipedia.org/wiki/Couchbase_Server" TargetMode="External"/><Relationship Id="rId9" Type="http://schemas.openxmlformats.org/officeDocument/2006/relationships/hyperlink" Target="http://en.wikipedia.org/wiki/Ejabberd" TargetMode="External"/><Relationship Id="rId14" Type="http://schemas.openxmlformats.org/officeDocument/2006/relationships/hyperlink" Target="http://en.wikipedia.org/w/index.php?title=ChicagoBoss&amp;action=edit&amp;redlink=1" TargetMode="External"/><Relationship Id="rId22" Type="http://schemas.openxmlformats.org/officeDocument/2006/relationships/hyperlink" Target="http://en.wikipedia.org/wiki/GitHub" TargetMode="External"/><Relationship Id="rId27" Type="http://schemas.openxmlformats.org/officeDocument/2006/relationships/hyperlink" Target="http://en.wikipedia.org/wiki/Twitter" TargetMode="External"/><Relationship Id="rId30" Type="http://schemas.openxmlformats.org/officeDocument/2006/relationships/hyperlink" Target="http://en.wikipedia.org/wiki/Smarket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letitcrash.com/post/20964174345/carl-hewitt-explains-the-essence-of-the-actor" TargetMode="External"/><Relationship Id="rId3" Type="http://schemas.openxmlformats.org/officeDocument/2006/relationships/hyperlink" Target="http://en.wikipedia.org/wiki/Amdahl's_law" TargetMode="External"/><Relationship Id="rId7" Type="http://schemas.openxmlformats.org/officeDocument/2006/relationships/hyperlink" Target="http://en.wikipedia.org/wiki/Actor_model" TargetMode="External"/><Relationship Id="rId12" Type="http://schemas.openxmlformats.org/officeDocument/2006/relationships/hyperlink" Target="http://www.javaworld.com/javaworld/jw-02-2009/jw-02-actor-concurrency1.html?page=2" TargetMode="External"/><Relationship Id="rId2" Type="http://schemas.openxmlformats.org/officeDocument/2006/relationships/hyperlink" Target="http://www.erlang.org/doc/getting_started/conc_prog.html" TargetMode="External"/><Relationship Id="rId1" Type="http://schemas.openxmlformats.org/officeDocument/2006/relationships/slideLayout" Target="../slideLayouts/slideLayout7.xml"/><Relationship Id="rId6" Type="http://schemas.openxmlformats.org/officeDocument/2006/relationships/hyperlink" Target="http://en.wikipedia.org/wiki/Futures_and_promises" TargetMode="External"/><Relationship Id="rId11" Type="http://schemas.openxmlformats.org/officeDocument/2006/relationships/hyperlink" Target="http://www.slideshare.net/drorbr/the-actor-model-towards-better-concurrency" TargetMode="External"/><Relationship Id="rId5" Type="http://schemas.openxmlformats.org/officeDocument/2006/relationships/hyperlink" Target="http://www.slideshare.net/Arbow/erlang-message-passing-concurrency-for-the-win" TargetMode="External"/><Relationship Id="rId10" Type="http://schemas.openxmlformats.org/officeDocument/2006/relationships/hyperlink" Target="http://stackoverflow.com/questions/3583137/how-does-actors-work-compared-to-threads" TargetMode="External"/><Relationship Id="rId4" Type="http://schemas.openxmlformats.org/officeDocument/2006/relationships/hyperlink" Target="http://en.wikipedia.org/wiki/Concurrency_(computer_science)" TargetMode="External"/><Relationship Id="rId9" Type="http://schemas.openxmlformats.org/officeDocument/2006/relationships/hyperlink" Target="http://media.pragprog.com/titles/jaerlang/Concurrent.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hyperlink" Target="http://en.wikipedia.org/wiki/Monitor_(synchronization)" TargetMode="External"/><Relationship Id="rId13" Type="http://schemas.openxmlformats.org/officeDocument/2006/relationships/hyperlink" Target="http://en.wikipedia.org/wiki/Actor_model" TargetMode="External"/><Relationship Id="rId3" Type="http://schemas.openxmlformats.org/officeDocument/2006/relationships/hyperlink" Target="http://en.wikipedia.org/wiki/Shared_memory" TargetMode="External"/><Relationship Id="rId7" Type="http://schemas.openxmlformats.org/officeDocument/2006/relationships/hyperlink" Target="http://en.wikipedia.org/wiki/Semaphore_(programming)" TargetMode="External"/><Relationship Id="rId12" Type="http://schemas.openxmlformats.org/officeDocument/2006/relationships/hyperlink" Target="http://en.wikipedia.org/wiki/Occam_programming_language" TargetMode="External"/><Relationship Id="rId2" Type="http://schemas.openxmlformats.org/officeDocument/2006/relationships/hyperlink" Target="http://en.wikipedia.org/wiki/Future_(programming)" TargetMode="External"/><Relationship Id="rId16" Type="http://schemas.openxmlformats.org/officeDocument/2006/relationships/hyperlink" Target="http://en.wikipedia.org/wiki/Cache_coherency" TargetMode="External"/><Relationship Id="rId1" Type="http://schemas.openxmlformats.org/officeDocument/2006/relationships/slideLayout" Target="../slideLayouts/slideLayout2.xml"/><Relationship Id="rId6" Type="http://schemas.openxmlformats.org/officeDocument/2006/relationships/hyperlink" Target="http://en.wikipedia.org/wiki/Mutual_exclusion" TargetMode="External"/><Relationship Id="rId11" Type="http://schemas.openxmlformats.org/officeDocument/2006/relationships/hyperlink" Target="http://en.wikipedia.org/wiki/Erlang_programming_language" TargetMode="External"/><Relationship Id="rId5" Type="http://schemas.openxmlformats.org/officeDocument/2006/relationships/hyperlink" Target="http://en.wikipedia.org/wiki/C_Sharp_(programming_language)" TargetMode="External"/><Relationship Id="rId15" Type="http://schemas.openxmlformats.org/officeDocument/2006/relationships/hyperlink" Target="http://en.wikipedia.org/wiki/Symmetric_multiprocessing" TargetMode="External"/><Relationship Id="rId10" Type="http://schemas.openxmlformats.org/officeDocument/2006/relationships/hyperlink" Target="http://en.wikipedia.org/wiki/Scala_programming_language" TargetMode="External"/><Relationship Id="rId4" Type="http://schemas.openxmlformats.org/officeDocument/2006/relationships/hyperlink" Target="http://en.wikipedia.org/wiki/Java_(programming_language)" TargetMode="External"/><Relationship Id="rId9" Type="http://schemas.openxmlformats.org/officeDocument/2006/relationships/hyperlink" Target="http://en.wikipedia.org/wiki/Message_passing" TargetMode="External"/><Relationship Id="rId14" Type="http://schemas.openxmlformats.org/officeDocument/2006/relationships/hyperlink" Target="http://en.wikipedia.org/wiki/Process_calculi" TargetMode="Externa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038600"/>
            <a:ext cx="7391400" cy="533400"/>
          </a:xfrm>
        </p:spPr>
        <p:txBody>
          <a:bodyPr>
            <a:normAutofit fontScale="90000"/>
          </a:bodyPr>
          <a:lstStyle/>
          <a:p>
            <a:r>
              <a:rPr lang="en-US" dirty="0" smtClean="0"/>
              <a:t>Actor Concurrency Model </a:t>
            </a:r>
            <a:endParaRPr lang="en-US" dirty="0"/>
          </a:p>
        </p:txBody>
      </p:sp>
      <p:sp>
        <p:nvSpPr>
          <p:cNvPr id="5" name="Subtitle 2"/>
          <p:cNvSpPr>
            <a:spLocks noGrp="1"/>
          </p:cNvSpPr>
          <p:nvPr>
            <p:ph type="subTitle" idx="1"/>
          </p:nvPr>
        </p:nvSpPr>
        <p:spPr/>
        <p:txBody>
          <a:bodyPr/>
          <a:lstStyle/>
          <a:p>
            <a:r>
              <a:rPr lang="en-US" dirty="0" smtClean="0"/>
              <a:t>With examples in </a:t>
            </a:r>
            <a:r>
              <a:rPr lang="en-US" dirty="0" err="1" smtClean="0"/>
              <a:t>Erlang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Arbitration</a:t>
            </a:r>
            <a:endParaRPr lang="en-US" dirty="0"/>
          </a:p>
        </p:txBody>
      </p:sp>
      <p:sp>
        <p:nvSpPr>
          <p:cNvPr id="3" name="Content Placeholder 2"/>
          <p:cNvSpPr>
            <a:spLocks noGrp="1"/>
          </p:cNvSpPr>
          <p:nvPr>
            <p:ph sz="quarter" idx="1"/>
          </p:nvPr>
        </p:nvSpPr>
        <p:spPr/>
        <p:txBody>
          <a:bodyPr>
            <a:normAutofit fontScale="92500"/>
          </a:bodyPr>
          <a:lstStyle/>
          <a:p>
            <a:r>
              <a:rPr lang="en-US" dirty="0" smtClean="0"/>
              <a:t>Local Arbitration can be used but has to be written in. </a:t>
            </a:r>
          </a:p>
          <a:p>
            <a:r>
              <a:rPr lang="en-US" dirty="0" smtClean="0"/>
              <a:t>Why Arbitrate ? To use a similar example Karl used in the video think checking account – once more than one person gets access actor model is going to have problems. </a:t>
            </a:r>
          </a:p>
          <a:p>
            <a:r>
              <a:rPr lang="en-US" dirty="0" smtClean="0"/>
              <a:t>Balance is 2 dollars</a:t>
            </a:r>
          </a:p>
          <a:p>
            <a:r>
              <a:rPr lang="en-US" dirty="0" smtClean="0"/>
              <a:t>Person A deposits 7 dollars</a:t>
            </a:r>
          </a:p>
          <a:p>
            <a:r>
              <a:rPr lang="en-US" dirty="0" smtClean="0"/>
              <a:t>Person B withdraws 8 dollars</a:t>
            </a:r>
          </a:p>
          <a:p>
            <a:r>
              <a:rPr lang="en-US" dirty="0" smtClean="0"/>
              <a:t>Depending on which transaction happens first – Person B will either get the 8 dollars or not. </a:t>
            </a:r>
          </a:p>
          <a:p>
            <a:r>
              <a:rPr lang="en-US" dirty="0" smtClean="0"/>
              <a:t>An Arbiter could determine what the outcome would be. </a:t>
            </a:r>
          </a:p>
          <a:p>
            <a:pPr>
              <a:buNone/>
            </a:pP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Code sample from Armstrong’s book on </a:t>
            </a:r>
            <a:r>
              <a:rPr lang="en-US" dirty="0" err="1" smtClean="0"/>
              <a:t>Erlang</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dirty="0" err="1" smtClean="0"/>
              <a:t>Pid</a:t>
            </a:r>
            <a:r>
              <a:rPr lang="en-US" dirty="0" smtClean="0"/>
              <a:t> ! {self(), Request},</a:t>
            </a:r>
          </a:p>
          <a:p>
            <a:pPr>
              <a:buNone/>
            </a:pPr>
            <a:r>
              <a:rPr lang="en-US" dirty="0" smtClean="0"/>
              <a:t>receive</a:t>
            </a:r>
          </a:p>
          <a:p>
            <a:pPr>
              <a:buNone/>
            </a:pPr>
            <a:r>
              <a:rPr lang="en-US" dirty="0" smtClean="0"/>
              <a:t>{</a:t>
            </a:r>
            <a:r>
              <a:rPr lang="en-US" dirty="0" err="1" smtClean="0"/>
              <a:t>Pid</a:t>
            </a:r>
            <a:r>
              <a:rPr lang="en-US" dirty="0" smtClean="0"/>
              <a:t>, Response} -&gt;</a:t>
            </a:r>
          </a:p>
          <a:p>
            <a:pPr>
              <a:buNone/>
            </a:pPr>
            <a:r>
              <a:rPr lang="en-US" dirty="0" smtClean="0"/>
              <a:t>Response</a:t>
            </a:r>
          </a:p>
          <a:p>
            <a:pPr>
              <a:buNone/>
            </a:pPr>
            <a:r>
              <a:rPr lang="en-US" dirty="0" smtClean="0"/>
              <a:t>end.</a:t>
            </a:r>
          </a:p>
          <a:p>
            <a:pPr>
              <a:buNone/>
            </a:pPr>
            <a:r>
              <a:rPr lang="en-US" dirty="0" smtClean="0"/>
              <a:t>loop(X) -&gt;</a:t>
            </a:r>
          </a:p>
          <a:p>
            <a:pPr>
              <a:buNone/>
            </a:pPr>
            <a:r>
              <a:rPr lang="en-US" dirty="0" smtClean="0"/>
              <a:t>receive</a:t>
            </a:r>
          </a:p>
          <a:p>
            <a:pPr>
              <a:buNone/>
            </a:pPr>
            <a:r>
              <a:rPr lang="en-US" dirty="0" smtClean="0"/>
              <a:t>Any -&gt;</a:t>
            </a:r>
          </a:p>
          <a:p>
            <a:pPr>
              <a:buNone/>
            </a:pPr>
            <a:r>
              <a:rPr lang="en-US" dirty="0" err="1" smtClean="0"/>
              <a:t>io:format</a:t>
            </a:r>
            <a:r>
              <a:rPr lang="en-US" dirty="0" smtClean="0"/>
              <a:t>("Received:~</a:t>
            </a:r>
            <a:r>
              <a:rPr lang="en-US" dirty="0" err="1" smtClean="0"/>
              <a:t>p~n</a:t>
            </a:r>
            <a:r>
              <a:rPr lang="en-US" dirty="0" smtClean="0"/>
              <a:t>" ,[Any]),</a:t>
            </a:r>
          </a:p>
          <a:p>
            <a:pPr>
              <a:buNone/>
            </a:pPr>
            <a:r>
              <a:rPr lang="en-US" dirty="0" smtClean="0"/>
              <a:t>loop(X)</a:t>
            </a:r>
          </a:p>
          <a:p>
            <a:pPr>
              <a:buNone/>
            </a:pPr>
            <a:r>
              <a:rPr lang="en-US" dirty="0" smtClean="0"/>
              <a:t>end.</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Quote describing code </a:t>
            </a:r>
            <a:endParaRPr lang="en-US" dirty="0"/>
          </a:p>
        </p:txBody>
      </p:sp>
      <p:sp>
        <p:nvSpPr>
          <p:cNvPr id="3" name="Content Placeholder 2"/>
          <p:cNvSpPr>
            <a:spLocks noGrp="1"/>
          </p:cNvSpPr>
          <p:nvPr>
            <p:ph sz="quarter" idx="1"/>
          </p:nvPr>
        </p:nvSpPr>
        <p:spPr/>
        <p:txBody>
          <a:bodyPr>
            <a:normAutofit/>
          </a:bodyPr>
          <a:lstStyle/>
          <a:p>
            <a:r>
              <a:rPr lang="en-US" dirty="0" smtClean="0"/>
              <a:t>“The </a:t>
            </a:r>
            <a:r>
              <a:rPr lang="en-US" dirty="0" smtClean="0"/>
              <a:t>receive loop is just any empty loop that receives and prints </a:t>
            </a:r>
            <a:r>
              <a:rPr lang="en-US" dirty="0" smtClean="0"/>
              <a:t>any message </a:t>
            </a:r>
            <a:r>
              <a:rPr lang="en-US" dirty="0" smtClean="0"/>
              <a:t>that I send to it. As I develop the program, I’ll start </a:t>
            </a:r>
            <a:r>
              <a:rPr lang="en-US" dirty="0" smtClean="0"/>
              <a:t>sending messages </a:t>
            </a:r>
            <a:r>
              <a:rPr lang="en-US" dirty="0" smtClean="0"/>
              <a:t>to the processes. Because I start with no patterns in </a:t>
            </a:r>
            <a:r>
              <a:rPr lang="en-US" dirty="0" smtClean="0"/>
              <a:t>the receive </a:t>
            </a:r>
            <a:r>
              <a:rPr lang="en-US" dirty="0" smtClean="0"/>
              <a:t>loop that match these messages, I’ll get a printout from </a:t>
            </a:r>
            <a:r>
              <a:rPr lang="en-US" dirty="0" smtClean="0"/>
              <a:t>the code </a:t>
            </a:r>
            <a:r>
              <a:rPr lang="en-US" dirty="0" smtClean="0"/>
              <a:t>at the bottom of the receive statement. When this happens, I </a:t>
            </a:r>
            <a:r>
              <a:rPr lang="en-US" dirty="0" smtClean="0"/>
              <a:t>add a </a:t>
            </a:r>
            <a:r>
              <a:rPr lang="en-US" dirty="0" smtClean="0"/>
              <a:t>matching pattern to the receive loop and rerun the program. </a:t>
            </a:r>
            <a:r>
              <a:rPr lang="en-US" dirty="0" smtClean="0"/>
              <a:t>This technique </a:t>
            </a:r>
            <a:r>
              <a:rPr lang="en-US" dirty="0" smtClean="0"/>
              <a:t>largely determines the order in which I write the program: </a:t>
            </a:r>
            <a:r>
              <a:rPr lang="en-US" dirty="0" smtClean="0"/>
              <a:t>I start </a:t>
            </a:r>
            <a:r>
              <a:rPr lang="en-US" dirty="0" smtClean="0"/>
              <a:t>with a small program and slowly grow it, testing it as I go along</a:t>
            </a:r>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Indeterminacy and inconsistency are the norm</a:t>
            </a:r>
            <a:endParaRPr lang="en-US" dirty="0"/>
          </a:p>
        </p:txBody>
      </p:sp>
      <p:sp>
        <p:nvSpPr>
          <p:cNvPr id="3" name="Content Placeholder 2"/>
          <p:cNvSpPr>
            <a:spLocks noGrp="1"/>
          </p:cNvSpPr>
          <p:nvPr>
            <p:ph sz="quarter" idx="1"/>
          </p:nvPr>
        </p:nvSpPr>
        <p:spPr/>
        <p:txBody>
          <a:bodyPr/>
          <a:lstStyle/>
          <a:p>
            <a:r>
              <a:rPr lang="en-US" dirty="0" smtClean="0"/>
              <a:t>“Indeterminacy </a:t>
            </a:r>
            <a:r>
              <a:rPr lang="en-US" dirty="0" smtClean="0"/>
              <a:t>and inconsistency are the norm. Denial and attempting suppression of these norms is futile. </a:t>
            </a:r>
            <a:r>
              <a:rPr lang="en-US" b="1" dirty="0" smtClean="0">
                <a:hlinkClick r:id="rId2"/>
              </a:rPr>
              <a:t>Inconsistency Robustness</a:t>
            </a:r>
            <a:r>
              <a:rPr lang="en-US" dirty="0" smtClean="0"/>
              <a:t> is the answer.</a:t>
            </a:r>
          </a:p>
          <a:p>
            <a:r>
              <a:rPr lang="en-US" dirty="0" smtClean="0"/>
              <a:t>Insisting on complete determinism and consistency is self-defeating</a:t>
            </a:r>
            <a:r>
              <a:rPr lang="en-US" dirty="0" smtClean="0"/>
              <a:t>.” – Carl Hewitt </a:t>
            </a:r>
          </a:p>
          <a:p>
            <a:endParaRPr lang="en-US" dirty="0" smtClean="0"/>
          </a:p>
          <a:p>
            <a:r>
              <a:rPr lang="en-US" dirty="0" smtClean="0">
                <a:hlinkClick r:id="rId3"/>
              </a:rPr>
              <a:t>http://</a:t>
            </a:r>
            <a:r>
              <a:rPr lang="en-US" dirty="0" smtClean="0">
                <a:hlinkClick r:id="rId3"/>
              </a:rPr>
              <a:t>lambda-the-ultimate.org/node/4453</a:t>
            </a:r>
            <a:endParaRPr lang="en-US" dirty="0" smtClean="0"/>
          </a:p>
          <a:p>
            <a:endParaRPr lang="en-US" dirty="0" smtClean="0"/>
          </a:p>
          <a:p>
            <a:r>
              <a:rPr lang="en-US" dirty="0" smtClean="0">
                <a:hlinkClick r:id="rId4"/>
              </a:rPr>
              <a:t>http://</a:t>
            </a:r>
            <a:r>
              <a:rPr lang="en-US" dirty="0" smtClean="0">
                <a:hlinkClick r:id="rId4"/>
              </a:rPr>
              <a:t>arxiv.org/ftp/arxiv/papers/0812/0812.4852.pdf</a:t>
            </a:r>
            <a:endParaRPr lang="en-US" dirty="0" smtClean="0"/>
          </a:p>
          <a:p>
            <a:endParaRPr lang="en-US" dirty="0" smtClean="0"/>
          </a:p>
          <a:p>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382000" cy="5601533"/>
          </a:xfrm>
          <a:prstGeom prst="rect">
            <a:avLst/>
          </a:prstGeom>
        </p:spPr>
        <p:txBody>
          <a:bodyPr wrap="square">
            <a:spAutoFit/>
          </a:bodyPr>
          <a:lstStyle/>
          <a:p>
            <a:r>
              <a:rPr lang="en-US" dirty="0" smtClean="0"/>
              <a:t>Projects </a:t>
            </a:r>
            <a:r>
              <a:rPr lang="en-US" dirty="0" smtClean="0"/>
              <a:t>using </a:t>
            </a:r>
            <a:r>
              <a:rPr lang="en-US" dirty="0" err="1" smtClean="0"/>
              <a:t>Erlang</a:t>
            </a:r>
            <a:r>
              <a:rPr lang="en-US" dirty="0" smtClean="0"/>
              <a:t> include:</a:t>
            </a:r>
          </a:p>
          <a:p>
            <a:r>
              <a:rPr lang="en-US" sz="1000" dirty="0" smtClean="0"/>
              <a:t>Database (distributed):</a:t>
            </a:r>
          </a:p>
          <a:p>
            <a:pPr lvl="1"/>
            <a:r>
              <a:rPr lang="en-US" sz="1000" dirty="0" err="1" smtClean="0">
                <a:hlinkClick r:id="rId2" tooltip="CouchDB"/>
              </a:rPr>
              <a:t>CouchDB</a:t>
            </a:r>
            <a:r>
              <a:rPr lang="en-US" sz="1000" dirty="0" smtClean="0"/>
              <a:t>, a document-based database that uses </a:t>
            </a:r>
            <a:r>
              <a:rPr lang="en-US" sz="1000" dirty="0" err="1" smtClean="0">
                <a:hlinkClick r:id="rId3" tooltip="MapReduce"/>
              </a:rPr>
              <a:t>MapReduce</a:t>
            </a:r>
            <a:endParaRPr lang="en-US" sz="1000" dirty="0" smtClean="0"/>
          </a:p>
          <a:p>
            <a:pPr lvl="1"/>
            <a:r>
              <a:rPr lang="en-US" sz="1000" dirty="0" err="1" smtClean="0">
                <a:hlinkClick r:id="rId4" tooltip="Couchbase Server"/>
              </a:rPr>
              <a:t>Couchbase</a:t>
            </a:r>
            <a:r>
              <a:rPr lang="en-US" sz="1000" dirty="0" smtClean="0">
                <a:hlinkClick r:id="rId4" tooltip="Couchbase Server"/>
              </a:rPr>
              <a:t> Server</a:t>
            </a:r>
            <a:r>
              <a:rPr lang="en-US" sz="1000" dirty="0" smtClean="0"/>
              <a:t> (née </a:t>
            </a:r>
            <a:r>
              <a:rPr lang="en-US" sz="1000" dirty="0" err="1" smtClean="0"/>
              <a:t>Membase</a:t>
            </a:r>
            <a:r>
              <a:rPr lang="en-US" sz="1000" dirty="0" smtClean="0"/>
              <a:t>), database management system optimized for storing data behind interactive web applications</a:t>
            </a:r>
          </a:p>
          <a:p>
            <a:pPr lvl="1"/>
            <a:r>
              <a:rPr lang="en-US" sz="1000" dirty="0" err="1" smtClean="0">
                <a:hlinkClick r:id="rId5" tooltip="Riak"/>
              </a:rPr>
              <a:t>Riak</a:t>
            </a:r>
            <a:r>
              <a:rPr lang="en-US" sz="1000" dirty="0" smtClean="0"/>
              <a:t>, a distributed database</a:t>
            </a:r>
          </a:p>
          <a:p>
            <a:pPr lvl="1"/>
            <a:r>
              <a:rPr lang="en-US" sz="1000" dirty="0" err="1" smtClean="0">
                <a:hlinkClick r:id="rId6" tooltip="SimpleDB"/>
              </a:rPr>
              <a:t>SimpleDB</a:t>
            </a:r>
            <a:r>
              <a:rPr lang="en-US" sz="1000" dirty="0" smtClean="0"/>
              <a:t>, a distributed database that is part of </a:t>
            </a:r>
            <a:r>
              <a:rPr lang="en-US" sz="1000" dirty="0" smtClean="0">
                <a:hlinkClick r:id="rId7" tooltip="Amazon Web Services"/>
              </a:rPr>
              <a:t>Amazon Web Services</a:t>
            </a:r>
            <a:r>
              <a:rPr lang="en-US" sz="1000" baseline="30000" dirty="0" smtClean="0">
                <a:hlinkClick r:id="rId8"/>
              </a:rPr>
              <a:t>[18]</a:t>
            </a:r>
            <a:endParaRPr lang="en-US" sz="1000" dirty="0" smtClean="0"/>
          </a:p>
          <a:p>
            <a:r>
              <a:rPr lang="en-US" sz="1000" dirty="0" smtClean="0"/>
              <a:t>Chat:</a:t>
            </a:r>
          </a:p>
          <a:p>
            <a:pPr lvl="1"/>
            <a:r>
              <a:rPr lang="en-US" sz="1000" dirty="0" err="1" smtClean="0">
                <a:hlinkClick r:id="rId9" tooltip="Ejabberd"/>
              </a:rPr>
              <a:t>ejabberd</a:t>
            </a:r>
            <a:r>
              <a:rPr lang="en-US" sz="1000" dirty="0" smtClean="0"/>
              <a:t>, an </a:t>
            </a:r>
            <a:r>
              <a:rPr lang="en-US" sz="1000" dirty="0" smtClean="0">
                <a:hlinkClick r:id="rId10" tooltip="Extensible Messaging and Presence Protocol"/>
              </a:rPr>
              <a:t>Extensible Messaging and Presence Protocol</a:t>
            </a:r>
            <a:r>
              <a:rPr lang="en-US" sz="1000" dirty="0" smtClean="0"/>
              <a:t> (XMPP) instant messaging server</a:t>
            </a:r>
          </a:p>
          <a:p>
            <a:pPr lvl="2"/>
            <a:r>
              <a:rPr lang="en-US" sz="1000" dirty="0" err="1" smtClean="0">
                <a:hlinkClick r:id="rId11" tooltip="Facebook Chat"/>
              </a:rPr>
              <a:t>Facebook</a:t>
            </a:r>
            <a:r>
              <a:rPr lang="en-US" sz="1000" dirty="0" smtClean="0">
                <a:hlinkClick r:id="rId11" tooltip="Facebook Chat"/>
              </a:rPr>
              <a:t> Chat</a:t>
            </a:r>
            <a:r>
              <a:rPr lang="en-US" sz="1000" dirty="0" smtClean="0"/>
              <a:t> system,</a:t>
            </a:r>
            <a:r>
              <a:rPr lang="en-US" sz="1000" baseline="30000" dirty="0" smtClean="0">
                <a:hlinkClick r:id="rId8"/>
              </a:rPr>
              <a:t>[19]</a:t>
            </a:r>
            <a:r>
              <a:rPr lang="en-US" sz="1000" dirty="0" smtClean="0"/>
              <a:t> based on </a:t>
            </a:r>
            <a:r>
              <a:rPr lang="en-US" sz="1000" dirty="0" err="1" smtClean="0"/>
              <a:t>ejabberd</a:t>
            </a:r>
            <a:r>
              <a:rPr lang="en-US" sz="1000" baseline="30000" dirty="0" smtClean="0">
                <a:hlinkClick r:id="rId8"/>
              </a:rPr>
              <a:t>[20]</a:t>
            </a:r>
            <a:endParaRPr lang="en-US" sz="1000" dirty="0" smtClean="0"/>
          </a:p>
          <a:p>
            <a:pPr lvl="2"/>
            <a:r>
              <a:rPr lang="en-US" sz="1000" dirty="0" err="1" smtClean="0">
                <a:hlinkClick r:id="rId12" tooltip="Tuenti"/>
              </a:rPr>
              <a:t>Tuenti</a:t>
            </a:r>
            <a:r>
              <a:rPr lang="en-US" sz="1000" dirty="0" smtClean="0"/>
              <a:t> chat is based on </a:t>
            </a:r>
            <a:r>
              <a:rPr lang="en-US" sz="1000" dirty="0" err="1" smtClean="0"/>
              <a:t>ejabberd</a:t>
            </a:r>
            <a:r>
              <a:rPr lang="en-US" sz="1000" baseline="30000" dirty="0" smtClean="0">
                <a:hlinkClick r:id="rId8"/>
              </a:rPr>
              <a:t>[21]</a:t>
            </a:r>
            <a:endParaRPr lang="en-US" sz="1000" dirty="0" smtClean="0"/>
          </a:p>
          <a:p>
            <a:r>
              <a:rPr lang="en-US" sz="1000" dirty="0" smtClean="0"/>
              <a:t>CMS:</a:t>
            </a:r>
          </a:p>
          <a:p>
            <a:pPr lvl="1"/>
            <a:r>
              <a:rPr lang="en-US" sz="1000" dirty="0" err="1" smtClean="0">
                <a:hlinkClick r:id="rId13" tooltip="Zotonic"/>
              </a:rPr>
              <a:t>Zotonic</a:t>
            </a:r>
            <a:r>
              <a:rPr lang="en-US" sz="1000" dirty="0" smtClean="0"/>
              <a:t>, a Content Management System and Web-Framework</a:t>
            </a:r>
          </a:p>
          <a:p>
            <a:r>
              <a:rPr lang="en-US" sz="1000" dirty="0" smtClean="0"/>
              <a:t>Web-frameworks:</a:t>
            </a:r>
          </a:p>
          <a:p>
            <a:pPr lvl="1"/>
            <a:r>
              <a:rPr lang="en-US" sz="1000" dirty="0" err="1" smtClean="0">
                <a:hlinkClick r:id="rId14" tooltip="ChicagoBoss (page does not exist)"/>
              </a:rPr>
              <a:t>ChicagoBoss</a:t>
            </a:r>
            <a:r>
              <a:rPr lang="en-US" sz="1000" dirty="0" smtClean="0"/>
              <a:t>, a Rails-like Web-Framework</a:t>
            </a:r>
          </a:p>
          <a:p>
            <a:r>
              <a:rPr lang="en-US" sz="1000" dirty="0" smtClean="0"/>
              <a:t>Queue:</a:t>
            </a:r>
          </a:p>
          <a:p>
            <a:pPr lvl="1"/>
            <a:r>
              <a:rPr lang="en-US" sz="1000" dirty="0" err="1" smtClean="0">
                <a:hlinkClick r:id="rId15" tooltip="RabbitMQ"/>
              </a:rPr>
              <a:t>RabbitMQ</a:t>
            </a:r>
            <a:r>
              <a:rPr lang="en-US" sz="1000" dirty="0" smtClean="0"/>
              <a:t>, an implementation of </a:t>
            </a:r>
            <a:r>
              <a:rPr lang="en-US" sz="1000" dirty="0" smtClean="0">
                <a:hlinkClick r:id="rId16" tooltip="Advanced Message Queuing Protocol"/>
              </a:rPr>
              <a:t>Advanced Message Queuing Protocol</a:t>
            </a:r>
            <a:r>
              <a:rPr lang="en-US" sz="1000" dirty="0" smtClean="0"/>
              <a:t> (AMQP)</a:t>
            </a:r>
          </a:p>
          <a:p>
            <a:r>
              <a:rPr lang="en-US" sz="1000" dirty="0" smtClean="0"/>
              <a:t>Desktop:</a:t>
            </a:r>
          </a:p>
          <a:p>
            <a:pPr lvl="1"/>
            <a:r>
              <a:rPr lang="en-US" sz="1000" dirty="0" smtClean="0">
                <a:hlinkClick r:id="rId17" tooltip="Wings 3D"/>
              </a:rPr>
              <a:t>Wings 3D</a:t>
            </a:r>
            <a:r>
              <a:rPr lang="en-US" sz="1000" dirty="0" smtClean="0"/>
              <a:t>, a 3D subdivision </a:t>
            </a:r>
            <a:r>
              <a:rPr lang="en-US" sz="1000" dirty="0" err="1" smtClean="0"/>
              <a:t>modeller</a:t>
            </a:r>
            <a:r>
              <a:rPr lang="en-US" sz="1000" dirty="0" smtClean="0"/>
              <a:t>, used to model and texture polygon meshes.</a:t>
            </a:r>
          </a:p>
          <a:p>
            <a:r>
              <a:rPr lang="en-US" sz="1000" dirty="0" smtClean="0"/>
              <a:t>Web Servers:</a:t>
            </a:r>
          </a:p>
          <a:p>
            <a:pPr lvl="1"/>
            <a:r>
              <a:rPr lang="en-US" sz="1000" dirty="0" smtClean="0">
                <a:hlinkClick r:id="rId18" tooltip="Yaws (web server)"/>
              </a:rPr>
              <a:t>Yaws</a:t>
            </a:r>
            <a:r>
              <a:rPr lang="en-US" sz="1000" dirty="0" smtClean="0"/>
              <a:t> web server.</a:t>
            </a:r>
          </a:p>
          <a:p>
            <a:pPr lvl="1"/>
            <a:r>
              <a:rPr lang="en-US" sz="1000" dirty="0" err="1" smtClean="0">
                <a:hlinkClick r:id="rId19" tooltip="Mochiweb (web server) (page does not exist)"/>
              </a:rPr>
              <a:t>Mochiweb</a:t>
            </a:r>
            <a:r>
              <a:rPr lang="en-US" sz="1000" dirty="0" smtClean="0"/>
              <a:t> light web server.</a:t>
            </a:r>
          </a:p>
          <a:p>
            <a:pPr lvl="1"/>
            <a:r>
              <a:rPr lang="en-US" sz="1000" dirty="0" err="1" smtClean="0">
                <a:hlinkClick r:id="rId20" tooltip="Misultin (web server) (page does not exist)"/>
              </a:rPr>
              <a:t>Misultin</a:t>
            </a:r>
            <a:r>
              <a:rPr lang="en-US" sz="1000" dirty="0" smtClean="0"/>
              <a:t> light web server.</a:t>
            </a:r>
          </a:p>
          <a:p>
            <a:pPr lvl="1"/>
            <a:r>
              <a:rPr lang="en-US" sz="1000" dirty="0" smtClean="0">
                <a:hlinkClick r:id="rId21" tooltip="Cowboy (web server) (page does not exist)"/>
              </a:rPr>
              <a:t>Cowboy</a:t>
            </a:r>
            <a:r>
              <a:rPr lang="en-US" sz="1000" dirty="0" smtClean="0"/>
              <a:t> light web server.</a:t>
            </a:r>
          </a:p>
          <a:p>
            <a:r>
              <a:rPr lang="en-US" sz="1000" dirty="0" smtClean="0"/>
              <a:t>Tools</a:t>
            </a:r>
          </a:p>
          <a:p>
            <a:pPr lvl="1"/>
            <a:r>
              <a:rPr lang="en-US" sz="1000" dirty="0" err="1" smtClean="0">
                <a:hlinkClick r:id="rId22" tooltip="GitHub"/>
              </a:rPr>
              <a:t>GitHub</a:t>
            </a:r>
            <a:r>
              <a:rPr lang="en-US" sz="1000" dirty="0" smtClean="0"/>
              <a:t>, a web-based hosting service for software development projects that use the </a:t>
            </a:r>
            <a:r>
              <a:rPr lang="en-US" sz="1000" dirty="0" err="1" smtClean="0">
                <a:hlinkClick r:id="rId23" tooltip="Git (software)"/>
              </a:rPr>
              <a:t>Git</a:t>
            </a:r>
            <a:r>
              <a:rPr lang="en-US" sz="1000" dirty="0" smtClean="0">
                <a:hlinkClick r:id="rId23" tooltip="Git (software)"/>
              </a:rPr>
              <a:t> (software)</a:t>
            </a:r>
            <a:r>
              <a:rPr lang="en-US" sz="1000" dirty="0" smtClean="0"/>
              <a:t> revision control system </a:t>
            </a:r>
            <a:r>
              <a:rPr lang="en-US" sz="1000" baseline="30000" dirty="0" smtClean="0">
                <a:hlinkClick r:id="rId8"/>
              </a:rPr>
              <a:t>[22]</a:t>
            </a:r>
            <a:endParaRPr lang="en-US" sz="1000" dirty="0" smtClean="0"/>
          </a:p>
          <a:p>
            <a:r>
              <a:rPr lang="en-US" sz="1000" dirty="0" smtClean="0"/>
              <a:t>Mobile:</a:t>
            </a:r>
          </a:p>
          <a:p>
            <a:pPr lvl="1"/>
            <a:r>
              <a:rPr lang="en-US" sz="1000" dirty="0" err="1" smtClean="0">
                <a:hlinkClick r:id="rId24" tooltip="WhatsApp"/>
              </a:rPr>
              <a:t>WhatsApp</a:t>
            </a:r>
            <a:r>
              <a:rPr lang="en-US" sz="1000" dirty="0" smtClean="0"/>
              <a:t>, mobile messenger</a:t>
            </a:r>
            <a:r>
              <a:rPr lang="en-US" sz="1000" baseline="30000" dirty="0" smtClean="0">
                <a:hlinkClick r:id="rId8"/>
              </a:rPr>
              <a:t>[23]</a:t>
            </a:r>
            <a:endParaRPr lang="en-US" sz="1000" dirty="0" smtClean="0"/>
          </a:p>
          <a:p>
            <a:r>
              <a:rPr lang="en-US" sz="1000" dirty="0" smtClean="0"/>
              <a:t>Enterprise:</a:t>
            </a:r>
          </a:p>
          <a:p>
            <a:pPr lvl="1"/>
            <a:r>
              <a:rPr lang="en-US" sz="1000" dirty="0" err="1" smtClean="0">
                <a:hlinkClick r:id="rId25" tooltip="Issuu"/>
              </a:rPr>
              <a:t>Issuu</a:t>
            </a:r>
            <a:r>
              <a:rPr lang="en-US" sz="1000" dirty="0" smtClean="0"/>
              <a:t>, an online digital publisher </a:t>
            </a:r>
            <a:r>
              <a:rPr lang="en-US" sz="1000" baseline="30000" dirty="0" smtClean="0">
                <a:hlinkClick r:id="rId8"/>
              </a:rPr>
              <a:t>[24]</a:t>
            </a:r>
            <a:endParaRPr lang="en-US" sz="1000" dirty="0" smtClean="0"/>
          </a:p>
          <a:p>
            <a:pPr lvl="1"/>
            <a:r>
              <a:rPr lang="en-US" sz="1000" dirty="0" err="1" smtClean="0">
                <a:hlinkClick r:id="rId26" tooltip="Twitterfall"/>
              </a:rPr>
              <a:t>Twitterfall</a:t>
            </a:r>
            <a:r>
              <a:rPr lang="en-US" sz="1000" dirty="0" smtClean="0"/>
              <a:t>, a service to view trends and patterns from </a:t>
            </a:r>
            <a:r>
              <a:rPr lang="en-US" sz="1000" dirty="0" smtClean="0">
                <a:hlinkClick r:id="rId27" tooltip="Twitter"/>
              </a:rPr>
              <a:t>Twitter</a:t>
            </a:r>
            <a:r>
              <a:rPr lang="en-US" sz="1000" baseline="30000" dirty="0" smtClean="0">
                <a:hlinkClick r:id="rId8"/>
              </a:rPr>
              <a:t>[25]</a:t>
            </a:r>
            <a:r>
              <a:rPr lang="en-US" sz="1000" baseline="30000" dirty="0" smtClean="0">
                <a:hlinkClick r:id="rId8"/>
              </a:rPr>
              <a:t>[26]</a:t>
            </a:r>
            <a:endParaRPr lang="en-US" sz="1000" dirty="0" smtClean="0"/>
          </a:p>
          <a:p>
            <a:r>
              <a:rPr lang="en-US" sz="1000" dirty="0" smtClean="0"/>
              <a:t>Trading</a:t>
            </a:r>
          </a:p>
          <a:p>
            <a:pPr lvl="1"/>
            <a:r>
              <a:rPr lang="en-US" sz="1000" dirty="0" smtClean="0">
                <a:hlinkClick r:id="rId28" tooltip="Goldman Sachs"/>
              </a:rPr>
              <a:t>Goldman Sachs</a:t>
            </a:r>
            <a:r>
              <a:rPr lang="en-US" sz="1000" dirty="0" smtClean="0"/>
              <a:t>, </a:t>
            </a:r>
            <a:r>
              <a:rPr lang="en-US" sz="1000" dirty="0" smtClean="0">
                <a:hlinkClick r:id="rId29" tooltip="High-frequency trading"/>
              </a:rPr>
              <a:t>high-frequency trading</a:t>
            </a:r>
            <a:r>
              <a:rPr lang="en-US" sz="1000" dirty="0" smtClean="0"/>
              <a:t> programs.</a:t>
            </a:r>
          </a:p>
          <a:p>
            <a:pPr lvl="1"/>
            <a:r>
              <a:rPr lang="en-US" sz="1000" dirty="0" err="1" smtClean="0">
                <a:hlinkClick r:id="rId30" tooltip="Smarkets"/>
              </a:rPr>
              <a:t>Smarkets</a:t>
            </a:r>
            <a:r>
              <a:rPr lang="en-US" sz="1000" dirty="0" smtClean="0"/>
              <a:t>, sports </a:t>
            </a:r>
            <a:r>
              <a:rPr lang="en-US" sz="1000" dirty="0" smtClean="0">
                <a:hlinkClick r:id="rId31" tooltip="Betting exchange"/>
              </a:rPr>
              <a:t>betting exchange</a:t>
            </a:r>
            <a:endParaRPr lang="en-US" sz="1000" dirty="0" smtClean="0"/>
          </a:p>
          <a:p>
            <a:r>
              <a:rPr lang="en-US" sz="1000" dirty="0" smtClean="0"/>
              <a:t>Gaming</a:t>
            </a:r>
          </a:p>
          <a:p>
            <a:pPr lvl="1"/>
            <a:r>
              <a:rPr lang="en-US" sz="1000" dirty="0" smtClean="0">
                <a:hlinkClick r:id="rId32" tooltip="Call of Duty"/>
              </a:rPr>
              <a:t>Call </a:t>
            </a:r>
            <a:r>
              <a:rPr lang="en-US" sz="1000" dirty="0" smtClean="0">
                <a:hlinkClick r:id="rId32" tooltip="Call of Duty"/>
              </a:rPr>
              <a:t>of Duty</a:t>
            </a:r>
            <a:r>
              <a:rPr lang="en-US" sz="1000" dirty="0" smtClean="0"/>
              <a:t> server core </a:t>
            </a:r>
            <a:r>
              <a:rPr lang="en-US" sz="1000" baseline="30000" dirty="0" smtClean="0">
                <a:hlinkClick r:id="rId8"/>
              </a:rPr>
              <a:t>[27]</a:t>
            </a:r>
            <a:endParaRPr lang="en-US" sz="1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8534400" cy="6740307"/>
          </a:xfrm>
          <a:prstGeom prst="rect">
            <a:avLst/>
          </a:prstGeom>
        </p:spPr>
        <p:txBody>
          <a:bodyPr wrap="square">
            <a:spAutoFit/>
          </a:bodyPr>
          <a:lstStyle/>
          <a:p>
            <a:pPr marL="342900" indent="-342900"/>
            <a:r>
              <a:rPr lang="en-US" dirty="0" smtClean="0">
                <a:hlinkClick r:id="rId2"/>
              </a:rPr>
              <a:t>Some of the articles used for this presentation include</a:t>
            </a:r>
          </a:p>
          <a:p>
            <a:pPr marL="342900" indent="-342900">
              <a:buFont typeface="+mj-lt"/>
              <a:buAutoNum type="arabicPeriod"/>
            </a:pPr>
            <a:endParaRPr lang="en-US" dirty="0" smtClean="0">
              <a:hlinkClick r:id="rId2"/>
            </a:endParaRPr>
          </a:p>
          <a:p>
            <a:pPr marL="342900" indent="-342900">
              <a:buFont typeface="+mj-lt"/>
              <a:buAutoNum type="arabicPeriod"/>
            </a:pPr>
            <a:r>
              <a:rPr lang="en-US" dirty="0" smtClean="0">
                <a:hlinkClick r:id="rId2"/>
              </a:rPr>
              <a:t>http</a:t>
            </a:r>
            <a:r>
              <a:rPr lang="en-US" dirty="0" smtClean="0">
                <a:hlinkClick r:id="rId2"/>
              </a:rPr>
              <a:t>://</a:t>
            </a:r>
            <a:r>
              <a:rPr lang="en-US" dirty="0" smtClean="0">
                <a:hlinkClick r:id="rId2"/>
              </a:rPr>
              <a:t>www.erlang.org/doc/getting_started/conc_prog.html</a:t>
            </a:r>
            <a:endParaRPr lang="en-US" dirty="0" smtClean="0"/>
          </a:p>
          <a:p>
            <a:pPr marL="342900" indent="-342900">
              <a:buFont typeface="+mj-lt"/>
              <a:buAutoNum type="arabicPeriod"/>
            </a:pPr>
            <a:r>
              <a:rPr lang="en-US" dirty="0" smtClean="0">
                <a:hlinkClick r:id="rId3"/>
              </a:rPr>
              <a:t>http://</a:t>
            </a:r>
            <a:r>
              <a:rPr lang="en-US" dirty="0" smtClean="0">
                <a:hlinkClick r:id="rId3"/>
              </a:rPr>
              <a:t>en.wikipedia.org/wiki/Amdahl's_law</a:t>
            </a:r>
            <a:endParaRPr lang="en-US" dirty="0" smtClean="0"/>
          </a:p>
          <a:p>
            <a:pPr marL="342900" indent="-342900">
              <a:buFont typeface="+mj-lt"/>
              <a:buAutoNum type="arabicPeriod"/>
            </a:pPr>
            <a:r>
              <a:rPr lang="en-US" dirty="0" smtClean="0">
                <a:hlinkClick r:id="rId4"/>
              </a:rPr>
              <a:t>http://en.wikipedia.org/wiki/Concurrency_(computer_science</a:t>
            </a:r>
            <a:r>
              <a:rPr lang="en-US" dirty="0" smtClean="0">
                <a:hlinkClick r:id="rId4"/>
              </a:rPr>
              <a:t>)</a:t>
            </a:r>
            <a:endParaRPr lang="en-US" dirty="0" smtClean="0"/>
          </a:p>
          <a:p>
            <a:pPr marL="342900" indent="-342900">
              <a:buFont typeface="+mj-lt"/>
              <a:buAutoNum type="arabicPeriod"/>
            </a:pPr>
            <a:r>
              <a:rPr lang="en-US" dirty="0" smtClean="0">
                <a:hlinkClick r:id="rId5"/>
              </a:rPr>
              <a:t>http://</a:t>
            </a:r>
            <a:r>
              <a:rPr lang="en-US" dirty="0" smtClean="0">
                <a:hlinkClick r:id="rId5"/>
              </a:rPr>
              <a:t>www.slideshare.net/Arbow/erlang-message-passing-concurrency-for-the-win#btnPrevious</a:t>
            </a:r>
            <a:endParaRPr lang="en-US" dirty="0" smtClean="0"/>
          </a:p>
          <a:p>
            <a:pPr marL="342900" indent="-342900">
              <a:buFont typeface="+mj-lt"/>
              <a:buAutoNum type="arabicPeriod"/>
            </a:pPr>
            <a:r>
              <a:rPr lang="en-US" dirty="0" smtClean="0">
                <a:hlinkClick r:id="rId6"/>
              </a:rPr>
              <a:t>http://</a:t>
            </a:r>
            <a:r>
              <a:rPr lang="en-US" dirty="0" smtClean="0">
                <a:hlinkClick r:id="rId6"/>
              </a:rPr>
              <a:t>en.wikipedia.org/wiki/Futures_and_promises#Thread-specific_futures</a:t>
            </a:r>
            <a:endParaRPr lang="en-US" dirty="0" smtClean="0"/>
          </a:p>
          <a:p>
            <a:pPr marL="342900" indent="-342900">
              <a:buFont typeface="+mj-lt"/>
              <a:buAutoNum type="arabicPeriod"/>
            </a:pPr>
            <a:r>
              <a:rPr lang="en-US" dirty="0" smtClean="0">
                <a:hlinkClick r:id="rId7"/>
              </a:rPr>
              <a:t>http://</a:t>
            </a:r>
            <a:r>
              <a:rPr lang="en-US" dirty="0" smtClean="0">
                <a:hlinkClick r:id="rId7"/>
              </a:rPr>
              <a:t>en.wikipedia.org/wiki/Actor_model</a:t>
            </a:r>
            <a:endParaRPr lang="en-US" dirty="0" smtClean="0"/>
          </a:p>
          <a:p>
            <a:pPr marL="342900" indent="-342900">
              <a:buFont typeface="+mj-lt"/>
              <a:buAutoNum type="arabicPeriod"/>
            </a:pPr>
            <a:r>
              <a:rPr lang="en-US" dirty="0" smtClean="0">
                <a:hlinkClick r:id="rId8"/>
              </a:rPr>
              <a:t>http://</a:t>
            </a:r>
            <a:r>
              <a:rPr lang="en-US" dirty="0" smtClean="0">
                <a:hlinkClick r:id="rId8"/>
              </a:rPr>
              <a:t>letitcrash.com/post/20964174345/carl-hewitt-explains-the-essence-of-the-actor</a:t>
            </a:r>
            <a:endParaRPr lang="en-US" dirty="0" smtClean="0"/>
          </a:p>
          <a:p>
            <a:pPr marL="342900" indent="-342900">
              <a:buFont typeface="+mj-lt"/>
              <a:buAutoNum type="arabicPeriod"/>
            </a:pPr>
            <a:r>
              <a:rPr lang="en-US" dirty="0" smtClean="0">
                <a:hlinkClick r:id="rId9"/>
              </a:rPr>
              <a:t>http://</a:t>
            </a:r>
            <a:r>
              <a:rPr lang="en-US" dirty="0" smtClean="0">
                <a:hlinkClick r:id="rId9"/>
              </a:rPr>
              <a:t>media.pragprog.com/titles/jaerlang/Concurrent.pdf</a:t>
            </a:r>
            <a:endParaRPr lang="en-US" dirty="0" smtClean="0"/>
          </a:p>
          <a:p>
            <a:pPr marL="342900" indent="-342900">
              <a:buFont typeface="+mj-lt"/>
              <a:buAutoNum type="arabicPeriod"/>
            </a:pPr>
            <a:r>
              <a:rPr lang="en-US" dirty="0" smtClean="0">
                <a:hlinkClick r:id="rId10"/>
              </a:rPr>
              <a:t>http://</a:t>
            </a:r>
            <a:r>
              <a:rPr lang="en-US" dirty="0" smtClean="0">
                <a:hlinkClick r:id="rId10"/>
              </a:rPr>
              <a:t>stackoverflow.com/questions/3583137/how-does-actors-work-compared-to-threads</a:t>
            </a:r>
            <a:endParaRPr lang="en-US" dirty="0" smtClean="0"/>
          </a:p>
          <a:p>
            <a:pPr marL="342900" indent="-342900">
              <a:buFont typeface="+mj-lt"/>
              <a:buAutoNum type="arabicPeriod"/>
            </a:pPr>
            <a:r>
              <a:rPr lang="en-US" dirty="0" smtClean="0">
                <a:hlinkClick r:id="rId11"/>
              </a:rPr>
              <a:t>http://</a:t>
            </a:r>
            <a:r>
              <a:rPr lang="en-US" dirty="0" smtClean="0">
                <a:hlinkClick r:id="rId11"/>
              </a:rPr>
              <a:t>www.slideshare.net/drorbr/the-actor-model-towards-better-concurrency#btnNext</a:t>
            </a:r>
            <a:endParaRPr lang="en-US" dirty="0" smtClean="0"/>
          </a:p>
          <a:p>
            <a:pPr marL="342900" indent="-342900">
              <a:buFont typeface="+mj-lt"/>
              <a:buAutoNum type="arabicPeriod"/>
            </a:pPr>
            <a:r>
              <a:rPr lang="en-US" dirty="0" smtClean="0">
                <a:hlinkClick r:id="rId12"/>
              </a:rPr>
              <a:t>http://</a:t>
            </a:r>
            <a:r>
              <a:rPr lang="en-US" dirty="0" smtClean="0">
                <a:hlinkClick r:id="rId12"/>
              </a:rPr>
              <a:t>www.javaworld.com/javaworld/jw-02-2009/jw-02-actor-concurrency1.html?page=2</a:t>
            </a:r>
            <a:endParaRPr lang="en-US" dirty="0" smtClean="0"/>
          </a:p>
          <a:p>
            <a:pPr marL="342900" indent="-342900">
              <a:buFont typeface="+mj-lt"/>
              <a:buAutoNum type="arabicPeriod"/>
            </a:pPr>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
          </p:nvPr>
        </p:nvSpPr>
        <p:spPr>
          <a:xfrm>
            <a:off x="457200" y="1773936"/>
            <a:ext cx="8001000" cy="4623816"/>
          </a:xfrm>
        </p:spPr>
        <p:txBody>
          <a:bodyPr/>
          <a:lstStyle/>
          <a:p>
            <a:pPr marL="633222" indent="-514350">
              <a:buFont typeface="+mj-lt"/>
              <a:buAutoNum type="arabicPeriod"/>
            </a:pPr>
            <a:r>
              <a:rPr lang="en-US" dirty="0" smtClean="0"/>
              <a:t>Explain Amdahl’s Law and concurrency</a:t>
            </a:r>
          </a:p>
          <a:p>
            <a:pPr marL="633222" indent="-514350">
              <a:buFont typeface="+mj-lt"/>
              <a:buAutoNum type="arabicPeriod"/>
            </a:pPr>
            <a:r>
              <a:rPr lang="en-US" dirty="0" smtClean="0"/>
              <a:t>Review the Actor model and what it can do. </a:t>
            </a:r>
          </a:p>
          <a:p>
            <a:pPr marL="633222" indent="-514350">
              <a:buFont typeface="+mj-lt"/>
              <a:buAutoNum type="arabicPeriod"/>
            </a:pPr>
            <a:r>
              <a:rPr lang="en-US" dirty="0" smtClean="0"/>
              <a:t>Discuss strengths of actor model</a:t>
            </a:r>
          </a:p>
          <a:p>
            <a:pPr marL="633222" indent="-514350">
              <a:buFont typeface="+mj-lt"/>
              <a:buAutoNum type="arabicPeriod"/>
            </a:pPr>
            <a:r>
              <a:rPr lang="en-US" dirty="0" smtClean="0"/>
              <a:t>Code </a:t>
            </a:r>
            <a:r>
              <a:rPr lang="en-US" dirty="0" smtClean="0"/>
              <a:t>samples/exercise</a:t>
            </a:r>
          </a:p>
          <a:p>
            <a:pPr marL="633222" indent="-514350">
              <a:buFont typeface="+mj-lt"/>
              <a:buAutoNum type="arabicPeriod"/>
            </a:pPr>
            <a:r>
              <a:rPr lang="en-US" dirty="0" smtClean="0"/>
              <a:t>Discuss  Actor model and how it could help an application you have or are working on.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t>Amdahl's law</a:t>
            </a:r>
            <a:endParaRPr lang="en-US" dirty="0"/>
          </a:p>
        </p:txBody>
      </p:sp>
      <p:pic>
        <p:nvPicPr>
          <p:cNvPr id="5" name="Content Placeholder 4" descr="89638a25639297d701f9298b68ee9cec.png"/>
          <p:cNvPicPr>
            <a:picLocks noGrp="1" noChangeAspect="1"/>
          </p:cNvPicPr>
          <p:nvPr>
            <p:ph sz="quarter" idx="1"/>
          </p:nvPr>
        </p:nvPicPr>
        <p:blipFill>
          <a:blip r:embed="rId2" cstate="print"/>
          <a:stretch>
            <a:fillRect/>
          </a:stretch>
        </p:blipFill>
        <p:spPr>
          <a:xfrm>
            <a:off x="7162800" y="2057400"/>
            <a:ext cx="1371600" cy="2057400"/>
          </a:xfrm>
        </p:spPr>
      </p:pic>
      <p:sp>
        <p:nvSpPr>
          <p:cNvPr id="6" name="Rectangle 5"/>
          <p:cNvSpPr/>
          <p:nvPr/>
        </p:nvSpPr>
        <p:spPr>
          <a:xfrm>
            <a:off x="152400" y="1600200"/>
            <a:ext cx="6705600" cy="3139321"/>
          </a:xfrm>
          <a:prstGeom prst="rect">
            <a:avLst/>
          </a:prstGeom>
        </p:spPr>
        <p:txBody>
          <a:bodyPr wrap="square">
            <a:spAutoFit/>
          </a:bodyPr>
          <a:lstStyle/>
          <a:p>
            <a:r>
              <a:rPr lang="en-US" dirty="0" smtClean="0"/>
              <a:t>P = Proportion</a:t>
            </a:r>
          </a:p>
          <a:p>
            <a:r>
              <a:rPr lang="en-US" dirty="0" smtClean="0"/>
              <a:t>S = Speed </a:t>
            </a:r>
          </a:p>
          <a:p>
            <a:endParaRPr lang="en-US" dirty="0" smtClean="0"/>
          </a:p>
          <a:p>
            <a:r>
              <a:rPr lang="en-US" dirty="0" smtClean="0"/>
              <a:t>So if 12 % of the application can become parallel then you can expect this level of performance increase. </a:t>
            </a:r>
          </a:p>
          <a:p>
            <a:endParaRPr lang="en-US" dirty="0" smtClean="0"/>
          </a:p>
          <a:p>
            <a:r>
              <a:rPr lang="en-US" dirty="0" smtClean="0"/>
              <a:t>1/(1 – 0.12) = 1.136  </a:t>
            </a:r>
          </a:p>
          <a:p>
            <a:endParaRPr lang="en-US" dirty="0" smtClean="0"/>
          </a:p>
          <a:p>
            <a:endParaRPr lang="en-US" dirty="0" smtClean="0"/>
          </a:p>
          <a:p>
            <a:endParaRPr lang="en-US" dirty="0" smtClean="0"/>
          </a:p>
          <a:p>
            <a:r>
              <a:rPr lang="en-US" dirty="0" smtClean="0"/>
              <a:t>http://en.wikipedia.org/wiki/Amdahl's_law</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concurrency ? </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Actor Concurrency ? </a:t>
            </a:r>
            <a:endParaRPr lang="en-US" dirty="0"/>
          </a:p>
        </p:txBody>
      </p:sp>
      <p:graphicFrame>
        <p:nvGraphicFramePr>
          <p:cNvPr id="7" name="Content Placeholder 6"/>
          <p:cNvGraphicFramePr>
            <a:graphicFrameLocks noGrp="1"/>
          </p:cNvGraphicFramePr>
          <p:nvPr>
            <p:ph sz="quarter" idx="1"/>
          </p:nvPr>
        </p:nvGraphicFramePr>
        <p:xfrm>
          <a:off x="457200" y="1600200"/>
          <a:ext cx="82296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Actor(message) </a:t>
            </a:r>
            <a:r>
              <a:rPr lang="en-US" dirty="0" err="1" smtClean="0"/>
              <a:t>vs</a:t>
            </a:r>
            <a:r>
              <a:rPr lang="en-US" dirty="0" smtClean="0"/>
              <a:t> Shared</a:t>
            </a:r>
            <a:endParaRPr lang="en-US" dirty="0"/>
          </a:p>
        </p:txBody>
      </p:sp>
      <p:sp>
        <p:nvSpPr>
          <p:cNvPr id="3" name="Content Placeholder 2"/>
          <p:cNvSpPr>
            <a:spLocks noGrp="1"/>
          </p:cNvSpPr>
          <p:nvPr>
            <p:ph sz="quarter" idx="1"/>
          </p:nvPr>
        </p:nvSpPr>
        <p:spPr/>
        <p:txBody>
          <a:bodyPr>
            <a:normAutofit fontScale="55000" lnSpcReduction="20000"/>
          </a:bodyPr>
          <a:lstStyle/>
          <a:p>
            <a:r>
              <a:rPr lang="en-US" dirty="0" smtClean="0"/>
              <a:t>“Concurrent interaction and communication</a:t>
            </a:r>
          </a:p>
          <a:p>
            <a:r>
              <a:rPr lang="en-US" dirty="0" smtClean="0"/>
              <a:t>In some concurrent computing systems, communication between the concurrent components is hidden from the programmer (e.g., by using </a:t>
            </a:r>
            <a:r>
              <a:rPr lang="en-US" dirty="0" smtClean="0">
                <a:hlinkClick r:id="rId2" tooltip="Future (programming)"/>
              </a:rPr>
              <a:t>futures</a:t>
            </a:r>
            <a:r>
              <a:rPr lang="en-US" dirty="0" smtClean="0"/>
              <a:t>), while in others it must be handled explicitly. Explicit communication can be divided into two classes:</a:t>
            </a:r>
          </a:p>
          <a:p>
            <a:r>
              <a:rPr lang="en-US" dirty="0" smtClean="0">
                <a:hlinkClick r:id="rId3" tooltip="Shared memory"/>
              </a:rPr>
              <a:t>Shared memory</a:t>
            </a:r>
            <a:r>
              <a:rPr lang="en-US" dirty="0" smtClean="0"/>
              <a:t> communication Concurrent components communicate by altering the contents of shared memory locations (exemplified by </a:t>
            </a:r>
            <a:r>
              <a:rPr lang="en-US" dirty="0" smtClean="0">
                <a:hlinkClick r:id="rId4" tooltip="Java (programming language)"/>
              </a:rPr>
              <a:t>Java</a:t>
            </a:r>
            <a:r>
              <a:rPr lang="en-US" dirty="0" smtClean="0"/>
              <a:t> and </a:t>
            </a:r>
            <a:r>
              <a:rPr lang="en-US" dirty="0" smtClean="0">
                <a:hlinkClick r:id="rId5" tooltip="C Sharp (programming language)"/>
              </a:rPr>
              <a:t>C#</a:t>
            </a:r>
            <a:r>
              <a:rPr lang="en-US" dirty="0" smtClean="0"/>
              <a:t>). This style of concurrent programming usually requires the application of some form of locking (e.g., </a:t>
            </a:r>
            <a:r>
              <a:rPr lang="en-US" dirty="0" err="1" smtClean="0">
                <a:hlinkClick r:id="rId6" tooltip="Mutual exclusion"/>
              </a:rPr>
              <a:t>mutexes</a:t>
            </a:r>
            <a:r>
              <a:rPr lang="en-US" dirty="0" smtClean="0"/>
              <a:t>, </a:t>
            </a:r>
            <a:r>
              <a:rPr lang="en-US" dirty="0" smtClean="0">
                <a:hlinkClick r:id="rId7" tooltip="Semaphore (programming)"/>
              </a:rPr>
              <a:t>semaphores</a:t>
            </a:r>
            <a:r>
              <a:rPr lang="en-US" dirty="0" smtClean="0"/>
              <a:t>, or </a:t>
            </a:r>
            <a:r>
              <a:rPr lang="en-US" dirty="0" smtClean="0">
                <a:hlinkClick r:id="rId8" tooltip="Monitor (synchronization)"/>
              </a:rPr>
              <a:t>monitors</a:t>
            </a:r>
            <a:r>
              <a:rPr lang="en-US" dirty="0" smtClean="0"/>
              <a:t>) to coordinate between </a:t>
            </a:r>
            <a:r>
              <a:rPr lang="en-US" dirty="0" err="1" smtClean="0"/>
              <a:t>threads.</a:t>
            </a:r>
            <a:r>
              <a:rPr lang="en-US" dirty="0" err="1" smtClean="0">
                <a:hlinkClick r:id="rId9" tooltip="Message passing"/>
              </a:rPr>
              <a:t>Message</a:t>
            </a:r>
            <a:r>
              <a:rPr lang="en-US" dirty="0" smtClean="0">
                <a:hlinkClick r:id="rId9" tooltip="Message passing"/>
              </a:rPr>
              <a:t> passing</a:t>
            </a:r>
            <a:r>
              <a:rPr lang="en-US" dirty="0" smtClean="0"/>
              <a:t> communication Concurrent components communicate by exchanging messages (exemplified by </a:t>
            </a:r>
            <a:r>
              <a:rPr lang="en-US" dirty="0" err="1" smtClean="0">
                <a:hlinkClick r:id="rId10" tooltip="Scala programming language"/>
              </a:rPr>
              <a:t>Scala</a:t>
            </a:r>
            <a:r>
              <a:rPr lang="en-US" dirty="0" smtClean="0"/>
              <a:t>, </a:t>
            </a:r>
            <a:r>
              <a:rPr lang="en-US" dirty="0" err="1" smtClean="0">
                <a:hlinkClick r:id="rId11" tooltip="Erlang programming language"/>
              </a:rPr>
              <a:t>Erlang</a:t>
            </a:r>
            <a:r>
              <a:rPr lang="en-US" dirty="0" smtClean="0"/>
              <a:t> and </a:t>
            </a:r>
            <a:r>
              <a:rPr lang="en-US" dirty="0" err="1" smtClean="0">
                <a:hlinkClick r:id="rId12" tooltip="Occam programming language"/>
              </a:rPr>
              <a:t>occam</a:t>
            </a:r>
            <a:r>
              <a:rPr lang="en-US" dirty="0" smtClean="0"/>
              <a:t>). The exchange of messages may be carried out asynchronously, or may use a rendezvous style in which the sender blocks until the message is received. Asynchronous message passing may be reliable or unreliable (sometimes referred to as "send and pray").</a:t>
            </a:r>
          </a:p>
          <a:p>
            <a:r>
              <a:rPr lang="en-US" dirty="0" smtClean="0"/>
              <a:t>Message-passing concurrency tends to be far easier to reason about than shared-memory concurrency, and is typically considered a more robust form of concurrent programming. A wide variety of mathematical theories for understanding and analyzing message-passing systems are available, including the </a:t>
            </a:r>
            <a:r>
              <a:rPr lang="en-US" dirty="0" smtClean="0">
                <a:hlinkClick r:id="rId13" tooltip="Actor model"/>
              </a:rPr>
              <a:t>Actor model</a:t>
            </a:r>
            <a:r>
              <a:rPr lang="en-US" dirty="0" smtClean="0"/>
              <a:t>, and various </a:t>
            </a:r>
            <a:r>
              <a:rPr lang="en-US" dirty="0" smtClean="0">
                <a:hlinkClick r:id="rId14" tooltip="Process calculi"/>
              </a:rPr>
              <a:t>process calculi</a:t>
            </a:r>
            <a:r>
              <a:rPr lang="en-US" dirty="0" smtClean="0"/>
              <a:t>. Message passing can be efficiently implemented on </a:t>
            </a:r>
            <a:r>
              <a:rPr lang="en-US" dirty="0" smtClean="0">
                <a:hlinkClick r:id="rId15" tooltip="Symmetric multiprocessing"/>
              </a:rPr>
              <a:t>symmetric multiprocessors</a:t>
            </a:r>
            <a:r>
              <a:rPr lang="en-US" dirty="0" smtClean="0"/>
              <a:t>, with or without shared </a:t>
            </a:r>
            <a:r>
              <a:rPr lang="en-US" dirty="0" smtClean="0">
                <a:hlinkClick r:id="rId16" tooltip="Cache coherency"/>
              </a:rPr>
              <a:t>coherent memory</a:t>
            </a:r>
            <a:r>
              <a:rPr lang="en-US" dirty="0" smtClean="0"/>
              <a:t>.</a:t>
            </a:r>
          </a:p>
          <a:p>
            <a:r>
              <a:rPr lang="en-US" dirty="0" smtClean="0"/>
              <a:t>Shared memory and message passing concurrency have different performance characteristics. Typically (although not always), the per-process memory overhead and task switching overhead is lower in a message passing system, but the overhead of message passing itself is greater than for a procedure call. These differences are often overwhelmed by other performance factors.”</a:t>
            </a:r>
          </a:p>
          <a:p>
            <a:r>
              <a:rPr lang="en-US" dirty="0" smtClean="0"/>
              <a:t>From Wikipedia http://en.wikipedia.org/wiki/Concurrent_computing</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Actor ? </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 – what can they do ? </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Futures</a:t>
            </a:r>
            <a:endParaRPr lang="en-US" dirty="0"/>
          </a:p>
        </p:txBody>
      </p:sp>
      <p:sp>
        <p:nvSpPr>
          <p:cNvPr id="3" name="Content Placeholder 2"/>
          <p:cNvSpPr>
            <a:spLocks noGrp="1"/>
          </p:cNvSpPr>
          <p:nvPr>
            <p:ph sz="quarter" idx="1"/>
          </p:nvPr>
        </p:nvSpPr>
        <p:spPr/>
        <p:txBody>
          <a:bodyPr>
            <a:normAutofit lnSpcReduction="10000"/>
          </a:bodyPr>
          <a:lstStyle/>
          <a:p>
            <a:endParaRPr lang="en-US" dirty="0" smtClean="0"/>
          </a:p>
          <a:p>
            <a:pPr marL="514350" indent="-514350">
              <a:buFont typeface="+mj-lt"/>
              <a:buAutoNum type="arabicPeriod"/>
            </a:pPr>
            <a:r>
              <a:rPr lang="en-US" dirty="0" smtClean="0"/>
              <a:t>A Future is a way of telling the program to do something when certain conditions are met. However given the indeterminacy that future may or may not be realized. </a:t>
            </a:r>
          </a:p>
          <a:p>
            <a:pPr marL="514350" indent="-514350">
              <a:buFont typeface="+mj-lt"/>
              <a:buAutoNum type="arabicPeriod"/>
            </a:pPr>
            <a:r>
              <a:rPr lang="en-US" dirty="0" smtClean="0"/>
              <a:t>Think of a crop future – if there is a drought you get nothing in return. </a:t>
            </a:r>
          </a:p>
          <a:p>
            <a:pPr marL="514350" indent="-514350">
              <a:buFont typeface="+mj-lt"/>
              <a:buAutoNum type="arabicPeriod"/>
            </a:pPr>
            <a:r>
              <a:rPr lang="en-US" dirty="0" smtClean="0"/>
              <a:t>This can be used to send sets like M0 M1 from one actor to another so that the other actor knows when it has the full set. </a:t>
            </a:r>
          </a:p>
          <a:p>
            <a:pPr marL="514350" indent="-514350">
              <a:buFont typeface="+mj-lt"/>
              <a:buAutoNum type="arabicPeriod"/>
            </a:pPr>
            <a:r>
              <a:rPr lang="en-US" dirty="0" smtClean="0"/>
              <a:t> Setting </a:t>
            </a:r>
            <a:r>
              <a:rPr lang="en-US" dirty="0" smtClean="0"/>
              <a:t>the value of a future is </a:t>
            </a:r>
            <a:r>
              <a:rPr lang="en-US" dirty="0" smtClean="0"/>
              <a:t>also called</a:t>
            </a:r>
            <a:r>
              <a:rPr lang="en-US" dirty="0" smtClean="0"/>
              <a:t> </a:t>
            </a:r>
            <a:r>
              <a:rPr lang="en-US" i="1" dirty="0" smtClean="0"/>
              <a:t>resolving</a:t>
            </a:r>
            <a:r>
              <a:rPr lang="en-US" dirty="0" smtClean="0"/>
              <a:t>, </a:t>
            </a:r>
            <a:r>
              <a:rPr lang="en-US" i="1" dirty="0" smtClean="0"/>
              <a:t>fulfilling</a:t>
            </a:r>
            <a:r>
              <a:rPr lang="en-US" dirty="0" smtClean="0"/>
              <a:t>, or </a:t>
            </a:r>
            <a:r>
              <a:rPr lang="en-US" i="1" dirty="0" smtClean="0"/>
              <a:t>binding</a:t>
            </a:r>
            <a:r>
              <a:rPr lang="en-US" dirty="0" smtClean="0"/>
              <a:t> it.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853</TotalTime>
  <Words>753</Words>
  <Application>Microsoft Office PowerPoint</Application>
  <PresentationFormat>On-screen Show (4:3)</PresentationFormat>
  <Paragraphs>134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Origin</vt:lpstr>
      <vt:lpstr>Actor Concurrency Model </vt:lpstr>
      <vt:lpstr>Agenda</vt:lpstr>
      <vt:lpstr>Amdahl's law</vt:lpstr>
      <vt:lpstr>What is concurrency ? </vt:lpstr>
      <vt:lpstr>Why Actor Concurrency ? </vt:lpstr>
      <vt:lpstr>Actor(message) vs Shared</vt:lpstr>
      <vt:lpstr>What is an Actor ? </vt:lpstr>
      <vt:lpstr>Actors – what can they do ? </vt:lpstr>
      <vt:lpstr>Futures</vt:lpstr>
      <vt:lpstr>Arbitration</vt:lpstr>
      <vt:lpstr>Code sample from Armstrong’s book on Erlang</vt:lpstr>
      <vt:lpstr>Quote describing code </vt:lpstr>
      <vt:lpstr>Indeterminacy and inconsistency are the norm</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Actor Concurrency Model</dc:title>
  <dc:creator>Dennis H Doire</dc:creator>
  <cp:lastModifiedBy>Dennis H Doire</cp:lastModifiedBy>
  <cp:revision>67</cp:revision>
  <dcterms:created xsi:type="dcterms:W3CDTF">2012-12-11T17:03:39Z</dcterms:created>
  <dcterms:modified xsi:type="dcterms:W3CDTF">2012-12-13T21:46:01Z</dcterms:modified>
</cp:coreProperties>
</file>