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7" r:id="rId6"/>
    <p:sldId id="264" r:id="rId7"/>
    <p:sldId id="266" r:id="rId8"/>
    <p:sldId id="268" r:id="rId9"/>
    <p:sldId id="269" r:id="rId10"/>
    <p:sldId id="270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Hagrid Bold" panose="020B0604020202020204" charset="0"/>
      <p:regular r:id="rId16"/>
    </p:embeddedFont>
    <p:embeddedFont>
      <p:font typeface="Hagrid Heavy" panose="020B0604020202020204" charset="0"/>
      <p:regular r:id="rId17"/>
    </p:embeddedFont>
    <p:embeddedFont>
      <p:font typeface="PT Sans" panose="020B0503020203020204" pitchFamily="3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Roboto Bold" panose="02000000000000000000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E6CA"/>
    <a:srgbClr val="343F56"/>
    <a:srgbClr val="B4AD9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778" y="-11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9959" y="3043676"/>
            <a:ext cx="16228082" cy="2824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700"/>
              </a:lnSpc>
            </a:pPr>
            <a:r>
              <a:rPr lang="en-US" sz="12800" dirty="0">
                <a:solidFill>
                  <a:srgbClr val="F5E6CA"/>
                </a:solidFill>
                <a:latin typeface="Hagrid Heavy"/>
              </a:rPr>
              <a:t>Indonesia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462611" y="2556943"/>
            <a:ext cx="13362778" cy="16062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119"/>
              </a:lnSpc>
            </a:pPr>
            <a:r>
              <a:rPr lang="en-US" sz="6600" dirty="0" err="1">
                <a:solidFill>
                  <a:srgbClr val="F5E6CA"/>
                </a:solidFill>
                <a:latin typeface="Hagrid Heavy"/>
              </a:rPr>
              <a:t>Ketahanan</a:t>
            </a:r>
            <a:r>
              <a:rPr lang="en-US" sz="6600" dirty="0">
                <a:solidFill>
                  <a:srgbClr val="F5E6CA"/>
                </a:solidFill>
                <a:latin typeface="Hagrid Heavy"/>
              </a:rPr>
              <a:t> Nasional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31218" y="7934949"/>
            <a:ext cx="16228082" cy="1323351"/>
            <a:chOff x="0" y="0"/>
            <a:chExt cx="3964388" cy="32328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964388" cy="323284"/>
            </a:xfrm>
            <a:custGeom>
              <a:avLst/>
              <a:gdLst/>
              <a:ahLst/>
              <a:cxnLst/>
              <a:rect l="l" t="t" r="r" b="b"/>
              <a:pathLst>
                <a:path w="3964388" h="323284">
                  <a:moveTo>
                    <a:pt x="0" y="0"/>
                  </a:moveTo>
                  <a:lnTo>
                    <a:pt x="3964388" y="0"/>
                  </a:lnTo>
                  <a:lnTo>
                    <a:pt x="3964388" y="323284"/>
                  </a:lnTo>
                  <a:lnTo>
                    <a:pt x="0" y="323284"/>
                  </a:lnTo>
                  <a:close/>
                </a:path>
              </a:pathLst>
            </a:custGeom>
            <a:solidFill>
              <a:srgbClr val="F5E6CA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010392" y="8374057"/>
            <a:ext cx="3295829" cy="341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 dirty="0">
                <a:solidFill>
                  <a:srgbClr val="343F56"/>
                </a:solidFill>
                <a:latin typeface="Hagrid Bold"/>
              </a:rPr>
              <a:t>BY A-HONG TEAM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001313" y="8172615"/>
            <a:ext cx="9940810" cy="1353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/>
            <a:r>
              <a:rPr lang="en-ID" sz="2000" b="0" i="0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“ </a:t>
            </a:r>
            <a:r>
              <a:rPr lang="en-ID" sz="2000" b="0" i="0" dirty="0" err="1">
                <a:solidFill>
                  <a:srgbClr val="4A4A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Kegigihan</a:t>
            </a:r>
            <a:r>
              <a:rPr lang="en-ID" sz="2000" b="0" i="0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sz="2000" b="0" i="0" dirty="0" err="1">
                <a:solidFill>
                  <a:srgbClr val="4A4A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ketangguhan</a:t>
            </a:r>
            <a:r>
              <a:rPr lang="en-ID" sz="2000" b="0" i="0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4A4A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hanya</a:t>
            </a:r>
            <a:r>
              <a:rPr lang="en-ID" sz="2000" b="0" i="0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4A4A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datang</a:t>
            </a:r>
            <a:r>
              <a:rPr lang="en-ID" sz="2000" b="0" i="0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4A4A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dari</a:t>
            </a:r>
            <a:r>
              <a:rPr lang="en-ID" sz="2000" b="0" i="0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4A4A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diberi</a:t>
            </a:r>
            <a:r>
              <a:rPr lang="en-ID" sz="2000" b="0" i="0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4A4A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kesempatan</a:t>
            </a:r>
            <a:r>
              <a:rPr lang="en-ID" sz="2000" b="0" i="0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4A4A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2000" b="0" i="0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4A4A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mengatasi</a:t>
            </a:r>
            <a:r>
              <a:rPr lang="en-ID" sz="2000" b="0" i="0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4A4A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masalah</a:t>
            </a:r>
            <a:r>
              <a:rPr lang="en-ID" sz="2000" b="0" i="0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2000" b="0" i="0" dirty="0" err="1">
                <a:solidFill>
                  <a:srgbClr val="4A4A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sulit</a:t>
            </a:r>
            <a:r>
              <a:rPr lang="en-ID" sz="2000" b="0" i="0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." - Gever </a:t>
            </a:r>
            <a:r>
              <a:rPr lang="en-ID" sz="2000" b="0" i="0" dirty="0" err="1">
                <a:solidFill>
                  <a:srgbClr val="4A4A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Tulley</a:t>
            </a:r>
            <a:endParaRPr lang="en-ID" sz="2000" b="0" i="0" dirty="0">
              <a:solidFill>
                <a:srgbClr val="4A4A4A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n-ID" sz="2400" b="0" i="0" dirty="0">
                <a:solidFill>
                  <a:srgbClr val="4A4A4A"/>
                </a:solidFill>
                <a:effectLst/>
                <a:latin typeface="PT Sans" panose="020B0503020203020204" pitchFamily="34" charset="0"/>
              </a:rPr>
              <a:t> </a:t>
            </a:r>
          </a:p>
          <a:p>
            <a:pPr>
              <a:lnSpc>
                <a:spcPts val="3080"/>
              </a:lnSpc>
            </a:pPr>
            <a:endParaRPr lang="en-US" sz="2200" dirty="0">
              <a:solidFill>
                <a:srgbClr val="343F56"/>
              </a:solidFill>
              <a:latin typeface="Roboto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383596" y="8415502"/>
            <a:ext cx="334644" cy="334644"/>
          </a:xfrm>
          <a:custGeom>
            <a:avLst/>
            <a:gdLst/>
            <a:ahLst/>
            <a:cxnLst/>
            <a:rect l="l" t="t" r="r" b="b"/>
            <a:pathLst>
              <a:path w="334644" h="334644">
                <a:moveTo>
                  <a:pt x="0" y="0"/>
                </a:moveTo>
                <a:lnTo>
                  <a:pt x="334644" y="0"/>
                </a:lnTo>
                <a:lnTo>
                  <a:pt x="334644" y="334645"/>
                </a:lnTo>
                <a:lnTo>
                  <a:pt x="0" y="3346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6735201" y="1443883"/>
            <a:ext cx="4817598" cy="397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800" dirty="0" err="1">
                <a:solidFill>
                  <a:srgbClr val="F5E6CA"/>
                </a:solidFill>
                <a:latin typeface="Hagrid Bold"/>
              </a:rPr>
              <a:t>Kelompok</a:t>
            </a:r>
            <a:r>
              <a:rPr lang="en-US" sz="2800" dirty="0">
                <a:solidFill>
                  <a:srgbClr val="F5E6CA"/>
                </a:solidFill>
                <a:latin typeface="Hagrid Bold"/>
              </a:rPr>
              <a:t> 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05200" y="4213856"/>
            <a:ext cx="10508269" cy="1859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119"/>
              </a:lnSpc>
            </a:pPr>
            <a:r>
              <a:rPr lang="en-US" sz="10799" dirty="0">
                <a:solidFill>
                  <a:srgbClr val="343F56"/>
                </a:solidFill>
                <a:latin typeface="Hagrid Heavy"/>
              </a:rPr>
              <a:t>THANK YOU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869773" y="1136187"/>
            <a:ext cx="3582966" cy="341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 dirty="0">
                <a:solidFill>
                  <a:srgbClr val="343F56"/>
                </a:solidFill>
                <a:latin typeface="Hagrid Bold"/>
              </a:rPr>
              <a:t>KELOMPOK 10</a:t>
            </a:r>
          </a:p>
        </p:txBody>
      </p:sp>
      <p:sp>
        <p:nvSpPr>
          <p:cNvPr id="5" name="AutoShape 5"/>
          <p:cNvSpPr/>
          <p:nvPr/>
        </p:nvSpPr>
        <p:spPr>
          <a:xfrm>
            <a:off x="5727469" y="1351134"/>
            <a:ext cx="11531831" cy="0"/>
          </a:xfrm>
          <a:prstGeom prst="line">
            <a:avLst/>
          </a:prstGeom>
          <a:ln w="38100" cap="flat">
            <a:solidFill>
              <a:srgbClr val="343F56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1031218" y="8345443"/>
            <a:ext cx="16228082" cy="912857"/>
            <a:chOff x="0" y="0"/>
            <a:chExt cx="3964388" cy="22300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964388" cy="223003"/>
            </a:xfrm>
            <a:custGeom>
              <a:avLst/>
              <a:gdLst/>
              <a:ahLst/>
              <a:cxnLst/>
              <a:rect l="l" t="t" r="r" b="b"/>
              <a:pathLst>
                <a:path w="3964388" h="223003">
                  <a:moveTo>
                    <a:pt x="0" y="0"/>
                  </a:moveTo>
                  <a:lnTo>
                    <a:pt x="3964388" y="0"/>
                  </a:lnTo>
                  <a:lnTo>
                    <a:pt x="3964388" y="223003"/>
                  </a:lnTo>
                  <a:lnTo>
                    <a:pt x="0" y="223003"/>
                  </a:lnTo>
                  <a:close/>
                </a:path>
              </a:pathLst>
            </a:custGeom>
            <a:solidFill>
              <a:srgbClr val="343F56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010392" y="8582394"/>
            <a:ext cx="3717076" cy="341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 dirty="0">
                <a:solidFill>
                  <a:srgbClr val="F5E6CA"/>
                </a:solidFill>
                <a:latin typeface="Hagrid Bold"/>
              </a:rPr>
              <a:t>A-HONG TEAM</a:t>
            </a:r>
          </a:p>
        </p:txBody>
      </p:sp>
      <p:sp>
        <p:nvSpPr>
          <p:cNvPr id="11" name="Freeform 11"/>
          <p:cNvSpPr/>
          <p:nvPr/>
        </p:nvSpPr>
        <p:spPr>
          <a:xfrm>
            <a:off x="1383596" y="8623839"/>
            <a:ext cx="334644" cy="334644"/>
          </a:xfrm>
          <a:custGeom>
            <a:avLst/>
            <a:gdLst/>
            <a:ahLst/>
            <a:cxnLst/>
            <a:rect l="l" t="t" r="r" b="b"/>
            <a:pathLst>
              <a:path w="334644" h="334644">
                <a:moveTo>
                  <a:pt x="0" y="0"/>
                </a:moveTo>
                <a:lnTo>
                  <a:pt x="334644" y="0"/>
                </a:lnTo>
                <a:lnTo>
                  <a:pt x="334644" y="334645"/>
                </a:lnTo>
                <a:lnTo>
                  <a:pt x="0" y="3346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1294598" y="8586924"/>
            <a:ext cx="5705425" cy="382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80"/>
              </a:lnSpc>
            </a:pPr>
            <a:r>
              <a:rPr lang="en-US" sz="2200" dirty="0">
                <a:solidFill>
                  <a:srgbClr val="F5E6CA"/>
                </a:solidFill>
                <a:latin typeface="Roboto Bold"/>
              </a:rPr>
              <a:t>KETAHANAN NASIONAL INDONESIA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108934"/>
            <a:ext cx="16230600" cy="5949785"/>
            <a:chOff x="0" y="0"/>
            <a:chExt cx="3965003" cy="10826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965003" cy="1082694"/>
            </a:xfrm>
            <a:custGeom>
              <a:avLst/>
              <a:gdLst/>
              <a:ahLst/>
              <a:cxnLst/>
              <a:rect l="l" t="t" r="r" b="b"/>
              <a:pathLst>
                <a:path w="3965003" h="1082694">
                  <a:moveTo>
                    <a:pt x="0" y="0"/>
                  </a:moveTo>
                  <a:lnTo>
                    <a:pt x="3965003" y="0"/>
                  </a:lnTo>
                  <a:lnTo>
                    <a:pt x="3965003" y="1082694"/>
                  </a:lnTo>
                  <a:lnTo>
                    <a:pt x="0" y="1082694"/>
                  </a:lnTo>
                  <a:close/>
                </a:path>
              </a:pathLst>
            </a:custGeom>
            <a:solidFill>
              <a:srgbClr val="F5E6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472889" y="3524578"/>
            <a:ext cx="9342221" cy="1354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4400" dirty="0">
                <a:solidFill>
                  <a:srgbClr val="343F56"/>
                </a:solidFill>
                <a:latin typeface="Hagrid Heavy"/>
              </a:rPr>
              <a:t>Nama </a:t>
            </a:r>
            <a:r>
              <a:rPr lang="en-US" sz="4400" dirty="0" err="1">
                <a:solidFill>
                  <a:srgbClr val="343F56"/>
                </a:solidFill>
                <a:latin typeface="Hagrid Heavy"/>
              </a:rPr>
              <a:t>Anggota</a:t>
            </a:r>
            <a:r>
              <a:rPr lang="en-US" sz="4400" dirty="0">
                <a:solidFill>
                  <a:srgbClr val="343F56"/>
                </a:solidFill>
                <a:latin typeface="Hagrid Heavy"/>
              </a:rPr>
              <a:t> </a:t>
            </a:r>
          </a:p>
          <a:p>
            <a:pPr algn="ctr"/>
            <a:r>
              <a:rPr lang="en-US" sz="4400" dirty="0" err="1">
                <a:solidFill>
                  <a:srgbClr val="343F56"/>
                </a:solidFill>
                <a:latin typeface="Hagrid Heavy"/>
              </a:rPr>
              <a:t>Kelompok</a:t>
            </a:r>
            <a:endParaRPr lang="en-US" sz="4400" dirty="0">
              <a:solidFill>
                <a:srgbClr val="343F56"/>
              </a:solidFill>
              <a:latin typeface="Hagrid Heavy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441307" y="5625077"/>
            <a:ext cx="5512193" cy="397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800" dirty="0">
                <a:solidFill>
                  <a:srgbClr val="343F56"/>
                </a:solidFill>
                <a:latin typeface="Roboto"/>
              </a:rPr>
              <a:t>Iqbal Hakam Hafidz, 1204210076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993402" y="1659578"/>
            <a:ext cx="4301196" cy="341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dirty="0">
                <a:solidFill>
                  <a:srgbClr val="F5E6CA"/>
                </a:solidFill>
                <a:latin typeface="Hagrid Bold"/>
              </a:rPr>
              <a:t>KELOMPOK 10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9148A7C-9B1E-35BD-E84E-323D80A6D49A}"/>
              </a:ext>
            </a:extLst>
          </p:cNvPr>
          <p:cNvSpPr/>
          <p:nvPr/>
        </p:nvSpPr>
        <p:spPr>
          <a:xfrm>
            <a:off x="2609515" y="6800759"/>
            <a:ext cx="637540" cy="649427"/>
          </a:xfrm>
          <a:prstGeom prst="ellipse">
            <a:avLst/>
          </a:prstGeom>
          <a:solidFill>
            <a:srgbClr val="343F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ID" sz="32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947EF32-20EE-8D8C-8D2B-1921A9824052}"/>
              </a:ext>
            </a:extLst>
          </p:cNvPr>
          <p:cNvSpPr/>
          <p:nvPr/>
        </p:nvSpPr>
        <p:spPr>
          <a:xfrm>
            <a:off x="2609515" y="5466618"/>
            <a:ext cx="637540" cy="649427"/>
          </a:xfrm>
          <a:prstGeom prst="ellipse">
            <a:avLst/>
          </a:prstGeom>
          <a:solidFill>
            <a:srgbClr val="343F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ID" sz="32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181ECF-64CE-C6AA-9219-0483DD99ED33}"/>
              </a:ext>
            </a:extLst>
          </p:cNvPr>
          <p:cNvSpPr/>
          <p:nvPr/>
        </p:nvSpPr>
        <p:spPr>
          <a:xfrm>
            <a:off x="9840956" y="5466618"/>
            <a:ext cx="637540" cy="649427"/>
          </a:xfrm>
          <a:prstGeom prst="ellipse">
            <a:avLst/>
          </a:prstGeom>
          <a:solidFill>
            <a:srgbClr val="343F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ID" sz="32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6FD4639-93F7-D501-729F-07C67D1A2D94}"/>
              </a:ext>
            </a:extLst>
          </p:cNvPr>
          <p:cNvSpPr/>
          <p:nvPr/>
        </p:nvSpPr>
        <p:spPr>
          <a:xfrm>
            <a:off x="9840956" y="6800759"/>
            <a:ext cx="637540" cy="649427"/>
          </a:xfrm>
          <a:prstGeom prst="ellipse">
            <a:avLst/>
          </a:prstGeom>
          <a:solidFill>
            <a:srgbClr val="343F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ID" sz="3200" dirty="0"/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CD8937BF-9B58-DF33-5F1C-229A5D3B09ED}"/>
              </a:ext>
            </a:extLst>
          </p:cNvPr>
          <p:cNvSpPr txBox="1"/>
          <p:nvPr/>
        </p:nvSpPr>
        <p:spPr>
          <a:xfrm>
            <a:off x="3441306" y="6926701"/>
            <a:ext cx="5512193" cy="397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800" dirty="0" err="1">
                <a:solidFill>
                  <a:srgbClr val="343F56"/>
                </a:solidFill>
                <a:latin typeface="Roboto"/>
              </a:rPr>
              <a:t>Refki</a:t>
            </a:r>
            <a:r>
              <a:rPr lang="en-US" sz="2800" dirty="0">
                <a:solidFill>
                  <a:srgbClr val="343F56"/>
                </a:solidFill>
                <a:latin typeface="Roboto"/>
              </a:rPr>
              <a:t> Jota Kanada, 1204210154</a:t>
            </a: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9D960D0A-DC14-4F0B-69AF-4C98C46DE85D}"/>
              </a:ext>
            </a:extLst>
          </p:cNvPr>
          <p:cNvSpPr txBox="1"/>
          <p:nvPr/>
        </p:nvSpPr>
        <p:spPr>
          <a:xfrm>
            <a:off x="10744200" y="5625077"/>
            <a:ext cx="5512193" cy="397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800" dirty="0">
                <a:solidFill>
                  <a:srgbClr val="343F56"/>
                </a:solidFill>
                <a:latin typeface="Roboto"/>
              </a:rPr>
              <a:t>Dennis Michael, 1204210167</a:t>
            </a: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6CCE27A7-52CA-AF72-1DD2-B437BF5AB25A}"/>
              </a:ext>
            </a:extLst>
          </p:cNvPr>
          <p:cNvSpPr txBox="1"/>
          <p:nvPr/>
        </p:nvSpPr>
        <p:spPr>
          <a:xfrm>
            <a:off x="10744199" y="6926701"/>
            <a:ext cx="5954757" cy="397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800" dirty="0" err="1">
                <a:solidFill>
                  <a:srgbClr val="343F56"/>
                </a:solidFill>
                <a:latin typeface="Roboto"/>
              </a:rPr>
              <a:t>Rafly</a:t>
            </a:r>
            <a:r>
              <a:rPr lang="en-US" sz="2800" dirty="0">
                <a:solidFill>
                  <a:srgbClr val="343F56"/>
                </a:solidFill>
                <a:latin typeface="Roboto"/>
              </a:rPr>
              <a:t> Akbar Rafsanjani, 1204210148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6397" y="-242683"/>
            <a:ext cx="9530397" cy="10772366"/>
            <a:chOff x="0" y="0"/>
            <a:chExt cx="4016429" cy="453983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16428" cy="4539836"/>
            </a:xfrm>
            <a:custGeom>
              <a:avLst/>
              <a:gdLst/>
              <a:ahLst/>
              <a:cxnLst/>
              <a:rect l="l" t="t" r="r" b="b"/>
              <a:pathLst>
                <a:path w="4016428" h="4539836">
                  <a:moveTo>
                    <a:pt x="0" y="0"/>
                  </a:moveTo>
                  <a:lnTo>
                    <a:pt x="4016428" y="0"/>
                  </a:lnTo>
                  <a:lnTo>
                    <a:pt x="4016428" y="4539836"/>
                  </a:lnTo>
                  <a:lnTo>
                    <a:pt x="0" y="4539836"/>
                  </a:lnTo>
                  <a:close/>
                </a:path>
              </a:pathLst>
            </a:custGeom>
            <a:solidFill>
              <a:srgbClr val="F5E6CA"/>
            </a:solidFill>
            <a:ln>
              <a:noFill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12995" y="6456393"/>
            <a:ext cx="6731610" cy="1158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639"/>
              </a:lnSpc>
            </a:pPr>
            <a:r>
              <a:rPr lang="en-US" sz="6000" dirty="0" err="1">
                <a:solidFill>
                  <a:srgbClr val="343F56"/>
                </a:solidFill>
                <a:latin typeface="Hagrid Heavy"/>
              </a:rPr>
              <a:t>Pengertian</a:t>
            </a:r>
            <a:endParaRPr lang="en-US" sz="6000" dirty="0">
              <a:solidFill>
                <a:srgbClr val="343F56"/>
              </a:solidFill>
              <a:latin typeface="Hagrid Heavy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496095" y="1696194"/>
            <a:ext cx="6731610" cy="1661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5400" dirty="0" err="1">
                <a:solidFill>
                  <a:srgbClr val="F5E6CA"/>
                </a:solidFill>
                <a:latin typeface="Hagrid Heavy"/>
              </a:rPr>
              <a:t>Ketahanan</a:t>
            </a:r>
            <a:r>
              <a:rPr lang="en-US" sz="5400" dirty="0">
                <a:solidFill>
                  <a:srgbClr val="F5E6CA"/>
                </a:solidFill>
                <a:latin typeface="Hagrid Heavy"/>
              </a:rPr>
              <a:t> Nasional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496095" y="3807814"/>
            <a:ext cx="6731610" cy="3754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en-ID" sz="22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Ketahanan</a:t>
            </a:r>
            <a:r>
              <a:rPr lang="en-ID" sz="22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nasional</a:t>
            </a:r>
            <a:r>
              <a:rPr lang="en-ID" sz="22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adalah</a:t>
            </a:r>
            <a:r>
              <a:rPr lang="en-ID" sz="22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kemampuan</a:t>
            </a:r>
            <a:r>
              <a:rPr lang="en-ID" sz="22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suatu</a:t>
            </a:r>
            <a:r>
              <a:rPr lang="en-ID" sz="22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negara </a:t>
            </a:r>
            <a:r>
              <a:rPr lang="en-ID" sz="22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22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melindungi</a:t>
            </a:r>
            <a:r>
              <a:rPr lang="en-ID" sz="22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sz="22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mempertahankan</a:t>
            </a:r>
            <a:r>
              <a:rPr lang="en-ID" sz="22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keutuhan</a:t>
            </a:r>
            <a:r>
              <a:rPr lang="en-ID" sz="22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wilayah, </a:t>
            </a:r>
            <a:r>
              <a:rPr lang="en-ID" sz="22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kedaulatan</a:t>
            </a:r>
            <a:r>
              <a:rPr lang="en-ID" sz="22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dan </a:t>
            </a:r>
            <a:r>
              <a:rPr lang="en-ID" sz="22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kepentingan</a:t>
            </a:r>
            <a:r>
              <a:rPr lang="en-ID" sz="22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nasional</a:t>
            </a:r>
            <a:r>
              <a:rPr lang="en-ID" sz="22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dari</a:t>
            </a:r>
            <a:r>
              <a:rPr lang="en-ID" sz="22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ancaman</a:t>
            </a:r>
            <a:r>
              <a:rPr lang="en-ID" sz="22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internal dan </a:t>
            </a:r>
            <a:r>
              <a:rPr lang="en-ID" sz="22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eksternal</a:t>
            </a:r>
            <a:r>
              <a:rPr lang="en-ID" sz="22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</a:p>
          <a:p>
            <a:pPr algn="just"/>
            <a:endParaRPr lang="en-ID" sz="2200" b="0" i="0" dirty="0">
              <a:solidFill>
                <a:srgbClr val="F5E6CA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n-ID" sz="22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 Indonesia, </a:t>
            </a:r>
            <a:r>
              <a:rPr lang="en-ID" sz="22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ketahanan</a:t>
            </a:r>
            <a:r>
              <a:rPr lang="en-ID" sz="22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nasional</a:t>
            </a:r>
            <a:r>
              <a:rPr lang="en-ID" sz="22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dilihat</a:t>
            </a:r>
            <a:r>
              <a:rPr lang="en-ID" sz="22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22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memadai</a:t>
            </a:r>
            <a:r>
              <a:rPr lang="en-ID" sz="22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sz="22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semangat</a:t>
            </a:r>
            <a:r>
              <a:rPr lang="en-ID" sz="22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sejarah</a:t>
            </a:r>
            <a:r>
              <a:rPr lang="en-ID" sz="22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perjuangan</a:t>
            </a:r>
            <a:r>
              <a:rPr lang="en-ID" sz="22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bangsa</a:t>
            </a:r>
            <a:r>
              <a:rPr lang="en-ID" sz="22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Indonesia yang </a:t>
            </a:r>
            <a:r>
              <a:rPr lang="en-ID" sz="22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berabad-abad</a:t>
            </a:r>
            <a:r>
              <a:rPr lang="en-ID" sz="22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sukses</a:t>
            </a:r>
            <a:r>
              <a:rPr lang="en-ID" sz="22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melindungi</a:t>
            </a:r>
            <a:r>
              <a:rPr lang="en-ID" sz="22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kesinambungan</a:t>
            </a:r>
            <a:r>
              <a:rPr lang="en-ID" sz="22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hidupnya</a:t>
            </a:r>
            <a:r>
              <a:rPr lang="en-ID" sz="22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menjadi</a:t>
            </a:r>
            <a:r>
              <a:rPr lang="en-ID" sz="22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sebuah</a:t>
            </a:r>
            <a:r>
              <a:rPr lang="en-ID" sz="22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bangsa</a:t>
            </a:r>
            <a:r>
              <a:rPr lang="en-ID" sz="22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22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merdeka</a:t>
            </a:r>
            <a:r>
              <a:rPr lang="en-ID" sz="22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algn="just">
              <a:lnSpc>
                <a:spcPts val="3080"/>
              </a:lnSpc>
            </a:pPr>
            <a:endParaRPr lang="en-US" sz="2200" dirty="0">
              <a:solidFill>
                <a:srgbClr val="F5E6C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12995" y="7704808"/>
            <a:ext cx="5705425" cy="382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 dirty="0" err="1">
                <a:solidFill>
                  <a:srgbClr val="343F56"/>
                </a:solidFill>
                <a:latin typeface="Roboto Bold"/>
              </a:rPr>
              <a:t>Ketahanan</a:t>
            </a:r>
            <a:r>
              <a:rPr lang="en-US" sz="2200" dirty="0">
                <a:solidFill>
                  <a:srgbClr val="343F56"/>
                </a:solidFill>
                <a:latin typeface="Roboto Bold"/>
              </a:rPr>
              <a:t> Nasional Indonesia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1165408"/>
            <a:ext cx="3582966" cy="341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 dirty="0">
                <a:solidFill>
                  <a:srgbClr val="343F56"/>
                </a:solidFill>
                <a:latin typeface="Hagrid Bold"/>
              </a:rPr>
              <a:t>A-HONG TEAM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61EA424-9C1C-C2AA-C9CA-007E32A25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95" y="1856777"/>
            <a:ext cx="5963933" cy="39759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78210" y="5434388"/>
            <a:ext cx="7848588" cy="1938294"/>
            <a:chOff x="0" y="0"/>
            <a:chExt cx="2067118" cy="5104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67118" cy="510497"/>
            </a:xfrm>
            <a:custGeom>
              <a:avLst/>
              <a:gdLst/>
              <a:ahLst/>
              <a:cxnLst/>
              <a:rect l="l" t="t" r="r" b="b"/>
              <a:pathLst>
                <a:path w="2067118" h="510497">
                  <a:moveTo>
                    <a:pt x="0" y="0"/>
                  </a:moveTo>
                  <a:lnTo>
                    <a:pt x="2067118" y="0"/>
                  </a:lnTo>
                  <a:lnTo>
                    <a:pt x="2067118" y="510497"/>
                  </a:lnTo>
                  <a:lnTo>
                    <a:pt x="0" y="510497"/>
                  </a:lnTo>
                  <a:close/>
                </a:path>
              </a:pathLst>
            </a:custGeom>
            <a:solidFill>
              <a:srgbClr val="F5E6CA"/>
            </a:solidFill>
            <a:ln>
              <a:noFill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08643" y="7728617"/>
            <a:ext cx="7848588" cy="1938294"/>
            <a:chOff x="0" y="0"/>
            <a:chExt cx="2067118" cy="51049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67118" cy="510497"/>
            </a:xfrm>
            <a:custGeom>
              <a:avLst/>
              <a:gdLst/>
              <a:ahLst/>
              <a:cxnLst/>
              <a:rect l="l" t="t" r="r" b="b"/>
              <a:pathLst>
                <a:path w="2067118" h="510497">
                  <a:moveTo>
                    <a:pt x="0" y="0"/>
                  </a:moveTo>
                  <a:lnTo>
                    <a:pt x="2067118" y="0"/>
                  </a:lnTo>
                  <a:lnTo>
                    <a:pt x="2067118" y="510497"/>
                  </a:lnTo>
                  <a:lnTo>
                    <a:pt x="0" y="510497"/>
                  </a:lnTo>
                  <a:close/>
                </a:path>
              </a:pathLst>
            </a:custGeom>
            <a:solidFill>
              <a:srgbClr val="F5E6CA"/>
            </a:solidFill>
            <a:ln>
              <a:noFill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410712" y="5434388"/>
            <a:ext cx="7848588" cy="1938294"/>
            <a:chOff x="0" y="0"/>
            <a:chExt cx="2067118" cy="5104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67118" cy="510497"/>
            </a:xfrm>
            <a:custGeom>
              <a:avLst/>
              <a:gdLst/>
              <a:ahLst/>
              <a:cxnLst/>
              <a:rect l="l" t="t" r="r" b="b"/>
              <a:pathLst>
                <a:path w="2067118" h="510497">
                  <a:moveTo>
                    <a:pt x="0" y="0"/>
                  </a:moveTo>
                  <a:lnTo>
                    <a:pt x="2067118" y="0"/>
                  </a:lnTo>
                  <a:lnTo>
                    <a:pt x="2067118" y="510497"/>
                  </a:lnTo>
                  <a:lnTo>
                    <a:pt x="0" y="510497"/>
                  </a:lnTo>
                  <a:close/>
                </a:path>
              </a:pathLst>
            </a:custGeom>
            <a:solidFill>
              <a:srgbClr val="F5E6CA"/>
            </a:solidFill>
            <a:ln>
              <a:noFill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410712" y="7728617"/>
            <a:ext cx="7848588" cy="1938294"/>
            <a:chOff x="0" y="0"/>
            <a:chExt cx="2067118" cy="51049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067118" cy="510497"/>
            </a:xfrm>
            <a:custGeom>
              <a:avLst/>
              <a:gdLst/>
              <a:ahLst/>
              <a:cxnLst/>
              <a:rect l="l" t="t" r="r" b="b"/>
              <a:pathLst>
                <a:path w="2067118" h="510497">
                  <a:moveTo>
                    <a:pt x="0" y="0"/>
                  </a:moveTo>
                  <a:lnTo>
                    <a:pt x="2067118" y="0"/>
                  </a:lnTo>
                  <a:lnTo>
                    <a:pt x="2067118" y="510497"/>
                  </a:lnTo>
                  <a:lnTo>
                    <a:pt x="0" y="510497"/>
                  </a:lnTo>
                  <a:close/>
                </a:path>
              </a:pathLst>
            </a:custGeom>
            <a:solidFill>
              <a:srgbClr val="F5E6CA"/>
            </a:solidFill>
            <a:ln>
              <a:noFill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362031" y="5555496"/>
            <a:ext cx="368749" cy="368749"/>
          </a:xfrm>
          <a:custGeom>
            <a:avLst/>
            <a:gdLst/>
            <a:ahLst/>
            <a:cxnLst/>
            <a:rect l="l" t="t" r="r" b="b"/>
            <a:pathLst>
              <a:path w="368749" h="368749">
                <a:moveTo>
                  <a:pt x="0" y="0"/>
                </a:moveTo>
                <a:lnTo>
                  <a:pt x="368749" y="0"/>
                </a:lnTo>
                <a:lnTo>
                  <a:pt x="368749" y="368749"/>
                </a:lnTo>
                <a:lnTo>
                  <a:pt x="0" y="3687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362031" y="7913092"/>
            <a:ext cx="368749" cy="368749"/>
          </a:xfrm>
          <a:custGeom>
            <a:avLst/>
            <a:gdLst/>
            <a:ahLst/>
            <a:cxnLst/>
            <a:rect l="l" t="t" r="r" b="b"/>
            <a:pathLst>
              <a:path w="368749" h="368749">
                <a:moveTo>
                  <a:pt x="0" y="0"/>
                </a:moveTo>
                <a:lnTo>
                  <a:pt x="368749" y="0"/>
                </a:lnTo>
                <a:lnTo>
                  <a:pt x="368749" y="368749"/>
                </a:lnTo>
                <a:lnTo>
                  <a:pt x="0" y="3687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9761052" y="5555983"/>
            <a:ext cx="368749" cy="368749"/>
          </a:xfrm>
          <a:custGeom>
            <a:avLst/>
            <a:gdLst/>
            <a:ahLst/>
            <a:cxnLst/>
            <a:rect l="l" t="t" r="r" b="b"/>
            <a:pathLst>
              <a:path w="368749" h="368749">
                <a:moveTo>
                  <a:pt x="0" y="0"/>
                </a:moveTo>
                <a:lnTo>
                  <a:pt x="368749" y="0"/>
                </a:lnTo>
                <a:lnTo>
                  <a:pt x="368749" y="368749"/>
                </a:lnTo>
                <a:lnTo>
                  <a:pt x="0" y="3687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9761052" y="7870873"/>
            <a:ext cx="368749" cy="368749"/>
          </a:xfrm>
          <a:custGeom>
            <a:avLst/>
            <a:gdLst/>
            <a:ahLst/>
            <a:cxnLst/>
            <a:rect l="l" t="t" r="r" b="b"/>
            <a:pathLst>
              <a:path w="368749" h="368749">
                <a:moveTo>
                  <a:pt x="0" y="0"/>
                </a:moveTo>
                <a:lnTo>
                  <a:pt x="368749" y="0"/>
                </a:lnTo>
                <a:lnTo>
                  <a:pt x="368749" y="368749"/>
                </a:lnTo>
                <a:lnTo>
                  <a:pt x="0" y="3687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2450329" y="627626"/>
            <a:ext cx="12906955" cy="1661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5400" dirty="0" err="1">
                <a:solidFill>
                  <a:srgbClr val="F5E6CA"/>
                </a:solidFill>
                <a:latin typeface="Hagrid Heavy"/>
              </a:rPr>
              <a:t>Komponen</a:t>
            </a:r>
            <a:r>
              <a:rPr lang="en-US" sz="5400" dirty="0">
                <a:solidFill>
                  <a:srgbClr val="F5E6CA"/>
                </a:solidFill>
                <a:latin typeface="Hagrid Heavy"/>
              </a:rPr>
              <a:t> </a:t>
            </a:r>
            <a:r>
              <a:rPr lang="en-US" sz="5400" dirty="0" err="1">
                <a:solidFill>
                  <a:srgbClr val="F5E6CA"/>
                </a:solidFill>
                <a:latin typeface="Hagrid Heavy"/>
              </a:rPr>
              <a:t>Ketahanan</a:t>
            </a:r>
            <a:r>
              <a:rPr lang="en-US" sz="5400" dirty="0">
                <a:solidFill>
                  <a:srgbClr val="F5E6CA"/>
                </a:solidFill>
                <a:latin typeface="Hagrid Heavy"/>
              </a:rPr>
              <a:t> Nasional Indonesia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127551" y="5526372"/>
            <a:ext cx="6165768" cy="1754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en-US" sz="2400" b="1" dirty="0" err="1">
                <a:solidFill>
                  <a:srgbClr val="343F56"/>
                </a:solidFill>
                <a:latin typeface="Söhne"/>
              </a:rPr>
              <a:t>Stabilitas</a:t>
            </a:r>
            <a:r>
              <a:rPr lang="en-US" sz="2400" b="1" dirty="0">
                <a:solidFill>
                  <a:srgbClr val="343F56"/>
                </a:solidFill>
                <a:latin typeface="Söhne"/>
              </a:rPr>
              <a:t> </a:t>
            </a:r>
            <a:r>
              <a:rPr lang="en-US" sz="2400" b="1" dirty="0" err="1">
                <a:solidFill>
                  <a:srgbClr val="343F56"/>
                </a:solidFill>
                <a:latin typeface="Söhne"/>
              </a:rPr>
              <a:t>Politik</a:t>
            </a:r>
            <a:endParaRPr lang="en-US" sz="2400" b="1" dirty="0">
              <a:solidFill>
                <a:srgbClr val="343F56"/>
              </a:solidFill>
              <a:latin typeface="Söhne"/>
            </a:endParaRPr>
          </a:p>
          <a:p>
            <a:pPr algn="just"/>
            <a:r>
              <a:rPr lang="en-US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Stabilitas</a:t>
            </a:r>
            <a:r>
              <a:rPr lang="en-US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politik</a:t>
            </a:r>
            <a:r>
              <a:rPr lang="en-US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merupakan</a:t>
            </a:r>
            <a:r>
              <a:rPr lang="en-US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faktor</a:t>
            </a:r>
            <a:r>
              <a:rPr lang="en-US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penting</a:t>
            </a:r>
            <a:r>
              <a:rPr lang="en-US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US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ketahanan</a:t>
            </a:r>
            <a:r>
              <a:rPr lang="en-US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nasional</a:t>
            </a:r>
            <a:r>
              <a:rPr lang="en-US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Indonesia </a:t>
            </a:r>
            <a:r>
              <a:rPr lang="en-US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menjalankan</a:t>
            </a:r>
            <a:r>
              <a:rPr lang="en-US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sistem</a:t>
            </a:r>
            <a:r>
              <a:rPr lang="en-US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demokrasi</a:t>
            </a:r>
            <a:r>
              <a:rPr lang="en-US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US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berfungsi</a:t>
            </a:r>
            <a:r>
              <a:rPr lang="en-US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US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memastikan</a:t>
            </a:r>
            <a:r>
              <a:rPr lang="en-US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adanya</a:t>
            </a:r>
            <a:r>
              <a:rPr lang="en-US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pemerintahan</a:t>
            </a:r>
            <a:r>
              <a:rPr lang="en-US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US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stabil</a:t>
            </a:r>
            <a:r>
              <a:rPr lang="en-US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transparan</a:t>
            </a:r>
            <a:r>
              <a:rPr lang="en-US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dan </a:t>
            </a:r>
            <a:r>
              <a:rPr lang="en-US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mampu</a:t>
            </a:r>
            <a:r>
              <a:rPr lang="en-US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menjalankan</a:t>
            </a:r>
            <a:r>
              <a:rPr lang="en-US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fungsi-fungsi</a:t>
            </a:r>
            <a:r>
              <a:rPr lang="en-US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negara </a:t>
            </a:r>
            <a:r>
              <a:rPr lang="en-US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US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baik</a:t>
            </a:r>
            <a:r>
              <a:rPr lang="en-US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175023" y="7873354"/>
            <a:ext cx="6165768" cy="1782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ID" sz="2400" b="1" i="0" dirty="0" err="1">
                <a:solidFill>
                  <a:srgbClr val="343F56"/>
                </a:solidFill>
                <a:effectLst/>
                <a:latin typeface="Söhne"/>
              </a:rPr>
              <a:t>Ketahanan</a:t>
            </a:r>
            <a:r>
              <a:rPr lang="en-ID" sz="2400" b="1" i="0" dirty="0">
                <a:solidFill>
                  <a:srgbClr val="343F56"/>
                </a:solidFill>
                <a:effectLst/>
                <a:latin typeface="Söhne"/>
              </a:rPr>
              <a:t> </a:t>
            </a:r>
            <a:r>
              <a:rPr lang="en-ID" sz="2400" b="1" i="0" dirty="0" err="1">
                <a:solidFill>
                  <a:srgbClr val="343F56"/>
                </a:solidFill>
                <a:effectLst/>
                <a:latin typeface="Söhne"/>
              </a:rPr>
              <a:t>Energi</a:t>
            </a:r>
            <a:endParaRPr lang="en-ID" sz="2400" b="1" i="0" dirty="0">
              <a:solidFill>
                <a:srgbClr val="343F56"/>
              </a:solidFill>
              <a:effectLst/>
              <a:latin typeface="Söhne"/>
            </a:endParaRPr>
          </a:p>
          <a:p>
            <a:pPr algn="just"/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Indonesia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memiliki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sumber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daya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energi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melimpah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Ketahanan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energi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berarti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menjaga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kecukupan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pasokan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energi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memenuhi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kebutuhan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negeri,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mengurangi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ketergantungan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impor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energi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dan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mengembangkan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energi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terbarukan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>
              <a:solidFill>
                <a:srgbClr val="343F56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0457270" y="5510885"/>
            <a:ext cx="6183183" cy="17825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 b="1" dirty="0" err="1">
                <a:solidFill>
                  <a:srgbClr val="343F56"/>
                </a:solidFill>
                <a:latin typeface="Söhne"/>
              </a:rPr>
              <a:t>Keberlanjutan</a:t>
            </a:r>
            <a:r>
              <a:rPr lang="en-US" sz="2200" b="1" dirty="0">
                <a:solidFill>
                  <a:srgbClr val="343F56"/>
                </a:solidFill>
                <a:latin typeface="Söhne"/>
              </a:rPr>
              <a:t> </a:t>
            </a:r>
            <a:r>
              <a:rPr lang="en-US" sz="2200" b="1" dirty="0" err="1">
                <a:solidFill>
                  <a:srgbClr val="343F56"/>
                </a:solidFill>
                <a:latin typeface="Söhne"/>
              </a:rPr>
              <a:t>Ekonom</a:t>
            </a:r>
            <a:endParaRPr lang="en-US" sz="2200" b="1" dirty="0">
              <a:solidFill>
                <a:srgbClr val="343F56"/>
              </a:solidFill>
              <a:latin typeface="Söhne"/>
            </a:endParaRPr>
          </a:p>
          <a:p>
            <a:pPr algn="just"/>
            <a:r>
              <a:rPr lang="en-ID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Pertumbuhan</a:t>
            </a:r>
            <a:r>
              <a:rPr lang="en-ID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ekonomi</a:t>
            </a:r>
            <a:r>
              <a:rPr lang="en-ID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berkelanjutan</a:t>
            </a:r>
            <a:r>
              <a:rPr lang="en-ID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kuat</a:t>
            </a:r>
            <a:r>
              <a:rPr lang="en-ID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merupakan</a:t>
            </a:r>
            <a:r>
              <a:rPr lang="en-ID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komponen</a:t>
            </a:r>
            <a:r>
              <a:rPr lang="en-ID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kunci</a:t>
            </a:r>
            <a:r>
              <a:rPr lang="en-ID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ketahanan</a:t>
            </a:r>
            <a:r>
              <a:rPr lang="en-ID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nasional</a:t>
            </a:r>
            <a:r>
              <a:rPr lang="en-ID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D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Pemerintah</a:t>
            </a:r>
            <a:r>
              <a:rPr lang="en-ID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Indonesia </a:t>
            </a:r>
            <a:r>
              <a:rPr lang="en-ID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berupaya</a:t>
            </a:r>
            <a:r>
              <a:rPr lang="en-ID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mengembangkan</a:t>
            </a:r>
            <a:r>
              <a:rPr lang="en-ID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kebijakan</a:t>
            </a:r>
            <a:r>
              <a:rPr lang="en-ID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ekonomi</a:t>
            </a:r>
            <a:r>
              <a:rPr lang="en-ID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mendukung</a:t>
            </a:r>
            <a:r>
              <a:rPr lang="en-ID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pertumbuhan</a:t>
            </a:r>
            <a:r>
              <a:rPr lang="en-ID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pada </a:t>
            </a:r>
            <a:r>
              <a:rPr lang="en-ID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sektor-sektor</a:t>
            </a:r>
            <a:r>
              <a:rPr lang="en-ID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strategis</a:t>
            </a:r>
            <a:r>
              <a:rPr lang="en-ID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berkelanjutan</a:t>
            </a:r>
            <a:r>
              <a:rPr lang="en-ID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dirty="0">
              <a:solidFill>
                <a:srgbClr val="343F56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0457270" y="7873353"/>
            <a:ext cx="6165768" cy="1782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ID" sz="2400" b="1" i="0" dirty="0" err="1">
                <a:solidFill>
                  <a:srgbClr val="343F56"/>
                </a:solidFill>
                <a:effectLst/>
                <a:latin typeface="Söhne"/>
              </a:rPr>
              <a:t>Ketahanan</a:t>
            </a:r>
            <a:r>
              <a:rPr lang="en-ID" sz="2400" b="1" i="0" dirty="0">
                <a:solidFill>
                  <a:srgbClr val="343F56"/>
                </a:solidFill>
                <a:effectLst/>
                <a:latin typeface="Söhne"/>
              </a:rPr>
              <a:t> </a:t>
            </a:r>
            <a:r>
              <a:rPr lang="en-ID" sz="2400" b="1" i="0" dirty="0" err="1">
                <a:solidFill>
                  <a:srgbClr val="343F56"/>
                </a:solidFill>
                <a:effectLst/>
                <a:latin typeface="Söhne"/>
              </a:rPr>
              <a:t>Pangan</a:t>
            </a:r>
            <a:endParaRPr lang="en-ID" sz="2400" b="1" i="0" dirty="0">
              <a:solidFill>
                <a:srgbClr val="343F56"/>
              </a:solidFill>
              <a:effectLst/>
              <a:latin typeface="Söhne"/>
            </a:endParaRPr>
          </a:p>
          <a:p>
            <a:pPr algn="just"/>
            <a:r>
              <a:rPr lang="en-ID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Indonesia </a:t>
            </a:r>
            <a:r>
              <a:rPr lang="en-ID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merupakan</a:t>
            </a:r>
            <a:r>
              <a:rPr lang="en-ID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negara </a:t>
            </a:r>
            <a:r>
              <a:rPr lang="en-ID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agraris</a:t>
            </a:r>
            <a:r>
              <a:rPr lang="en-ID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sektor</a:t>
            </a:r>
            <a:r>
              <a:rPr lang="en-ID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pertanian</a:t>
            </a:r>
            <a:r>
              <a:rPr lang="en-ID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penting</a:t>
            </a:r>
            <a:r>
              <a:rPr lang="en-ID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D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Ketahanan</a:t>
            </a:r>
            <a:r>
              <a:rPr lang="en-ID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pangan</a:t>
            </a:r>
            <a:r>
              <a:rPr lang="en-ID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meliputi</a:t>
            </a:r>
            <a:r>
              <a:rPr lang="en-ID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upaya</a:t>
            </a:r>
            <a:r>
              <a:rPr lang="en-ID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peningkatan</a:t>
            </a:r>
            <a:r>
              <a:rPr lang="en-ID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produksi</a:t>
            </a:r>
            <a:r>
              <a:rPr lang="en-ID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pangan</a:t>
            </a:r>
            <a:r>
              <a:rPr lang="en-ID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menjaga</a:t>
            </a:r>
            <a:r>
              <a:rPr lang="en-ID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keberlanjutan</a:t>
            </a:r>
            <a:r>
              <a:rPr lang="en-ID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pertanian</a:t>
            </a:r>
            <a:r>
              <a:rPr lang="en-ID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mengurangi</a:t>
            </a:r>
            <a:r>
              <a:rPr lang="en-ID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kerentanan</a:t>
            </a:r>
            <a:r>
              <a:rPr lang="en-ID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terhadap</a:t>
            </a:r>
            <a:r>
              <a:rPr lang="en-ID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bencana</a:t>
            </a:r>
            <a:r>
              <a:rPr lang="en-ID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alam</a:t>
            </a:r>
            <a:r>
              <a:rPr lang="en-ID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dan </a:t>
            </a:r>
            <a:r>
              <a:rPr lang="en-ID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menjamin</a:t>
            </a:r>
            <a:r>
              <a:rPr lang="en-ID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kecukupan</a:t>
            </a:r>
            <a:r>
              <a:rPr lang="en-ID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pangan</a:t>
            </a:r>
            <a:r>
              <a:rPr lang="en-ID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bagi</a:t>
            </a:r>
            <a:r>
              <a:rPr lang="en-ID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penduduk</a:t>
            </a:r>
            <a:r>
              <a:rPr lang="en-ID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dirty="0">
              <a:solidFill>
                <a:srgbClr val="343F56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25" name="Group 8">
            <a:extLst>
              <a:ext uri="{FF2B5EF4-FFF2-40B4-BE49-F238E27FC236}">
                <a16:creationId xmlns:a16="http://schemas.microsoft.com/office/drawing/2014/main" id="{2F4D8D16-EA11-A8E6-0878-0C07FD12BF19}"/>
              </a:ext>
            </a:extLst>
          </p:cNvPr>
          <p:cNvGrpSpPr/>
          <p:nvPr/>
        </p:nvGrpSpPr>
        <p:grpSpPr>
          <a:xfrm>
            <a:off x="1055219" y="2995422"/>
            <a:ext cx="7848588" cy="1938294"/>
            <a:chOff x="0" y="0"/>
            <a:chExt cx="2067118" cy="510497"/>
          </a:xfrm>
        </p:grpSpPr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6361B828-05AF-C2DB-976B-3D1DBEA5486A}"/>
                </a:ext>
              </a:extLst>
            </p:cNvPr>
            <p:cNvSpPr/>
            <p:nvPr/>
          </p:nvSpPr>
          <p:spPr>
            <a:xfrm>
              <a:off x="0" y="0"/>
              <a:ext cx="2067118" cy="510497"/>
            </a:xfrm>
            <a:custGeom>
              <a:avLst/>
              <a:gdLst/>
              <a:ahLst/>
              <a:cxnLst/>
              <a:rect l="l" t="t" r="r" b="b"/>
              <a:pathLst>
                <a:path w="2067118" h="510497">
                  <a:moveTo>
                    <a:pt x="0" y="0"/>
                  </a:moveTo>
                  <a:lnTo>
                    <a:pt x="2067118" y="0"/>
                  </a:lnTo>
                  <a:lnTo>
                    <a:pt x="2067118" y="510497"/>
                  </a:lnTo>
                  <a:lnTo>
                    <a:pt x="0" y="510497"/>
                  </a:lnTo>
                  <a:close/>
                </a:path>
              </a:pathLst>
            </a:custGeom>
            <a:solidFill>
              <a:srgbClr val="F5E6CA"/>
            </a:solidFill>
            <a:ln>
              <a:noFill/>
            </a:ln>
          </p:spPr>
        </p:sp>
        <p:sp>
          <p:nvSpPr>
            <p:cNvPr id="27" name="TextBox 10">
              <a:extLst>
                <a:ext uri="{FF2B5EF4-FFF2-40B4-BE49-F238E27FC236}">
                  <a16:creationId xmlns:a16="http://schemas.microsoft.com/office/drawing/2014/main" id="{E45B8F90-5458-9B7B-F331-13F0C5750CC7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8" name="Group 8">
            <a:extLst>
              <a:ext uri="{FF2B5EF4-FFF2-40B4-BE49-F238E27FC236}">
                <a16:creationId xmlns:a16="http://schemas.microsoft.com/office/drawing/2014/main" id="{101AD55C-7B91-7337-2AC6-982541E28192}"/>
              </a:ext>
            </a:extLst>
          </p:cNvPr>
          <p:cNvGrpSpPr/>
          <p:nvPr/>
        </p:nvGrpSpPr>
        <p:grpSpPr>
          <a:xfrm>
            <a:off x="9433014" y="3016494"/>
            <a:ext cx="7848588" cy="1938294"/>
            <a:chOff x="0" y="0"/>
            <a:chExt cx="2067118" cy="510497"/>
          </a:xfrm>
        </p:grpSpPr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7F8EE6D8-4A7E-64C3-FFBB-FB1E20A2DF2C}"/>
                </a:ext>
              </a:extLst>
            </p:cNvPr>
            <p:cNvSpPr/>
            <p:nvPr/>
          </p:nvSpPr>
          <p:spPr>
            <a:xfrm>
              <a:off x="0" y="0"/>
              <a:ext cx="2067118" cy="510497"/>
            </a:xfrm>
            <a:custGeom>
              <a:avLst/>
              <a:gdLst/>
              <a:ahLst/>
              <a:cxnLst/>
              <a:rect l="l" t="t" r="r" b="b"/>
              <a:pathLst>
                <a:path w="2067118" h="510497">
                  <a:moveTo>
                    <a:pt x="0" y="0"/>
                  </a:moveTo>
                  <a:lnTo>
                    <a:pt x="2067118" y="0"/>
                  </a:lnTo>
                  <a:lnTo>
                    <a:pt x="2067118" y="510497"/>
                  </a:lnTo>
                  <a:lnTo>
                    <a:pt x="0" y="510497"/>
                  </a:lnTo>
                  <a:close/>
                </a:path>
              </a:pathLst>
            </a:custGeom>
            <a:solidFill>
              <a:srgbClr val="F5E6CA"/>
            </a:solidFill>
            <a:ln>
              <a:noFill/>
            </a:ln>
          </p:spPr>
        </p:sp>
        <p:sp>
          <p:nvSpPr>
            <p:cNvPr id="30" name="TextBox 10">
              <a:extLst>
                <a:ext uri="{FF2B5EF4-FFF2-40B4-BE49-F238E27FC236}">
                  <a16:creationId xmlns:a16="http://schemas.microsoft.com/office/drawing/2014/main" id="{3B6F7033-4868-C734-A74B-5F3E1D10F15E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1" name="TextBox 19">
            <a:extLst>
              <a:ext uri="{FF2B5EF4-FFF2-40B4-BE49-F238E27FC236}">
                <a16:creationId xmlns:a16="http://schemas.microsoft.com/office/drawing/2014/main" id="{F0876B2A-6E95-800E-EB4C-9C389AA45116}"/>
              </a:ext>
            </a:extLst>
          </p:cNvPr>
          <p:cNvSpPr txBox="1"/>
          <p:nvPr/>
        </p:nvSpPr>
        <p:spPr>
          <a:xfrm>
            <a:off x="2142223" y="3339418"/>
            <a:ext cx="6165768" cy="1228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ID" sz="2400" b="1" i="0" dirty="0" err="1">
                <a:solidFill>
                  <a:srgbClr val="343F56"/>
                </a:solidFill>
                <a:effectLst/>
                <a:latin typeface="Söhne"/>
              </a:rPr>
              <a:t>Pertahanan</a:t>
            </a:r>
            <a:r>
              <a:rPr lang="en-ID" sz="2400" b="1" i="0" dirty="0">
                <a:solidFill>
                  <a:srgbClr val="343F56"/>
                </a:solidFill>
                <a:effectLst/>
                <a:latin typeface="Söhne"/>
              </a:rPr>
              <a:t> </a:t>
            </a:r>
            <a:r>
              <a:rPr lang="en-ID" sz="2400" b="1" i="0" dirty="0" err="1">
                <a:solidFill>
                  <a:srgbClr val="343F56"/>
                </a:solidFill>
                <a:effectLst/>
                <a:latin typeface="Söhne"/>
              </a:rPr>
              <a:t>Militer</a:t>
            </a:r>
            <a:r>
              <a:rPr lang="en-US" sz="2400" b="1" dirty="0">
                <a:solidFill>
                  <a:srgbClr val="343F56"/>
                </a:solidFill>
                <a:latin typeface="Roboto"/>
              </a:rPr>
              <a:t>.</a:t>
            </a:r>
          </a:p>
          <a:p>
            <a:pPr algn="just"/>
            <a:r>
              <a:rPr lang="en-US" dirty="0">
                <a:solidFill>
                  <a:srgbClr val="343F56"/>
                </a:solidFill>
                <a:latin typeface="Roboto"/>
              </a:rPr>
              <a:t>Indonesia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memiliki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Tentara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 Nasional Indonesia (TNI) yang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bertanggung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jawab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untuk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menjaga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pertahanan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 negara dan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melindungi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keutuhan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 wilayah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dari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ancaman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militer</a:t>
            </a:r>
            <a:endParaRPr lang="en-US" dirty="0">
              <a:solidFill>
                <a:srgbClr val="343F56"/>
              </a:solidFill>
              <a:latin typeface="Roboto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6755BEC0-3606-F9D8-CD7B-CF55468CD4A6}"/>
              </a:ext>
            </a:extLst>
          </p:cNvPr>
          <p:cNvSpPr txBox="1"/>
          <p:nvPr/>
        </p:nvSpPr>
        <p:spPr>
          <a:xfrm>
            <a:off x="10474685" y="3288884"/>
            <a:ext cx="6165768" cy="1505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ID" sz="2400" b="1" i="0" dirty="0" err="1">
                <a:solidFill>
                  <a:srgbClr val="343F56"/>
                </a:solidFill>
                <a:effectLst/>
                <a:latin typeface="Söhne"/>
                <a:ea typeface="Roboto" panose="02000000000000000000" pitchFamily="2" charset="0"/>
                <a:cs typeface="Roboto" panose="02000000000000000000" pitchFamily="2" charset="0"/>
              </a:rPr>
              <a:t>Keamanan</a:t>
            </a:r>
            <a:r>
              <a:rPr lang="en-ID" sz="2400" b="1" i="0" dirty="0">
                <a:solidFill>
                  <a:srgbClr val="343F56"/>
                </a:solidFill>
                <a:effectLst/>
                <a:latin typeface="Söhne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400" b="1" i="0" dirty="0" err="1">
                <a:solidFill>
                  <a:srgbClr val="343F56"/>
                </a:solidFill>
                <a:effectLst/>
                <a:latin typeface="Söhne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2400" b="1" i="0" dirty="0">
                <a:solidFill>
                  <a:srgbClr val="343F56"/>
                </a:solidFill>
                <a:effectLst/>
                <a:latin typeface="Söhne"/>
                <a:ea typeface="Roboto" panose="02000000000000000000" pitchFamily="2" charset="0"/>
                <a:cs typeface="Roboto" panose="02000000000000000000" pitchFamily="2" charset="0"/>
              </a:rPr>
              <a:t> Negeri</a:t>
            </a:r>
          </a:p>
          <a:p>
            <a:pPr algn="just"/>
            <a:r>
              <a:rPr lang="en-ID" b="0" i="0" dirty="0" err="1">
                <a:solidFill>
                  <a:srgbClr val="343F5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Polri</a:t>
            </a:r>
            <a:r>
              <a:rPr lang="en-ID" b="0" i="0" dirty="0">
                <a:solidFill>
                  <a:srgbClr val="343F5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ID" b="0" i="0" dirty="0" err="1">
                <a:solidFill>
                  <a:srgbClr val="343F5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Kepolisian</a:t>
            </a:r>
            <a:r>
              <a:rPr lang="en-ID" b="0" i="0" dirty="0">
                <a:solidFill>
                  <a:srgbClr val="343F5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343F5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Republik</a:t>
            </a:r>
            <a:r>
              <a:rPr lang="en-ID" b="0" i="0" dirty="0">
                <a:solidFill>
                  <a:srgbClr val="343F5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Indonesia) </a:t>
            </a:r>
            <a:r>
              <a:rPr lang="en-ID" b="0" i="0" dirty="0" err="1">
                <a:solidFill>
                  <a:srgbClr val="343F5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bertugas</a:t>
            </a:r>
            <a:r>
              <a:rPr lang="en-ID" b="0" i="0" dirty="0">
                <a:solidFill>
                  <a:srgbClr val="343F5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343F5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menjaga</a:t>
            </a:r>
            <a:r>
              <a:rPr lang="en-ID" b="0" i="0" dirty="0">
                <a:solidFill>
                  <a:srgbClr val="343F5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343F5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keamanan</a:t>
            </a:r>
            <a:r>
              <a:rPr lang="en-ID" b="0" i="0" dirty="0">
                <a:solidFill>
                  <a:srgbClr val="343F5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343F5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b="0" i="0" dirty="0">
                <a:solidFill>
                  <a:srgbClr val="343F5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negeri, </a:t>
            </a:r>
            <a:r>
              <a:rPr lang="en-ID" b="0" i="0" dirty="0" err="1">
                <a:solidFill>
                  <a:srgbClr val="343F5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melawan</a:t>
            </a:r>
            <a:r>
              <a:rPr lang="en-ID" b="0" i="0" dirty="0">
                <a:solidFill>
                  <a:srgbClr val="343F5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343F5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ancaman</a:t>
            </a:r>
            <a:r>
              <a:rPr lang="en-ID" b="0" i="0" dirty="0">
                <a:solidFill>
                  <a:srgbClr val="343F5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343F5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terorisme</a:t>
            </a:r>
            <a:r>
              <a:rPr lang="en-ID" b="0" i="0" dirty="0">
                <a:solidFill>
                  <a:srgbClr val="343F5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rgbClr val="343F5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kejahatan</a:t>
            </a:r>
            <a:r>
              <a:rPr lang="en-ID" b="0" i="0" dirty="0">
                <a:solidFill>
                  <a:srgbClr val="343F5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dan </a:t>
            </a:r>
            <a:r>
              <a:rPr lang="en-ID" b="0" i="0" dirty="0" err="1">
                <a:solidFill>
                  <a:srgbClr val="343F5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memberikan</a:t>
            </a:r>
            <a:r>
              <a:rPr lang="en-ID" b="0" i="0" dirty="0">
                <a:solidFill>
                  <a:srgbClr val="343F5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343F5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perlindungan</a:t>
            </a:r>
            <a:r>
              <a:rPr lang="en-ID" b="0" i="0" dirty="0">
                <a:solidFill>
                  <a:srgbClr val="343F5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343F5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kepada</a:t>
            </a:r>
            <a:r>
              <a:rPr lang="en-ID" b="0" i="0" dirty="0">
                <a:solidFill>
                  <a:srgbClr val="343F5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343F5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masyarakat</a:t>
            </a:r>
            <a:r>
              <a:rPr lang="en-ID" b="0" i="0" dirty="0">
                <a:solidFill>
                  <a:srgbClr val="343F5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b="1" dirty="0">
              <a:solidFill>
                <a:srgbClr val="343F56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3" name="Freeform 14">
            <a:extLst>
              <a:ext uri="{FF2B5EF4-FFF2-40B4-BE49-F238E27FC236}">
                <a16:creationId xmlns:a16="http://schemas.microsoft.com/office/drawing/2014/main" id="{4D7D7894-B18E-8162-FFA9-7730B8E8B015}"/>
              </a:ext>
            </a:extLst>
          </p:cNvPr>
          <p:cNvSpPr/>
          <p:nvPr/>
        </p:nvSpPr>
        <p:spPr>
          <a:xfrm>
            <a:off x="1362032" y="3339418"/>
            <a:ext cx="368749" cy="368749"/>
          </a:xfrm>
          <a:custGeom>
            <a:avLst/>
            <a:gdLst/>
            <a:ahLst/>
            <a:cxnLst/>
            <a:rect l="l" t="t" r="r" b="b"/>
            <a:pathLst>
              <a:path w="368749" h="368749">
                <a:moveTo>
                  <a:pt x="0" y="0"/>
                </a:moveTo>
                <a:lnTo>
                  <a:pt x="368749" y="0"/>
                </a:lnTo>
                <a:lnTo>
                  <a:pt x="368749" y="368749"/>
                </a:lnTo>
                <a:lnTo>
                  <a:pt x="0" y="3687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14">
            <a:extLst>
              <a:ext uri="{FF2B5EF4-FFF2-40B4-BE49-F238E27FC236}">
                <a16:creationId xmlns:a16="http://schemas.microsoft.com/office/drawing/2014/main" id="{5374D903-497E-95F7-DCC8-15C929F0B956}"/>
              </a:ext>
            </a:extLst>
          </p:cNvPr>
          <p:cNvSpPr/>
          <p:nvPr/>
        </p:nvSpPr>
        <p:spPr>
          <a:xfrm>
            <a:off x="9761052" y="3328395"/>
            <a:ext cx="368749" cy="368749"/>
          </a:xfrm>
          <a:custGeom>
            <a:avLst/>
            <a:gdLst/>
            <a:ahLst/>
            <a:cxnLst/>
            <a:rect l="l" t="t" r="r" b="b"/>
            <a:pathLst>
              <a:path w="368749" h="368749">
                <a:moveTo>
                  <a:pt x="0" y="0"/>
                </a:moveTo>
                <a:lnTo>
                  <a:pt x="368749" y="0"/>
                </a:lnTo>
                <a:lnTo>
                  <a:pt x="368749" y="368749"/>
                </a:lnTo>
                <a:lnTo>
                  <a:pt x="0" y="3687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955940" y="2324100"/>
            <a:ext cx="5829300" cy="40626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600" dirty="0">
                <a:solidFill>
                  <a:srgbClr val="343F56"/>
                </a:solidFill>
                <a:latin typeface="Hagrid Heavy"/>
              </a:rPr>
              <a:t>Ciri – Ciri </a:t>
            </a:r>
            <a:r>
              <a:rPr lang="en-US" sz="6600" dirty="0" err="1">
                <a:solidFill>
                  <a:srgbClr val="343F56"/>
                </a:solidFill>
                <a:latin typeface="Hagrid Heavy"/>
              </a:rPr>
              <a:t>Ketahanan</a:t>
            </a:r>
            <a:r>
              <a:rPr lang="en-US" sz="6600" dirty="0">
                <a:solidFill>
                  <a:srgbClr val="343F56"/>
                </a:solidFill>
                <a:latin typeface="Hagrid Heavy"/>
              </a:rPr>
              <a:t> Nasional</a:t>
            </a:r>
          </a:p>
          <a:p>
            <a:endParaRPr lang="en-US" sz="6600" dirty="0">
              <a:solidFill>
                <a:srgbClr val="343F56"/>
              </a:solidFill>
              <a:latin typeface="Hagrid Heavy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52223" y="5618130"/>
            <a:ext cx="4458165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 </a:t>
            </a:r>
            <a:r>
              <a:rPr lang="en-ID" sz="2200" b="0" i="0" dirty="0" err="1">
                <a:solidFill>
                  <a:srgbClr val="343F5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beberapa</a:t>
            </a:r>
            <a:r>
              <a:rPr lang="en-ID" sz="2200" b="0" i="0" dirty="0">
                <a:solidFill>
                  <a:srgbClr val="343F5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b="0" i="0" dirty="0" err="1">
                <a:solidFill>
                  <a:srgbClr val="343F5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sifat-sifat</a:t>
            </a:r>
            <a:r>
              <a:rPr lang="en-ID" sz="2200" b="0" i="0" dirty="0">
                <a:solidFill>
                  <a:srgbClr val="343F5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b="0" i="0" dirty="0" err="1">
                <a:solidFill>
                  <a:srgbClr val="343F5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umum</a:t>
            </a:r>
            <a:r>
              <a:rPr lang="en-ID" sz="2200" b="0" i="0" dirty="0">
                <a:solidFill>
                  <a:srgbClr val="343F5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2200" b="0" i="0" dirty="0" err="1">
                <a:solidFill>
                  <a:srgbClr val="343F5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dapat</a:t>
            </a:r>
            <a:r>
              <a:rPr lang="en-ID" sz="2200" b="0" i="0" dirty="0">
                <a:solidFill>
                  <a:srgbClr val="343F5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b="0" i="0" dirty="0" err="1">
                <a:solidFill>
                  <a:srgbClr val="343F5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diasosiasikan</a:t>
            </a:r>
            <a:r>
              <a:rPr lang="en-ID" sz="2200" b="0" i="0" dirty="0">
                <a:solidFill>
                  <a:srgbClr val="343F5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b="0" i="0" dirty="0" err="1">
                <a:solidFill>
                  <a:srgbClr val="343F5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sz="2200" b="0" i="0" dirty="0">
                <a:solidFill>
                  <a:srgbClr val="343F5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b="0" i="0" dirty="0" err="1">
                <a:solidFill>
                  <a:srgbClr val="343F5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ketahanan</a:t>
            </a:r>
            <a:r>
              <a:rPr lang="en-ID" sz="2200" b="0" i="0" dirty="0">
                <a:solidFill>
                  <a:srgbClr val="343F5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b="0" i="0" dirty="0" err="1">
                <a:solidFill>
                  <a:srgbClr val="343F5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nasional</a:t>
            </a:r>
            <a:r>
              <a:rPr lang="en-ID" sz="2200" b="0" i="0" dirty="0">
                <a:solidFill>
                  <a:srgbClr val="343F5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endParaRPr lang="en-US" sz="2200" dirty="0">
              <a:solidFill>
                <a:srgbClr val="343F56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6988532" y="-4610100"/>
            <a:ext cx="11321336" cy="15378429"/>
            <a:chOff x="-3185008" y="-38100"/>
            <a:chExt cx="4771190" cy="6480985"/>
          </a:xfrm>
        </p:grpSpPr>
        <p:sp>
          <p:nvSpPr>
            <p:cNvPr id="8" name="Freeform 8"/>
            <p:cNvSpPr/>
            <p:nvPr/>
          </p:nvSpPr>
          <p:spPr>
            <a:xfrm>
              <a:off x="-3185008" y="1781764"/>
              <a:ext cx="4771190" cy="4661121"/>
            </a:xfrm>
            <a:custGeom>
              <a:avLst/>
              <a:gdLst/>
              <a:ahLst/>
              <a:cxnLst/>
              <a:rect l="l" t="t" r="r" b="b"/>
              <a:pathLst>
                <a:path w="4771190" h="4661121">
                  <a:moveTo>
                    <a:pt x="0" y="0"/>
                  </a:moveTo>
                  <a:lnTo>
                    <a:pt x="4771190" y="0"/>
                  </a:lnTo>
                  <a:lnTo>
                    <a:pt x="4771190" y="4661121"/>
                  </a:lnTo>
                  <a:lnTo>
                    <a:pt x="0" y="4661121"/>
                  </a:lnTo>
                  <a:close/>
                </a:path>
              </a:pathLst>
            </a:custGeom>
            <a:solidFill>
              <a:srgbClr val="343F56"/>
            </a:solidFill>
            <a:ln>
              <a:noFill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3" name="TextBox 6">
            <a:extLst>
              <a:ext uri="{FF2B5EF4-FFF2-40B4-BE49-F238E27FC236}">
                <a16:creationId xmlns:a16="http://schemas.microsoft.com/office/drawing/2014/main" id="{074D670E-3CE6-24E9-1FF3-DAE185987F5D}"/>
              </a:ext>
            </a:extLst>
          </p:cNvPr>
          <p:cNvSpPr txBox="1"/>
          <p:nvPr/>
        </p:nvSpPr>
        <p:spPr>
          <a:xfrm>
            <a:off x="7391400" y="1059664"/>
            <a:ext cx="10363200" cy="90178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Komprehensif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Ketahanan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nasional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bersifat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komprehensif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melibatkan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semua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aspek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kehidupan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negara,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seperti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pertahanan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militer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keamanan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negeri,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stabilitas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politik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ekonomi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energi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pangan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lingkungan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dan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sosial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Hal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memastikan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bahwa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semua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aspek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penting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menjaga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keamanan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stabilitas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negara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diperhatikan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secara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holistik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algn="just"/>
            <a:endParaRPr lang="en-ID" sz="2000" b="0" i="0" dirty="0">
              <a:solidFill>
                <a:srgbClr val="F5E6CA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Dinamis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Ketahanan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nasional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harus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bersifat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dinamis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mampu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beradaptasi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perubahan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lingkungan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ancaman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dan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tantangan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terus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berkembang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membutuhkan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kemampuan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mengidentifikasi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mengantisipasi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ancaman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baru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serta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menerapkan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perubahan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penyesuaian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diperlukan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kebijakan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strategi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ketahanan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nasional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algn="just"/>
            <a:endParaRPr lang="en-ID" sz="2000" b="0" i="0" dirty="0">
              <a:solidFill>
                <a:srgbClr val="F5E6CA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Responsif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Ketahanan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nasional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harus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mampu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merespons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ancaman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perubahan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cepat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efektif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melibatkan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kemampuan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mengidentifikasi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ancaman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melakukan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penilaian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risiko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dan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mengambil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tindakan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tepat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menghadapi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situasi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darurat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atau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krisis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Responsif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juga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berarti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mampu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menyesuaikan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kebijakan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strategi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sesuai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perubahan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kondisi</a:t>
            </a:r>
            <a:endParaRPr lang="en-ID" sz="2000" b="0" i="0" dirty="0">
              <a:solidFill>
                <a:srgbClr val="F5E6CA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endParaRPr lang="en-ID" sz="2000" b="0" i="0" dirty="0">
              <a:solidFill>
                <a:srgbClr val="F5E6CA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Berkelanjutan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Ketahanan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nasional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bukanlah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upaya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jangka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pendek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tetapi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merupakan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proses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jangka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panjang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berkelanjutan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melibatkan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perencanaan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jangka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panjang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kebijakan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konsisten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dan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upaya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berkelanjutan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membangun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mempertahankan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ketahanan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nasional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algn="just"/>
            <a:endParaRPr lang="en-ID" sz="2000" b="0" i="0" dirty="0">
              <a:solidFill>
                <a:srgbClr val="F5E6CA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Partisipatif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Ketahanan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nasional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membutuhkan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partisipasi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aktif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masyarakat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proses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perencanaan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implementasi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dan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evaluasi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Partisipasi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masyarakat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sipil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kelompok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advokasi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dan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sektor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swasta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penting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membangun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memelihara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ketahanan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nasional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inklusif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sz="20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berkelanjutan</a:t>
            </a:r>
            <a:r>
              <a:rPr lang="en-ID" sz="20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D" sz="24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200" dirty="0">
              <a:solidFill>
                <a:srgbClr val="F5E6C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94802" y="1041076"/>
            <a:ext cx="12906955" cy="1165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 dirty="0" err="1">
                <a:solidFill>
                  <a:srgbClr val="F5E6CA"/>
                </a:solidFill>
                <a:latin typeface="Hagrid Heavy"/>
              </a:rPr>
              <a:t>Ketahanan</a:t>
            </a:r>
            <a:r>
              <a:rPr lang="en-US" sz="7599" dirty="0">
                <a:solidFill>
                  <a:srgbClr val="F5E6CA"/>
                </a:solidFill>
                <a:latin typeface="Hagrid Heavy"/>
              </a:rPr>
              <a:t> Nasional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38353" y="4210254"/>
            <a:ext cx="16228081" cy="7534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dirty="0" err="1">
                <a:solidFill>
                  <a:srgbClr val="F5E6CA"/>
                </a:solidFill>
                <a:latin typeface="Roboto"/>
              </a:rPr>
              <a:t>Dalam</a:t>
            </a:r>
            <a:r>
              <a:rPr lang="en-US" dirty="0">
                <a:solidFill>
                  <a:srgbClr val="F5E6CA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F5E6CA"/>
                </a:solidFill>
                <a:latin typeface="Roboto"/>
              </a:rPr>
              <a:t>jurnal</a:t>
            </a:r>
            <a:r>
              <a:rPr lang="en-US" dirty="0">
                <a:solidFill>
                  <a:srgbClr val="F5E6CA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F5E6CA"/>
                </a:solidFill>
                <a:latin typeface="Roboto"/>
              </a:rPr>
              <a:t>Pembudayaan</a:t>
            </a:r>
            <a:r>
              <a:rPr lang="en-US" dirty="0">
                <a:solidFill>
                  <a:srgbClr val="F5E6CA"/>
                </a:solidFill>
                <a:latin typeface="Roboto"/>
              </a:rPr>
              <a:t> Nilai-Nilai Pancasila </a:t>
            </a:r>
            <a:r>
              <a:rPr lang="en-US" dirty="0" err="1">
                <a:solidFill>
                  <a:srgbClr val="F5E6CA"/>
                </a:solidFill>
                <a:latin typeface="Roboto"/>
              </a:rPr>
              <a:t>Bagi</a:t>
            </a:r>
            <a:r>
              <a:rPr lang="en-US" dirty="0">
                <a:solidFill>
                  <a:srgbClr val="F5E6CA"/>
                </a:solidFill>
                <a:latin typeface="Roboto"/>
              </a:rPr>
              <a:t> Masyarakat </a:t>
            </a:r>
            <a:r>
              <a:rPr lang="en-US" dirty="0" err="1">
                <a:solidFill>
                  <a:srgbClr val="F5E6CA"/>
                </a:solidFill>
                <a:latin typeface="Roboto"/>
              </a:rPr>
              <a:t>sebagai</a:t>
            </a:r>
            <a:r>
              <a:rPr lang="en-US" dirty="0">
                <a:solidFill>
                  <a:srgbClr val="F5E6CA"/>
                </a:solidFill>
                <a:latin typeface="Roboto"/>
              </a:rPr>
              <a:t> Modal Dasar </a:t>
            </a:r>
            <a:r>
              <a:rPr lang="en-US" dirty="0" err="1">
                <a:solidFill>
                  <a:srgbClr val="F5E6CA"/>
                </a:solidFill>
                <a:latin typeface="Roboto"/>
              </a:rPr>
              <a:t>Pertahanan</a:t>
            </a:r>
            <a:r>
              <a:rPr lang="en-US" dirty="0">
                <a:solidFill>
                  <a:srgbClr val="F5E6CA"/>
                </a:solidFill>
                <a:latin typeface="Roboto"/>
              </a:rPr>
              <a:t> Nasional NKRI (2016) </a:t>
            </a:r>
            <a:r>
              <a:rPr lang="en-US" dirty="0" err="1">
                <a:solidFill>
                  <a:srgbClr val="F5E6CA"/>
                </a:solidFill>
                <a:latin typeface="Roboto"/>
              </a:rPr>
              <a:t>karya</a:t>
            </a:r>
            <a:r>
              <a:rPr lang="en-US" dirty="0">
                <a:solidFill>
                  <a:srgbClr val="F5E6CA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F5E6CA"/>
                </a:solidFill>
                <a:latin typeface="Roboto"/>
              </a:rPr>
              <a:t>Purwito</a:t>
            </a:r>
            <a:r>
              <a:rPr lang="en-US" dirty="0">
                <a:solidFill>
                  <a:srgbClr val="F5E6CA"/>
                </a:solidFill>
                <a:latin typeface="Roboto"/>
              </a:rPr>
              <a:t> Adi, </a:t>
            </a:r>
            <a:r>
              <a:rPr lang="en-US" dirty="0" err="1">
                <a:solidFill>
                  <a:srgbClr val="F5E6CA"/>
                </a:solidFill>
                <a:latin typeface="Roboto"/>
              </a:rPr>
              <a:t>ketahanan</a:t>
            </a:r>
            <a:r>
              <a:rPr lang="en-US" dirty="0">
                <a:solidFill>
                  <a:srgbClr val="F5E6CA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F5E6CA"/>
                </a:solidFill>
                <a:latin typeface="Roboto"/>
              </a:rPr>
              <a:t>nasional</a:t>
            </a:r>
            <a:r>
              <a:rPr lang="en-US" dirty="0">
                <a:solidFill>
                  <a:srgbClr val="F5E6CA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F5E6CA"/>
                </a:solidFill>
                <a:latin typeface="Roboto"/>
              </a:rPr>
              <a:t>memiliki</a:t>
            </a:r>
            <a:r>
              <a:rPr lang="en-US" dirty="0">
                <a:solidFill>
                  <a:srgbClr val="F5E6CA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F5E6CA"/>
                </a:solidFill>
                <a:latin typeface="Roboto"/>
              </a:rPr>
              <a:t>tiga</a:t>
            </a:r>
            <a:r>
              <a:rPr lang="en-US" dirty="0">
                <a:solidFill>
                  <a:srgbClr val="F5E6CA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F5E6CA"/>
                </a:solidFill>
                <a:latin typeface="Roboto"/>
              </a:rPr>
              <a:t>fungsi</a:t>
            </a:r>
            <a:r>
              <a:rPr lang="en-US" dirty="0">
                <a:solidFill>
                  <a:srgbClr val="F5E6CA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F5E6CA"/>
                </a:solidFill>
                <a:latin typeface="Roboto"/>
              </a:rPr>
              <a:t>utama</a:t>
            </a:r>
            <a:r>
              <a:rPr lang="en-US" dirty="0">
                <a:solidFill>
                  <a:srgbClr val="F5E6CA"/>
                </a:solidFill>
                <a:latin typeface="Roboto"/>
              </a:rPr>
              <a:t>, </a:t>
            </a:r>
            <a:r>
              <a:rPr lang="en-US" dirty="0" err="1">
                <a:solidFill>
                  <a:srgbClr val="F5E6CA"/>
                </a:solidFill>
                <a:latin typeface="Roboto"/>
              </a:rPr>
              <a:t>yakni</a:t>
            </a:r>
            <a:r>
              <a:rPr lang="en-US" dirty="0">
                <a:solidFill>
                  <a:srgbClr val="F5E6CA"/>
                </a:solidFill>
                <a:latin typeface="Roboto"/>
              </a:rPr>
              <a:t>: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64012" y="2796623"/>
            <a:ext cx="16283839" cy="4183641"/>
            <a:chOff x="0" y="-209227"/>
            <a:chExt cx="3978009" cy="1022027"/>
          </a:xfrm>
        </p:grpSpPr>
        <p:sp>
          <p:nvSpPr>
            <p:cNvPr id="9" name="Freeform 9"/>
            <p:cNvSpPr/>
            <p:nvPr/>
          </p:nvSpPr>
          <p:spPr>
            <a:xfrm>
              <a:off x="13621" y="-209227"/>
              <a:ext cx="3964388" cy="223003"/>
            </a:xfrm>
            <a:custGeom>
              <a:avLst/>
              <a:gdLst/>
              <a:ahLst/>
              <a:cxnLst/>
              <a:rect l="l" t="t" r="r" b="b"/>
              <a:pathLst>
                <a:path w="3964388" h="223003">
                  <a:moveTo>
                    <a:pt x="0" y="0"/>
                  </a:moveTo>
                  <a:lnTo>
                    <a:pt x="3964388" y="0"/>
                  </a:lnTo>
                  <a:lnTo>
                    <a:pt x="3964388" y="223003"/>
                  </a:lnTo>
                  <a:lnTo>
                    <a:pt x="0" y="223003"/>
                  </a:lnTo>
                  <a:close/>
                </a:path>
              </a:pathLst>
            </a:custGeom>
            <a:solidFill>
              <a:srgbClr val="F5E6C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121718" y="3125311"/>
            <a:ext cx="3717076" cy="341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 dirty="0">
                <a:solidFill>
                  <a:srgbClr val="343F56"/>
                </a:solidFill>
                <a:latin typeface="Hagrid Bold"/>
              </a:rPr>
              <a:t>BY A-HONG TEAM</a:t>
            </a:r>
          </a:p>
        </p:txBody>
      </p:sp>
      <p:sp>
        <p:nvSpPr>
          <p:cNvPr id="12" name="Freeform 12"/>
          <p:cNvSpPr/>
          <p:nvPr/>
        </p:nvSpPr>
        <p:spPr>
          <a:xfrm>
            <a:off x="1731317" y="3122571"/>
            <a:ext cx="334644" cy="334644"/>
          </a:xfrm>
          <a:custGeom>
            <a:avLst/>
            <a:gdLst/>
            <a:ahLst/>
            <a:cxnLst/>
            <a:rect l="l" t="t" r="r" b="b"/>
            <a:pathLst>
              <a:path w="334644" h="334644">
                <a:moveTo>
                  <a:pt x="0" y="0"/>
                </a:moveTo>
                <a:lnTo>
                  <a:pt x="334644" y="0"/>
                </a:lnTo>
                <a:lnTo>
                  <a:pt x="334644" y="334644"/>
                </a:lnTo>
                <a:lnTo>
                  <a:pt x="0" y="334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 dirty="0"/>
          </a:p>
        </p:txBody>
      </p:sp>
      <p:sp>
        <p:nvSpPr>
          <p:cNvPr id="13" name="TextBox 13"/>
          <p:cNvSpPr txBox="1"/>
          <p:nvPr/>
        </p:nvSpPr>
        <p:spPr>
          <a:xfrm>
            <a:off x="11049000" y="3074946"/>
            <a:ext cx="5705425" cy="382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80"/>
              </a:lnSpc>
            </a:pPr>
            <a:r>
              <a:rPr lang="en-US" sz="2400" dirty="0">
                <a:solidFill>
                  <a:srgbClr val="343F56"/>
                </a:solidFill>
                <a:latin typeface="Roboto Bold"/>
              </a:rPr>
              <a:t> </a:t>
            </a:r>
            <a:r>
              <a:rPr lang="en-US" sz="2400" dirty="0" err="1">
                <a:solidFill>
                  <a:srgbClr val="343F56"/>
                </a:solidFill>
                <a:latin typeface="Roboto Bold"/>
              </a:rPr>
              <a:t>Fungsi</a:t>
            </a:r>
            <a:r>
              <a:rPr lang="en-US" sz="2400" dirty="0">
                <a:solidFill>
                  <a:srgbClr val="343F56"/>
                </a:solidFill>
                <a:latin typeface="Roboto Bold"/>
              </a:rPr>
              <a:t> </a:t>
            </a:r>
            <a:r>
              <a:rPr lang="en-US" sz="2400" dirty="0" err="1">
                <a:solidFill>
                  <a:srgbClr val="343F56"/>
                </a:solidFill>
                <a:latin typeface="Roboto Bold"/>
              </a:rPr>
              <a:t>Ketahanan</a:t>
            </a:r>
            <a:r>
              <a:rPr lang="en-US" sz="2400" dirty="0">
                <a:solidFill>
                  <a:srgbClr val="343F56"/>
                </a:solidFill>
                <a:latin typeface="Roboto Bold"/>
              </a:rPr>
              <a:t> Nasional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F4DB11-D06E-3820-AB59-DB4FE2759E77}"/>
              </a:ext>
            </a:extLst>
          </p:cNvPr>
          <p:cNvSpPr txBox="1"/>
          <p:nvPr/>
        </p:nvSpPr>
        <p:spPr>
          <a:xfrm>
            <a:off x="2209800" y="5143500"/>
            <a:ext cx="1287779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Daya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tangkal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sebagai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konsepsi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penangkalan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Artinya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ketahanan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nasional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berfungsi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sebagai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penangkal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dari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segala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bentuk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ancaman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gangguan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ataupun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hambatan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terhadap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integritas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identitas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serta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keberlangsungan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hidup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berbangsa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bernegara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Ketahanan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nasional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sebagai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pengarah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Artinya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ketahanan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nasional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berfungsi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mengarahkan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potensi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kekuatan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dimiliki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Bangsa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Indonesia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bidang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ideologi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politik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ekonomi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sosial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budaya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pertahanan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serta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keamanan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mencapai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kesejahteraan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hidup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masyarakat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Indonesia.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Pengarah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penyatuan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pola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pikir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pola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tindak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serta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cara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kerja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intersektor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serta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multidisipliner.Hal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bisa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dicapai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Bangsa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Indonesia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lewat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kebijakan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dibuat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pemerintah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menerapkannya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kehidupan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berbangsa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bernegara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agar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masyarakat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dapat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hidup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adil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makmur</a:t>
            </a:r>
            <a:endParaRPr lang="en-ID" dirty="0">
              <a:solidFill>
                <a:srgbClr val="F5E6C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7668B2-C5AF-8FDA-DE3D-EBC24F4925CA}"/>
              </a:ext>
            </a:extLst>
          </p:cNvPr>
          <p:cNvSpPr txBox="1"/>
          <p:nvPr/>
        </p:nvSpPr>
        <p:spPr>
          <a:xfrm>
            <a:off x="1138353" y="8191500"/>
            <a:ext cx="162094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Sedangkan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menurut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Sigit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Dwi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Kusrahmadi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Ketahanan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Nasional (2006),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ketahanan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nasional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juga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berfungsi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sebagai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doktrin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dasar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nasional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atau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metode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pembinaan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kehidupan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nasional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Hal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juga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berarti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jika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ketahanan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nasional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dijadikan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sebagai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pola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dasar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pembangunan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nasional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di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berbagai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bidang</a:t>
            </a:r>
            <a:r>
              <a:rPr lang="en-ID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endParaRPr lang="en-ID" dirty="0">
              <a:solidFill>
                <a:srgbClr val="F5E6C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6397" y="-369157"/>
            <a:ext cx="19021310" cy="2855183"/>
            <a:chOff x="0" y="0"/>
            <a:chExt cx="8016217" cy="12032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16217" cy="1203270"/>
            </a:xfrm>
            <a:custGeom>
              <a:avLst/>
              <a:gdLst/>
              <a:ahLst/>
              <a:cxnLst/>
              <a:rect l="l" t="t" r="r" b="b"/>
              <a:pathLst>
                <a:path w="8016217" h="1203270">
                  <a:moveTo>
                    <a:pt x="0" y="0"/>
                  </a:moveTo>
                  <a:lnTo>
                    <a:pt x="8016217" y="0"/>
                  </a:lnTo>
                  <a:lnTo>
                    <a:pt x="8016217" y="1203270"/>
                  </a:lnTo>
                  <a:lnTo>
                    <a:pt x="0" y="1203270"/>
                  </a:lnTo>
                  <a:close/>
                </a:path>
              </a:pathLst>
            </a:custGeom>
            <a:solidFill>
              <a:srgbClr val="343F56"/>
            </a:solidFill>
            <a:ln>
              <a:noFill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181600" y="414340"/>
            <a:ext cx="12906955" cy="112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4800" dirty="0">
                <a:solidFill>
                  <a:srgbClr val="F5E6CA"/>
                </a:solidFill>
                <a:latin typeface="Hagrid Heavy"/>
              </a:rPr>
              <a:t>CONTOH KETAHANAN NASIONAL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69773" y="1136187"/>
            <a:ext cx="3582966" cy="341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 dirty="0">
                <a:solidFill>
                  <a:srgbClr val="F5E6CA"/>
                </a:solidFill>
                <a:latin typeface="Hagrid Bold"/>
              </a:rPr>
              <a:t>KELOMPOK 10</a:t>
            </a:r>
          </a:p>
        </p:txBody>
      </p:sp>
      <p:sp>
        <p:nvSpPr>
          <p:cNvPr id="8" name="AutoShape 8"/>
          <p:cNvSpPr/>
          <p:nvPr/>
        </p:nvSpPr>
        <p:spPr>
          <a:xfrm>
            <a:off x="5910479" y="1790700"/>
            <a:ext cx="11531831" cy="0"/>
          </a:xfrm>
          <a:prstGeom prst="line">
            <a:avLst/>
          </a:prstGeom>
          <a:ln w="38100" cap="flat">
            <a:solidFill>
              <a:srgbClr val="F5E6C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C50A2C-A234-A6E4-9564-DEC53CD142AE}"/>
              </a:ext>
            </a:extLst>
          </p:cNvPr>
          <p:cNvSpPr txBox="1"/>
          <p:nvPr/>
        </p:nvSpPr>
        <p:spPr>
          <a:xfrm>
            <a:off x="2270003" y="3058866"/>
            <a:ext cx="13708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Ketahanan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nasional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adalah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kemampuan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suatu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negara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bertahan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menghadapi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berbagai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ancaman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tantangan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baik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berasal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dari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maupun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dari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luar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negeri.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Contohnya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adalah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300411-A2E2-D930-081E-DB4A4CD452A0}"/>
              </a:ext>
            </a:extLst>
          </p:cNvPr>
          <p:cNvSpPr txBox="1"/>
          <p:nvPr/>
        </p:nvSpPr>
        <p:spPr>
          <a:xfrm>
            <a:off x="3523558" y="4229100"/>
            <a:ext cx="112014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Kemampuan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militer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menjaga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kedaulatan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negara dan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mempertahankan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integritas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wilayahnya</a:t>
            </a:r>
            <a:endParaRPr lang="en-ID" sz="2200" dirty="0">
              <a:solidFill>
                <a:srgbClr val="343F56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Sistem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keamanan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penegakan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hukum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kuat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melindungi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masyarakat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dari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berbagai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ancaman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seperti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terorisme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kejahatan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transnasional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dan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konflik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sosial</a:t>
            </a:r>
            <a:endParaRPr lang="en-ID" sz="2200" dirty="0">
              <a:solidFill>
                <a:srgbClr val="343F56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Ketersediaan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sumber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daya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alam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energi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mencukupi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mendukung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pertumbuhan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ekonomi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berkelanjutan</a:t>
            </a:r>
            <a:endParaRPr lang="en-ID" sz="2200" dirty="0">
              <a:solidFill>
                <a:srgbClr val="343F56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Pendidikan yang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berkualitas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ketersediaan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tenaga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kerja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terampil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memenuhi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kebutuhan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pasar dan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mengembangkan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inovasi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berbagai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sektor</a:t>
            </a:r>
            <a:endParaRPr lang="en-ID" sz="2200" dirty="0">
              <a:solidFill>
                <a:srgbClr val="343F56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Keharmonisan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sosial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budaya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masyarakat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sehingga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mampu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mengatasi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perbedaan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konflik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mungkin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timbul</a:t>
            </a:r>
            <a:endParaRPr lang="en-ID" sz="2200" dirty="0">
              <a:solidFill>
                <a:srgbClr val="343F56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Kebijakan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politik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demokratis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transparan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menjaga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stabilitas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politik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memenuhi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aspirasi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masyarakat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secara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adil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sz="2200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merata</a:t>
            </a:r>
            <a:r>
              <a:rPr lang="en-ID" sz="2200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57200" y="-280580"/>
            <a:ext cx="3634131" cy="10848160"/>
            <a:chOff x="0" y="-111001"/>
            <a:chExt cx="957137" cy="2997228"/>
          </a:xfrm>
        </p:grpSpPr>
        <p:sp>
          <p:nvSpPr>
            <p:cNvPr id="3" name="Freeform 3"/>
            <p:cNvSpPr/>
            <p:nvPr/>
          </p:nvSpPr>
          <p:spPr>
            <a:xfrm>
              <a:off x="0" y="-111001"/>
              <a:ext cx="957137" cy="2997228"/>
            </a:xfrm>
            <a:custGeom>
              <a:avLst/>
              <a:gdLst/>
              <a:ahLst/>
              <a:cxnLst/>
              <a:rect l="l" t="t" r="r" b="b"/>
              <a:pathLst>
                <a:path w="957137" h="2997228">
                  <a:moveTo>
                    <a:pt x="0" y="0"/>
                  </a:moveTo>
                  <a:lnTo>
                    <a:pt x="957137" y="0"/>
                  </a:lnTo>
                  <a:lnTo>
                    <a:pt x="957137" y="2997228"/>
                  </a:lnTo>
                  <a:lnTo>
                    <a:pt x="0" y="2997228"/>
                  </a:lnTo>
                  <a:close/>
                </a:path>
              </a:pathLst>
            </a:custGeom>
            <a:solidFill>
              <a:srgbClr val="343F5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 rot="-5400000">
            <a:off x="-2587307" y="4560648"/>
            <a:ext cx="8229600" cy="1165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 dirty="0" err="1">
                <a:solidFill>
                  <a:srgbClr val="F5E6CA"/>
                </a:solidFill>
                <a:latin typeface="Hagrid Heavy"/>
              </a:rPr>
              <a:t>Studi</a:t>
            </a:r>
            <a:r>
              <a:rPr lang="en-US" sz="7599" dirty="0">
                <a:solidFill>
                  <a:srgbClr val="F5E6CA"/>
                </a:solidFill>
                <a:latin typeface="Hagrid Heavy"/>
              </a:rPr>
              <a:t> </a:t>
            </a:r>
            <a:r>
              <a:rPr lang="en-US" sz="7599" dirty="0" err="1">
                <a:solidFill>
                  <a:srgbClr val="F5E6CA"/>
                </a:solidFill>
                <a:latin typeface="Hagrid Heavy"/>
              </a:rPr>
              <a:t>Kasus</a:t>
            </a:r>
            <a:endParaRPr lang="en-US" sz="7599" dirty="0">
              <a:solidFill>
                <a:srgbClr val="F5E6CA"/>
              </a:solidFill>
              <a:latin typeface="Hagrid Heavy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164780" y="1198527"/>
            <a:ext cx="9094520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dirty="0">
                <a:solidFill>
                  <a:srgbClr val="343F56"/>
                </a:solidFill>
                <a:latin typeface="Roboto"/>
              </a:rPr>
              <a:t>Salah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satu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contoh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studi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kasus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 yang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dapat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 kami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ambil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dari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materi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ketahanan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nasional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ini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adalah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ketahanan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nasional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 Indonesia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dalam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menghadapi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bencana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alam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  tsunami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aceh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.  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Studi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kasus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ini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menunjukkan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pentingnya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ketahanan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nasional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dalam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menghadapi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bencana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alam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. </a:t>
            </a:r>
          </a:p>
          <a:p>
            <a:pPr algn="just"/>
            <a:endParaRPr lang="en-US" dirty="0">
              <a:solidFill>
                <a:srgbClr val="343F56"/>
              </a:solidFill>
              <a:latin typeface="Roboto"/>
            </a:endParaRPr>
          </a:p>
          <a:p>
            <a:pPr algn="just"/>
            <a:r>
              <a:rPr lang="en-US" dirty="0" err="1">
                <a:solidFill>
                  <a:srgbClr val="343F56"/>
                </a:solidFill>
                <a:latin typeface="Roboto"/>
              </a:rPr>
              <a:t>Dalam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konteks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 Indonesia,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ketahanan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nasional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melibatkan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kesiapan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penanggulangan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bencana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,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koordinasi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antarlembaga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,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peningkatan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infrastruktur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 dan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mitigasi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bencana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,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bantuan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internasional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, dan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upaya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rehabilitasi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 dan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rekonstruksi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/>
              </a:rPr>
              <a:t>pasca-bencana</a:t>
            </a:r>
            <a:r>
              <a:rPr lang="en-US" dirty="0">
                <a:solidFill>
                  <a:srgbClr val="343F56"/>
                </a:solidFill>
                <a:latin typeface="Roboto"/>
              </a:rPr>
              <a:t>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164780" y="646431"/>
            <a:ext cx="5705425" cy="382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 dirty="0">
                <a:solidFill>
                  <a:srgbClr val="343F56"/>
                </a:solidFill>
                <a:latin typeface="Roboto Bold"/>
              </a:rPr>
              <a:t>Tsunami Aceh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4131E6-184B-28AC-2EC6-F42EB4D85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063023"/>
            <a:ext cx="4407511" cy="434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28DDDA-E499-D24A-029E-056CF8E6A70D}"/>
              </a:ext>
            </a:extLst>
          </p:cNvPr>
          <p:cNvSpPr txBox="1"/>
          <p:nvPr/>
        </p:nvSpPr>
        <p:spPr>
          <a:xfrm>
            <a:off x="8205894" y="3619500"/>
            <a:ext cx="9372600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Kesiapan</a:t>
            </a:r>
            <a:r>
              <a:rPr lang="en-US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Penanggulangan</a:t>
            </a:r>
            <a:r>
              <a:rPr lang="en-US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Bencana</a:t>
            </a:r>
            <a:r>
              <a:rPr lang="en-US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Indonesia </a:t>
            </a:r>
            <a:r>
              <a:rPr lang="en-US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memiliki</a:t>
            </a:r>
            <a:r>
              <a:rPr lang="en-US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Badan Nasional </a:t>
            </a:r>
            <a:r>
              <a:rPr lang="en-US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Penanggulangan</a:t>
            </a:r>
            <a:r>
              <a:rPr lang="en-US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Bencana</a:t>
            </a:r>
            <a:r>
              <a:rPr lang="en-US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(BNPB) yang </a:t>
            </a:r>
            <a:r>
              <a:rPr lang="en-US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bertanggung</a:t>
            </a:r>
            <a:r>
              <a:rPr lang="en-US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jawab</a:t>
            </a:r>
            <a:r>
              <a:rPr lang="en-US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atas</a:t>
            </a:r>
            <a:r>
              <a:rPr lang="en-US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koordinasi</a:t>
            </a:r>
            <a:r>
              <a:rPr lang="en-US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US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pelaksanaan</a:t>
            </a:r>
            <a:r>
              <a:rPr lang="en-US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kegiatan</a:t>
            </a:r>
            <a:r>
              <a:rPr lang="en-US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penanggulangan</a:t>
            </a:r>
            <a:r>
              <a:rPr lang="en-US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bencana</a:t>
            </a:r>
            <a:r>
              <a:rPr lang="en-US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Koordinasi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Antarlembaga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Pada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saat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bencana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terjadi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pemerintah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Indonesia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bekerja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sama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lembaga-lembaga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terkait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seperti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TNI,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Polri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dan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Palang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Merah Indonesia (PMI),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menyelenggarakan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operasi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pencarian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penyelamatan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pengungsian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dan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pendistribusian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bantuan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Peningkatan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Infrastruktur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Mitigasi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Bencana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Setelah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bencana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gempa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bumi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tsunami, Indonesia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melakukan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upaya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besar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membangun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infrastruktur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tangguh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terhadap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bencana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mengimplementasikan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kebijakan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mitigasi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bencana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mencakup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perbaikan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infrastruktur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sistem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peringatan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dini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dan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pelatihan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meningkatkan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kesadaran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masyarakat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Bantuan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Internasional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Kerjasama Regional: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Respons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terhadap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bencana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tersebut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juga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melibatkan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kerjasama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internasional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regional.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Bantuan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internasional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diterima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dari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negara-negara lain,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lembaga-lembaga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internasional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dan LSM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mendukung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upaya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penanggulangan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bencana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pemulihan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Rehabilitasi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Rekonstruksi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Setelah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fase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darurat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upaya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rehabilitasi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rekonstruksi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dilakukan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memulihkan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wilayah yang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terkena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dampak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bencana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Hal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meliputi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pemulihan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infrastruktur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pemulihan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ekonomi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dan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dukungan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membangun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kembali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komunitas</a:t>
            </a:r>
            <a:r>
              <a:rPr lang="en-ID" dirty="0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dirty="0" err="1">
                <a:solidFill>
                  <a:srgbClr val="343F5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terdampak</a:t>
            </a:r>
            <a:endParaRPr lang="en-ID" dirty="0">
              <a:solidFill>
                <a:srgbClr val="343F56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ID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78160" y="2726963"/>
            <a:ext cx="13931680" cy="1165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 dirty="0">
                <a:solidFill>
                  <a:srgbClr val="F5E6CA"/>
                </a:solidFill>
                <a:latin typeface="Hagrid Heavy"/>
              </a:rPr>
              <a:t>KESIMPULAN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993402" y="1659578"/>
            <a:ext cx="4301196" cy="341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dirty="0">
                <a:solidFill>
                  <a:srgbClr val="F5E6CA"/>
                </a:solidFill>
                <a:latin typeface="Hagrid Bold"/>
              </a:rPr>
              <a:t>KELOMPOK 10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8876031"/>
            <a:ext cx="5705425" cy="382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 dirty="0" err="1">
                <a:solidFill>
                  <a:srgbClr val="F5E6CA"/>
                </a:solidFill>
                <a:latin typeface="Roboto Bold"/>
              </a:rPr>
              <a:t>Ketahanan</a:t>
            </a:r>
            <a:r>
              <a:rPr lang="en-US" sz="2200" dirty="0">
                <a:solidFill>
                  <a:srgbClr val="F5E6CA"/>
                </a:solidFill>
                <a:latin typeface="Roboto Bold"/>
              </a:rPr>
              <a:t> Nasional Indonesia</a:t>
            </a:r>
          </a:p>
        </p:txBody>
      </p:sp>
      <p:sp>
        <p:nvSpPr>
          <p:cNvPr id="8" name="AutoShape 8"/>
          <p:cNvSpPr/>
          <p:nvPr/>
        </p:nvSpPr>
        <p:spPr>
          <a:xfrm>
            <a:off x="1028700" y="4787967"/>
            <a:ext cx="16230600" cy="0"/>
          </a:xfrm>
          <a:prstGeom prst="line">
            <a:avLst/>
          </a:prstGeom>
          <a:ln w="38100" cap="flat">
            <a:solidFill>
              <a:srgbClr val="F5E6C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1028700" y="8307343"/>
            <a:ext cx="16230600" cy="0"/>
          </a:xfrm>
          <a:prstGeom prst="line">
            <a:avLst/>
          </a:prstGeom>
          <a:ln w="38100" cap="flat">
            <a:solidFill>
              <a:srgbClr val="F5E6C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DE5E92-5CE0-24A3-01D8-B1038CBD528F}"/>
              </a:ext>
            </a:extLst>
          </p:cNvPr>
          <p:cNvSpPr txBox="1"/>
          <p:nvPr/>
        </p:nvSpPr>
        <p:spPr>
          <a:xfrm>
            <a:off x="1200150" y="4977995"/>
            <a:ext cx="158877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Ketahanan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nasional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adalah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kemampuan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suatu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negara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mempertahankan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eksistensinya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melindungi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memperjuangkan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kepentingan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nasionalnya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dari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berbagai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ancaman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baik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dari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maupun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luar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negeri.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Ketahanan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Nasional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memegang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peranan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penting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memastikan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keberlangsungan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hidup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keamanan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negara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serta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menjaga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kesejahteraan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rakyatnya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algn="just"/>
            <a:endParaRPr lang="en-ID" sz="2200" dirty="0">
              <a:solidFill>
                <a:srgbClr val="F5E6C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memperkuatnya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diperlukan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sinergi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antara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pemerintah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seluruh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elemen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masyarakat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mengatasi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berbagai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tantangan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muncul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di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berbagai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aspek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seperti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geografi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sumber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daya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alam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demografi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ideologi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politik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ekonomi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sosial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budaya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serta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keamanan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sz="2200" dirty="0" err="1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pertahanan</a:t>
            </a:r>
            <a:r>
              <a:rPr lang="en-ID" sz="2200" dirty="0">
                <a:solidFill>
                  <a:srgbClr val="F5E6C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22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menghadapi</a:t>
            </a:r>
            <a:r>
              <a:rPr lang="en-ID" sz="22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tantangan</a:t>
            </a:r>
            <a:r>
              <a:rPr lang="en-ID" sz="22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tersebut</a:t>
            </a:r>
            <a:r>
              <a:rPr lang="en-ID" sz="22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22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diperlukan</a:t>
            </a:r>
            <a:r>
              <a:rPr lang="en-ID" sz="22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strategi yang </a:t>
            </a:r>
            <a:r>
              <a:rPr lang="en-ID" sz="22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terintegrasi</a:t>
            </a:r>
            <a:r>
              <a:rPr lang="en-ID" sz="22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dan </a:t>
            </a:r>
            <a:r>
              <a:rPr lang="en-ID" sz="22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berkelanjutan</a:t>
            </a:r>
            <a:r>
              <a:rPr lang="en-ID" sz="22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22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sehingga</a:t>
            </a:r>
            <a:r>
              <a:rPr lang="en-ID" sz="22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ketahanan</a:t>
            </a:r>
            <a:r>
              <a:rPr lang="en-ID" sz="22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dapat</a:t>
            </a:r>
            <a:r>
              <a:rPr lang="en-ID" sz="22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terjaga</a:t>
            </a:r>
            <a:r>
              <a:rPr lang="en-ID" sz="22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sz="22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baik</a:t>
            </a:r>
            <a:r>
              <a:rPr lang="en-ID" sz="22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sz="22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dapat</a:t>
            </a:r>
            <a:r>
              <a:rPr lang="en-ID" sz="22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memperkuat</a:t>
            </a:r>
            <a:r>
              <a:rPr lang="en-ID" sz="22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2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posisi</a:t>
            </a:r>
            <a:r>
              <a:rPr lang="en-ID" sz="22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negara di </a:t>
            </a:r>
            <a:r>
              <a:rPr lang="en-ID" sz="2200" b="0" i="0" dirty="0" err="1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mata</a:t>
            </a:r>
            <a:r>
              <a:rPr lang="en-ID" sz="2200" b="0" i="0" dirty="0">
                <a:solidFill>
                  <a:srgbClr val="F5E6C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dunia.</a:t>
            </a:r>
            <a:endParaRPr lang="en-ID" sz="2200" dirty="0">
              <a:solidFill>
                <a:srgbClr val="F5E6C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1257</Words>
  <Application>Microsoft Office PowerPoint</Application>
  <PresentationFormat>Custom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Calibri</vt:lpstr>
      <vt:lpstr>Söhne</vt:lpstr>
      <vt:lpstr>Roboto Bold</vt:lpstr>
      <vt:lpstr>Roboto</vt:lpstr>
      <vt:lpstr>Wingdings</vt:lpstr>
      <vt:lpstr>PT Sans</vt:lpstr>
      <vt:lpstr>Arial</vt:lpstr>
      <vt:lpstr>Hagrid Heavy</vt:lpstr>
      <vt:lpstr>Hagrid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and Blue Minimal Modern Thesis Defense Presentation</dc:title>
  <dc:creator>LENOVO T460s</dc:creator>
  <cp:lastModifiedBy>HAKAM</cp:lastModifiedBy>
  <cp:revision>6</cp:revision>
  <dcterms:created xsi:type="dcterms:W3CDTF">2006-08-16T00:00:00Z</dcterms:created>
  <dcterms:modified xsi:type="dcterms:W3CDTF">2023-07-02T11:31:07Z</dcterms:modified>
  <dc:identifier>DAFl-NT56dA</dc:identifier>
</cp:coreProperties>
</file>