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9975" cx="42808525"/>
  <p:notesSz cx="9928225" cy="6797675"/>
  <p:embeddedFontLst>
    <p:embeddedFont>
      <p:font typeface="Garamond"/>
      <p:regular r:id="rId7"/>
      <p:bold r:id="rId8"/>
      <p:italic r:id="rId9"/>
      <p:boldItalic r:id="rId10"/>
    </p:embeddedFont>
    <p:embeddedFont>
      <p:font typeface="Ubuntu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Mono-regular.fntdata"/><Relationship Id="rId10" Type="http://schemas.openxmlformats.org/officeDocument/2006/relationships/font" Target="fonts/Garamond-boldItalic.fntdata"/><Relationship Id="rId13" Type="http://schemas.openxmlformats.org/officeDocument/2006/relationships/font" Target="fonts/UbuntuMono-italic.fntdata"/><Relationship Id="rId12" Type="http://schemas.openxmlformats.org/officeDocument/2006/relationships/font" Target="fonts/Ubuntu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14" Type="http://schemas.openxmlformats.org/officeDocument/2006/relationships/font" Target="fonts/Ubuntu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rtl="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indent="0" lvl="1" marL="457200" marR="0" rtl="0" algn="ctr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indent="0" lvl="2" marL="914400" marR="0" rtl="0" algn="ctr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indent="0" lvl="3" marL="13716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indent="0" lvl="4" marL="18288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indent="0" lvl="5" marL="22860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indent="0" lvl="6" marL="27432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indent="0" lvl="7" marL="32004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indent="0" lvl="8" marL="36576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rtl="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rtl="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marR="0" rtl="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5" Type="http://schemas.openxmlformats.org/officeDocument/2006/relationships/image" Target="../media/image12.png"/><Relationship Id="rId1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ocharattention.png"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363" y="20215775"/>
            <a:ext cx="14154150" cy="8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02462" y="558012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chemeClr val="dk1"/>
                </a:solidFill>
              </a:rPr>
              <a:t>Neural Machine Translation with Characters and Hierarchical Encoding</a:t>
            </a:r>
            <a:endParaRPr sz="7200"/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{C6BC8DBA-7418-44DE-A905-4A3DDD48CAAF}</a:tableStyleId>
              </a:tblPr>
              <a:tblGrid>
                <a:gridCol w="38736575"/>
              </a:tblGrid>
              <a:tr h="113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Alexander Rosenberg Johansen, Jonas Meinertz Hansen, Elias Khazen Obeid, Casper Kaae Sønderby, Ole Winther</a:t>
                      </a:r>
                      <a:endParaRPr i="1" sz="3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Compute, Technical University of Denmark</a:t>
                      </a:r>
                      <a:endParaRPr b="0" i="0" sz="3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Bioinformatics Centre, University of Copenhagen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1514450" y="8525400"/>
            <a:ext cx="103395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Neural machine translation (NMT) uses deep learning to achieve State-Of-The-Art for translation. </a:t>
            </a:r>
            <a:r>
              <a:rPr b="1" lang="en-US" sz="3000"/>
              <a:t>However</a:t>
            </a:r>
            <a:r>
              <a:rPr lang="en-US" sz="3000"/>
              <a:t>, most published NMT uses word-level encodings</a:t>
            </a:r>
            <a:r>
              <a:rPr baseline="30000" lang="en-US" sz="3000"/>
              <a:t>1,2</a:t>
            </a:r>
            <a:endParaRPr sz="3600"/>
          </a:p>
        </p:txBody>
      </p:sp>
      <p:sp>
        <p:nvSpPr>
          <p:cNvPr id="95" name="Google Shape;95;p13"/>
          <p:cNvSpPr txBox="1"/>
          <p:nvPr/>
        </p:nvSpPr>
        <p:spPr>
          <a:xfrm>
            <a:off x="2195375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Introduction</a:t>
            </a:r>
            <a:endParaRPr b="1" sz="4800" u="sng"/>
          </a:p>
        </p:txBody>
      </p:sp>
      <p:pic>
        <p:nvPicPr>
          <p:cNvPr descr="charvsword.png"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538" y="10464600"/>
            <a:ext cx="75247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229925" y="15140000"/>
            <a:ext cx="69015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/>
              <a:t>Key contributions</a:t>
            </a:r>
            <a:r>
              <a:rPr b="1" lang="en-US" sz="3000"/>
              <a:t>: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Char2Word</a:t>
            </a:r>
            <a:r>
              <a:rPr lang="en-US" sz="3000"/>
              <a:t> encoder mechanism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Char-to-char seq2seq interpretation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Dynamic Batching</a:t>
            </a:r>
            <a:endParaRPr sz="3000"/>
          </a:p>
        </p:txBody>
      </p:sp>
      <p:sp>
        <p:nvSpPr>
          <p:cNvPr id="98" name="Google Shape;98;p13"/>
          <p:cNvSpPr txBox="1"/>
          <p:nvPr/>
        </p:nvSpPr>
        <p:spPr>
          <a:xfrm>
            <a:off x="13873133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Model</a:t>
            </a:r>
            <a:endParaRPr b="1" sz="4800" u="sng"/>
          </a:p>
        </p:txBody>
      </p:sp>
      <p:pic>
        <p:nvPicPr>
          <p:cNvPr descr="char2wordencoder.png"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30521" y="13325988"/>
            <a:ext cx="66484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2wordtocharattention.png" id="100" name="Google Shape;10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06613" y="20753925"/>
            <a:ext cx="1015365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ochar.png" id="101" name="Google Shape;10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16246" y="8401050"/>
            <a:ext cx="66770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m6.png" id="102" name="Google Shape;10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9300" y="12105438"/>
            <a:ext cx="5286375" cy="522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ynamic_batching1.png" id="103" name="Google Shape;10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060287" y="9339785"/>
            <a:ext cx="36195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4815500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Computation</a:t>
            </a:r>
            <a:endParaRPr b="1" sz="4800" u="sng"/>
          </a:p>
        </p:txBody>
      </p:sp>
      <p:sp>
        <p:nvSpPr>
          <p:cNvPr id="105" name="Google Shape;105;p13"/>
          <p:cNvSpPr txBox="1"/>
          <p:nvPr/>
        </p:nvSpPr>
        <p:spPr>
          <a:xfrm rot="459">
            <a:off x="27722147" y="8552584"/>
            <a:ext cx="4492800" cy="756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BF2B36"/>
                </a:solidFill>
              </a:rPr>
              <a:t>Merged to TensorFlow!</a:t>
            </a:r>
            <a:endParaRPr b="1" i="1" sz="3000">
              <a:solidFill>
                <a:srgbClr val="BF2B36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0313400" y="260548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12813075" y="24608209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725700" y="230294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9781905" y="23517007"/>
            <a:ext cx="648900" cy="7626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3"/>
          <p:cNvSpPr txBox="1"/>
          <p:nvPr/>
        </p:nvSpPr>
        <p:spPr>
          <a:xfrm>
            <a:off x="9842100" y="24429313"/>
            <a:ext cx="209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F9000"/>
                </a:solidFill>
              </a:rPr>
              <a:t>Word-level</a:t>
            </a:r>
            <a:endParaRPr sz="3000">
              <a:solidFill>
                <a:srgbClr val="BF9000"/>
              </a:solidFill>
            </a:endParaRPr>
          </a:p>
        </p:txBody>
      </p:sp>
      <p:cxnSp>
        <p:nvCxnSpPr>
          <p:cNvPr id="111" name="Google Shape;111;p13"/>
          <p:cNvCxnSpPr>
            <a:stCxn id="106" idx="0"/>
            <a:endCxn id="110" idx="2"/>
          </p:cNvCxnSpPr>
          <p:nvPr/>
        </p:nvCxnSpPr>
        <p:spPr>
          <a:xfrm rot="10800000">
            <a:off x="10890450" y="24957184"/>
            <a:ext cx="128700" cy="10977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stCxn id="107" idx="2"/>
          </p:cNvCxnSpPr>
          <p:nvPr/>
        </p:nvCxnSpPr>
        <p:spPr>
          <a:xfrm rot="10800000">
            <a:off x="11809575" y="24702709"/>
            <a:ext cx="1003500" cy="169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3"/>
          <p:cNvSpPr/>
          <p:nvPr/>
        </p:nvSpPr>
        <p:spPr>
          <a:xfrm rot="1765319">
            <a:off x="4334545" y="21509892"/>
            <a:ext cx="5189745" cy="517455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4" name="Google Shape;114;p13"/>
          <p:cNvCxnSpPr>
            <a:stCxn id="113" idx="4"/>
          </p:cNvCxnSpPr>
          <p:nvPr/>
        </p:nvCxnSpPr>
        <p:spPr>
          <a:xfrm flipH="1">
            <a:off x="6073518" y="21993919"/>
            <a:ext cx="728700" cy="61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3"/>
          <p:cNvSpPr txBox="1"/>
          <p:nvPr/>
        </p:nvSpPr>
        <p:spPr>
          <a:xfrm>
            <a:off x="4914625" y="22715850"/>
            <a:ext cx="215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8761D"/>
                </a:solidFill>
              </a:rPr>
              <a:t>Char-level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2264558" y="13614300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2270253" y="8590795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Results</a:t>
            </a:r>
            <a:r>
              <a:rPr b="1" lang="en-US" sz="4800"/>
              <a:t> - </a:t>
            </a:r>
            <a:r>
              <a:rPr lang="en-US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b="1" sz="4800" u="sng"/>
          </a:p>
        </p:txBody>
      </p:sp>
      <p:sp>
        <p:nvSpPr>
          <p:cNvPr id="119" name="Google Shape;119;p13"/>
          <p:cNvSpPr txBox="1"/>
          <p:nvPr/>
        </p:nvSpPr>
        <p:spPr>
          <a:xfrm>
            <a:off x="34667629" y="701720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Related Models</a:t>
            </a:r>
            <a:endParaRPr b="1" sz="4800" u="sng"/>
          </a:p>
        </p:txBody>
      </p:sp>
      <p:sp>
        <p:nvSpPr>
          <p:cNvPr id="120" name="Google Shape;120;p13"/>
          <p:cNvSpPr txBox="1"/>
          <p:nvPr/>
        </p:nvSpPr>
        <p:spPr>
          <a:xfrm>
            <a:off x="28280012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Results</a:t>
            </a:r>
            <a:r>
              <a:rPr b="1" lang="en-US" sz="4800"/>
              <a:t> - </a:t>
            </a:r>
            <a:r>
              <a:rPr lang="en-US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b="1" sz="4800" u="sng"/>
          </a:p>
        </p:txBody>
      </p:sp>
      <p:pic>
        <p:nvPicPr>
          <p:cNvPr descr="luong-hybrid-nmt.png" id="121" name="Google Shape;12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058388" y="8627966"/>
            <a:ext cx="391477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7-1 (1).png" id="122" name="Google Shape;12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01025" y="14570953"/>
            <a:ext cx="6562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20646558" y="8508900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Normal batching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20681594" y="11219667"/>
            <a:ext cx="3022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Dynamic batching</a:t>
            </a:r>
            <a:r>
              <a:rPr baseline="30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r>
            <a:endParaRPr baseline="30000"/>
          </a:p>
        </p:txBody>
      </p:sp>
      <p:graphicFrame>
        <p:nvGraphicFramePr>
          <p:cNvPr id="125" name="Google Shape;125;p13"/>
          <p:cNvGraphicFramePr/>
          <p:nvPr/>
        </p:nvGraphicFramePr>
        <p:xfrm>
          <a:off x="28904650" y="19759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{E69E6E92-C9E3-418E-914A-254489C08C5B}</a:tableStyleId>
              </a:tblPr>
              <a:tblGrid>
                <a:gridCol w="3535875"/>
                <a:gridCol w="2447475"/>
                <a:gridCol w="2991625"/>
              </a:tblGrid>
              <a:tr h="101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Model</a:t>
                      </a:r>
                      <a:endParaRPr b="1"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Language</a:t>
                      </a:r>
                      <a:endParaRPr b="1"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000000"/>
                          </a:solidFill>
                        </a:rPr>
                        <a:t>newstest2015</a:t>
                      </a:r>
                      <a:endParaRPr b="1"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0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char-to-char</a:t>
                      </a:r>
                      <a:endParaRPr b="1" sz="30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</a:rPr>
                        <a:t>En-De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/>
                        <a:t>15.14 BLEU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6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char2word-to-char</a:t>
                      </a:r>
                      <a:endParaRPr b="1" sz="3000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En-De</a:t>
                      </a:r>
                      <a:endParaRPr sz="3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sng"/>
                        <a:t>17.43</a:t>
                      </a:r>
                      <a:r>
                        <a:rPr lang="en-US" sz="3000"/>
                        <a:t> BLEU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13"/>
          <p:cNvSpPr txBox="1"/>
          <p:nvPr/>
        </p:nvSpPr>
        <p:spPr>
          <a:xfrm>
            <a:off x="28293587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/>
              <a:t>References</a:t>
            </a:r>
            <a:endParaRPr b="1" sz="4800" u="sng"/>
          </a:p>
        </p:txBody>
      </p:sp>
      <p:cxnSp>
        <p:nvCxnSpPr>
          <p:cNvPr id="127" name="Google Shape;127;p13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341376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3"/>
          <p:cNvSpPr txBox="1"/>
          <p:nvPr/>
        </p:nvSpPr>
        <p:spPr>
          <a:xfrm>
            <a:off x="35124548" y="8508900"/>
            <a:ext cx="361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Hybrid Word-Character</a:t>
            </a:r>
            <a:r>
              <a:rPr baseline="30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endParaRPr baseline="30000"/>
          </a:p>
        </p:txBody>
      </p:sp>
      <p:sp>
        <p:nvSpPr>
          <p:cNvPr id="131" name="Google Shape;131;p13"/>
          <p:cNvSpPr txBox="1"/>
          <p:nvPr/>
        </p:nvSpPr>
        <p:spPr>
          <a:xfrm>
            <a:off x="35124548" y="13538100"/>
            <a:ext cx="361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Character Segmentation</a:t>
            </a:r>
            <a:r>
              <a:rPr baseline="30000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7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2821449" y="19411200"/>
            <a:ext cx="424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 attention plot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17985250" y="19411200"/>
            <a:ext cx="510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 attention plot</a:t>
            </a:r>
            <a:endParaRPr/>
          </a:p>
        </p:txBody>
      </p:sp>
      <p:pic>
        <p:nvPicPr>
          <p:cNvPr descr="encoder_1.png" id="134" name="Google Shape;13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182700" y="11442350"/>
            <a:ext cx="3514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2.png" id="135" name="Google Shape;13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422675" y="16827871"/>
            <a:ext cx="23526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2.png" id="136" name="Google Shape;136;p13"/>
          <p:cNvPicPr preferRelativeResize="0"/>
          <p:nvPr/>
        </p:nvPicPr>
        <p:blipFill rotWithShape="1">
          <a:blip r:embed="rId14">
            <a:alphaModFix/>
          </a:blip>
          <a:srcRect b="0" l="0" r="49899" t="0"/>
          <a:stretch/>
        </p:blipFill>
        <p:spPr>
          <a:xfrm>
            <a:off x="13422675" y="17547179"/>
            <a:ext cx="11787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14618125" y="17721604"/>
            <a:ext cx="1458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Replaces</a:t>
            </a:r>
            <a:endParaRPr sz="2400"/>
          </a:p>
        </p:txBody>
      </p:sp>
      <p:pic>
        <p:nvPicPr>
          <p:cNvPr descr="encoder_1.png" id="138" name="Google Shape;138;p13"/>
          <p:cNvPicPr preferRelativeResize="0"/>
          <p:nvPr/>
        </p:nvPicPr>
        <p:blipFill rotWithShape="1">
          <a:blip r:embed="rId13">
            <a:alphaModFix/>
          </a:blip>
          <a:srcRect b="52702" l="31334" r="61994" t="14581"/>
          <a:stretch/>
        </p:blipFill>
        <p:spPr>
          <a:xfrm>
            <a:off x="13256075" y="12698725"/>
            <a:ext cx="234475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r_1.png" id="139" name="Google Shape;139;p13"/>
          <p:cNvPicPr preferRelativeResize="0"/>
          <p:nvPr/>
        </p:nvPicPr>
        <p:blipFill rotWithShape="1">
          <a:blip r:embed="rId13">
            <a:alphaModFix/>
          </a:blip>
          <a:srcRect b="52784" l="46793" r="34743" t="14499"/>
          <a:stretch/>
        </p:blipFill>
        <p:spPr>
          <a:xfrm>
            <a:off x="16232551" y="17754778"/>
            <a:ext cx="648900" cy="4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13458775" y="12677100"/>
            <a:ext cx="3330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</a:t>
            </a:r>
            <a:r>
              <a:rPr lang="en-US" sz="2400"/>
              <a:t>s a RNN memory Cell</a:t>
            </a:r>
            <a:r>
              <a:rPr baseline="30000" lang="en-US" sz="2400"/>
              <a:t>4</a:t>
            </a:r>
            <a:endParaRPr baseline="30000" sz="2400"/>
          </a:p>
        </p:txBody>
      </p:sp>
      <p:sp>
        <p:nvSpPr>
          <p:cNvPr id="141" name="Google Shape;141;p13"/>
          <p:cNvSpPr txBox="1"/>
          <p:nvPr/>
        </p:nvSpPr>
        <p:spPr>
          <a:xfrm>
            <a:off x="28280000" y="24746750"/>
            <a:ext cx="135687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[1] Dzmitry Bahdanau, Kyunghyun Cho, and Yoshua Bengio. Neural machine translation by jointly learning to align and translate. CoRR, 2014.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[2] Ilya Sutskever, Oriol Vinyals, and Quoc V. Le. Sequence to sequence learning with neural networks. CoRR, 2014.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[3] M. Schuster and K.K. Paliwal. Bidirectional recurrent neural networks. Trans. Sig. Proc., 45(11):2673–2681, November 1997.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[4] Sepp Hochreiter and Jürgen Schmidhuber. Long short-term memory. Neural Comput., 9(8):1735–1780, November 1997.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[6] Minh-Thang Luong and Christopher D. Manning. Achieving open vocabulary neural machine translation with hybrid word-character models. CoRR, 2016.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[7] Jason Lee, Kyunghyun cho, Thomas Hofman. Fully Character-Level Neural Machine Translation without Explicit Segmentation. CoRR, 2016.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6733575" y="11442350"/>
            <a:ext cx="30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/>
              <a:t>3</a:t>
            </a:r>
            <a:endParaRPr baseline="30000" sz="2400"/>
          </a:p>
        </p:txBody>
      </p:sp>
      <p:pic>
        <p:nvPicPr>
          <p:cNvPr descr="code2.png" id="143" name="Google Shape;143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477039" y="9829983"/>
            <a:ext cx="7534275" cy="75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