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0279975" cx="42808525"/>
  <p:notesSz cx="9928225" cy="6797675"/>
  <p:embeddedFontLst>
    <p:embeddedFont>
      <p:font typeface="Garamond"/>
      <p:regular r:id="rId7"/>
      <p:bold r:id="rId8"/>
      <p:italic r:id="rId9"/>
      <p:boldItalic r:id="rId10"/>
    </p:embeddedFont>
    <p:embeddedFont>
      <p:font typeface="Ubuntu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ayTyq3YCh4LmudLD11hYUSbY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1B4C46-22E7-4626-9448-7D674B6B9E94}">
  <a:tblStyle styleId="{291B4C46-22E7-4626-9448-7D674B6B9E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DED47A7-27C0-48A2-87E6-DD45657740E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Mono-regular.fntdata"/><Relationship Id="rId10" Type="http://schemas.openxmlformats.org/officeDocument/2006/relationships/font" Target="fonts/Garamond-boldItalic.fntdata"/><Relationship Id="rId13" Type="http://schemas.openxmlformats.org/officeDocument/2006/relationships/font" Target="fonts/UbuntuMono-italic.fntdata"/><Relationship Id="rId12" Type="http://schemas.openxmlformats.org/officeDocument/2006/relationships/font" Target="fonts/Ubuntu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aramond-italic.fntdata"/><Relationship Id="rId15" Type="http://customschemas.google.com/relationships/presentationmetadata" Target="metadata"/><Relationship Id="rId14" Type="http://schemas.openxmlformats.org/officeDocument/2006/relationships/font" Target="fonts/Ubuntu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925" y="0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362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3209925" y="9405938"/>
            <a:ext cx="36388676" cy="649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6421438" y="17159288"/>
            <a:ext cx="29965651" cy="7737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lvl="1" marR="0" algn="ctr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lvl="2" marR="0" algn="ctr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lvl="3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lvl="4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lvl="5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lvl="6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lvl="7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lvl="8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 rot="5400000">
            <a:off x="22937787" y="10255251"/>
            <a:ext cx="24225251" cy="909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4667249" y="1233488"/>
            <a:ext cx="24225251" cy="27139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 rot="5400000">
            <a:off x="12319793" y="-362744"/>
            <a:ext cx="18168938" cy="3638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91525" y="21196300"/>
            <a:ext cx="25684164" cy="2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8391525" y="2705100"/>
            <a:ext cx="25684164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91525" y="23698200"/>
            <a:ext cx="25684164" cy="3554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6737013" y="1204913"/>
            <a:ext cx="23931561" cy="2584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2139950" y="1212850"/>
            <a:ext cx="38528624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2139950" y="6778625"/>
            <a:ext cx="18915062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139950" y="9602788"/>
            <a:ext cx="18915062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209925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21480463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ocharattention.p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363" y="20215775"/>
            <a:ext cx="14154150" cy="8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279337" y="1643900"/>
            <a:ext cx="41603700" cy="29163900"/>
          </a:xfrm>
          <a:prstGeom prst="roundRect">
            <a:avLst>
              <a:gd fmla="val 929" name="adj"/>
            </a:avLst>
          </a:prstGeom>
          <a:solidFill>
            <a:schemeClr val="lt1">
              <a:alpha val="0"/>
            </a:schemeClr>
          </a:solidFill>
          <a:ln cap="flat" cmpd="sng" w="254000">
            <a:solidFill>
              <a:srgbClr val="BF2B3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174" y="1204500"/>
            <a:ext cx="3226350" cy="46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514450" y="1754062"/>
            <a:ext cx="397797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/>
        </p:nvGraphicFramePr>
        <p:xfrm>
          <a:off x="1606562" y="33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{291B4C46-22E7-4626-9448-7D674B6B9E94}</a:tableStyleId>
              </a:tblPr>
              <a:tblGrid>
                <a:gridCol w="38736575"/>
              </a:tblGrid>
              <a:tr h="113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i="1" lang="en-US" sz="3600" u="none" cap="none" strike="noStrike">
                          <a:solidFill>
                            <a:schemeClr val="dk1"/>
                          </a:solidFill>
                        </a:rPr>
                        <a:t>Mathias Stefan Carius Larsen - s164029, </a:t>
                      </a:r>
                      <a:endParaRPr i="1" sz="3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i="1" lang="en-US" sz="3600" u="none" cap="none" strike="noStrike">
                          <a:solidFill>
                            <a:schemeClr val="dk1"/>
                          </a:solidFill>
                        </a:rPr>
                        <a:t>Dennis Jensen - s155629</a:t>
                      </a:r>
                      <a:endParaRPr i="1" sz="3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DTU Compute, Technical University of Denmark</a:t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0" marL="0"/>
                </a:tc>
              </a:tr>
            </a:tbl>
          </a:graphicData>
        </a:graphic>
      </p:graphicFrame>
      <p:sp>
        <p:nvSpPr>
          <p:cNvPr id="94" name="Google Shape;94;p1"/>
          <p:cNvSpPr txBox="1"/>
          <p:nvPr/>
        </p:nvSpPr>
        <p:spPr>
          <a:xfrm>
            <a:off x="602450" y="8627975"/>
            <a:ext cx="108090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design an AI agent that learns to play the game Pong based on raw pixels and rewards.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Pong is a good choice of game since its concept is simple, but introduces some complex DQN algorithms.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686688" y="6883838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798450" y="7010525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Deep-Q-Network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2wordtocharattention.png"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06613" y="20753925"/>
            <a:ext cx="101536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1215050" y="7010525"/>
            <a:ext cx="7065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 Replay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0313400" y="260548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2813075" y="24608209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725700" y="230294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9781905" y="23517006"/>
            <a:ext cx="648900" cy="7626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1"/>
          <p:cNvSpPr txBox="1"/>
          <p:nvPr/>
        </p:nvSpPr>
        <p:spPr>
          <a:xfrm>
            <a:off x="9842100" y="24429313"/>
            <a:ext cx="209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Word-level</a:t>
            </a:r>
            <a:endParaRPr b="0" i="0" sz="30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>
            <a:stCxn id="99" idx="0"/>
            <a:endCxn id="103" idx="2"/>
          </p:cNvCxnSpPr>
          <p:nvPr/>
        </p:nvCxnSpPr>
        <p:spPr>
          <a:xfrm rot="10800000">
            <a:off x="10890450" y="24957184"/>
            <a:ext cx="128700" cy="10977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100" idx="2"/>
          </p:cNvCxnSpPr>
          <p:nvPr/>
        </p:nvCxnSpPr>
        <p:spPr>
          <a:xfrm rot="10800000">
            <a:off x="11809575" y="24702709"/>
            <a:ext cx="1003500" cy="1695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 rot="1765319">
            <a:off x="4334545" y="21509892"/>
            <a:ext cx="5189745" cy="517455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"/>
          <p:cNvCxnSpPr>
            <a:stCxn id="106" idx="4"/>
          </p:cNvCxnSpPr>
          <p:nvPr/>
        </p:nvCxnSpPr>
        <p:spPr>
          <a:xfrm flipH="1">
            <a:off x="6073621" y="21993977"/>
            <a:ext cx="728700" cy="6135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1"/>
          <p:cNvSpPr txBox="1"/>
          <p:nvPr/>
        </p:nvSpPr>
        <p:spPr>
          <a:xfrm>
            <a:off x="4914625" y="22715850"/>
            <a:ext cx="215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Char-level</a:t>
            </a:r>
            <a:endParaRPr b="0" i="0" sz="3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195375" y="18140500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4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Qualitative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2351003" y="6883850"/>
            <a:ext cx="5426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/>
              <a:t>Target Network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8280013" y="18175536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4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Quantitative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28904650" y="19759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{4DED47A7-27C0-48A2-87E6-DD45657740E1}</a:tableStyleId>
              </a:tblPr>
              <a:tblGrid>
                <a:gridCol w="3535875"/>
                <a:gridCol w="2447475"/>
                <a:gridCol w="2991625"/>
              </a:tblGrid>
              <a:tr h="101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/>
                        <a:t>Model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/>
                        <a:t>Language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</a:rPr>
                        <a:t>newstest2015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90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char-to-char</a:t>
                      </a:r>
                      <a:endParaRPr b="1" sz="3000" u="none" cap="none" strike="noStrike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000000"/>
                          </a:solidFill>
                        </a:rPr>
                        <a:t>En-De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u="none" cap="none" strike="noStrike"/>
                        <a:t>15.14 BLEU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3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char2word-to-char</a:t>
                      </a:r>
                      <a:endParaRPr b="1" sz="3000" u="none" cap="none" strike="noStrike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En-De</a:t>
                      </a:r>
                      <a:endParaRPr sz="3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sng" cap="none" strike="noStrike"/>
                        <a:t>17.43</a:t>
                      </a:r>
                      <a:r>
                        <a:rPr lang="en-US" sz="3000" u="none" cap="none" strike="noStrike"/>
                        <a:t> BLEU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"/>
          <p:cNvSpPr txBox="1"/>
          <p:nvPr/>
        </p:nvSpPr>
        <p:spPr>
          <a:xfrm>
            <a:off x="28293588" y="23683861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"/>
          <p:cNvCxnSpPr/>
          <p:nvPr/>
        </p:nvCxnSpPr>
        <p:spPr>
          <a:xfrm>
            <a:off x="11506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20269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/>
          <p:nvPr/>
        </p:nvCxnSpPr>
        <p:spPr>
          <a:xfrm>
            <a:off x="289849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"/>
          <p:cNvSpPr txBox="1"/>
          <p:nvPr/>
        </p:nvSpPr>
        <p:spPr>
          <a:xfrm>
            <a:off x="2821449" y="19411200"/>
            <a:ext cx="4249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char-to-char attention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7985250" y="19411200"/>
            <a:ext cx="5103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char2word-to-char attention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28280000" y="24746750"/>
            <a:ext cx="13568700" cy="4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Dzmitry Bahdanau, Kyunghyun Cho, and Yoshua Bengio. Neural machine translation by jointly learning to align and translate.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Ilya Sutskever, Oriol Vinyals, and Quoc V. Le. Sequence to sequence learning with neural networks.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M. Schuster and K.K. Paliwal. Bidirectional recurrent neural networks. Trans. Sig. Proc., 45(11):2673–2681, November 1997.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Sepp Hochreiter and Jürgen Schmidhuber. Long short-term memory. Neural Comput., 9(8):1735–1780, November 1997.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A. Y. Hannun, C. Case, J. Casper, B. Catanzaro, G. Diamos, E. Elsen, R. Prenger, S. Satheesh, S. Sengupta, A. Coates, and A. Y. Ng. Deep speech: Scaling up end-to-end speech recognition.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Minh-Thang Luong and Christopher D. Manning. Achieving open vocabulary neural machine translation with hybrid word-character models. CoRR, 2016.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 Jason Lee, Kyunghyun cho, Thomas Hofman. Fully Character-Level Neural Machine Translation without Explicit Segmentation. CoRR, 2016.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3458775" y="13047750"/>
            <a:ext cx="75900" cy="1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00950" y="9033763"/>
            <a:ext cx="2847975" cy="73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11624100" y="7897850"/>
            <a:ext cx="85272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4364725" y="9076600"/>
            <a:ext cx="6191400" cy="8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Both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Pong game using 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 package from OpenAI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 210x160 pixels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Both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the game: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Downscale to 84x84 pixels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Grayscaling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and skip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AutoNum type="arabicParenBoth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Feeding the Neural Network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Estimated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Q-values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Replay memory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Backpropagation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95513" y="12094137"/>
            <a:ext cx="8724625" cy="583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 txBox="1"/>
          <p:nvPr/>
        </p:nvSpPr>
        <p:spPr>
          <a:xfrm>
            <a:off x="21238013" y="11604300"/>
            <a:ext cx="70650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Epsilon-Greedy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"/>
          <p:cNvCxnSpPr/>
          <p:nvPr/>
        </p:nvCxnSpPr>
        <p:spPr>
          <a:xfrm flipH="1">
            <a:off x="925513" y="18116475"/>
            <a:ext cx="40957500" cy="19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"/>
          <p:cNvCxnSpPr/>
          <p:nvPr/>
        </p:nvCxnSpPr>
        <p:spPr>
          <a:xfrm>
            <a:off x="27679650" y="18347888"/>
            <a:ext cx="19200" cy="11065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"/>
          <p:cNvSpPr txBox="1"/>
          <p:nvPr/>
        </p:nvSpPr>
        <p:spPr>
          <a:xfrm>
            <a:off x="21322913" y="8024525"/>
            <a:ext cx="689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Reduces correlation of updates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Increases learning speed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Stores memory of old transitions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21322900" y="12498225"/>
            <a:ext cx="689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Reduces correlation of updates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Increases learning speed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Stores memory of old transitions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1616738" y="8049400"/>
            <a:ext cx="689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Reduces correlation of updates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Increases learning speed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Stores memory of old transitions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