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0279975" cx="42808525"/>
  <p:notesSz cx="9928225" cy="6797675"/>
  <p:embeddedFontLst>
    <p:embeddedFont>
      <p:font typeface="Garamond"/>
      <p:regular r:id="rId7"/>
      <p:bold r:id="rId8"/>
      <p:italic r:id="rId9"/>
      <p:boldItalic r:id="rId10"/>
    </p:embeddedFont>
    <p:embeddedFont>
      <p:font typeface="Ubuntu Mon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mjDpMTHQL3lZ5WD8wzVqjyUVV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A0DD9FC-9D8A-4777-8CBA-C6BD4E4D0E6F}">
  <a:tblStyle styleId="{8A0DD9FC-9D8A-4777-8CBA-C6BD4E4D0E6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1DA5FD72-FE64-487D-9AF3-5FC7489FF431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UbuntuMono-regular.fntdata"/><Relationship Id="rId10" Type="http://schemas.openxmlformats.org/officeDocument/2006/relationships/font" Target="fonts/Garamond-boldItalic.fntdata"/><Relationship Id="rId13" Type="http://schemas.openxmlformats.org/officeDocument/2006/relationships/font" Target="fonts/UbuntuMono-italic.fntdata"/><Relationship Id="rId12" Type="http://schemas.openxmlformats.org/officeDocument/2006/relationships/font" Target="fonts/UbuntuMon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Garamond-italic.fntdata"/><Relationship Id="rId15" Type="http://customschemas.google.com/relationships/presentationmetadata" Target="metadata"/><Relationship Id="rId14" Type="http://schemas.openxmlformats.org/officeDocument/2006/relationships/font" Target="fonts/Ubuntu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aramond-regular.fntdata"/><Relationship Id="rId8" Type="http://schemas.openxmlformats.org/officeDocument/2006/relationships/font" Target="fonts/Garamo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2925" y="0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163887" y="509587"/>
            <a:ext cx="3602037" cy="2547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2187" y="3227387"/>
            <a:ext cx="79438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456362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2925" y="6456362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/>
        </p:nvSpPr>
        <p:spPr>
          <a:xfrm>
            <a:off x="5622925" y="6456362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163887" y="509587"/>
            <a:ext cx="3602037" cy="2547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92187" y="3227387"/>
            <a:ext cx="79438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3209925" y="8747125"/>
            <a:ext cx="36388676" cy="18168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ctrTitle"/>
          </p:nvPr>
        </p:nvSpPr>
        <p:spPr>
          <a:xfrm>
            <a:off x="3209925" y="9405938"/>
            <a:ext cx="36388676" cy="6491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6421438" y="17159288"/>
            <a:ext cx="29965651" cy="7737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1pPr>
            <a:lvl2pPr lvl="1" marR="0" algn="ctr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2pPr>
            <a:lvl3pPr lvl="2" marR="0" algn="ctr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3pPr>
            <a:lvl4pPr lvl="3" marR="0" algn="ctr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4pPr>
            <a:lvl5pPr lvl="4" marR="0" algn="ctr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5pPr>
            <a:lvl6pPr lvl="5" marR="0" algn="ctr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6pPr>
            <a:lvl7pPr lvl="6" marR="0" algn="ctr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7pPr>
            <a:lvl8pPr lvl="7" marR="0" algn="ctr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8pPr>
            <a:lvl9pPr lvl="8" marR="0" algn="ctr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 rot="5400000">
            <a:off x="22937787" y="10255251"/>
            <a:ext cx="24225251" cy="909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 rot="5400000">
            <a:off x="4667249" y="1233488"/>
            <a:ext cx="24225251" cy="271399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 rot="5400000">
            <a:off x="12319793" y="-362744"/>
            <a:ext cx="18168938" cy="36388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8391525" y="21196300"/>
            <a:ext cx="25684164" cy="25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pic"/>
          </p:nvPr>
        </p:nvSpPr>
        <p:spPr>
          <a:xfrm>
            <a:off x="8391525" y="2705100"/>
            <a:ext cx="25684164" cy="18168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91525" y="23698200"/>
            <a:ext cx="25684164" cy="3554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2139950" y="1204913"/>
            <a:ext cx="14084300" cy="51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16737013" y="1204913"/>
            <a:ext cx="23931561" cy="2584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2139950" y="6335713"/>
            <a:ext cx="14084300" cy="20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2139950" y="1212850"/>
            <a:ext cx="38528624" cy="5046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2139950" y="6778625"/>
            <a:ext cx="18915062" cy="28241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2139950" y="9602788"/>
            <a:ext cx="18915062" cy="174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21745575" y="6778625"/>
            <a:ext cx="18923000" cy="28241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21745575" y="9602788"/>
            <a:ext cx="18923000" cy="17446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3209925" y="8747125"/>
            <a:ext cx="18118137" cy="18168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21480463" y="8747125"/>
            <a:ext cx="18118137" cy="18168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3381375" y="19457988"/>
            <a:ext cx="36387088" cy="6013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3381375" y="12833350"/>
            <a:ext cx="36387088" cy="66246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209925" y="8747125"/>
            <a:ext cx="36388676" cy="18168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209275" lIns="418550" spcFirstLastPara="1" rIns="418550" wrap="square" tIns="209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Times New Roman"/>
              <a:buNone/>
              <a:defRPr b="0" i="0" sz="6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ocharattention.png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363" y="20215775"/>
            <a:ext cx="14154150" cy="82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602462" y="558012"/>
            <a:ext cx="41603700" cy="29163900"/>
          </a:xfrm>
          <a:prstGeom prst="roundRect">
            <a:avLst>
              <a:gd fmla="val 929" name="adj"/>
            </a:avLst>
          </a:prstGeom>
          <a:solidFill>
            <a:schemeClr val="lt1">
              <a:alpha val="0"/>
            </a:schemeClr>
          </a:solidFill>
          <a:ln cap="flat" cmpd="sng" w="254000">
            <a:solidFill>
              <a:srgbClr val="BF2B3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0174" y="1204500"/>
            <a:ext cx="3226350" cy="46730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1514450" y="1754062"/>
            <a:ext cx="397797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93;p1"/>
          <p:cNvGraphicFramePr/>
          <p:nvPr/>
        </p:nvGraphicFramePr>
        <p:xfrm>
          <a:off x="1606562" y="336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{8A0DD9FC-9D8A-4777-8CBA-C6BD4E4D0E6F}</a:tableStyleId>
              </a:tblPr>
              <a:tblGrid>
                <a:gridCol w="38736575"/>
              </a:tblGrid>
              <a:tr h="113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i="1" lang="en-US" sz="3600">
                          <a:solidFill>
                            <a:schemeClr val="dk1"/>
                          </a:solidFill>
                        </a:rPr>
                        <a:t>Mathias Stefan Carius Larsen - s164029</a:t>
                      </a:r>
                      <a:r>
                        <a:rPr i="1" lang="en-US" sz="3600" u="none" cap="none" strike="noStrike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i="1" lang="en-US" sz="3600">
                          <a:solidFill>
                            <a:schemeClr val="dk1"/>
                          </a:solidFill>
                        </a:rPr>
                        <a:t> </a:t>
                      </a:r>
                      <a:endParaRPr i="1" sz="3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i="1" lang="en-US" sz="3600">
                          <a:solidFill>
                            <a:schemeClr val="dk1"/>
                          </a:solidFill>
                        </a:rPr>
                        <a:t>Dennis Jensen - s155629</a:t>
                      </a:r>
                      <a:endParaRPr i="1" sz="36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b="0" i="0" lang="en-US" sz="3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DTU</a:t>
                      </a:r>
                      <a:r>
                        <a:rPr b="0" i="0" lang="en-US" sz="3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Compute</a:t>
                      </a:r>
                      <a:r>
                        <a:rPr b="0" i="0" lang="en-US" sz="3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Technical University of Denmark</a:t>
                      </a:r>
                      <a:endParaRPr sz="3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0" marL="0"/>
                </a:tc>
              </a:tr>
            </a:tbl>
          </a:graphicData>
        </a:graphic>
      </p:graphicFrame>
      <p:sp>
        <p:nvSpPr>
          <p:cNvPr id="94" name="Google Shape;94;p1"/>
          <p:cNvSpPr txBox="1"/>
          <p:nvPr/>
        </p:nvSpPr>
        <p:spPr>
          <a:xfrm>
            <a:off x="602450" y="8627975"/>
            <a:ext cx="10809000" cy="25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goal is to design an AI agent that learns to play the game Pong based on raw pixels and rewards.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Pong is a good choice of game since its concept is simple, but introduces some complex DQN algorithms.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195375" y="7017200"/>
            <a:ext cx="45423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2374050" y="7017200"/>
            <a:ext cx="75249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 u="sng"/>
              <a:t>Deep-Q-Network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2wordtocharattention.png" id="97" name="Google Shape;9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206613" y="20753925"/>
            <a:ext cx="10153650" cy="53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21215050" y="7010525"/>
            <a:ext cx="123765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 u="sng"/>
              <a:t>Epsilon-Greedy &amp; Experience Replay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0313400" y="26054884"/>
            <a:ext cx="1411500" cy="528000"/>
          </a:xfrm>
          <a:prstGeom prst="ellipse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2813075" y="24608209"/>
            <a:ext cx="1411500" cy="528000"/>
          </a:xfrm>
          <a:prstGeom prst="ellipse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8725700" y="23029484"/>
            <a:ext cx="1411500" cy="528000"/>
          </a:xfrm>
          <a:prstGeom prst="ellipse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"/>
          <p:cNvCxnSpPr/>
          <p:nvPr/>
        </p:nvCxnSpPr>
        <p:spPr>
          <a:xfrm>
            <a:off x="9781905" y="23517006"/>
            <a:ext cx="648900" cy="762600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" name="Google Shape;103;p1"/>
          <p:cNvSpPr txBox="1"/>
          <p:nvPr/>
        </p:nvSpPr>
        <p:spPr>
          <a:xfrm>
            <a:off x="9842100" y="24429313"/>
            <a:ext cx="20964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Word-level</a:t>
            </a:r>
            <a:endParaRPr b="0" i="0" sz="3000" u="none" cap="none" strike="noStrike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"/>
          <p:cNvCxnSpPr>
            <a:stCxn id="99" idx="0"/>
            <a:endCxn id="103" idx="2"/>
          </p:cNvCxnSpPr>
          <p:nvPr/>
        </p:nvCxnSpPr>
        <p:spPr>
          <a:xfrm rot="10800000">
            <a:off x="10890450" y="24957184"/>
            <a:ext cx="128700" cy="1097700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" name="Google Shape;105;p1"/>
          <p:cNvCxnSpPr>
            <a:stCxn id="100" idx="2"/>
          </p:cNvCxnSpPr>
          <p:nvPr/>
        </p:nvCxnSpPr>
        <p:spPr>
          <a:xfrm rot="10800000">
            <a:off x="11809575" y="24702709"/>
            <a:ext cx="1003500" cy="169500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" name="Google Shape;106;p1"/>
          <p:cNvSpPr/>
          <p:nvPr/>
        </p:nvSpPr>
        <p:spPr>
          <a:xfrm rot="1765319">
            <a:off x="4334545" y="21509892"/>
            <a:ext cx="5189745" cy="517455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1"/>
          <p:cNvCxnSpPr>
            <a:stCxn id="106" idx="4"/>
          </p:cNvCxnSpPr>
          <p:nvPr/>
        </p:nvCxnSpPr>
        <p:spPr>
          <a:xfrm flipH="1">
            <a:off x="6073621" y="21993977"/>
            <a:ext cx="728700" cy="6135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" name="Google Shape;108;p1"/>
          <p:cNvSpPr txBox="1"/>
          <p:nvPr/>
        </p:nvSpPr>
        <p:spPr>
          <a:xfrm>
            <a:off x="4914625" y="22715850"/>
            <a:ext cx="21564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Char-level</a:t>
            </a:r>
            <a:endParaRPr b="0" i="0" sz="30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2195375" y="18140500"/>
            <a:ext cx="75249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en-US" sz="4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Qualitative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34667628" y="7017200"/>
            <a:ext cx="54267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 u="sng"/>
              <a:t>Target Network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28280013" y="18175536"/>
            <a:ext cx="75249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en-US" sz="4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Quantitative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" name="Google Shape;112;p1"/>
          <p:cNvGraphicFramePr/>
          <p:nvPr/>
        </p:nvGraphicFramePr>
        <p:xfrm>
          <a:off x="28904650" y="197590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{1DA5FD72-FE64-487D-9AF3-5FC7489FF431}</a:tableStyleId>
              </a:tblPr>
              <a:tblGrid>
                <a:gridCol w="3535875"/>
                <a:gridCol w="2447475"/>
                <a:gridCol w="2991625"/>
              </a:tblGrid>
              <a:tr h="101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 u="none" cap="none" strike="noStrike"/>
                        <a:t>Model</a:t>
                      </a:r>
                      <a:endParaRPr b="1" sz="3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 u="none" cap="none" strike="noStrike"/>
                        <a:t>Language</a:t>
                      </a:r>
                      <a:endParaRPr b="1" sz="3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000000"/>
                          </a:solidFill>
                        </a:rPr>
                        <a:t>newstest2015</a:t>
                      </a:r>
                      <a:endParaRPr b="1" sz="3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90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 u="none" cap="none" strike="noStrike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char-to-char</a:t>
                      </a:r>
                      <a:endParaRPr b="1" sz="3000" u="none" cap="none" strike="noStrike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 u="none" cap="none" strike="noStrike">
                          <a:solidFill>
                            <a:srgbClr val="000000"/>
                          </a:solidFill>
                        </a:rPr>
                        <a:t>En-De</a:t>
                      </a:r>
                      <a:endParaRPr sz="3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 u="none" cap="none" strike="noStrike"/>
                        <a:t>15.14 BLEU</a:t>
                      </a:r>
                      <a:endParaRPr sz="3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36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 u="none" cap="none" strike="noStrike">
                          <a:latin typeface="Ubuntu Mono"/>
                          <a:ea typeface="Ubuntu Mono"/>
                          <a:cs typeface="Ubuntu Mono"/>
                          <a:sym typeface="Ubuntu Mono"/>
                        </a:rPr>
                        <a:t>char2word-to-char</a:t>
                      </a:r>
                      <a:endParaRPr b="1" sz="3000" u="none" cap="none" strike="noStrike">
                        <a:latin typeface="Ubuntu Mono"/>
                        <a:ea typeface="Ubuntu Mono"/>
                        <a:cs typeface="Ubuntu Mono"/>
                        <a:sym typeface="Ubuntu Mon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/>
                        <a:t>En-De</a:t>
                      </a:r>
                      <a:endParaRPr sz="3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 u="sng" cap="none" strike="noStrike"/>
                        <a:t>17.43</a:t>
                      </a:r>
                      <a:r>
                        <a:rPr lang="en-US" sz="3000" u="none" cap="none" strike="noStrike"/>
                        <a:t> BLEU</a:t>
                      </a:r>
                      <a:endParaRPr sz="3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3" name="Google Shape;113;p1"/>
          <p:cNvSpPr txBox="1"/>
          <p:nvPr/>
        </p:nvSpPr>
        <p:spPr>
          <a:xfrm>
            <a:off x="28293588" y="23683861"/>
            <a:ext cx="75249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i="0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1"/>
          <p:cNvCxnSpPr/>
          <p:nvPr/>
        </p:nvCxnSpPr>
        <p:spPr>
          <a:xfrm>
            <a:off x="11506200" y="7620000"/>
            <a:ext cx="0" cy="10363200"/>
          </a:xfrm>
          <a:prstGeom prst="straightConnector1">
            <a:avLst/>
          </a:prstGeom>
          <a:noFill/>
          <a:ln cap="flat" cmpd="sng" w="38100">
            <a:solidFill>
              <a:srgbClr val="BF2B3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"/>
          <p:cNvCxnSpPr/>
          <p:nvPr/>
        </p:nvCxnSpPr>
        <p:spPr>
          <a:xfrm>
            <a:off x="20269200" y="7620000"/>
            <a:ext cx="0" cy="10363200"/>
          </a:xfrm>
          <a:prstGeom prst="straightConnector1">
            <a:avLst/>
          </a:prstGeom>
          <a:noFill/>
          <a:ln cap="flat" cmpd="sng" w="38100">
            <a:solidFill>
              <a:srgbClr val="BF2B3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"/>
          <p:cNvCxnSpPr/>
          <p:nvPr/>
        </p:nvCxnSpPr>
        <p:spPr>
          <a:xfrm>
            <a:off x="34137600" y="7620000"/>
            <a:ext cx="0" cy="10363200"/>
          </a:xfrm>
          <a:prstGeom prst="straightConnector1">
            <a:avLst/>
          </a:prstGeom>
          <a:noFill/>
          <a:ln cap="flat" cmpd="sng" w="38100">
            <a:solidFill>
              <a:srgbClr val="BF2B3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"/>
          <p:cNvSpPr txBox="1"/>
          <p:nvPr/>
        </p:nvSpPr>
        <p:spPr>
          <a:xfrm>
            <a:off x="2821449" y="19411200"/>
            <a:ext cx="42495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char-to-char attention plot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17985250" y="19411200"/>
            <a:ext cx="51033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char2word-to-char attention plot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28280000" y="24746750"/>
            <a:ext cx="13568700" cy="44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Dzmitry Bahdanau, Kyunghyun Cho, and Yoshua Bengio. Neural machine translation by jointly learning to align and translate. CoRR, 2014.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[2] Ilya Sutskever, Oriol Vinyals, and Quoc V. Le. Sequence to sequence learning with neural networks. CoRR, 2014.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 M. Schuster and K.K. Paliwal. Bidirectional recurrent neural networks. Trans. Sig. Proc., 45(11):2673–2681, November 1997.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[4] Sepp Hochreiter and Jürgen Schmidhuber. Long short-term memory. Neural Comput., 9(8):1735–1780, November 1997.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[5] A. Y. Hannun, C. Case, J. Casper, B. Catanzaro, G. Diamos, E. Elsen, R. Prenger, S. Satheesh, S. Sengupta, A. Coates, and A. Y. Ng. Deep speech: Scaling up end-to-end speech recognition. CoRR, 2014.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[6] Minh-Thang Luong and Christopher D. Manning. Achieving open vocabulary neural machine translation with hybrid word-character models. CoRR, 2016.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[7] Jason Lee, Kyunghyun cho, Thomas Hofman. Fully Character-Level Neural Machine Translation without Explicit Segmentation. CoRR, 2016.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26381050" y="17295675"/>
            <a:ext cx="7699500" cy="1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3458775" y="13047750"/>
            <a:ext cx="75900" cy="11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00950" y="9033763"/>
            <a:ext cx="2847975" cy="73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"/>
          <p:cNvSpPr txBox="1"/>
          <p:nvPr/>
        </p:nvSpPr>
        <p:spPr>
          <a:xfrm>
            <a:off x="11624100" y="7897850"/>
            <a:ext cx="8527200" cy="10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Using the Pytorch framework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14364725" y="9076600"/>
            <a:ext cx="6191400" cy="80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AutoNum type="arabicParenBoth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Loading Pong game using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Gym package from OpenAI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Dimension: 210x160 pixels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RGB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AutoNum type="arabicParenBoth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Preprocessing the game: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Downscale to 84x84 pixels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Grayscaling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Max and skip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AutoNum type="arabicParenBoth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Feeding the Neural Network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Output: 2 Q-values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Replay memory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Backpropagation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95513" y="12094137"/>
            <a:ext cx="8724625" cy="5836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