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4660-1A62-49B1-94EC-963AAF568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416F5-BB7C-4232-9F0A-A07AC9C7F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8A8D7-4C98-4214-89E8-382F9FB6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0BE0-0C82-4678-B81D-C5B1C08B742D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DA3B2-A13D-4A6F-91F8-23490A96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EC8F7-8B49-42A9-BB93-2561B433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68AF-D3BA-4EF7-B4B7-A75BD0F55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67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7233-5B71-483B-9CCD-B978BF7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461CD-84CF-4668-BA81-31EB38314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94B56-B6C9-424E-9C65-7DB07F68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0BE0-0C82-4678-B81D-C5B1C08B742D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C44A7-5FF1-4B37-88D0-5308439D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BB22A-020E-4B86-8445-D9ECF4F1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68AF-D3BA-4EF7-B4B7-A75BD0F55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6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41FB4-5DBB-4C9F-8E6C-D2614BA5C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B0E0D-C0C9-425E-8033-33EB15D33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632C6-503A-426C-BDFA-1D5D30F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0BE0-0C82-4678-B81D-C5B1C08B742D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7FB39-C26F-4B8F-B8D6-93BF456E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6C15C-BA83-4860-9F25-D4BA8B4C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68AF-D3BA-4EF7-B4B7-A75BD0F55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30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17D5-7B44-4574-A63E-D6BDAC27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2B84C-0669-4FD2-851C-23207D39C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5E89E-8362-446D-9A50-5DD01694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0BE0-0C82-4678-B81D-C5B1C08B742D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9D7F0-97B0-45D7-9625-26909B34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E949E-1526-4DE6-9769-929E8A59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68AF-D3BA-4EF7-B4B7-A75BD0F55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15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66CF-ED29-431C-ABC9-6E2A9E65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ADF75-E3BA-4616-9F04-69E7ECE15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F661-1199-4705-9943-521BE08E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0BE0-0C82-4678-B81D-C5B1C08B742D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C287-2799-4960-A7A0-A2F54144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41DBB-E152-4F87-AB80-3D3ECA7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68AF-D3BA-4EF7-B4B7-A75BD0F55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07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102D-08E0-42E6-8229-463A378B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FCC1-DA4B-4615-8136-A103EE8CC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E2F2B-930B-48AE-8F1E-2281E8D16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61FE6-AFC1-4D8B-8EC5-B5CC0C7B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0BE0-0C82-4678-B81D-C5B1C08B742D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C362A-C50B-40CA-BFAF-3BBDBFD3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42F4-770B-4B96-BEEA-4A6535C8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68AF-D3BA-4EF7-B4B7-A75BD0F55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34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07D1-33D1-4AA2-BA70-24B9A0FF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4DCC7-E9CB-4F6D-BACC-69017C2E1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EE24B-ADA8-4BB6-BBFB-1CFB14F5D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FC1D7-E146-4C74-9B5F-79A778E62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D648C-1357-4347-A766-DCD9DAFEA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14A38-2BFC-42F5-9C53-4C98467E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0BE0-0C82-4678-B81D-C5B1C08B742D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C8E81-1D9B-4176-A743-9910B5FE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A5B28-08C5-4775-9348-99349FAD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68AF-D3BA-4EF7-B4B7-A75BD0F55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71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A1FA-25FF-47D7-B7DA-BE8D110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BC55C-31B4-4EC3-9CD9-D4F15BB3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0BE0-0C82-4678-B81D-C5B1C08B742D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0A006-16B9-4922-A7F3-F79F464F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B2E12-BCDF-48B2-96F7-C5E6B091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68AF-D3BA-4EF7-B4B7-A75BD0F55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89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841AB-E663-4467-9433-1910C636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0BE0-0C82-4678-B81D-C5B1C08B742D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4241F-7A10-44E9-932D-81511BC6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25339-5A72-4F35-8E90-87457F28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68AF-D3BA-4EF7-B4B7-A75BD0F55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38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CDD4-D82E-483A-ABA3-A9D14542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BBAF-B997-4D31-9052-CA4B0F901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96B05-4CBE-434C-B10E-F9966E3B9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4F542-F255-4A0B-8891-4E1C300E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0BE0-0C82-4678-B81D-C5B1C08B742D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E3A39-AC12-4394-8D87-2ADCFEA9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B5E0B-50D7-408D-B4F1-7941100D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68AF-D3BA-4EF7-B4B7-A75BD0F55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1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F178-3C0A-4E13-AD7B-F9FFEE59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AC5EC-C4FC-489E-A66D-53B8F05B4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AE6D6-69CD-4E4E-B723-B11811D7A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EDE07-75B6-480F-9D36-9A2C93A6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0BE0-0C82-4678-B81D-C5B1C08B742D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F5BD1-6D03-4938-B811-3FA18608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87244-7404-4D0B-8D84-768442B8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68AF-D3BA-4EF7-B4B7-A75BD0F55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38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654C5-9E1C-4398-A595-8CCC1489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DA687-F94C-4508-A0B9-0DAE6CFA8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5DC59-8923-45DD-BA77-B99019B90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60BE0-0C82-4678-B81D-C5B1C08B742D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5184F-468C-4DB5-93DA-EBAC9498D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9BDE9-6F76-4C37-811E-3F720FEE5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768AF-D3BA-4EF7-B4B7-A75BD0F55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2281-9C71-4D6A-AE67-9AE98D7BE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031" y="2407640"/>
            <a:ext cx="9144000" cy="1739886"/>
          </a:xfrm>
        </p:spPr>
        <p:txBody>
          <a:bodyPr/>
          <a:lstStyle/>
          <a:p>
            <a:r>
              <a:rPr lang="en-GB" dirty="0"/>
              <a:t>Predicting Bitcoin price using Twitter data</a:t>
            </a:r>
          </a:p>
        </p:txBody>
      </p:sp>
      <p:pic>
        <p:nvPicPr>
          <p:cNvPr id="1026" name="Picture 2" descr="Image result for bitcoin logo">
            <a:extLst>
              <a:ext uri="{FF2B5EF4-FFF2-40B4-BE49-F238E27FC236}">
                <a16:creationId xmlns:a16="http://schemas.microsoft.com/office/drawing/2014/main" id="{7024FFB2-13E4-40AD-B491-9DF1AD254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177" y="302320"/>
            <a:ext cx="5533645" cy="115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witter logo">
            <a:extLst>
              <a:ext uri="{FF2B5EF4-FFF2-40B4-BE49-F238E27FC236}">
                <a16:creationId xmlns:a16="http://schemas.microsoft.com/office/drawing/2014/main" id="{815E5CE6-2965-429A-BD4E-A9AD1F5D3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836" y="4291886"/>
            <a:ext cx="2832381" cy="24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578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6FD7-0438-4647-BE9E-BD18FB1D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90B6-5A41-42CA-ADA3-BC3C3AD9C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6084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Predicting actual price:</a:t>
            </a:r>
          </a:p>
          <a:p>
            <a:r>
              <a:rPr lang="en-GB" dirty="0"/>
              <a:t>RMSE (model): 3709.6</a:t>
            </a:r>
          </a:p>
          <a:p>
            <a:r>
              <a:rPr lang="en-GB" dirty="0"/>
              <a:t>RMSE: (dumb model): 4294.4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7D4EC9-0DA2-423A-B36E-F7AB777BA894}"/>
              </a:ext>
            </a:extLst>
          </p:cNvPr>
          <p:cNvSpPr txBox="1">
            <a:spLocks/>
          </p:cNvSpPr>
          <p:nvPr/>
        </p:nvSpPr>
        <p:spPr>
          <a:xfrm>
            <a:off x="838200" y="4226646"/>
            <a:ext cx="10515600" cy="2266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Predicting price 5 minutes later:</a:t>
            </a:r>
          </a:p>
          <a:p>
            <a:r>
              <a:rPr lang="en-GB" dirty="0"/>
              <a:t>RMSE (model): 34.14</a:t>
            </a:r>
          </a:p>
          <a:p>
            <a:r>
              <a:rPr lang="en-GB" dirty="0"/>
              <a:t>RMSE: (dumb model): 34.08</a:t>
            </a:r>
          </a:p>
        </p:txBody>
      </p:sp>
    </p:spTree>
    <p:extLst>
      <p:ext uri="{BB962C8B-B14F-4D97-AF65-F5344CB8AC3E}">
        <p14:creationId xmlns:p14="http://schemas.microsoft.com/office/powerpoint/2010/main" val="354318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C767-561D-4B0F-98BD-EF8206CA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6914-3F3C-48C7-8D76-DE1BC0B69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264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Predicting whether price 5 minutes later is higher:</a:t>
            </a:r>
          </a:p>
          <a:p>
            <a:r>
              <a:rPr lang="en-GB" dirty="0"/>
              <a:t>Score of 58%</a:t>
            </a:r>
          </a:p>
          <a:p>
            <a:r>
              <a:rPr lang="en-GB" dirty="0"/>
              <a:t>In the data price change is positive 51% of the time, making the model 7% better than this baseline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78BDFE-486E-4361-8A5D-3A7D71FC5C71}"/>
              </a:ext>
            </a:extLst>
          </p:cNvPr>
          <p:cNvSpPr txBox="1">
            <a:spLocks/>
          </p:cNvSpPr>
          <p:nvPr/>
        </p:nvSpPr>
        <p:spPr>
          <a:xfrm>
            <a:off x="838200" y="4301775"/>
            <a:ext cx="10515600" cy="2073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Adjustments:</a:t>
            </a:r>
          </a:p>
          <a:p>
            <a:r>
              <a:rPr lang="en-GB" dirty="0" err="1"/>
              <a:t>GridSearch</a:t>
            </a:r>
            <a:r>
              <a:rPr lang="en-GB" dirty="0"/>
              <a:t> provided the best model parameters</a:t>
            </a:r>
          </a:p>
          <a:p>
            <a:r>
              <a:rPr lang="en-GB" dirty="0"/>
              <a:t>Higher number of n-grams gave more interesting coefficients, but lower model score</a:t>
            </a:r>
          </a:p>
          <a:p>
            <a:r>
              <a:rPr lang="en-GB" dirty="0"/>
              <a:t>Higher max features improves model score, but was limited by my PCs RAM</a:t>
            </a:r>
          </a:p>
        </p:txBody>
      </p:sp>
    </p:spTree>
    <p:extLst>
      <p:ext uri="{BB962C8B-B14F-4D97-AF65-F5344CB8AC3E}">
        <p14:creationId xmlns:p14="http://schemas.microsoft.com/office/powerpoint/2010/main" val="279272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C767-561D-4B0F-98BD-EF8206CA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Logistical Regression - </a:t>
            </a:r>
            <a:r>
              <a:rPr lang="en-GB" sz="3600" dirty="0"/>
              <a:t>Coefficients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6914-3F3C-48C7-8D76-DE1BC0B69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447" y="1698142"/>
            <a:ext cx="2902527" cy="566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Biggest positives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8D4D2-08D0-4BCA-AB2D-90AB6BFC5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09" t="38593" r="64167" b="1277"/>
          <a:stretch/>
        </p:blipFill>
        <p:spPr>
          <a:xfrm>
            <a:off x="1436447" y="2232693"/>
            <a:ext cx="2625437" cy="4222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0CFBC7-BED7-44BF-B794-7B6097B786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13" t="37026" r="61969" b="2852"/>
          <a:stretch/>
        </p:blipFill>
        <p:spPr>
          <a:xfrm>
            <a:off x="8044874" y="2264302"/>
            <a:ext cx="2835562" cy="416420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F75A53-59C7-47A4-9939-7AF266729596}"/>
              </a:ext>
            </a:extLst>
          </p:cNvPr>
          <p:cNvSpPr txBox="1">
            <a:spLocks/>
          </p:cNvSpPr>
          <p:nvPr/>
        </p:nvSpPr>
        <p:spPr>
          <a:xfrm>
            <a:off x="8130117" y="1697709"/>
            <a:ext cx="2902527" cy="56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Biggest negatives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8FFD8B-8A96-4C2B-8E92-A27A950522D8}"/>
              </a:ext>
            </a:extLst>
          </p:cNvPr>
          <p:cNvSpPr/>
          <p:nvPr/>
        </p:nvSpPr>
        <p:spPr>
          <a:xfrm>
            <a:off x="2728575" y="2525086"/>
            <a:ext cx="1333309" cy="192947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9C2411-44B7-47C8-8832-715DFED67B75}"/>
              </a:ext>
            </a:extLst>
          </p:cNvPr>
          <p:cNvSpPr/>
          <p:nvPr/>
        </p:nvSpPr>
        <p:spPr>
          <a:xfrm>
            <a:off x="2818700" y="2773959"/>
            <a:ext cx="1243183" cy="192947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8B983F-7F61-4E9A-81DE-DB5863DD7B5C}"/>
              </a:ext>
            </a:extLst>
          </p:cNvPr>
          <p:cNvSpPr/>
          <p:nvPr/>
        </p:nvSpPr>
        <p:spPr>
          <a:xfrm>
            <a:off x="2957246" y="3022832"/>
            <a:ext cx="1189881" cy="192947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8E7C93-944A-4401-B85A-2B613FD0FBE4}"/>
              </a:ext>
            </a:extLst>
          </p:cNvPr>
          <p:cNvSpPr/>
          <p:nvPr/>
        </p:nvSpPr>
        <p:spPr>
          <a:xfrm>
            <a:off x="2728575" y="5522286"/>
            <a:ext cx="1333308" cy="259678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53B712-97B1-48CA-9CC5-7EAEE19975B9}"/>
              </a:ext>
            </a:extLst>
          </p:cNvPr>
          <p:cNvSpPr/>
          <p:nvPr/>
        </p:nvSpPr>
        <p:spPr>
          <a:xfrm>
            <a:off x="9908859" y="4497225"/>
            <a:ext cx="1123785" cy="192947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5B4F88-5C2A-4B34-81C3-7493E85D1D76}"/>
              </a:ext>
            </a:extLst>
          </p:cNvPr>
          <p:cNvSpPr/>
          <p:nvPr/>
        </p:nvSpPr>
        <p:spPr>
          <a:xfrm>
            <a:off x="9568873" y="4017471"/>
            <a:ext cx="1349615" cy="192947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24BBE-6947-4D1A-8589-851087BDB571}"/>
              </a:ext>
            </a:extLst>
          </p:cNvPr>
          <p:cNvSpPr txBox="1"/>
          <p:nvPr/>
        </p:nvSpPr>
        <p:spPr>
          <a:xfrm>
            <a:off x="5419533" y="4410556"/>
            <a:ext cx="2549237" cy="73866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Silk Road was an </a:t>
            </a:r>
            <a:r>
              <a:rPr lang="en-GB" sz="1400" dirty="0" err="1"/>
              <a:t>darkweb</a:t>
            </a:r>
            <a:r>
              <a:rPr lang="en-GB" sz="1400" dirty="0"/>
              <a:t> marketplace that used Bitcoin in transactions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B6B75A-A024-4C06-96FE-03EEA0F570F5}"/>
              </a:ext>
            </a:extLst>
          </p:cNvPr>
          <p:cNvCxnSpPr>
            <a:cxnSpLocks/>
            <a:stCxn id="13" idx="3"/>
            <a:endCxn id="11" idx="2"/>
          </p:cNvCxnSpPr>
          <p:nvPr/>
        </p:nvCxnSpPr>
        <p:spPr>
          <a:xfrm flipV="1">
            <a:off x="7968770" y="4593699"/>
            <a:ext cx="1940089" cy="186189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CCEE514-A577-449F-83FC-FB9AB87F9401}"/>
              </a:ext>
            </a:extLst>
          </p:cNvPr>
          <p:cNvSpPr txBox="1"/>
          <p:nvPr/>
        </p:nvSpPr>
        <p:spPr>
          <a:xfrm>
            <a:off x="4917306" y="2487616"/>
            <a:ext cx="2549237" cy="73866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Block size refers to Blockchain, the technology that cryptocurrencies are built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C606B7-99B2-4F81-B7D9-3C620FA21AB3}"/>
              </a:ext>
            </a:extLst>
          </p:cNvPr>
          <p:cNvCxnSpPr>
            <a:cxnSpLocks/>
            <a:stCxn id="8" idx="6"/>
            <a:endCxn id="17" idx="1"/>
          </p:cNvCxnSpPr>
          <p:nvPr/>
        </p:nvCxnSpPr>
        <p:spPr>
          <a:xfrm flipV="1">
            <a:off x="4061883" y="2856948"/>
            <a:ext cx="855423" cy="1348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31791C-0C73-42AA-9610-1E5185F4E3D9}"/>
              </a:ext>
            </a:extLst>
          </p:cNvPr>
          <p:cNvSpPr txBox="1"/>
          <p:nvPr/>
        </p:nvSpPr>
        <p:spPr>
          <a:xfrm>
            <a:off x="4748936" y="5522286"/>
            <a:ext cx="2549237" cy="95410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Miners make up the blockchains, and can cause cryptocurrencies to split when they disagree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D51626-951A-4DAF-9C4D-E54236AE31F2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>
          <a:xfrm>
            <a:off x="4061883" y="5652125"/>
            <a:ext cx="687053" cy="34721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002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4C10-33F8-4E4F-9704-1553CCA5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CD5F3-11C0-402A-895B-8BC94E131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RAM - Number of max features was limited by memory errors at higher numbers</a:t>
            </a:r>
          </a:p>
          <a:p>
            <a:endParaRPr lang="en-GB" dirty="0"/>
          </a:p>
          <a:p>
            <a:r>
              <a:rPr lang="en-GB" dirty="0"/>
              <a:t>Lots of irrelevant tweets will add noise</a:t>
            </a:r>
          </a:p>
          <a:p>
            <a:endParaRPr lang="en-GB" dirty="0"/>
          </a:p>
          <a:p>
            <a:r>
              <a:rPr lang="en-GB" dirty="0"/>
              <a:t>Twitter users will be a certain type of person, so by only looking at the conversation there certain demographics will be missed</a:t>
            </a:r>
          </a:p>
          <a:p>
            <a:endParaRPr lang="en-GB" dirty="0"/>
          </a:p>
          <a:p>
            <a:r>
              <a:rPr lang="en-GB" dirty="0"/>
              <a:t>Including sentiment in the model as well as the tweet text may have caused slight 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221638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2D3C-FB8D-4AE1-B3CA-200D2231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72C2-429E-4B28-BD94-B153279D0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6964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Experiment with different numbers of n-grams, max features etc</a:t>
            </a:r>
          </a:p>
          <a:p>
            <a:endParaRPr lang="en-GB" dirty="0"/>
          </a:p>
          <a:p>
            <a:r>
              <a:rPr lang="en-GB" dirty="0"/>
              <a:t>Add data from some more Twitter accounts</a:t>
            </a:r>
          </a:p>
          <a:p>
            <a:endParaRPr lang="en-GB" dirty="0"/>
          </a:p>
          <a:p>
            <a:r>
              <a:rPr lang="en-GB" dirty="0"/>
              <a:t>Look at different time lags between tweet time and Bitcoin price</a:t>
            </a:r>
          </a:p>
          <a:p>
            <a:endParaRPr lang="en-GB" dirty="0"/>
          </a:p>
          <a:p>
            <a:r>
              <a:rPr lang="en-GB" dirty="0"/>
              <a:t>Add in buffer to account for exchange fees</a:t>
            </a:r>
          </a:p>
          <a:p>
            <a:endParaRPr lang="en-GB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4835091E-0784-4795-A4D5-BF28865D3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7"/>
          <a:stretch/>
        </p:blipFill>
        <p:spPr bwMode="auto">
          <a:xfrm>
            <a:off x="9467273" y="4307510"/>
            <a:ext cx="2256415" cy="21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45DB49-5A29-42FF-9128-8D8214E93DCC}"/>
              </a:ext>
            </a:extLst>
          </p:cNvPr>
          <p:cNvSpPr txBox="1">
            <a:spLocks/>
          </p:cNvSpPr>
          <p:nvPr/>
        </p:nvSpPr>
        <p:spPr>
          <a:xfrm>
            <a:off x="838200" y="5030210"/>
            <a:ext cx="8864600" cy="949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/>
              <a:t>Topic modelling of tweets, which could then be added into the price prediction model</a:t>
            </a:r>
          </a:p>
          <a:p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28437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F0EA-5D6F-4F6A-A6AD-6205DC89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E780-412F-4F85-9FC9-BB02D1F7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released in 2009</a:t>
            </a:r>
          </a:p>
          <a:p>
            <a:r>
              <a:rPr lang="en-GB" dirty="0"/>
              <a:t>Generally considered the first cryptocurrency</a:t>
            </a:r>
          </a:p>
          <a:p>
            <a:r>
              <a:rPr lang="en-GB" dirty="0"/>
              <a:t>Currently 17.5 million in circulation</a:t>
            </a:r>
          </a:p>
          <a:p>
            <a:r>
              <a:rPr lang="en-GB" dirty="0"/>
              <a:t>1 Bitcoin is currently worth £2,800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3A4EC5C7-2158-4E73-A512-6BACE92C5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7"/>
          <a:stretch/>
        </p:blipFill>
        <p:spPr bwMode="auto">
          <a:xfrm>
            <a:off x="3498208" y="4072113"/>
            <a:ext cx="4857228" cy="250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44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CAC0-B422-4F8D-BFA5-28A90367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C5E39-C46B-4E0F-9FDF-3E4D926C1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1032"/>
          </a:xfrm>
        </p:spPr>
        <p:txBody>
          <a:bodyPr/>
          <a:lstStyle/>
          <a:p>
            <a:r>
              <a:rPr lang="en-GB" dirty="0"/>
              <a:t>Bitcoin price fluctuates, often massively:</a:t>
            </a:r>
          </a:p>
          <a:p>
            <a:pPr lvl="1"/>
            <a:r>
              <a:rPr lang="en-GB" dirty="0"/>
              <a:t>Increase of 130% from 27</a:t>
            </a:r>
            <a:r>
              <a:rPr lang="en-GB" baseline="30000" dirty="0"/>
              <a:t>th</a:t>
            </a:r>
            <a:r>
              <a:rPr lang="en-GB" dirty="0"/>
              <a:t> October 2017 to it’s peak value of $19,783 on 17</a:t>
            </a:r>
            <a:r>
              <a:rPr lang="en-GB" baseline="30000" dirty="0"/>
              <a:t>th</a:t>
            </a:r>
            <a:r>
              <a:rPr lang="en-GB" dirty="0"/>
              <a:t> December 2017</a:t>
            </a:r>
          </a:p>
          <a:p>
            <a:pPr lvl="1"/>
            <a:r>
              <a:rPr lang="en-GB" dirty="0"/>
              <a:t>22</a:t>
            </a:r>
            <a:r>
              <a:rPr lang="en-GB" baseline="30000" dirty="0"/>
              <a:t>nd</a:t>
            </a:r>
            <a:r>
              <a:rPr lang="en-GB" dirty="0"/>
              <a:t> December 2017 Bitcoin lost 1/3 of it’s value in 24 hours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72294-1643-43F7-B16A-A822B4BB8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5" t="14269" r="4082" b="1294"/>
          <a:stretch/>
        </p:blipFill>
        <p:spPr>
          <a:xfrm>
            <a:off x="5364061" y="3766657"/>
            <a:ext cx="5989739" cy="292553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429CD1-571F-4BE7-8B1E-0133035B2DA7}"/>
              </a:ext>
            </a:extLst>
          </p:cNvPr>
          <p:cNvSpPr txBox="1">
            <a:spLocks/>
          </p:cNvSpPr>
          <p:nvPr/>
        </p:nvSpPr>
        <p:spPr>
          <a:xfrm>
            <a:off x="838200" y="3901594"/>
            <a:ext cx="4260273" cy="259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This often leaves people unsure of when to buy Bitcoin or sell what they have</a:t>
            </a:r>
          </a:p>
        </p:txBody>
      </p:sp>
    </p:spTree>
    <p:extLst>
      <p:ext uri="{BB962C8B-B14F-4D97-AF65-F5344CB8AC3E}">
        <p14:creationId xmlns:p14="http://schemas.microsoft.com/office/powerpoint/2010/main" val="142365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E975-4B1C-4E26-8454-6F34E393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to predict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C7474-FF4F-4C19-84F2-5667D857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268" y="1656726"/>
            <a:ext cx="9848273" cy="926811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Bitcoin could be bought before it rises and sold again before price falls</a:t>
            </a:r>
          </a:p>
        </p:txBody>
      </p:sp>
      <p:pic>
        <p:nvPicPr>
          <p:cNvPr id="2050" name="Picture 2" descr="Image result for bitcoin money">
            <a:extLst>
              <a:ext uri="{FF2B5EF4-FFF2-40B4-BE49-F238E27FC236}">
                <a16:creationId xmlns:a16="http://schemas.microsoft.com/office/drawing/2014/main" id="{796404F8-5E34-43D4-AC67-69B24B609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135" y="4481585"/>
            <a:ext cx="4179727" cy="219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F4517D-8AA6-45FD-85E9-60AFB33AAD46}"/>
              </a:ext>
            </a:extLst>
          </p:cNvPr>
          <p:cNvSpPr txBox="1"/>
          <p:nvPr/>
        </p:nvSpPr>
        <p:spPr>
          <a:xfrm>
            <a:off x="3223036" y="3429000"/>
            <a:ext cx="5354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Net profit + Bitcoin crashes avoided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58BBD-F8B1-412C-BD5A-1690593B9AD5}"/>
              </a:ext>
            </a:extLst>
          </p:cNvPr>
          <p:cNvSpPr txBox="1"/>
          <p:nvPr/>
        </p:nvSpPr>
        <p:spPr>
          <a:xfrm>
            <a:off x="5667808" y="2675463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25499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89D7-5043-45DA-83FE-9EA3DEC9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10E1E-C1F0-4932-BD44-87FA2FD5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My approach is simply based on the idea that many bitcoin buyers buying and selling behaviour is influenced by the general conversation around bitcoin.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3D0A50AC-F41B-4F0C-A071-3EA472F0C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728" y="2931326"/>
            <a:ext cx="3228163" cy="213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C06E7B-BBFA-4273-9421-056C904DD7C1}"/>
              </a:ext>
            </a:extLst>
          </p:cNvPr>
          <p:cNvSpPr txBox="1"/>
          <p:nvPr/>
        </p:nvSpPr>
        <p:spPr>
          <a:xfrm>
            <a:off x="816748" y="5559386"/>
            <a:ext cx="10537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/>
              <a:t> Hypothesis: </a:t>
            </a:r>
            <a:r>
              <a:rPr lang="en-GB" sz="2400" i="1" dirty="0"/>
              <a:t>Bitcoin price is linked to what people are publicly saying about bitcoin.</a:t>
            </a:r>
          </a:p>
          <a:p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202805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8C92-5E2A-4024-84CB-5B41BDAF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F331-E712-4D44-9D3C-7771D3A19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0371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Twitter for two reasons: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Source of the conversation around Bitcoin.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Accessibility – Twitter data is public and can be collected via their API.</a:t>
            </a:r>
          </a:p>
          <a:p>
            <a:endParaRPr lang="en-GB" dirty="0"/>
          </a:p>
          <a:p>
            <a:r>
              <a:rPr lang="en-GB" dirty="0"/>
              <a:t>To focus on the most relevant tweets, I looked at 57 accounts influential in cryptocurrency.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Mix of: Influential People; Cryptocurrency Exchanges; Crypto News accounts; Cryptocurrency Projects.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Total: 457,894 tweets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9F14D-E4DB-4FC2-9D24-336F58E6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45" y="4677796"/>
            <a:ext cx="4854921" cy="1912545"/>
          </a:xfrm>
          <a:prstGeom prst="rect">
            <a:avLst/>
          </a:prstGeom>
        </p:spPr>
      </p:pic>
      <p:pic>
        <p:nvPicPr>
          <p:cNvPr id="4103" name="Picture 7" descr="Image result for twitter bitcoin">
            <a:extLst>
              <a:ext uri="{FF2B5EF4-FFF2-40B4-BE49-F238E27FC236}">
                <a16:creationId xmlns:a16="http://schemas.microsoft.com/office/drawing/2014/main" id="{2C6902F1-F976-443E-9069-F62A69565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19"/>
          <a:stretch/>
        </p:blipFill>
        <p:spPr bwMode="auto">
          <a:xfrm>
            <a:off x="8127602" y="239337"/>
            <a:ext cx="3474605" cy="157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8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874A-7C2C-427D-8B77-60726705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3AAA-1E16-44A5-9A6A-146C4FB9F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GB" dirty="0"/>
              <a:t>Text cleaning:</a:t>
            </a:r>
          </a:p>
          <a:p>
            <a:pPr lvl="2"/>
            <a:r>
              <a:rPr lang="en-GB" dirty="0"/>
              <a:t>Removing punctuation</a:t>
            </a:r>
          </a:p>
          <a:p>
            <a:pPr lvl="2"/>
            <a:r>
              <a:rPr lang="en-GB" dirty="0"/>
              <a:t>Replacing words containing apostrophes with their uncontracted equivalents.</a:t>
            </a:r>
          </a:p>
          <a:p>
            <a:pPr lvl="2"/>
            <a:r>
              <a:rPr lang="en-GB" dirty="0"/>
              <a:t>Lemmatisation of words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F1296F-79AD-4EA6-9946-EC2CD88B3A7D}"/>
              </a:ext>
            </a:extLst>
          </p:cNvPr>
          <p:cNvSpPr txBox="1">
            <a:spLocks/>
          </p:cNvSpPr>
          <p:nvPr/>
        </p:nvSpPr>
        <p:spPr>
          <a:xfrm>
            <a:off x="838200" y="3463347"/>
            <a:ext cx="10515600" cy="3138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Adding in sentiment of tweets using NLTK.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Adding in Bitcoin price 5 mins in the future to account for delay:</a:t>
            </a:r>
          </a:p>
          <a:p>
            <a:pPr lvl="1"/>
            <a:r>
              <a:rPr lang="en-GB" dirty="0"/>
              <a:t>Actual price 5 minutes later.</a:t>
            </a:r>
          </a:p>
          <a:p>
            <a:pPr lvl="1"/>
            <a:r>
              <a:rPr lang="en-GB" dirty="0"/>
              <a:t>Price change 5 minutes later.</a:t>
            </a:r>
          </a:p>
          <a:p>
            <a:pPr lvl="1"/>
            <a:r>
              <a:rPr lang="en-GB" dirty="0"/>
              <a:t>Categorical column of whether the 5 minutes price change is positive.</a:t>
            </a:r>
          </a:p>
        </p:txBody>
      </p:sp>
    </p:spTree>
    <p:extLst>
      <p:ext uri="{BB962C8B-B14F-4D97-AF65-F5344CB8AC3E}">
        <p14:creationId xmlns:p14="http://schemas.microsoft.com/office/powerpoint/2010/main" val="292413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0684-6594-4DE7-992F-757EB187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9E97B-B173-4784-852F-2F0DA1D654AE}"/>
              </a:ext>
            </a:extLst>
          </p:cNvPr>
          <p:cNvSpPr txBox="1"/>
          <p:nvPr/>
        </p:nvSpPr>
        <p:spPr>
          <a:xfrm flipH="1">
            <a:off x="1142999" y="2505424"/>
            <a:ext cx="319809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Tweet text</a:t>
            </a:r>
            <a:endParaRPr lang="en-GB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5D0C08-588A-4C76-AAF2-1C6D11AF160F}"/>
              </a:ext>
            </a:extLst>
          </p:cNvPr>
          <p:cNvSpPr txBox="1"/>
          <p:nvPr/>
        </p:nvSpPr>
        <p:spPr>
          <a:xfrm flipH="1">
            <a:off x="7049654" y="2505424"/>
            <a:ext cx="363681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Type of account i.e. Exchange, News etc</a:t>
            </a:r>
            <a:endParaRPr lang="en-GB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B422F-084F-481B-A470-F177BCFAD5AF}"/>
              </a:ext>
            </a:extLst>
          </p:cNvPr>
          <p:cNvSpPr txBox="1"/>
          <p:nvPr/>
        </p:nvSpPr>
        <p:spPr>
          <a:xfrm flipH="1">
            <a:off x="7049650" y="4936985"/>
            <a:ext cx="363682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Twitter account</a:t>
            </a:r>
            <a:endParaRPr lang="en-GB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ABE88-8C40-4E6D-8277-4A1047BBAB16}"/>
              </a:ext>
            </a:extLst>
          </p:cNvPr>
          <p:cNvSpPr txBox="1"/>
          <p:nvPr/>
        </p:nvSpPr>
        <p:spPr>
          <a:xfrm flipH="1">
            <a:off x="1022927" y="4998541"/>
            <a:ext cx="3853873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Number of Retweets</a:t>
            </a:r>
          </a:p>
        </p:txBody>
      </p:sp>
    </p:spTree>
    <p:extLst>
      <p:ext uri="{BB962C8B-B14F-4D97-AF65-F5344CB8AC3E}">
        <p14:creationId xmlns:p14="http://schemas.microsoft.com/office/powerpoint/2010/main" val="74226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AAA1-9A97-4ADA-A600-2064BDC5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TFID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C55EA-183E-4B95-A5EE-117B61447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TF-IDF (term frequency–inverse document frequency).</a:t>
            </a:r>
          </a:p>
          <a:p>
            <a:r>
              <a:rPr lang="en-GB" dirty="0"/>
              <a:t>Words that are common across all the tweets are supressed, and rare words given more influence.</a:t>
            </a:r>
          </a:p>
        </p:txBody>
      </p:sp>
      <p:pic>
        <p:nvPicPr>
          <p:cNvPr id="3074" name="Picture 2" descr="Image result for twitter">
            <a:extLst>
              <a:ext uri="{FF2B5EF4-FFF2-40B4-BE49-F238E27FC236}">
                <a16:creationId xmlns:a16="http://schemas.microsoft.com/office/drawing/2014/main" id="{793490FC-5DCA-4C50-A17B-73DCDB3F8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644" y="3693424"/>
            <a:ext cx="4684712" cy="248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88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597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Predicting Bitcoin price using Twitter data</vt:lpstr>
      <vt:lpstr>Bitcoin</vt:lpstr>
      <vt:lpstr>The Problem</vt:lpstr>
      <vt:lpstr>Motivation to predict price</vt:lpstr>
      <vt:lpstr>Approach</vt:lpstr>
      <vt:lpstr>Data sourcing</vt:lpstr>
      <vt:lpstr>Data Processing</vt:lpstr>
      <vt:lpstr>Model inputs</vt:lpstr>
      <vt:lpstr>TFID</vt:lpstr>
      <vt:lpstr>Linear Regression</vt:lpstr>
      <vt:lpstr>Logistical Regression</vt:lpstr>
      <vt:lpstr>Logistical Regression - Coefficients</vt:lpstr>
      <vt:lpstr>Limitations</vt:lpstr>
      <vt:lpstr>Possible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Bitcoin price using Twitter data</dc:title>
  <dc:creator>denni</dc:creator>
  <cp:lastModifiedBy> </cp:lastModifiedBy>
  <cp:revision>45</cp:revision>
  <dcterms:created xsi:type="dcterms:W3CDTF">2019-02-16T13:22:51Z</dcterms:created>
  <dcterms:modified xsi:type="dcterms:W3CDTF">2019-02-18T16:56:32Z</dcterms:modified>
</cp:coreProperties>
</file>