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37" autoAdjust="0"/>
  </p:normalViewPr>
  <p:slideViewPr>
    <p:cSldViewPr snapToGrid="0" snapToObjects="1">
      <p:cViewPr varScale="1">
        <p:scale>
          <a:sx n="130" d="100"/>
          <a:sy n="130" d="100"/>
        </p:scale>
        <p:origin x="-2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Pitching into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pitcher performance in the years to come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252" y="2921752"/>
            <a:ext cx="77630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prstClr val="white">
                  <a:lumMod val="65000"/>
                </a:prstClr>
              </a:buClr>
              <a:buSzPct val="90000"/>
            </a:pPr>
            <a:endParaRPr lang="en-US" dirty="0" smtClean="0">
              <a:latin typeface="Futura"/>
              <a:cs typeface="Futura"/>
            </a:endParaRPr>
          </a:p>
          <a:p>
            <a:pPr lvl="0">
              <a:buClr>
                <a:prstClr val="white">
                  <a:lumMod val="65000"/>
                </a:prstClr>
              </a:buClr>
              <a:buSzPct val="90000"/>
            </a:pPr>
            <a:r>
              <a:rPr lang="en-US" dirty="0" smtClean="0">
                <a:latin typeface="Futura"/>
                <a:cs typeface="Futura"/>
              </a:rPr>
              <a:t>Drew </a:t>
            </a:r>
            <a:r>
              <a:rPr lang="en-US" dirty="0" err="1" smtClean="0">
                <a:latin typeface="Futura"/>
                <a:cs typeface="Futura"/>
              </a:rPr>
              <a:t>Gotbaum</a:t>
            </a:r>
            <a:r>
              <a:rPr lang="en-US" dirty="0">
                <a:latin typeface="Futura"/>
                <a:cs typeface="Futura"/>
              </a:rPr>
              <a:t>	</a:t>
            </a:r>
            <a:r>
              <a:rPr lang="en-US" dirty="0" smtClean="0">
                <a:latin typeface="Futura"/>
                <a:cs typeface="Futura"/>
              </a:rPr>
              <a:t>			Mitch Novak</a:t>
            </a:r>
            <a:r>
              <a:rPr lang="en-US" dirty="0">
                <a:latin typeface="Futura"/>
                <a:cs typeface="Futura"/>
              </a:rPr>
              <a:t>	</a:t>
            </a:r>
            <a:endParaRPr lang="en-US" dirty="0" smtClean="0">
              <a:latin typeface="Futura"/>
              <a:cs typeface="Futura"/>
            </a:endParaRPr>
          </a:p>
          <a:p>
            <a:pPr lvl="0">
              <a:buClr>
                <a:prstClr val="white">
                  <a:lumMod val="65000"/>
                </a:prstClr>
              </a:buClr>
              <a:buSzPct val="90000"/>
            </a:pPr>
            <a:endParaRPr lang="en-US" dirty="0">
              <a:latin typeface="Futura"/>
              <a:cs typeface="Futura"/>
            </a:endParaRPr>
          </a:p>
          <a:p>
            <a:pPr lvl="0">
              <a:buClr>
                <a:prstClr val="white">
                  <a:lumMod val="65000"/>
                </a:prstClr>
              </a:buClr>
              <a:buSzPct val="90000"/>
            </a:pPr>
            <a:endParaRPr lang="en-US" dirty="0" smtClean="0">
              <a:latin typeface="Futura"/>
              <a:cs typeface="Futura"/>
            </a:endParaRPr>
          </a:p>
          <a:p>
            <a:pPr lvl="0">
              <a:buClr>
                <a:prstClr val="white">
                  <a:lumMod val="65000"/>
                </a:prstClr>
              </a:buClr>
              <a:buSzPct val="90000"/>
            </a:pPr>
            <a:endParaRPr lang="en-US" dirty="0" smtClean="0">
              <a:latin typeface="Futura"/>
              <a:cs typeface="Futura"/>
            </a:endParaRPr>
          </a:p>
          <a:p>
            <a:pPr lvl="0">
              <a:buClr>
                <a:prstClr val="white">
                  <a:lumMod val="65000"/>
                </a:prstClr>
              </a:buClr>
              <a:buSzPct val="90000"/>
            </a:pPr>
            <a:r>
              <a:rPr lang="en-US" dirty="0" smtClean="0">
                <a:latin typeface="Futura"/>
                <a:cs typeface="Futura"/>
              </a:rPr>
              <a:t>Dennis </a:t>
            </a:r>
            <a:r>
              <a:rPr lang="en-US" dirty="0" err="1" smtClean="0">
                <a:latin typeface="Futura"/>
                <a:cs typeface="Futura"/>
              </a:rPr>
              <a:t>Kachinstev</a:t>
            </a:r>
            <a:r>
              <a:rPr lang="en-US" dirty="0">
                <a:latin typeface="Futura"/>
                <a:cs typeface="Futura"/>
              </a:rPr>
              <a:t>	</a:t>
            </a:r>
            <a:r>
              <a:rPr lang="en-US" dirty="0" smtClean="0">
                <a:latin typeface="Futura"/>
                <a:cs typeface="Futura"/>
              </a:rPr>
              <a:t>		Eli </a:t>
            </a:r>
            <a:r>
              <a:rPr lang="en-US" dirty="0" err="1" smtClean="0">
                <a:latin typeface="Futura"/>
                <a:cs typeface="Futura"/>
              </a:rPr>
              <a:t>Rosenberg</a:t>
            </a:r>
            <a:r>
              <a:rPr lang="en-US" dirty="0" err="1" smtClean="0">
                <a:solidFill>
                  <a:prstClr val="white"/>
                </a:solidFill>
                <a:latin typeface="Futura"/>
                <a:cs typeface="Futura"/>
              </a:rPr>
              <a:t>Predicting</a:t>
            </a:r>
            <a:r>
              <a:rPr lang="en-US" dirty="0" smtClean="0">
                <a:solidFill>
                  <a:prstClr val="white"/>
                </a:solidFill>
                <a:latin typeface="Futura"/>
                <a:cs typeface="Futura"/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pitcher performance in the years to come</a:t>
            </a:r>
          </a:p>
        </p:txBody>
      </p:sp>
    </p:spTree>
    <p:extLst>
      <p:ext uri="{BB962C8B-B14F-4D97-AF65-F5344CB8AC3E}">
        <p14:creationId xmlns:p14="http://schemas.microsoft.com/office/powerpoint/2010/main" val="268019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Determine appropriate statistics to better quantify performance of the pitchers in Major League Baseball.</a:t>
            </a:r>
          </a:p>
          <a:p>
            <a:pPr>
              <a:buFont typeface="Arial"/>
              <a:buChar char="•"/>
            </a:pPr>
            <a:r>
              <a:rPr lang="en-US" dirty="0" smtClean="0"/>
              <a:t>Using the ID3 algorithm to analyze  these statistics and classify pitcher performance for a given season.</a:t>
            </a:r>
          </a:p>
          <a:p>
            <a:pPr>
              <a:buFont typeface="Arial"/>
              <a:buChar char="•"/>
            </a:pPr>
            <a:r>
              <a:rPr lang="en-US" dirty="0" smtClean="0"/>
              <a:t>Using this analysis to predict future performance on a yearly basis.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PitchScore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6565" y="2721239"/>
            <a:ext cx="66553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Baseball is a very statistically analyzed sport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different strategies for predicting and analyzing performance exist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wanted to look at how age tends to have an effect on a wide number of pitchers and if we can use that to predict </a:t>
            </a:r>
            <a:r>
              <a:rPr lang="en-US" dirty="0" smtClean="0"/>
              <a:t>the performance in years to come.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59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Futura"/>
                <a:cs typeface="Futura"/>
              </a:rPr>
              <a:t>Earned Run Average (ERA)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Futura Condensed"/>
                <a:cs typeface="Futura Condensed"/>
              </a:rPr>
              <a:t>Earned runs per nine innings pitched.</a:t>
            </a:r>
          </a:p>
          <a:p>
            <a:pPr marL="0" indent="0">
              <a:buNone/>
            </a:pPr>
            <a:r>
              <a:rPr lang="en-US" b="1" dirty="0" smtClean="0">
                <a:latin typeface="Futura"/>
                <a:cs typeface="Futura"/>
              </a:rPr>
              <a:t>Walks and Hits per Innings (WHIP)</a:t>
            </a:r>
            <a:endParaRPr lang="en-US" b="1" dirty="0">
              <a:latin typeface="Futura"/>
              <a:cs typeface="Futur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Futura Condensed"/>
                <a:cs typeface="Futura Condensed"/>
              </a:rPr>
              <a:t>( Walks + Hits ) / Innings Pitched</a:t>
            </a:r>
            <a:endParaRPr lang="en-US" dirty="0">
              <a:latin typeface="Futura Condensed"/>
              <a:cs typeface="Futura Condensed"/>
            </a:endParaRPr>
          </a:p>
          <a:p>
            <a:pPr marL="0" indent="0">
              <a:buNone/>
            </a:pPr>
            <a:r>
              <a:rPr lang="en-US" b="1" dirty="0" smtClean="0">
                <a:latin typeface="Futura"/>
                <a:cs typeface="Futura"/>
              </a:rPr>
              <a:t>Strikeout : Walk Ratio (SOW)</a:t>
            </a:r>
            <a:endParaRPr lang="en-US" b="1" dirty="0">
              <a:latin typeface="Futura"/>
              <a:cs typeface="Futur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Futura Condensed"/>
                <a:cs typeface="Futura Condensed"/>
              </a:rPr>
              <a:t>Strikeouts / Walks</a:t>
            </a:r>
          </a:p>
          <a:p>
            <a:pPr marL="0" indent="0">
              <a:buNone/>
            </a:pPr>
            <a:r>
              <a:rPr lang="en-US" b="1" dirty="0" smtClean="0">
                <a:latin typeface="Futura"/>
                <a:cs typeface="Futura"/>
              </a:rPr>
              <a:t>Age</a:t>
            </a:r>
            <a:endParaRPr lang="en-US" b="1" dirty="0">
              <a:latin typeface="Futura"/>
              <a:cs typeface="Futur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Futura Condensed"/>
                <a:cs typeface="Futura Condensed"/>
              </a:rPr>
              <a:t>Age of the pitcher for the particular season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>
              <a:latin typeface="Futura Condensed"/>
              <a:cs typeface="Futura Condensed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dirty="0">
              <a:latin typeface="Futura Condensed"/>
              <a:cs typeface="Futura Condensed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dirty="0">
              <a:latin typeface="Futura Condensed"/>
              <a:cs typeface="Futura Condense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Variable definitions for the statistics we chose to use in our model.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235" r="12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604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</a:t>
            </a:r>
            <a:r>
              <a:rPr lang="en-US" dirty="0" err="1" smtClean="0"/>
              <a:t>PitchScore</a:t>
            </a:r>
            <a:r>
              <a:rPr lang="en-US" dirty="0" smtClean="0"/>
              <a:t>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Futura"/>
                <a:cs typeface="Futura"/>
              </a:rPr>
              <a:t>Weighted Variables</a:t>
            </a:r>
            <a:endParaRPr lang="en-US" dirty="0">
              <a:latin typeface="Futura"/>
              <a:cs typeface="Futur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Futura"/>
              <a:cs typeface="Futura"/>
            </a:endParaRPr>
          </a:p>
          <a:p>
            <a:pPr marL="0" indent="0">
              <a:buNone/>
            </a:pPr>
            <a:r>
              <a:rPr lang="en-US" dirty="0" err="1" smtClean="0">
                <a:latin typeface="Futura Condensed"/>
                <a:cs typeface="Futura Condensed"/>
              </a:rPr>
              <a:t>SOW</a:t>
            </a:r>
            <a:r>
              <a:rPr lang="en-US" baseline="-25000" dirty="0" err="1" smtClean="0">
                <a:latin typeface="Futura Condensed"/>
                <a:cs typeface="Futura Condensed"/>
              </a:rPr>
              <a:t>weighted</a:t>
            </a:r>
            <a:r>
              <a:rPr lang="en-US" dirty="0" smtClean="0">
                <a:latin typeface="Futura"/>
                <a:cs typeface="Futura"/>
              </a:rPr>
              <a:t> =</a:t>
            </a:r>
          </a:p>
          <a:p>
            <a:pPr marL="0" indent="0">
              <a:buNone/>
            </a:pPr>
            <a:endParaRPr lang="en-US" dirty="0">
              <a:latin typeface="Futura"/>
              <a:cs typeface="Futura"/>
            </a:endParaRPr>
          </a:p>
          <a:p>
            <a:pPr marL="0" indent="0">
              <a:buNone/>
            </a:pPr>
            <a:r>
              <a:rPr lang="en-US" dirty="0" err="1" smtClean="0">
                <a:latin typeface="Futura Condensed"/>
                <a:cs typeface="Futura Condensed"/>
              </a:rPr>
              <a:t>ERA</a:t>
            </a:r>
            <a:r>
              <a:rPr lang="en-US" baseline="-25000" dirty="0" err="1" smtClean="0">
                <a:latin typeface="Futura Condensed"/>
                <a:cs typeface="Futura Condensed"/>
              </a:rPr>
              <a:t>weighted</a:t>
            </a:r>
            <a:r>
              <a:rPr lang="en-US" dirty="0" smtClean="0">
                <a:latin typeface="Futura"/>
                <a:cs typeface="Futura"/>
              </a:rPr>
              <a:t> =  </a:t>
            </a:r>
          </a:p>
          <a:p>
            <a:pPr marL="0" indent="0">
              <a:buNone/>
            </a:pPr>
            <a:endParaRPr lang="en-US" dirty="0">
              <a:latin typeface="Futura"/>
              <a:cs typeface="Futura"/>
            </a:endParaRPr>
          </a:p>
          <a:p>
            <a:pPr marL="0" indent="0">
              <a:buNone/>
            </a:pPr>
            <a:r>
              <a:rPr lang="en-US" dirty="0" err="1" smtClean="0">
                <a:latin typeface="Futura Condensed"/>
                <a:cs typeface="Futura Condensed"/>
              </a:rPr>
              <a:t>WHIP</a:t>
            </a:r>
            <a:r>
              <a:rPr lang="en-US" baseline="-25000" dirty="0" err="1" smtClean="0">
                <a:latin typeface="Futura Condensed"/>
                <a:cs typeface="Futura Condensed"/>
              </a:rPr>
              <a:t>weighted</a:t>
            </a:r>
            <a:r>
              <a:rPr lang="en-US" dirty="0" smtClean="0">
                <a:latin typeface="Futura"/>
                <a:cs typeface="Futura"/>
              </a:rPr>
              <a:t> = </a:t>
            </a:r>
            <a:endParaRPr lang="en-US" dirty="0">
              <a:latin typeface="Futura"/>
              <a:cs typeface="Futur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Futura"/>
                <a:cs typeface="Futura"/>
              </a:rPr>
              <a:t>PitchScore</a:t>
            </a:r>
            <a:endParaRPr lang="en-US" dirty="0">
              <a:latin typeface="Futura"/>
              <a:cs typeface="Futur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  <a:latin typeface="Futura"/>
                <a:cs typeface="Futura"/>
              </a:rPr>
              <a:t>=</a:t>
            </a:r>
          </a:p>
          <a:p>
            <a:pPr marL="0" indent="0" algn="ctr">
              <a:buNone/>
            </a:pPr>
            <a:r>
              <a:rPr lang="en-US" dirty="0" err="1" smtClean="0">
                <a:latin typeface="Futura Condensed"/>
                <a:cs typeface="Futura Condensed"/>
              </a:rPr>
              <a:t>SOW</a:t>
            </a:r>
            <a:r>
              <a:rPr lang="en-US" baseline="-25000" dirty="0" err="1" smtClean="0">
                <a:latin typeface="Futura Condensed"/>
                <a:cs typeface="Futura Condensed"/>
              </a:rPr>
              <a:t>weighted</a:t>
            </a:r>
            <a:endParaRPr lang="en-US" baseline="-25000" dirty="0" smtClean="0">
              <a:latin typeface="Futura Condensed"/>
              <a:cs typeface="Futura Condensed"/>
            </a:endParaRPr>
          </a:p>
          <a:p>
            <a:pPr marL="0" indent="0" algn="ctr">
              <a:buNone/>
            </a:pPr>
            <a:r>
              <a:rPr lang="en-US" baseline="-25000" dirty="0" smtClean="0">
                <a:latin typeface="Futura Condensed"/>
                <a:cs typeface="Futura Condensed"/>
              </a:rPr>
              <a:t>+</a:t>
            </a:r>
          </a:p>
          <a:p>
            <a:pPr marL="0" indent="0" algn="ctr">
              <a:buNone/>
            </a:pPr>
            <a:r>
              <a:rPr lang="en-US" dirty="0" err="1">
                <a:latin typeface="Futura Condensed"/>
                <a:cs typeface="Futura Condensed"/>
              </a:rPr>
              <a:t>ERA</a:t>
            </a:r>
            <a:r>
              <a:rPr lang="en-US" baseline="-25000" dirty="0" err="1">
                <a:latin typeface="Futura Condensed"/>
                <a:cs typeface="Futura Condensed"/>
              </a:rPr>
              <a:t>weighted</a:t>
            </a:r>
            <a:r>
              <a:rPr lang="en-US" dirty="0">
                <a:latin typeface="Futura"/>
                <a:cs typeface="Futura"/>
              </a:rPr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>
                <a:latin typeface="Futura Condensed"/>
                <a:cs typeface="Futura Condensed"/>
              </a:rPr>
              <a:t>+</a:t>
            </a:r>
          </a:p>
          <a:p>
            <a:pPr marL="0" indent="0" algn="ctr">
              <a:buNone/>
            </a:pPr>
            <a:r>
              <a:rPr lang="en-US" dirty="0" err="1">
                <a:latin typeface="Futura Condensed"/>
                <a:cs typeface="Futura Condensed"/>
              </a:rPr>
              <a:t>WHIP</a:t>
            </a:r>
            <a:r>
              <a:rPr lang="en-US" baseline="-25000" dirty="0" err="1">
                <a:latin typeface="Futura Condensed"/>
                <a:cs typeface="Futura Condensed"/>
              </a:rPr>
              <a:t>weighted</a:t>
            </a:r>
            <a:r>
              <a:rPr lang="en-US" dirty="0">
                <a:latin typeface="Futura"/>
                <a:cs typeface="Futura"/>
              </a:rPr>
              <a:t>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765101"/>
              </p:ext>
            </p:extLst>
          </p:nvPr>
        </p:nvGraphicFramePr>
        <p:xfrm>
          <a:off x="7670800" y="4127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0800" y="4127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214043"/>
              </p:ext>
            </p:extLst>
          </p:nvPr>
        </p:nvGraphicFramePr>
        <p:xfrm>
          <a:off x="1835545" y="4127500"/>
          <a:ext cx="1503860" cy="97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609600" imgH="393700" progId="Equation.DSMT4">
                  <p:embed/>
                </p:oleObj>
              </mc:Choice>
              <mc:Fallback>
                <p:oleObj name="Equation" r:id="rId5" imgW="609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545" y="4127500"/>
                        <a:ext cx="1503860" cy="971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017643"/>
              </p:ext>
            </p:extLst>
          </p:nvPr>
        </p:nvGraphicFramePr>
        <p:xfrm>
          <a:off x="1835545" y="5319825"/>
          <a:ext cx="1404587" cy="80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imgW="685800" imgH="393700" progId="Equation.DSMT4">
                  <p:embed/>
                </p:oleObj>
              </mc:Choice>
              <mc:Fallback>
                <p:oleObj name="Equation" r:id="rId7" imgW="685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545" y="5319825"/>
                        <a:ext cx="1404587" cy="80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22202"/>
              </p:ext>
            </p:extLst>
          </p:nvPr>
        </p:nvGraphicFramePr>
        <p:xfrm>
          <a:off x="1835545" y="3035299"/>
          <a:ext cx="1338289" cy="797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660400" imgH="393700" progId="Equation.DSMT4">
                  <p:embed/>
                </p:oleObj>
              </mc:Choice>
              <mc:Fallback>
                <p:oleObj name="Equation" r:id="rId9" imgW="660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5545" y="3035299"/>
                        <a:ext cx="1338289" cy="797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79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Create forest of decision trees.</a:t>
            </a:r>
          </a:p>
          <a:p>
            <a:pPr>
              <a:buFont typeface="Arial"/>
              <a:buChar char="•"/>
            </a:pPr>
            <a:r>
              <a:rPr lang="en-US" dirty="0" smtClean="0"/>
              <a:t>Each of the three bottom trees will be used to predict one of our three main stats. (ERA, WHIP, BB/K)</a:t>
            </a:r>
          </a:p>
          <a:p>
            <a:pPr>
              <a:buFont typeface="Arial"/>
              <a:buChar char="•"/>
            </a:pPr>
            <a:r>
              <a:rPr lang="en-US" dirty="0" smtClean="0"/>
              <a:t>Using these predictions we will then use these stats (plus age) to plug into our fourth </a:t>
            </a:r>
            <a:r>
              <a:rPr lang="en-US" dirty="0" err="1" smtClean="0"/>
              <a:t>PitchScore</a:t>
            </a:r>
            <a:r>
              <a:rPr lang="en-US" dirty="0" smtClean="0"/>
              <a:t> tree to predict future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8334" y="2100606"/>
            <a:ext cx="80781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utura"/>
                <a:cs typeface="Futura"/>
              </a:rPr>
              <a:t>⚾︎	</a:t>
            </a:r>
            <a:r>
              <a:rPr lang="en-US" sz="2400" dirty="0" smtClean="0">
                <a:latin typeface="Futura Condensed"/>
                <a:cs typeface="Futura Condensed"/>
              </a:rPr>
              <a:t>Implement ID3 with all the classified variables from our data parser.</a:t>
            </a:r>
          </a:p>
          <a:p>
            <a:endParaRPr lang="en-US" sz="2400" dirty="0" smtClean="0">
              <a:latin typeface="Futura Condensed"/>
              <a:cs typeface="Futura Condensed"/>
            </a:endParaRPr>
          </a:p>
          <a:p>
            <a:endParaRPr lang="en-US" sz="2400" dirty="0" smtClean="0">
              <a:latin typeface="Futura Condensed"/>
              <a:cs typeface="Futura Condensed"/>
            </a:endParaRPr>
          </a:p>
          <a:p>
            <a:endParaRPr lang="en-US" sz="2400" dirty="0">
              <a:latin typeface="Futura Condensed"/>
              <a:cs typeface="Futura Condensed"/>
            </a:endParaRPr>
          </a:p>
          <a:p>
            <a:r>
              <a:rPr lang="en-US" sz="2400" dirty="0" smtClean="0">
                <a:latin typeface="Futura"/>
                <a:cs typeface="Futura"/>
              </a:rPr>
              <a:t>⚾︎</a:t>
            </a:r>
            <a:r>
              <a:rPr lang="en-US" sz="2400" dirty="0">
                <a:latin typeface="Futura"/>
                <a:cs typeface="Futura"/>
              </a:rPr>
              <a:t>	</a:t>
            </a:r>
            <a:r>
              <a:rPr lang="en-US" sz="2400" dirty="0" smtClean="0">
                <a:latin typeface="Futura Condensed"/>
                <a:cs typeface="Futura Condensed"/>
              </a:rPr>
              <a:t>Modify our variable weights and methods to enhance predictive power.</a:t>
            </a:r>
          </a:p>
          <a:p>
            <a:endParaRPr lang="en-US" sz="2400" dirty="0" smtClean="0">
              <a:latin typeface="Futura Condensed"/>
              <a:cs typeface="Futura Condensed"/>
            </a:endParaRPr>
          </a:p>
          <a:p>
            <a:endParaRPr lang="en-US" sz="2400" dirty="0" smtClean="0">
              <a:latin typeface="Futura Condensed"/>
              <a:cs typeface="Futura Condensed"/>
            </a:endParaRPr>
          </a:p>
          <a:p>
            <a:endParaRPr lang="en-US" sz="2400" dirty="0">
              <a:latin typeface="Futura Condensed"/>
              <a:cs typeface="Futura Condensed"/>
            </a:endParaRPr>
          </a:p>
          <a:p>
            <a:r>
              <a:rPr lang="en-US" sz="2400" dirty="0">
                <a:latin typeface="Futura"/>
                <a:cs typeface="Futura"/>
              </a:rPr>
              <a:t>⚾︎	</a:t>
            </a:r>
            <a:r>
              <a:rPr lang="en-US" sz="2400" dirty="0" smtClean="0">
                <a:latin typeface="Futura Condensed"/>
                <a:cs typeface="Futura Condensed"/>
              </a:rPr>
              <a:t>PREDICT THE FUTURE!!!!!!</a:t>
            </a:r>
            <a:endParaRPr lang="en-US" sz="2400" dirty="0">
              <a:latin typeface="Futura Condensed"/>
              <a:cs typeface="Futura Condensed"/>
            </a:endParaRPr>
          </a:p>
          <a:p>
            <a:endParaRPr lang="en-US" dirty="0"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73151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171</TotalTime>
  <Words>258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Spectrum</vt:lpstr>
      <vt:lpstr>Equation</vt:lpstr>
      <vt:lpstr>Pitching into the Future</vt:lpstr>
      <vt:lpstr>Summary</vt:lpstr>
      <vt:lpstr>Why?</vt:lpstr>
      <vt:lpstr>Definitions</vt:lpstr>
      <vt:lpstr>Calculating the PitchScore™</vt:lpstr>
      <vt:lpstr>Predicting Performance</vt:lpstr>
      <vt:lpstr>What’s Next?</vt:lpstr>
    </vt:vector>
  </TitlesOfParts>
  <Company>Oberlin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into the Future</dc:title>
  <dc:creator>Gareth Bale</dc:creator>
  <cp:lastModifiedBy>Gareth Bale</cp:lastModifiedBy>
  <cp:revision>12</cp:revision>
  <dcterms:created xsi:type="dcterms:W3CDTF">2014-12-11T19:13:05Z</dcterms:created>
  <dcterms:modified xsi:type="dcterms:W3CDTF">2014-12-12T00:52:42Z</dcterms:modified>
</cp:coreProperties>
</file>