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k Pay" initials="JP" lastIdx="1" clrIdx="0">
    <p:extLst>
      <p:ext uri="{19B8F6BF-5375-455C-9EA6-DF929625EA0E}">
        <p15:presenceInfo xmlns:p15="http://schemas.microsoft.com/office/powerpoint/2012/main" userId="S::jack.pay@student.manchester.ac.uk::6dbf6555-e931-4336-9d41-3709907784b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D206"/>
    <a:srgbClr val="FFDB00"/>
    <a:srgbClr val="6C2C93"/>
    <a:srgbClr val="A799B7"/>
    <a:srgbClr val="8284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3" d="100"/>
          <a:sy n="23" d="100"/>
        </p:scale>
        <p:origin x="90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FECF-891D-49EB-A3E6-5F3FE0DE1572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23E7-93CC-4919-831A-DB96EA2E7C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5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FECF-891D-49EB-A3E6-5F3FE0DE1572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23E7-93CC-4919-831A-DB96EA2E7C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002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FECF-891D-49EB-A3E6-5F3FE0DE1572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23E7-93CC-4919-831A-DB96EA2E7C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614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FECF-891D-49EB-A3E6-5F3FE0DE1572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23E7-93CC-4919-831A-DB96EA2E7C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378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FECF-891D-49EB-A3E6-5F3FE0DE1572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23E7-93CC-4919-831A-DB96EA2E7C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558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FECF-891D-49EB-A3E6-5F3FE0DE1572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23E7-93CC-4919-831A-DB96EA2E7C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28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FECF-891D-49EB-A3E6-5F3FE0DE1572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23E7-93CC-4919-831A-DB96EA2E7C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086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FECF-891D-49EB-A3E6-5F3FE0DE1572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23E7-93CC-4919-831A-DB96EA2E7C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51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FECF-891D-49EB-A3E6-5F3FE0DE1572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23E7-93CC-4919-831A-DB96EA2E7C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066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FECF-891D-49EB-A3E6-5F3FE0DE1572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23E7-93CC-4919-831A-DB96EA2E7C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913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FECF-891D-49EB-A3E6-5F3FE0DE1572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23E7-93CC-4919-831A-DB96EA2E7C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783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2FECF-891D-49EB-A3E6-5F3FE0DE1572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E23E7-93CC-4919-831A-DB96EA2E7C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861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2C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AB833C7-19E9-BE78-C3C0-7E5A3E4A19E9}"/>
              </a:ext>
            </a:extLst>
          </p:cNvPr>
          <p:cNvSpPr/>
          <p:nvPr/>
        </p:nvSpPr>
        <p:spPr>
          <a:xfrm>
            <a:off x="0" y="-76200"/>
            <a:ext cx="43891200" cy="3429000"/>
          </a:xfrm>
          <a:prstGeom prst="rect">
            <a:avLst/>
          </a:prstGeom>
          <a:solidFill>
            <a:srgbClr val="A799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rgbClr val="FBD206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Natural Language Inference</a:t>
            </a:r>
          </a:p>
          <a:p>
            <a:pPr algn="ctr"/>
            <a:r>
              <a:rPr lang="en-US" sz="8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By Jack Pay &amp; </a:t>
            </a:r>
            <a:r>
              <a:rPr lang="en-US" sz="75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Dennis Kiselev</a:t>
            </a:r>
            <a:endParaRPr lang="en-GB" sz="75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pic>
        <p:nvPicPr>
          <p:cNvPr id="1028" name="Picture 4" descr="Logo downloads | University brand | StaffNet | The University of Manchester">
            <a:extLst>
              <a:ext uri="{FF2B5EF4-FFF2-40B4-BE49-F238E27FC236}">
                <a16:creationId xmlns:a16="http://schemas.microsoft.com/office/drawing/2014/main" id="{DF314892-3EE3-8486-F602-9CD7570B5F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79"/>
          <a:stretch/>
        </p:blipFill>
        <p:spPr bwMode="auto">
          <a:xfrm>
            <a:off x="701040" y="360703"/>
            <a:ext cx="8019741" cy="255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AE10DD-C02A-1DAA-196B-8A671F267BE2}"/>
              </a:ext>
            </a:extLst>
          </p:cNvPr>
          <p:cNvSpPr/>
          <p:nvPr/>
        </p:nvSpPr>
        <p:spPr>
          <a:xfrm>
            <a:off x="15407639" y="16868025"/>
            <a:ext cx="27782520" cy="8787770"/>
          </a:xfrm>
          <a:prstGeom prst="roundRect">
            <a:avLst>
              <a:gd name="adj" fmla="val 8626"/>
            </a:avLst>
          </a:prstGeom>
          <a:solidFill>
            <a:srgbClr val="A799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rtlCol="0" anchor="t"/>
          <a:lstStyle/>
          <a:p>
            <a:pPr algn="ctr"/>
            <a:r>
              <a:rPr lang="en-US" sz="6600" dirty="0">
                <a:solidFill>
                  <a:srgbClr val="FBD206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Optimal Results</a:t>
            </a:r>
            <a:endParaRPr lang="en-GB" sz="66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algn="ctr"/>
            <a:endParaRPr lang="en-GB" sz="6600" dirty="0">
              <a:solidFill>
                <a:srgbClr val="FBD206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4510406-C4A3-FF17-7DCC-A2A5BCDD0A85}"/>
              </a:ext>
            </a:extLst>
          </p:cNvPr>
          <p:cNvSpPr/>
          <p:nvPr/>
        </p:nvSpPr>
        <p:spPr>
          <a:xfrm>
            <a:off x="701040" y="3789703"/>
            <a:ext cx="13763105" cy="5562115"/>
          </a:xfrm>
          <a:prstGeom prst="roundRect">
            <a:avLst/>
          </a:prstGeom>
          <a:solidFill>
            <a:srgbClr val="A799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1800"/>
              </a:spcBef>
            </a:pPr>
            <a:r>
              <a:rPr lang="en-US" sz="6600" dirty="0">
                <a:solidFill>
                  <a:srgbClr val="FBD206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Introduction</a:t>
            </a:r>
          </a:p>
          <a:p>
            <a:pPr marL="857250" indent="-8572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sz="4800" b="1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Two models </a:t>
            </a:r>
            <a:r>
              <a:rPr lang="en-GB" sz="48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were developed to solve Natural Language Inference (</a:t>
            </a:r>
            <a:r>
              <a:rPr lang="en-GB" sz="4800" b="1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NLI</a:t>
            </a:r>
            <a:r>
              <a:rPr lang="en-GB" sz="48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)</a:t>
            </a:r>
          </a:p>
          <a:p>
            <a:pPr marL="857250" indent="-8572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sz="48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Method B focused on using RNNs whilst C finetuned pretrained Transformer architectures</a:t>
            </a:r>
          </a:p>
          <a:p>
            <a:pPr marL="857250" indent="-857250"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en-GB" sz="48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857250" indent="-857250"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en-GB" sz="48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857250" indent="-857250"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en-GB" sz="66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E54F0FF-A100-E45E-5146-86EADDE73AF0}"/>
              </a:ext>
            </a:extLst>
          </p:cNvPr>
          <p:cNvSpPr/>
          <p:nvPr/>
        </p:nvSpPr>
        <p:spPr>
          <a:xfrm>
            <a:off x="701039" y="9800890"/>
            <a:ext cx="13763105" cy="15882982"/>
          </a:xfrm>
          <a:prstGeom prst="roundRect">
            <a:avLst>
              <a:gd name="adj" fmla="val 6097"/>
            </a:avLst>
          </a:prstGeom>
          <a:solidFill>
            <a:srgbClr val="A799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1800"/>
              </a:spcBef>
            </a:pPr>
            <a:r>
              <a:rPr lang="en-US" sz="6600" dirty="0">
                <a:solidFill>
                  <a:srgbClr val="FBD206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Methods</a:t>
            </a:r>
          </a:p>
          <a:p>
            <a:pPr algn="ctr">
              <a:spcBef>
                <a:spcPts val="1800"/>
              </a:spcBef>
            </a:pPr>
            <a:r>
              <a:rPr lang="en-US" sz="4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Two methods were taken:</a:t>
            </a:r>
          </a:p>
          <a:p>
            <a:pPr marL="685800" indent="-6858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4800" b="1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Method B</a:t>
            </a:r>
            <a:r>
              <a:rPr lang="en-US" sz="4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:</a:t>
            </a:r>
          </a:p>
          <a:p>
            <a:pPr marL="1143000" lvl="1" indent="-6858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sz="4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Trained a </a:t>
            </a:r>
            <a:r>
              <a:rPr lang="en-GB" sz="4800" b="1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Bi-LSTM</a:t>
            </a:r>
            <a:r>
              <a:rPr lang="en-GB" sz="4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with frozen </a:t>
            </a:r>
            <a:r>
              <a:rPr lang="en-GB" sz="4800" b="1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ROBERTA</a:t>
            </a:r>
            <a:r>
              <a:rPr lang="en-GB" sz="4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embeddings</a:t>
            </a:r>
          </a:p>
          <a:p>
            <a:pPr marL="1143000" lvl="1" indent="-6858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sz="4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Utilised </a:t>
            </a:r>
            <a:r>
              <a:rPr lang="en-GB" sz="4800" b="1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learning rate scheduling </a:t>
            </a:r>
            <a:r>
              <a:rPr lang="en-GB" sz="4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to approach a global optimum</a:t>
            </a:r>
          </a:p>
          <a:p>
            <a:pPr marL="685800" indent="-6858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sz="4800" b="1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Method C:</a:t>
            </a:r>
            <a:endParaRPr lang="en-GB" sz="4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1143000" lvl="1" indent="-6858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sz="4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Finetuned the base </a:t>
            </a:r>
            <a:r>
              <a:rPr lang="en-GB" sz="4800" b="1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ROBERTA</a:t>
            </a:r>
            <a:r>
              <a:rPr lang="en-GB" sz="4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Transformer model</a:t>
            </a:r>
          </a:p>
          <a:p>
            <a:pPr marL="1143000" lvl="1" indent="-6858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sz="4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Employed </a:t>
            </a:r>
            <a:r>
              <a:rPr lang="en-GB" sz="4800" b="1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data augmentation </a:t>
            </a:r>
            <a:r>
              <a:rPr lang="en-GB" sz="4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to bolster the training data:</a:t>
            </a:r>
          </a:p>
          <a:p>
            <a:pPr marL="1600200" lvl="2" indent="-6858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sz="4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Synonym replacements &amp; insertions</a:t>
            </a:r>
          </a:p>
          <a:p>
            <a:pPr marL="1600200" lvl="2" indent="-6858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sz="4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Word deletions &amp; swaps</a:t>
            </a:r>
          </a:p>
          <a:p>
            <a:pPr marL="1143000" lvl="1" indent="-6858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sz="4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Used early stopping to reduce overfitting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A187F5-2A01-19B5-CFB8-999A94CBDBBB}"/>
              </a:ext>
            </a:extLst>
          </p:cNvPr>
          <p:cNvSpPr/>
          <p:nvPr/>
        </p:nvSpPr>
        <p:spPr>
          <a:xfrm>
            <a:off x="757341" y="26132945"/>
            <a:ext cx="28541558" cy="6199078"/>
          </a:xfrm>
          <a:prstGeom prst="roundRect">
            <a:avLst/>
          </a:prstGeom>
          <a:solidFill>
            <a:srgbClr val="A799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600" dirty="0">
                <a:solidFill>
                  <a:srgbClr val="FBD206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Conclusions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800" b="1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Pretrained word embeddings </a:t>
            </a:r>
            <a:r>
              <a:rPr lang="en-US" sz="4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are key to higher performance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800" b="1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Transformers</a:t>
            </a:r>
            <a:r>
              <a:rPr lang="en-US" sz="4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achieve a </a:t>
            </a:r>
            <a:r>
              <a:rPr lang="en-US" sz="4800" b="1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higher performance </a:t>
            </a:r>
            <a:r>
              <a:rPr lang="en-US" sz="4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but also loss, compared with RNNs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Likely due to low output scores from RNNs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Basic textual augmentations do not significantly improve performance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GB" sz="4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algn="ctr"/>
            <a:endParaRPr lang="en-GB" sz="6600" dirty="0">
              <a:solidFill>
                <a:srgbClr val="FBD206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8482BFF-8C56-9591-873E-69CF21FA3444}"/>
              </a:ext>
            </a:extLst>
          </p:cNvPr>
          <p:cNvSpPr/>
          <p:nvPr/>
        </p:nvSpPr>
        <p:spPr>
          <a:xfrm>
            <a:off x="29879099" y="26104867"/>
            <a:ext cx="13311060" cy="6199078"/>
          </a:xfrm>
          <a:prstGeom prst="roundRect">
            <a:avLst>
              <a:gd name="adj" fmla="val 11303"/>
            </a:avLst>
          </a:prstGeom>
          <a:solidFill>
            <a:srgbClr val="A799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600" dirty="0">
                <a:solidFill>
                  <a:srgbClr val="FBD206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References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input</a:t>
            </a:r>
            <a:endParaRPr lang="en-GB" sz="66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algn="ctr"/>
            <a:endParaRPr lang="en-GB" sz="6600" dirty="0">
              <a:solidFill>
                <a:srgbClr val="FBD206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pic>
        <p:nvPicPr>
          <p:cNvPr id="13" name="Picture 4" descr="Logo downloads | University brand | StaffNet | The University of Manchester">
            <a:extLst>
              <a:ext uri="{FF2B5EF4-FFF2-40B4-BE49-F238E27FC236}">
                <a16:creationId xmlns:a16="http://schemas.microsoft.com/office/drawing/2014/main" id="{5680A45E-5D6F-5284-9C84-3A077D7BDF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79"/>
          <a:stretch/>
        </p:blipFill>
        <p:spPr bwMode="auto">
          <a:xfrm>
            <a:off x="35170419" y="388655"/>
            <a:ext cx="8019741" cy="255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506BAEF-C630-63EA-6E89-CB8C5A51F7AD}"/>
              </a:ext>
            </a:extLst>
          </p:cNvPr>
          <p:cNvSpPr/>
          <p:nvPr/>
        </p:nvSpPr>
        <p:spPr>
          <a:xfrm>
            <a:off x="15407639" y="3789703"/>
            <a:ext cx="27782521" cy="12657328"/>
          </a:xfrm>
          <a:prstGeom prst="roundRect">
            <a:avLst>
              <a:gd name="adj" fmla="val 10428"/>
            </a:avLst>
          </a:prstGeom>
          <a:solidFill>
            <a:srgbClr val="A799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600" dirty="0">
                <a:solidFill>
                  <a:srgbClr val="FBD206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Figures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input</a:t>
            </a:r>
            <a:endParaRPr lang="en-GB" sz="66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algn="ctr"/>
            <a:endParaRPr lang="en-GB" sz="6600" dirty="0">
              <a:solidFill>
                <a:srgbClr val="FBD206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E1A48FD-7B00-843C-161A-388EA9EB9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222006"/>
              </p:ext>
            </p:extLst>
          </p:nvPr>
        </p:nvGraphicFramePr>
        <p:xfrm>
          <a:off x="15407640" y="18448951"/>
          <a:ext cx="27782521" cy="61030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7117">
                  <a:extLst>
                    <a:ext uri="{9D8B030D-6E8A-4147-A177-3AD203B41FA5}">
                      <a16:colId xmlns:a16="http://schemas.microsoft.com/office/drawing/2014/main" val="2074238800"/>
                    </a:ext>
                  </a:extLst>
                </a:gridCol>
                <a:gridCol w="2137117">
                  <a:extLst>
                    <a:ext uri="{9D8B030D-6E8A-4147-A177-3AD203B41FA5}">
                      <a16:colId xmlns:a16="http://schemas.microsoft.com/office/drawing/2014/main" val="2240268206"/>
                    </a:ext>
                  </a:extLst>
                </a:gridCol>
                <a:gridCol w="2137117">
                  <a:extLst>
                    <a:ext uri="{9D8B030D-6E8A-4147-A177-3AD203B41FA5}">
                      <a16:colId xmlns:a16="http://schemas.microsoft.com/office/drawing/2014/main" val="3305914191"/>
                    </a:ext>
                  </a:extLst>
                </a:gridCol>
                <a:gridCol w="2137117">
                  <a:extLst>
                    <a:ext uri="{9D8B030D-6E8A-4147-A177-3AD203B41FA5}">
                      <a16:colId xmlns:a16="http://schemas.microsoft.com/office/drawing/2014/main" val="3391066115"/>
                    </a:ext>
                  </a:extLst>
                </a:gridCol>
                <a:gridCol w="2137117">
                  <a:extLst>
                    <a:ext uri="{9D8B030D-6E8A-4147-A177-3AD203B41FA5}">
                      <a16:colId xmlns:a16="http://schemas.microsoft.com/office/drawing/2014/main" val="4079886862"/>
                    </a:ext>
                  </a:extLst>
                </a:gridCol>
                <a:gridCol w="2137117">
                  <a:extLst>
                    <a:ext uri="{9D8B030D-6E8A-4147-A177-3AD203B41FA5}">
                      <a16:colId xmlns:a16="http://schemas.microsoft.com/office/drawing/2014/main" val="1603675036"/>
                    </a:ext>
                  </a:extLst>
                </a:gridCol>
                <a:gridCol w="2137117">
                  <a:extLst>
                    <a:ext uri="{9D8B030D-6E8A-4147-A177-3AD203B41FA5}">
                      <a16:colId xmlns:a16="http://schemas.microsoft.com/office/drawing/2014/main" val="1095657681"/>
                    </a:ext>
                  </a:extLst>
                </a:gridCol>
                <a:gridCol w="2137117">
                  <a:extLst>
                    <a:ext uri="{9D8B030D-6E8A-4147-A177-3AD203B41FA5}">
                      <a16:colId xmlns:a16="http://schemas.microsoft.com/office/drawing/2014/main" val="2061514745"/>
                    </a:ext>
                  </a:extLst>
                </a:gridCol>
                <a:gridCol w="2137117">
                  <a:extLst>
                    <a:ext uri="{9D8B030D-6E8A-4147-A177-3AD203B41FA5}">
                      <a16:colId xmlns:a16="http://schemas.microsoft.com/office/drawing/2014/main" val="4013144454"/>
                    </a:ext>
                  </a:extLst>
                </a:gridCol>
                <a:gridCol w="2137117">
                  <a:extLst>
                    <a:ext uri="{9D8B030D-6E8A-4147-A177-3AD203B41FA5}">
                      <a16:colId xmlns:a16="http://schemas.microsoft.com/office/drawing/2014/main" val="3579964545"/>
                    </a:ext>
                  </a:extLst>
                </a:gridCol>
                <a:gridCol w="2137117">
                  <a:extLst>
                    <a:ext uri="{9D8B030D-6E8A-4147-A177-3AD203B41FA5}">
                      <a16:colId xmlns:a16="http://schemas.microsoft.com/office/drawing/2014/main" val="3448529985"/>
                    </a:ext>
                  </a:extLst>
                </a:gridCol>
                <a:gridCol w="2137117">
                  <a:extLst>
                    <a:ext uri="{9D8B030D-6E8A-4147-A177-3AD203B41FA5}">
                      <a16:colId xmlns:a16="http://schemas.microsoft.com/office/drawing/2014/main" val="2131172517"/>
                    </a:ext>
                  </a:extLst>
                </a:gridCol>
                <a:gridCol w="2137117">
                  <a:extLst>
                    <a:ext uri="{9D8B030D-6E8A-4147-A177-3AD203B41FA5}">
                      <a16:colId xmlns:a16="http://schemas.microsoft.com/office/drawing/2014/main" val="1762411193"/>
                    </a:ext>
                  </a:extLst>
                </a:gridCol>
              </a:tblGrid>
              <a:tr h="229705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rgbClr val="FBD206"/>
                          </a:solidFill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Method</a:t>
                      </a:r>
                      <a:endParaRPr lang="en-GB" sz="4000" b="0" dirty="0">
                        <a:solidFill>
                          <a:srgbClr val="FBD206"/>
                        </a:solidFill>
                        <a:latin typeface="Open Sans SemiBold" pitchFamily="2" charset="0"/>
                        <a:ea typeface="Open Sans SemiBold" pitchFamily="2" charset="0"/>
                        <a:cs typeface="Open Sans SemiBold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000" b="0" i="0" u="none" strike="noStrike" dirty="0">
                          <a:solidFill>
                            <a:srgbClr val="FBD206"/>
                          </a:solidFill>
                          <a:effectLst/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Accuracy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000" b="0" i="0" u="none" strike="noStrike" dirty="0">
                          <a:solidFill>
                            <a:srgbClr val="FBD206"/>
                          </a:solidFill>
                          <a:effectLst/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Precision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000" b="0" i="0" u="none" strike="noStrike">
                          <a:solidFill>
                            <a:srgbClr val="FBD206"/>
                          </a:solidFill>
                          <a:effectLst/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Macro Precision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000" b="0" i="0" u="none" strike="noStrike" dirty="0">
                          <a:solidFill>
                            <a:srgbClr val="FBD206"/>
                          </a:solidFill>
                          <a:effectLst/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Weighted Macro Precision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000" b="0" i="0" u="none" strike="noStrike">
                          <a:solidFill>
                            <a:srgbClr val="FBD206"/>
                          </a:solidFill>
                          <a:effectLst/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Recall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000" b="0" i="0" u="none" strike="noStrike">
                          <a:solidFill>
                            <a:srgbClr val="FBD206"/>
                          </a:solidFill>
                          <a:effectLst/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Macro Recall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000" b="0" i="0" u="none" strike="noStrike">
                          <a:solidFill>
                            <a:srgbClr val="FBD206"/>
                          </a:solidFill>
                          <a:effectLst/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Weighted Macro Recall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000" b="0" i="0" u="none" strike="noStrike">
                          <a:solidFill>
                            <a:srgbClr val="FBD206"/>
                          </a:solidFill>
                          <a:effectLst/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F1-Score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000" b="0" i="0" u="none" strike="noStrike">
                          <a:solidFill>
                            <a:srgbClr val="FBD206"/>
                          </a:solidFill>
                          <a:effectLst/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Macro F1-Score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000" b="0" i="0" u="none" strike="noStrike">
                          <a:solidFill>
                            <a:srgbClr val="FBD206"/>
                          </a:solidFill>
                          <a:effectLst/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Weighted Macro F1-Score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000" b="0" i="0" u="none" strike="noStrike">
                          <a:solidFill>
                            <a:srgbClr val="FBD206"/>
                          </a:solidFill>
                          <a:effectLst/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MCC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000" b="0" i="0" u="none" strike="noStrike" dirty="0">
                          <a:solidFill>
                            <a:srgbClr val="FBD206"/>
                          </a:solidFill>
                          <a:effectLst/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Loss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16975685"/>
                  </a:ext>
                </a:extLst>
              </a:tr>
              <a:tr h="1828524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bg1"/>
                          </a:solidFill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B</a:t>
                      </a:r>
                      <a:endParaRPr lang="en-GB" sz="4000" dirty="0">
                        <a:solidFill>
                          <a:schemeClr val="bg1"/>
                        </a:solidFill>
                        <a:latin typeface="Open Sans Light" pitchFamily="2" charset="0"/>
                        <a:ea typeface="Open Sans Light" pitchFamily="2" charset="0"/>
                        <a:cs typeface="Open Sans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0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0.723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0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0.718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0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0.724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0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0.724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0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0.765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0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0.722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0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0.723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0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0.741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0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0.722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0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0.723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0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0.446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0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0.587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5609488"/>
                  </a:ext>
                </a:extLst>
              </a:tr>
              <a:tr h="1828524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bg1"/>
                          </a:solidFill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C</a:t>
                      </a:r>
                      <a:endParaRPr lang="en-GB" sz="4000" dirty="0">
                        <a:solidFill>
                          <a:schemeClr val="bg1"/>
                        </a:solidFill>
                        <a:latin typeface="Open Sans Light" pitchFamily="2" charset="0"/>
                        <a:ea typeface="Open Sans Light" pitchFamily="2" charset="0"/>
                        <a:cs typeface="Open Sans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0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0.880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0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0.880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0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0.880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0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0.880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0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0.889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0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0.880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0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0.880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0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0.884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0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0.880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0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0.880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0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0.760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0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1.751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94335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0147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182</Words>
  <Application>Microsoft Office PowerPoint</Application>
  <PresentationFormat>Custom</PresentationFormat>
  <Paragraphs>67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Open Sans Light</vt:lpstr>
      <vt:lpstr>Open Sans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Pay</dc:creator>
  <cp:lastModifiedBy>Jack Pay</cp:lastModifiedBy>
  <cp:revision>44</cp:revision>
  <dcterms:created xsi:type="dcterms:W3CDTF">2024-04-16T10:49:15Z</dcterms:created>
  <dcterms:modified xsi:type="dcterms:W3CDTF">2024-04-16T19:06:47Z</dcterms:modified>
</cp:coreProperties>
</file>