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Pay" initials="JP" lastIdx="1" clrIdx="0">
    <p:extLst>
      <p:ext uri="{19B8F6BF-5375-455C-9EA6-DF929625EA0E}">
        <p15:presenceInfo xmlns:p15="http://schemas.microsoft.com/office/powerpoint/2012/main" userId="S::jack.pay@student.manchester.ac.uk::6dbf6555-e931-4336-9d41-3709907784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206"/>
    <a:srgbClr val="FFDB00"/>
    <a:srgbClr val="6C2C93"/>
    <a:srgbClr val="A799B7"/>
    <a:srgbClr val="828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70" y="-1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1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6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FECF-891D-49EB-A3E6-5F3FE0DE1572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1EB442-AC56-6327-EEB9-ED91CDE5B5FD}"/>
              </a:ext>
            </a:extLst>
          </p:cNvPr>
          <p:cNvGrpSpPr/>
          <p:nvPr/>
        </p:nvGrpSpPr>
        <p:grpSpPr>
          <a:xfrm>
            <a:off x="14950397" y="15926412"/>
            <a:ext cx="28239720" cy="10851740"/>
            <a:chOff x="14950397" y="15926412"/>
            <a:chExt cx="28239720" cy="1085174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3DD0584-5B5B-F1BF-C970-72F059428018}"/>
                </a:ext>
              </a:extLst>
            </p:cNvPr>
            <p:cNvSpPr/>
            <p:nvPr/>
          </p:nvSpPr>
          <p:spPr>
            <a:xfrm>
              <a:off x="14950397" y="15926412"/>
              <a:ext cx="28239720" cy="10851740"/>
            </a:xfrm>
            <a:prstGeom prst="roundRect">
              <a:avLst>
                <a:gd name="adj" fmla="val 3710"/>
              </a:avLst>
            </a:prstGeom>
            <a:solidFill>
              <a:srgbClr val="A799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400" dirty="0">
                  <a:solidFill>
                    <a:srgbClr val="FBD20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Task C: Figures</a:t>
              </a:r>
              <a:endParaRPr lang="en-GB" sz="5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  <a:p>
              <a:pPr algn="ctr"/>
              <a:endParaRPr lang="en-GB" sz="6600" dirty="0">
                <a:solidFill>
                  <a:srgbClr val="FBD20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2375122-C3DB-9F06-26BE-EDC451255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1721" y="16096782"/>
              <a:ext cx="9705918" cy="70351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DC31F98-3610-5CBA-7C17-BC37E9EFF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9731" r="9339" b="5887"/>
            <a:stretch/>
          </p:blipFill>
          <p:spPr>
            <a:xfrm>
              <a:off x="15245454" y="17001097"/>
              <a:ext cx="11554929" cy="599770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AB833C7-19E9-BE78-C3C0-7E5A3E4A19E9}"/>
              </a:ext>
            </a:extLst>
          </p:cNvPr>
          <p:cNvSpPr/>
          <p:nvPr/>
        </p:nvSpPr>
        <p:spPr>
          <a:xfrm>
            <a:off x="0" y="-76200"/>
            <a:ext cx="43891200" cy="3429000"/>
          </a:xfrm>
          <a:prstGeom prst="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Natural Language Inference</a:t>
            </a:r>
          </a:p>
          <a:p>
            <a:pPr algn="ctr"/>
            <a:r>
              <a:rPr lang="en-US" sz="8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By Jack Pay &amp; </a:t>
            </a:r>
            <a:r>
              <a:rPr lang="en-US" sz="75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Dennis Kiselev</a:t>
            </a:r>
            <a:endParaRPr lang="en-GB" sz="75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028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DF314892-3EE3-8486-F602-9CD7570B5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701040" y="360703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E10DD-C02A-1DAA-196B-8A671F267BE2}"/>
              </a:ext>
            </a:extLst>
          </p:cNvPr>
          <p:cNvSpPr/>
          <p:nvPr/>
        </p:nvSpPr>
        <p:spPr>
          <a:xfrm>
            <a:off x="14950397" y="27044443"/>
            <a:ext cx="28239708" cy="5485302"/>
          </a:xfrm>
          <a:prstGeom prst="roundRect">
            <a:avLst>
              <a:gd name="adj" fmla="val 6993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t"/>
          <a:lstStyle/>
          <a:p>
            <a:pPr algn="ctr"/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Optimal Results</a:t>
            </a:r>
            <a:endParaRPr lang="en-GB" sz="54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510406-C4A3-FF17-7DCC-A2A5BCDD0A85}"/>
              </a:ext>
            </a:extLst>
          </p:cNvPr>
          <p:cNvSpPr/>
          <p:nvPr/>
        </p:nvSpPr>
        <p:spPr>
          <a:xfrm>
            <a:off x="701040" y="3789702"/>
            <a:ext cx="13763105" cy="4577057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Introduction</a:t>
            </a:r>
            <a:endParaRPr lang="en-US" sz="6000" dirty="0">
              <a:solidFill>
                <a:srgbClr val="FBD206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Two models </a:t>
            </a:r>
            <a:r>
              <a:rPr lang="en-GB" sz="3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were developed to solve Natural Language Inference (</a:t>
            </a:r>
            <a:r>
              <a:rPr lang="en-GB" sz="3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NLI</a:t>
            </a:r>
            <a:r>
              <a:rPr lang="en-GB" sz="3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), the task of assessing whether a premise semantically supports a hypothesis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 focused on using RNNs whilst C finetuned pretrained Transformer architectures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6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4F0FF-A100-E45E-5146-86EADDE73AF0}"/>
              </a:ext>
            </a:extLst>
          </p:cNvPr>
          <p:cNvSpPr/>
          <p:nvPr/>
        </p:nvSpPr>
        <p:spPr>
          <a:xfrm>
            <a:off x="701039" y="8622355"/>
            <a:ext cx="13763105" cy="12517944"/>
          </a:xfrm>
          <a:prstGeom prst="roundRect">
            <a:avLst>
              <a:gd name="adj" fmla="val 6097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Methods</a:t>
            </a:r>
            <a:endParaRPr lang="en-US" sz="6600" dirty="0">
              <a:solidFill>
                <a:srgbClr val="FBD206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</a:t>
            </a:r>
            <a:r>
              <a:rPr lang="en-US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Trained a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Bi-LSTM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with frozen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XLNET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embeddings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Utilised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learning rate scheduling 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approach a global optimum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LR was reduced on metric plateau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Employed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subtractive &amp; multiplicative sentence fusion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&amp;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attention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to enhance sentence representations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C:</a:t>
            </a:r>
            <a:endParaRPr lang="en-GB" sz="3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Finetuned the base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ROBERTA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Transformer model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Employed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data augmentation 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bolster the training data: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Synonym replacements &amp; insertions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Word deletions &amp; swaps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Used </a:t>
            </a:r>
            <a:r>
              <a:rPr lang="en-GB" sz="36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early stopping </a:t>
            </a: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and LR scheduling to reduce overfitting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LR warmup and then decreasing was used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A187F5-2A01-19B5-CFB8-999A94CBDBBB}"/>
              </a:ext>
            </a:extLst>
          </p:cNvPr>
          <p:cNvSpPr/>
          <p:nvPr/>
        </p:nvSpPr>
        <p:spPr>
          <a:xfrm>
            <a:off x="701038" y="21395894"/>
            <a:ext cx="13763104" cy="6199078"/>
          </a:xfrm>
          <a:prstGeom prst="roundRect">
            <a:avLst>
              <a:gd name="adj" fmla="val 11750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Conclusions</a:t>
            </a:r>
            <a:endParaRPr lang="en-US" sz="6600" dirty="0">
              <a:solidFill>
                <a:srgbClr val="FBD206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Pretrained word embeddings 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are key to higher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Transformers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achieve a </a:t>
            </a: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higher performance 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compared with RNN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Basic textual augmentations do not significantly improve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Models struggle when premise &amp; hypotheses are </a:t>
            </a: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ambiguous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contain </a:t>
            </a: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disfluencies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or </a:t>
            </a: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OOV  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words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482BFF-8C56-9591-873E-69CF21FA3444}"/>
              </a:ext>
            </a:extLst>
          </p:cNvPr>
          <p:cNvSpPr/>
          <p:nvPr/>
        </p:nvSpPr>
        <p:spPr>
          <a:xfrm>
            <a:off x="701038" y="27850566"/>
            <a:ext cx="13763103" cy="4569973"/>
          </a:xfrm>
          <a:prstGeom prst="roundRect">
            <a:avLst>
              <a:gd name="adj" fmla="val 11303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References</a:t>
            </a:r>
            <a:endParaRPr lang="en-US" sz="6600" dirty="0">
              <a:solidFill>
                <a:srgbClr val="FBD206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S. Zhang, S. Liu and M. Liu, "Natural language inference using LSTM model with sentence fusion," 2017 36th Chinese Control Conference (CCC), Dalian, China, 2017, pp. 11081-11085, </a:t>
            </a:r>
            <a:r>
              <a:rPr lang="en-US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doi</a:t>
            </a:r>
            <a:r>
              <a:rPr lang="en-US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10.23919/ChiCC.2017.8029126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Tarunesh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Ishan,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Somak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Aditya, and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Monojit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Choudhury. "Trusting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roberta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over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bert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Insights from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checklisting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the natural language inference task."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arXiv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preprint arXiv:2107.07229 (2021).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Sadat,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Mobashir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and Cornelia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Caragea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"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Scinli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A corpus for natural language inference on scientific text." </a:t>
            </a:r>
            <a:r>
              <a:rPr lang="en-GB" sz="24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arXiv</a:t>
            </a:r>
            <a:r>
              <a:rPr lang="en-GB" sz="2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preprint arXiv:2203.06728 (2022).</a:t>
            </a: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3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5680A45E-5D6F-5284-9C84-3A077D7BD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35170419" y="388655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1A48FD-7B00-843C-161A-388EA9EB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71310"/>
              </p:ext>
            </p:extLst>
          </p:nvPr>
        </p:nvGraphicFramePr>
        <p:xfrm>
          <a:off x="15245454" y="28147322"/>
          <a:ext cx="27609426" cy="4141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3802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3391066115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4079886862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1603675036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1095657681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2061514745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4013144454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3579964545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3448529985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2131172517"/>
                    </a:ext>
                  </a:extLst>
                </a:gridCol>
                <a:gridCol w="2123802">
                  <a:extLst>
                    <a:ext uri="{9D8B030D-6E8A-4147-A177-3AD203B41FA5}">
                      <a16:colId xmlns:a16="http://schemas.microsoft.com/office/drawing/2014/main" val="1762411193"/>
                    </a:ext>
                  </a:extLst>
                </a:gridCol>
              </a:tblGrid>
              <a:tr h="184218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Method</a:t>
                      </a:r>
                      <a:endParaRPr lang="en-GB" sz="36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6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114984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</a:t>
                      </a:r>
                      <a:endParaRPr lang="en-GB" sz="48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0.455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0.535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114984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C</a:t>
                      </a:r>
                      <a:endParaRPr lang="en-GB" sz="48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0.902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0.333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97E300FB-550F-5B0A-E04F-C31F409B244F}"/>
              </a:ext>
            </a:extLst>
          </p:cNvPr>
          <p:cNvGrpSpPr/>
          <p:nvPr/>
        </p:nvGrpSpPr>
        <p:grpSpPr>
          <a:xfrm>
            <a:off x="14950397" y="3817655"/>
            <a:ext cx="28239720" cy="11814272"/>
            <a:chOff x="14950440" y="3770977"/>
            <a:chExt cx="28239720" cy="1181427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06BAEF-C630-63EA-6E89-CB8C5A51F7AD}"/>
                </a:ext>
              </a:extLst>
            </p:cNvPr>
            <p:cNvSpPr/>
            <p:nvPr/>
          </p:nvSpPr>
          <p:spPr>
            <a:xfrm>
              <a:off x="14950440" y="3770977"/>
              <a:ext cx="28239720" cy="11814272"/>
            </a:xfrm>
            <a:prstGeom prst="roundRect">
              <a:avLst>
                <a:gd name="adj" fmla="val 3710"/>
              </a:avLst>
            </a:prstGeom>
            <a:solidFill>
              <a:srgbClr val="A799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5400" dirty="0">
                  <a:solidFill>
                    <a:srgbClr val="FBD20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Task B: Figures</a:t>
              </a:r>
              <a:endParaRPr lang="en-GB" sz="54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  <a:p>
              <a:pPr algn="ctr"/>
              <a:endParaRPr lang="en-GB" sz="6600" dirty="0">
                <a:solidFill>
                  <a:srgbClr val="FBD20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55C39C-67EC-45A8-2335-1DD4D0C0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5497" y="4866134"/>
              <a:ext cx="12277986" cy="644029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557416E-18CF-566C-A22C-DFA5B5515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2204" y="4131792"/>
              <a:ext cx="9875478" cy="7174634"/>
            </a:xfrm>
            <a:prstGeom prst="rect">
              <a:avLst/>
            </a:prstGeom>
          </p:spPr>
        </p:pic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CADAA73-2C4D-BC9B-06B9-9D166A9F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00275"/>
              </p:ext>
            </p:extLst>
          </p:nvPr>
        </p:nvGraphicFramePr>
        <p:xfrm>
          <a:off x="15245454" y="11353104"/>
          <a:ext cx="27609426" cy="4112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296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12024181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14288949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</a:tblGrid>
              <a:tr h="382834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Predictions with the Highest Loss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9975616"/>
                  </a:ext>
                </a:extLst>
              </a:tr>
              <a:tr h="34253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  <a:endParaRPr lang="en-GB" sz="28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Premise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Hypothesis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852561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He was the first scholar to describe in detail.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He was the first scholar to describe in detail and document the long-term cyclical relationship between global population cycles and cycles of political rebellion and revolution.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570473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6.59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La </a:t>
                      </a:r>
                      <a:r>
                        <a:rPr lang="en-US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Barredora</a:t>
                      </a:r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 ("The Sweeper Truck") is a criminal gang based in the Mexican resort city of Acapulco, Guerrero and its surrounding territories.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La </a:t>
                      </a:r>
                      <a:r>
                        <a:rPr lang="en-US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Barredora</a:t>
                      </a:r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 ("The Sweeper Truck") is a criminal gang based in the Mexican resort city of Acapulco, City and County of Denver and its surrounding territories.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  <a:tr h="570473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5.58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Traditional examples of background music include music played at various social gatherings and music played in certain retail venues.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Traditional examples of background music include music played at same social gatherings and music played in certain retail venues.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74231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B873E9A-7174-5AFE-B72D-0B8DDB75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78303"/>
              </p:ext>
            </p:extLst>
          </p:nvPr>
        </p:nvGraphicFramePr>
        <p:xfrm>
          <a:off x="15245454" y="23131944"/>
          <a:ext cx="27609426" cy="3351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296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12024181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14288949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</a:tblGrid>
              <a:tr h="4694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Predictions with the Highest Loss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9975616"/>
                  </a:ext>
                </a:extLst>
              </a:tr>
              <a:tr h="42003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  <a:endParaRPr lang="en-GB" sz="28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Premise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Hypothesis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7612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6.04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okay well what are we doing about recycling in our community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Our community does not recycle.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6321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5.90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The port is virtually round the corner from the </a:t>
                      </a:r>
                      <a:r>
                        <a:rPr lang="en-US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passeig</a:t>
                      </a:r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.	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It takes at least two days to go from the port to the </a:t>
                      </a:r>
                      <a:r>
                        <a:rPr lang="en-US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passeig</a:t>
                      </a:r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  <a:tr h="6980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5.87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and </a:t>
                      </a:r>
                      <a:r>
                        <a:rPr lang="en-US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i</a:t>
                      </a:r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 don't know about your part of the country but uh down here in the last year oh year plus </a:t>
                      </a:r>
                      <a:r>
                        <a:rPr lang="en-US" sz="2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i</a:t>
                      </a:r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 it was last beginning with last year's Earth Day</a:t>
                      </a:r>
                      <a:endParaRPr lang="en-GB" sz="28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I've never been to your part of the country.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674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575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Pay</dc:creator>
  <cp:lastModifiedBy>Jack Pay</cp:lastModifiedBy>
  <cp:revision>101</cp:revision>
  <dcterms:created xsi:type="dcterms:W3CDTF">2024-04-16T10:49:15Z</dcterms:created>
  <dcterms:modified xsi:type="dcterms:W3CDTF">2024-04-24T10:46:26Z</dcterms:modified>
</cp:coreProperties>
</file>