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k Pay" initials="JP" lastIdx="1" clrIdx="0">
    <p:extLst>
      <p:ext uri="{19B8F6BF-5375-455C-9EA6-DF929625EA0E}">
        <p15:presenceInfo xmlns:p15="http://schemas.microsoft.com/office/powerpoint/2012/main" userId="S::jack.pay@student.manchester.ac.uk::6dbf6555-e931-4336-9d41-3709907784b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D206"/>
    <a:srgbClr val="FFDB00"/>
    <a:srgbClr val="6C2C93"/>
    <a:srgbClr val="A799B7"/>
    <a:srgbClr val="8284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7" d="100"/>
          <a:sy n="17" d="100"/>
        </p:scale>
        <p:origin x="15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FECF-891D-49EB-A3E6-5F3FE0DE1572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23E7-93CC-4919-831A-DB96EA2E7C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5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FECF-891D-49EB-A3E6-5F3FE0DE1572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23E7-93CC-4919-831A-DB96EA2E7C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002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FECF-891D-49EB-A3E6-5F3FE0DE1572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23E7-93CC-4919-831A-DB96EA2E7C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614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FECF-891D-49EB-A3E6-5F3FE0DE1572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23E7-93CC-4919-831A-DB96EA2E7C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3784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FECF-891D-49EB-A3E6-5F3FE0DE1572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23E7-93CC-4919-831A-DB96EA2E7C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558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FECF-891D-49EB-A3E6-5F3FE0DE1572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23E7-93CC-4919-831A-DB96EA2E7C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283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FECF-891D-49EB-A3E6-5F3FE0DE1572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23E7-93CC-4919-831A-DB96EA2E7C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086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FECF-891D-49EB-A3E6-5F3FE0DE1572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23E7-93CC-4919-831A-DB96EA2E7C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513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FECF-891D-49EB-A3E6-5F3FE0DE1572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23E7-93CC-4919-831A-DB96EA2E7C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066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FECF-891D-49EB-A3E6-5F3FE0DE1572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23E7-93CC-4919-831A-DB96EA2E7C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913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FECF-891D-49EB-A3E6-5F3FE0DE1572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23E7-93CC-4919-831A-DB96EA2E7C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783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2FECF-891D-49EB-A3E6-5F3FE0DE1572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E23E7-93CC-4919-831A-DB96EA2E7C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861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2C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2335D509-B8CD-2790-9724-8280762B548A}"/>
              </a:ext>
            </a:extLst>
          </p:cNvPr>
          <p:cNvGrpSpPr/>
          <p:nvPr/>
        </p:nvGrpSpPr>
        <p:grpSpPr>
          <a:xfrm>
            <a:off x="14950397" y="15431049"/>
            <a:ext cx="28239720" cy="11347103"/>
            <a:chOff x="14950400" y="15536257"/>
            <a:chExt cx="28239720" cy="11347103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B3DD0584-5B5B-F1BF-C970-72F059428018}"/>
                </a:ext>
              </a:extLst>
            </p:cNvPr>
            <p:cNvSpPr/>
            <p:nvPr/>
          </p:nvSpPr>
          <p:spPr>
            <a:xfrm>
              <a:off x="14950400" y="15536257"/>
              <a:ext cx="28239720" cy="11347103"/>
            </a:xfrm>
            <a:prstGeom prst="roundRect">
              <a:avLst>
                <a:gd name="adj" fmla="val 3710"/>
              </a:avLst>
            </a:prstGeom>
            <a:solidFill>
              <a:srgbClr val="A799B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5400" dirty="0">
                  <a:solidFill>
                    <a:srgbClr val="FBD206"/>
                  </a:solidFill>
                  <a:latin typeface="Open Sans SemiBold" pitchFamily="2" charset="0"/>
                  <a:ea typeface="Open Sans SemiBold" pitchFamily="2" charset="0"/>
                  <a:cs typeface="Open Sans SemiBold" pitchFamily="2" charset="0"/>
                </a:rPr>
                <a:t>Task C: Figures</a:t>
              </a:r>
              <a:endParaRPr lang="en-GB" sz="5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endParaRPr>
            </a:p>
            <a:p>
              <a:pPr algn="ctr"/>
              <a:endParaRPr lang="en-GB" sz="6600" dirty="0">
                <a:solidFill>
                  <a:srgbClr val="FBD206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endParaRP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32375122-C3DB-9F06-26BE-EDC451255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36559" y="15709371"/>
              <a:ext cx="8961121" cy="6495309"/>
            </a:xfrm>
            <a:prstGeom prst="rect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FAB833C7-19E9-BE78-C3C0-7E5A3E4A19E9}"/>
              </a:ext>
            </a:extLst>
          </p:cNvPr>
          <p:cNvSpPr/>
          <p:nvPr/>
        </p:nvSpPr>
        <p:spPr>
          <a:xfrm>
            <a:off x="0" y="-76200"/>
            <a:ext cx="43891200" cy="3429000"/>
          </a:xfrm>
          <a:prstGeom prst="rect">
            <a:avLst/>
          </a:prstGeom>
          <a:solidFill>
            <a:srgbClr val="A799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rgbClr val="FBD206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Natural Language Inference</a:t>
            </a:r>
          </a:p>
          <a:p>
            <a:pPr algn="ctr"/>
            <a:r>
              <a:rPr lang="en-US" sz="8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By Jack Pay &amp; </a:t>
            </a:r>
            <a:r>
              <a:rPr lang="en-US" sz="75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Dennis Kiselev</a:t>
            </a:r>
            <a:endParaRPr lang="en-GB" sz="75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pic>
        <p:nvPicPr>
          <p:cNvPr id="1028" name="Picture 4" descr="Logo downloads | University brand | StaffNet | The University of Manchester">
            <a:extLst>
              <a:ext uri="{FF2B5EF4-FFF2-40B4-BE49-F238E27FC236}">
                <a16:creationId xmlns:a16="http://schemas.microsoft.com/office/drawing/2014/main" id="{DF314892-3EE3-8486-F602-9CD7570B5F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79"/>
          <a:stretch/>
        </p:blipFill>
        <p:spPr bwMode="auto">
          <a:xfrm>
            <a:off x="701040" y="360703"/>
            <a:ext cx="8019741" cy="255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AE10DD-C02A-1DAA-196B-8A671F267BE2}"/>
              </a:ext>
            </a:extLst>
          </p:cNvPr>
          <p:cNvSpPr/>
          <p:nvPr/>
        </p:nvSpPr>
        <p:spPr>
          <a:xfrm>
            <a:off x="14950397" y="27044443"/>
            <a:ext cx="28239708" cy="5485302"/>
          </a:xfrm>
          <a:prstGeom prst="roundRect">
            <a:avLst>
              <a:gd name="adj" fmla="val 6993"/>
            </a:avLst>
          </a:prstGeom>
          <a:solidFill>
            <a:srgbClr val="A799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rtlCol="0" anchor="t"/>
          <a:lstStyle/>
          <a:p>
            <a:pPr algn="ctr"/>
            <a:r>
              <a:rPr lang="en-US" sz="5400" dirty="0">
                <a:solidFill>
                  <a:srgbClr val="FBD206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Optimal Results</a:t>
            </a:r>
            <a:endParaRPr lang="en-GB" sz="54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algn="ctr"/>
            <a:endParaRPr lang="en-GB" sz="6600" dirty="0">
              <a:solidFill>
                <a:srgbClr val="FBD206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4510406-C4A3-FF17-7DCC-A2A5BCDD0A85}"/>
              </a:ext>
            </a:extLst>
          </p:cNvPr>
          <p:cNvSpPr/>
          <p:nvPr/>
        </p:nvSpPr>
        <p:spPr>
          <a:xfrm>
            <a:off x="701040" y="3789702"/>
            <a:ext cx="13763105" cy="4577057"/>
          </a:xfrm>
          <a:prstGeom prst="roundRect">
            <a:avLst/>
          </a:prstGeom>
          <a:solidFill>
            <a:srgbClr val="A799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1800"/>
              </a:spcBef>
            </a:pPr>
            <a:r>
              <a:rPr lang="en-US" sz="5400" dirty="0">
                <a:solidFill>
                  <a:srgbClr val="FBD206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Introduction</a:t>
            </a:r>
            <a:endParaRPr lang="en-US" sz="6000" dirty="0">
              <a:solidFill>
                <a:srgbClr val="FBD206"/>
              </a:solidFill>
              <a:latin typeface="Open Sans SemiBold" pitchFamily="2" charset="0"/>
              <a:ea typeface="Open Sans SemiBold" pitchFamily="2" charset="0"/>
              <a:cs typeface="Open Sans SemiBold" pitchFamily="2" charset="0"/>
            </a:endParaRPr>
          </a:p>
          <a:p>
            <a:pPr marL="857250" indent="-8572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sz="3600" b="1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Two models </a:t>
            </a:r>
            <a:r>
              <a:rPr lang="en-GB" sz="3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were developed to solve Natural Language Inference (</a:t>
            </a:r>
            <a:r>
              <a:rPr lang="en-GB" sz="3600" b="1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NLI</a:t>
            </a:r>
            <a:r>
              <a:rPr lang="en-GB" sz="3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), the task of assessing whether a premise semantically supports a hypothesis</a:t>
            </a:r>
          </a:p>
          <a:p>
            <a:pPr marL="857250" indent="-8572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sz="3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Method B focused on using RNNs whilst C finetuned pretrained Transformer architectures</a:t>
            </a:r>
          </a:p>
          <a:p>
            <a:pPr marL="857250" indent="-857250"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en-GB" sz="48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857250" indent="-857250"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en-GB" sz="48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857250" indent="-857250"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en-GB" sz="66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E54F0FF-A100-E45E-5146-86EADDE73AF0}"/>
              </a:ext>
            </a:extLst>
          </p:cNvPr>
          <p:cNvSpPr/>
          <p:nvPr/>
        </p:nvSpPr>
        <p:spPr>
          <a:xfrm>
            <a:off x="701039" y="8622355"/>
            <a:ext cx="13763105" cy="12517944"/>
          </a:xfrm>
          <a:prstGeom prst="roundRect">
            <a:avLst>
              <a:gd name="adj" fmla="val 6097"/>
            </a:avLst>
          </a:prstGeom>
          <a:solidFill>
            <a:srgbClr val="A799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1800"/>
              </a:spcBef>
            </a:pPr>
            <a:r>
              <a:rPr lang="en-US" sz="5400" dirty="0">
                <a:solidFill>
                  <a:srgbClr val="FBD206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Methods</a:t>
            </a:r>
            <a:endParaRPr lang="en-US" sz="6600" dirty="0">
              <a:solidFill>
                <a:srgbClr val="FBD206"/>
              </a:solidFill>
              <a:latin typeface="Open Sans SemiBold" pitchFamily="2" charset="0"/>
              <a:ea typeface="Open Sans SemiBold" pitchFamily="2" charset="0"/>
              <a:cs typeface="Open Sans SemiBold" pitchFamily="2" charset="0"/>
            </a:endParaRPr>
          </a:p>
          <a:p>
            <a:pPr marL="685800" indent="-6858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Method B</a:t>
            </a:r>
            <a:r>
              <a:rPr lang="en-US" sz="36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:</a:t>
            </a:r>
          </a:p>
          <a:p>
            <a:pPr marL="1143000" lvl="1" indent="-6858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Trained a </a:t>
            </a:r>
            <a:r>
              <a:rPr lang="en-GB" sz="3600" b="1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Bi-LSTM</a:t>
            </a:r>
            <a:r>
              <a:rPr lang="en-GB" sz="36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with frozen </a:t>
            </a:r>
            <a:r>
              <a:rPr lang="en-GB" sz="3600" b="1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XLNET</a:t>
            </a:r>
            <a:r>
              <a:rPr lang="en-GB" sz="36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embeddings</a:t>
            </a:r>
          </a:p>
          <a:p>
            <a:pPr marL="1143000" lvl="1" indent="-6858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Utilised </a:t>
            </a:r>
            <a:r>
              <a:rPr lang="en-GB" sz="3600" b="1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learning rate scheduling </a:t>
            </a:r>
            <a:r>
              <a:rPr lang="en-GB" sz="36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to approach a global optimum</a:t>
            </a:r>
          </a:p>
          <a:p>
            <a:pPr marL="1600200" lvl="2" indent="-6858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LR was reduced on metric plateau</a:t>
            </a:r>
          </a:p>
          <a:p>
            <a:pPr marL="1143000" lvl="1" indent="-6858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Employed </a:t>
            </a:r>
            <a:r>
              <a:rPr lang="en-GB" sz="3600" b="1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subtractive &amp; multiplicative sentence fusion</a:t>
            </a:r>
            <a:r>
              <a:rPr lang="en-GB" sz="36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, &amp; </a:t>
            </a:r>
            <a:r>
              <a:rPr lang="en-GB" sz="3600" b="1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attention</a:t>
            </a:r>
            <a:r>
              <a:rPr lang="en-GB" sz="36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to enhance sentence representations</a:t>
            </a:r>
          </a:p>
          <a:p>
            <a:pPr marL="685800" indent="-6858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sz="3600" b="1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Method C:</a:t>
            </a:r>
            <a:endParaRPr lang="en-GB" sz="36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1143000" lvl="1" indent="-6858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Finetuned the base </a:t>
            </a:r>
            <a:r>
              <a:rPr lang="en-GB" sz="3600" b="1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ROBERTA</a:t>
            </a:r>
            <a:r>
              <a:rPr lang="en-GB" sz="36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Transformer model</a:t>
            </a:r>
          </a:p>
          <a:p>
            <a:pPr marL="1143000" lvl="1" indent="-6858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Employed </a:t>
            </a:r>
            <a:r>
              <a:rPr lang="en-GB" sz="3600" b="1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data augmentation </a:t>
            </a:r>
            <a:r>
              <a:rPr lang="en-GB" sz="36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to bolster the training data:</a:t>
            </a:r>
          </a:p>
          <a:p>
            <a:pPr marL="1600200" lvl="2" indent="-6858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Synonym replacements &amp; insertions</a:t>
            </a:r>
          </a:p>
          <a:p>
            <a:pPr marL="1600200" lvl="2" indent="-6858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Word deletions &amp; swaps</a:t>
            </a:r>
          </a:p>
          <a:p>
            <a:pPr marL="1143000" lvl="1" indent="-6858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Used </a:t>
            </a:r>
            <a:r>
              <a:rPr lang="en-GB" sz="3600" b="1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early stopping </a:t>
            </a:r>
            <a:r>
              <a:rPr lang="en-GB" sz="36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and LR scheduling to reduce overfitting</a:t>
            </a:r>
          </a:p>
          <a:p>
            <a:pPr marL="1600200" lvl="2" indent="-6858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LR warmup and then decreasing was used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A187F5-2A01-19B5-CFB8-999A94CBDBBB}"/>
              </a:ext>
            </a:extLst>
          </p:cNvPr>
          <p:cNvSpPr/>
          <p:nvPr/>
        </p:nvSpPr>
        <p:spPr>
          <a:xfrm>
            <a:off x="701038" y="21395894"/>
            <a:ext cx="13763104" cy="6199078"/>
          </a:xfrm>
          <a:prstGeom prst="roundRect">
            <a:avLst>
              <a:gd name="adj" fmla="val 11750"/>
            </a:avLst>
          </a:prstGeom>
          <a:solidFill>
            <a:srgbClr val="A799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5400" dirty="0">
                <a:solidFill>
                  <a:srgbClr val="FBD206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Conclusions</a:t>
            </a:r>
            <a:endParaRPr lang="en-US" sz="6600" dirty="0">
              <a:solidFill>
                <a:srgbClr val="FBD206"/>
              </a:solidFill>
              <a:latin typeface="Open Sans SemiBold" pitchFamily="2" charset="0"/>
              <a:ea typeface="Open Sans SemiBold" pitchFamily="2" charset="0"/>
              <a:cs typeface="Open Sans SemiBold" pitchFamily="2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Pretrained word embeddings </a:t>
            </a:r>
            <a:r>
              <a:rPr lang="en-US" sz="40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are key to higher performance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Transformers</a:t>
            </a:r>
            <a:r>
              <a:rPr lang="en-US" sz="40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achieve a </a:t>
            </a:r>
            <a:r>
              <a:rPr lang="en-US" sz="4000" b="1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higher performance </a:t>
            </a:r>
            <a:r>
              <a:rPr lang="en-US" sz="40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but also loss, compared with RNNs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Likely due to low output scores from RNNs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Basic textual augmentations do not significantly improve performance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GB" sz="4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algn="ctr"/>
            <a:endParaRPr lang="en-GB" sz="6600" dirty="0">
              <a:solidFill>
                <a:srgbClr val="FBD206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8482BFF-8C56-9591-873E-69CF21FA3444}"/>
              </a:ext>
            </a:extLst>
          </p:cNvPr>
          <p:cNvSpPr/>
          <p:nvPr/>
        </p:nvSpPr>
        <p:spPr>
          <a:xfrm>
            <a:off x="701038" y="27850566"/>
            <a:ext cx="13763103" cy="4569973"/>
          </a:xfrm>
          <a:prstGeom prst="roundRect">
            <a:avLst>
              <a:gd name="adj" fmla="val 11303"/>
            </a:avLst>
          </a:prstGeom>
          <a:solidFill>
            <a:srgbClr val="A799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5400" dirty="0">
                <a:solidFill>
                  <a:srgbClr val="FBD206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References</a:t>
            </a:r>
            <a:endParaRPr lang="en-US" sz="6600" dirty="0">
              <a:solidFill>
                <a:srgbClr val="FBD206"/>
              </a:solidFill>
              <a:latin typeface="Open Sans SemiBold" pitchFamily="2" charset="0"/>
              <a:ea typeface="Open Sans SemiBold" pitchFamily="2" charset="0"/>
              <a:cs typeface="Open Sans SemiBold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S. Zhang, S. Liu and M. Liu, "Natural language inference using LSTM model with sentence fusion," 2017 36th Chinese Control Conference (CCC), Dalian, China, 2017, pp. 11081-11085, </a:t>
            </a:r>
            <a:r>
              <a:rPr lang="en-US" sz="2400" dirty="0" err="1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doi</a:t>
            </a:r>
            <a:r>
              <a:rPr lang="en-US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: 10.23919/ChiCC.2017.8029126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Tarunesh</a:t>
            </a:r>
            <a:r>
              <a:rPr lang="en-GB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, Ishan, </a:t>
            </a:r>
            <a:r>
              <a:rPr lang="en-GB" sz="2400" dirty="0" err="1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Somak</a:t>
            </a:r>
            <a:r>
              <a:rPr lang="en-GB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Aditya, and </a:t>
            </a:r>
            <a:r>
              <a:rPr lang="en-GB" sz="2400" dirty="0" err="1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Monojit</a:t>
            </a:r>
            <a:r>
              <a:rPr lang="en-GB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Choudhury. "Trusting </a:t>
            </a:r>
            <a:r>
              <a:rPr lang="en-GB" sz="2400" dirty="0" err="1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roberta</a:t>
            </a:r>
            <a:r>
              <a:rPr lang="en-GB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over </a:t>
            </a:r>
            <a:r>
              <a:rPr lang="en-GB" sz="2400" dirty="0" err="1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bert</a:t>
            </a:r>
            <a:r>
              <a:rPr lang="en-GB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: Insights from </a:t>
            </a:r>
            <a:r>
              <a:rPr lang="en-GB" sz="2400" dirty="0" err="1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checklisting</a:t>
            </a:r>
            <a:r>
              <a:rPr lang="en-GB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the natural language inference task." </a:t>
            </a:r>
            <a:r>
              <a:rPr lang="en-GB" sz="2400" dirty="0" err="1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arXiv</a:t>
            </a:r>
            <a:r>
              <a:rPr lang="en-GB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preprint arXiv:2107.07229 (2021).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Sadat, </a:t>
            </a:r>
            <a:r>
              <a:rPr lang="en-GB" sz="2400" dirty="0" err="1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Mobashir</a:t>
            </a:r>
            <a:r>
              <a:rPr lang="en-GB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, and Cornelia </a:t>
            </a:r>
            <a:r>
              <a:rPr lang="en-GB" sz="2400" dirty="0" err="1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Caragea</a:t>
            </a:r>
            <a:r>
              <a:rPr lang="en-GB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. "</a:t>
            </a:r>
            <a:r>
              <a:rPr lang="en-GB" sz="2400" dirty="0" err="1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Scinli</a:t>
            </a:r>
            <a:r>
              <a:rPr lang="en-GB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: A corpus for natural language inference on scientific text." </a:t>
            </a:r>
            <a:r>
              <a:rPr lang="en-GB" sz="2400" dirty="0" err="1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arXiv</a:t>
            </a:r>
            <a:r>
              <a:rPr lang="en-GB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preprint arXiv:2203.06728 (2022).</a:t>
            </a:r>
          </a:p>
          <a:p>
            <a:pPr algn="ctr"/>
            <a:endParaRPr lang="en-GB" sz="6600" dirty="0">
              <a:solidFill>
                <a:srgbClr val="FBD206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pic>
        <p:nvPicPr>
          <p:cNvPr id="13" name="Picture 4" descr="Logo downloads | University brand | StaffNet | The University of Manchester">
            <a:extLst>
              <a:ext uri="{FF2B5EF4-FFF2-40B4-BE49-F238E27FC236}">
                <a16:creationId xmlns:a16="http://schemas.microsoft.com/office/drawing/2014/main" id="{5680A45E-5D6F-5284-9C84-3A077D7BDF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79"/>
          <a:stretch/>
        </p:blipFill>
        <p:spPr bwMode="auto">
          <a:xfrm>
            <a:off x="35170419" y="388655"/>
            <a:ext cx="8019741" cy="255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E1A48FD-7B00-843C-161A-388EA9EB9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218545"/>
              </p:ext>
            </p:extLst>
          </p:nvPr>
        </p:nvGraphicFramePr>
        <p:xfrm>
          <a:off x="14950415" y="28147322"/>
          <a:ext cx="28239705" cy="41418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2285">
                  <a:extLst>
                    <a:ext uri="{9D8B030D-6E8A-4147-A177-3AD203B41FA5}">
                      <a16:colId xmlns:a16="http://schemas.microsoft.com/office/drawing/2014/main" val="2074238800"/>
                    </a:ext>
                  </a:extLst>
                </a:gridCol>
                <a:gridCol w="2172285">
                  <a:extLst>
                    <a:ext uri="{9D8B030D-6E8A-4147-A177-3AD203B41FA5}">
                      <a16:colId xmlns:a16="http://schemas.microsoft.com/office/drawing/2014/main" val="2240268206"/>
                    </a:ext>
                  </a:extLst>
                </a:gridCol>
                <a:gridCol w="2172285">
                  <a:extLst>
                    <a:ext uri="{9D8B030D-6E8A-4147-A177-3AD203B41FA5}">
                      <a16:colId xmlns:a16="http://schemas.microsoft.com/office/drawing/2014/main" val="3305914191"/>
                    </a:ext>
                  </a:extLst>
                </a:gridCol>
                <a:gridCol w="2172285">
                  <a:extLst>
                    <a:ext uri="{9D8B030D-6E8A-4147-A177-3AD203B41FA5}">
                      <a16:colId xmlns:a16="http://schemas.microsoft.com/office/drawing/2014/main" val="3391066115"/>
                    </a:ext>
                  </a:extLst>
                </a:gridCol>
                <a:gridCol w="2172285">
                  <a:extLst>
                    <a:ext uri="{9D8B030D-6E8A-4147-A177-3AD203B41FA5}">
                      <a16:colId xmlns:a16="http://schemas.microsoft.com/office/drawing/2014/main" val="4079886862"/>
                    </a:ext>
                  </a:extLst>
                </a:gridCol>
                <a:gridCol w="2172285">
                  <a:extLst>
                    <a:ext uri="{9D8B030D-6E8A-4147-A177-3AD203B41FA5}">
                      <a16:colId xmlns:a16="http://schemas.microsoft.com/office/drawing/2014/main" val="1603675036"/>
                    </a:ext>
                  </a:extLst>
                </a:gridCol>
                <a:gridCol w="2172285">
                  <a:extLst>
                    <a:ext uri="{9D8B030D-6E8A-4147-A177-3AD203B41FA5}">
                      <a16:colId xmlns:a16="http://schemas.microsoft.com/office/drawing/2014/main" val="1095657681"/>
                    </a:ext>
                  </a:extLst>
                </a:gridCol>
                <a:gridCol w="2172285">
                  <a:extLst>
                    <a:ext uri="{9D8B030D-6E8A-4147-A177-3AD203B41FA5}">
                      <a16:colId xmlns:a16="http://schemas.microsoft.com/office/drawing/2014/main" val="2061514745"/>
                    </a:ext>
                  </a:extLst>
                </a:gridCol>
                <a:gridCol w="2172285">
                  <a:extLst>
                    <a:ext uri="{9D8B030D-6E8A-4147-A177-3AD203B41FA5}">
                      <a16:colId xmlns:a16="http://schemas.microsoft.com/office/drawing/2014/main" val="4013144454"/>
                    </a:ext>
                  </a:extLst>
                </a:gridCol>
                <a:gridCol w="2172285">
                  <a:extLst>
                    <a:ext uri="{9D8B030D-6E8A-4147-A177-3AD203B41FA5}">
                      <a16:colId xmlns:a16="http://schemas.microsoft.com/office/drawing/2014/main" val="3579964545"/>
                    </a:ext>
                  </a:extLst>
                </a:gridCol>
                <a:gridCol w="2172285">
                  <a:extLst>
                    <a:ext uri="{9D8B030D-6E8A-4147-A177-3AD203B41FA5}">
                      <a16:colId xmlns:a16="http://schemas.microsoft.com/office/drawing/2014/main" val="3448529985"/>
                    </a:ext>
                  </a:extLst>
                </a:gridCol>
                <a:gridCol w="2172285">
                  <a:extLst>
                    <a:ext uri="{9D8B030D-6E8A-4147-A177-3AD203B41FA5}">
                      <a16:colId xmlns:a16="http://schemas.microsoft.com/office/drawing/2014/main" val="2131172517"/>
                    </a:ext>
                  </a:extLst>
                </a:gridCol>
                <a:gridCol w="2172285">
                  <a:extLst>
                    <a:ext uri="{9D8B030D-6E8A-4147-A177-3AD203B41FA5}">
                      <a16:colId xmlns:a16="http://schemas.microsoft.com/office/drawing/2014/main" val="1762411193"/>
                    </a:ext>
                  </a:extLst>
                </a:gridCol>
              </a:tblGrid>
              <a:tr h="1842180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FBD206"/>
                          </a:solidFill>
                          <a:latin typeface="Open Sans SemiBold" pitchFamily="2" charset="0"/>
                          <a:ea typeface="Open Sans SemiBold" pitchFamily="2" charset="0"/>
                          <a:cs typeface="Open Sans SemiBold" pitchFamily="2" charset="0"/>
                        </a:rPr>
                        <a:t>Method</a:t>
                      </a:r>
                      <a:endParaRPr lang="en-GB" sz="3600" b="0" dirty="0">
                        <a:solidFill>
                          <a:srgbClr val="FBD206"/>
                        </a:solidFill>
                        <a:latin typeface="Open Sans SemiBold" pitchFamily="2" charset="0"/>
                        <a:ea typeface="Open Sans SemiBold" pitchFamily="2" charset="0"/>
                        <a:cs typeface="Open Sans SemiBold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600" b="0" i="0" u="none" strike="noStrike" dirty="0">
                          <a:solidFill>
                            <a:srgbClr val="FBD206"/>
                          </a:solidFill>
                          <a:effectLst/>
                          <a:latin typeface="Open Sans SemiBold" pitchFamily="2" charset="0"/>
                          <a:ea typeface="Open Sans SemiBold" pitchFamily="2" charset="0"/>
                          <a:cs typeface="Open Sans SemiBold" pitchFamily="2" charset="0"/>
                        </a:rPr>
                        <a:t>Accuracy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600" b="0" i="0" u="none" strike="noStrike" dirty="0">
                          <a:solidFill>
                            <a:srgbClr val="FBD206"/>
                          </a:solidFill>
                          <a:effectLst/>
                          <a:latin typeface="Open Sans SemiBold" pitchFamily="2" charset="0"/>
                          <a:ea typeface="Open Sans SemiBold" pitchFamily="2" charset="0"/>
                          <a:cs typeface="Open Sans SemiBold" pitchFamily="2" charset="0"/>
                        </a:rPr>
                        <a:t>Precision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600" b="0" i="0" u="none" strike="noStrike">
                          <a:solidFill>
                            <a:srgbClr val="FBD206"/>
                          </a:solidFill>
                          <a:effectLst/>
                          <a:latin typeface="Open Sans SemiBold" pitchFamily="2" charset="0"/>
                          <a:ea typeface="Open Sans SemiBold" pitchFamily="2" charset="0"/>
                          <a:cs typeface="Open Sans SemiBold" pitchFamily="2" charset="0"/>
                        </a:rPr>
                        <a:t>Macro Precision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600" b="0" i="0" u="none" strike="noStrike" dirty="0">
                          <a:solidFill>
                            <a:srgbClr val="FBD206"/>
                          </a:solidFill>
                          <a:effectLst/>
                          <a:latin typeface="Open Sans SemiBold" pitchFamily="2" charset="0"/>
                          <a:ea typeface="Open Sans SemiBold" pitchFamily="2" charset="0"/>
                          <a:cs typeface="Open Sans SemiBold" pitchFamily="2" charset="0"/>
                        </a:rPr>
                        <a:t>Weighted Macro Precision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600" b="0" i="0" u="none" strike="noStrike">
                          <a:solidFill>
                            <a:srgbClr val="FBD206"/>
                          </a:solidFill>
                          <a:effectLst/>
                          <a:latin typeface="Open Sans SemiBold" pitchFamily="2" charset="0"/>
                          <a:ea typeface="Open Sans SemiBold" pitchFamily="2" charset="0"/>
                          <a:cs typeface="Open Sans SemiBold" pitchFamily="2" charset="0"/>
                        </a:rPr>
                        <a:t>Recall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600" b="0" i="0" u="none" strike="noStrike">
                          <a:solidFill>
                            <a:srgbClr val="FBD206"/>
                          </a:solidFill>
                          <a:effectLst/>
                          <a:latin typeface="Open Sans SemiBold" pitchFamily="2" charset="0"/>
                          <a:ea typeface="Open Sans SemiBold" pitchFamily="2" charset="0"/>
                          <a:cs typeface="Open Sans SemiBold" pitchFamily="2" charset="0"/>
                        </a:rPr>
                        <a:t>Macro Recall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600" b="0" i="0" u="none" strike="noStrike" dirty="0">
                          <a:solidFill>
                            <a:srgbClr val="FBD206"/>
                          </a:solidFill>
                          <a:effectLst/>
                          <a:latin typeface="Open Sans SemiBold" pitchFamily="2" charset="0"/>
                          <a:ea typeface="Open Sans SemiBold" pitchFamily="2" charset="0"/>
                          <a:cs typeface="Open Sans SemiBold" pitchFamily="2" charset="0"/>
                        </a:rPr>
                        <a:t>Weighted Macro Recall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600" b="0" i="0" u="none" strike="noStrike" dirty="0">
                          <a:solidFill>
                            <a:srgbClr val="FBD206"/>
                          </a:solidFill>
                          <a:effectLst/>
                          <a:latin typeface="Open Sans SemiBold" pitchFamily="2" charset="0"/>
                          <a:ea typeface="Open Sans SemiBold" pitchFamily="2" charset="0"/>
                          <a:cs typeface="Open Sans SemiBold" pitchFamily="2" charset="0"/>
                        </a:rPr>
                        <a:t>F1-Score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600" b="0" i="0" u="none" strike="noStrike" dirty="0">
                          <a:solidFill>
                            <a:srgbClr val="FBD206"/>
                          </a:solidFill>
                          <a:effectLst/>
                          <a:latin typeface="Open Sans SemiBold" pitchFamily="2" charset="0"/>
                          <a:ea typeface="Open Sans SemiBold" pitchFamily="2" charset="0"/>
                          <a:cs typeface="Open Sans SemiBold" pitchFamily="2" charset="0"/>
                        </a:rPr>
                        <a:t>Macro F1-Score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600" b="0" i="0" u="none" strike="noStrike" dirty="0">
                          <a:solidFill>
                            <a:srgbClr val="FBD206"/>
                          </a:solidFill>
                          <a:effectLst/>
                          <a:latin typeface="Open Sans SemiBold" pitchFamily="2" charset="0"/>
                          <a:ea typeface="Open Sans SemiBold" pitchFamily="2" charset="0"/>
                          <a:cs typeface="Open Sans SemiBold" pitchFamily="2" charset="0"/>
                        </a:rPr>
                        <a:t>Weighted Macro F1-Score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600" b="0" i="0" u="none" strike="noStrike" dirty="0">
                          <a:solidFill>
                            <a:srgbClr val="FBD206"/>
                          </a:solidFill>
                          <a:effectLst/>
                          <a:latin typeface="Open Sans SemiBold" pitchFamily="2" charset="0"/>
                          <a:ea typeface="Open Sans SemiBold" pitchFamily="2" charset="0"/>
                          <a:cs typeface="Open Sans SemiBold" pitchFamily="2" charset="0"/>
                        </a:rPr>
                        <a:t>MCC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600" b="0" i="0" u="none" strike="noStrike" dirty="0">
                          <a:solidFill>
                            <a:srgbClr val="FBD206"/>
                          </a:solidFill>
                          <a:effectLst/>
                          <a:latin typeface="Open Sans SemiBold" pitchFamily="2" charset="0"/>
                          <a:ea typeface="Open Sans SemiBold" pitchFamily="2" charset="0"/>
                          <a:cs typeface="Open Sans SemiBold" pitchFamily="2" charset="0"/>
                        </a:rPr>
                        <a:t>Loss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16975685"/>
                  </a:ext>
                </a:extLst>
              </a:tr>
              <a:tr h="1149849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bg1"/>
                          </a:solidFill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B</a:t>
                      </a:r>
                      <a:endParaRPr lang="en-GB" sz="4800" dirty="0">
                        <a:solidFill>
                          <a:schemeClr val="bg1"/>
                        </a:solidFill>
                        <a:latin typeface="Open Sans Light" pitchFamily="2" charset="0"/>
                        <a:ea typeface="Open Sans Light" pitchFamily="2" charset="0"/>
                        <a:cs typeface="Open Sans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8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0.728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8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0.728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8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0.728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8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0.728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8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0.754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8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0.727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8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0.728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8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0.741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8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0.727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8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0.728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8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0.455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8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0.535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5609488"/>
                  </a:ext>
                </a:extLst>
              </a:tr>
              <a:tr h="1149849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bg1"/>
                          </a:solidFill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C</a:t>
                      </a:r>
                      <a:endParaRPr lang="en-GB" sz="4800" dirty="0">
                        <a:solidFill>
                          <a:schemeClr val="bg1"/>
                        </a:solidFill>
                        <a:latin typeface="Open Sans Light" pitchFamily="2" charset="0"/>
                        <a:ea typeface="Open Sans Light" pitchFamily="2" charset="0"/>
                        <a:cs typeface="Open Sans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8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0.874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8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0.902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8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0.874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8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0.875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8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0.848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8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0.875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8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0.874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8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0.874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8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0.874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8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0.874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8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0.749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8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1.849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94335215"/>
                  </a:ext>
                </a:extLst>
              </a:tr>
            </a:tbl>
          </a:graphicData>
        </a:graphic>
      </p:graphicFrame>
      <p:grpSp>
        <p:nvGrpSpPr>
          <p:cNvPr id="44" name="Group 43">
            <a:extLst>
              <a:ext uri="{FF2B5EF4-FFF2-40B4-BE49-F238E27FC236}">
                <a16:creationId xmlns:a16="http://schemas.microsoft.com/office/drawing/2014/main" id="{97E300FB-550F-5B0A-E04F-C31F409B244F}"/>
              </a:ext>
            </a:extLst>
          </p:cNvPr>
          <p:cNvGrpSpPr/>
          <p:nvPr/>
        </p:nvGrpSpPr>
        <p:grpSpPr>
          <a:xfrm>
            <a:off x="14950397" y="3817655"/>
            <a:ext cx="28239720" cy="11347103"/>
            <a:chOff x="14950440" y="3770977"/>
            <a:chExt cx="28239720" cy="11347103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506BAEF-C630-63EA-6E89-CB8C5A51F7AD}"/>
                </a:ext>
              </a:extLst>
            </p:cNvPr>
            <p:cNvSpPr/>
            <p:nvPr/>
          </p:nvSpPr>
          <p:spPr>
            <a:xfrm>
              <a:off x="14950440" y="3770977"/>
              <a:ext cx="28239720" cy="11347103"/>
            </a:xfrm>
            <a:prstGeom prst="roundRect">
              <a:avLst>
                <a:gd name="adj" fmla="val 3710"/>
              </a:avLst>
            </a:prstGeom>
            <a:solidFill>
              <a:srgbClr val="A799B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5400" dirty="0">
                  <a:solidFill>
                    <a:srgbClr val="FBD206"/>
                  </a:solidFill>
                  <a:latin typeface="Open Sans SemiBold" pitchFamily="2" charset="0"/>
                  <a:ea typeface="Open Sans SemiBold" pitchFamily="2" charset="0"/>
                  <a:cs typeface="Open Sans SemiBold" pitchFamily="2" charset="0"/>
                </a:rPr>
                <a:t>Task B: Figures</a:t>
              </a:r>
              <a:endParaRPr lang="en-GB" sz="5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endParaRPr>
            </a:p>
            <a:p>
              <a:pPr algn="ctr"/>
              <a:endParaRPr lang="en-GB" sz="6600" dirty="0">
                <a:solidFill>
                  <a:srgbClr val="FBD206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755C39C-67EC-45A8-2335-1DD4D0C0B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5497" y="4724400"/>
              <a:ext cx="11037842" cy="5789787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557416E-18CF-566C-A22C-DFA5B5515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36560" y="4064412"/>
              <a:ext cx="8961121" cy="6510344"/>
            </a:xfrm>
            <a:prstGeom prst="rect">
              <a:avLst/>
            </a:prstGeom>
          </p:spPr>
        </p:pic>
      </p:grp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CADAA73-2C4D-BC9B-06B9-9D166A9F6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139284"/>
              </p:ext>
            </p:extLst>
          </p:nvPr>
        </p:nvGraphicFramePr>
        <p:xfrm>
          <a:off x="14950398" y="10556354"/>
          <a:ext cx="28239719" cy="41128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5889">
                  <a:extLst>
                    <a:ext uri="{9D8B030D-6E8A-4147-A177-3AD203B41FA5}">
                      <a16:colId xmlns:a16="http://schemas.microsoft.com/office/drawing/2014/main" val="2074238800"/>
                    </a:ext>
                  </a:extLst>
                </a:gridCol>
                <a:gridCol w="12298680">
                  <a:extLst>
                    <a:ext uri="{9D8B030D-6E8A-4147-A177-3AD203B41FA5}">
                      <a16:colId xmlns:a16="http://schemas.microsoft.com/office/drawing/2014/main" val="2240268206"/>
                    </a:ext>
                  </a:extLst>
                </a:gridCol>
                <a:gridCol w="14615150">
                  <a:extLst>
                    <a:ext uri="{9D8B030D-6E8A-4147-A177-3AD203B41FA5}">
                      <a16:colId xmlns:a16="http://schemas.microsoft.com/office/drawing/2014/main" val="3305914191"/>
                    </a:ext>
                  </a:extLst>
                </a:gridCol>
              </a:tblGrid>
              <a:tr h="382834">
                <a:tc gridSpan="3"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rgbClr val="FBD206"/>
                          </a:solidFill>
                          <a:latin typeface="Open Sans SemiBold" pitchFamily="2" charset="0"/>
                          <a:ea typeface="Open Sans SemiBold" pitchFamily="2" charset="0"/>
                          <a:cs typeface="Open Sans SemiBold" pitchFamily="2" charset="0"/>
                        </a:rPr>
                        <a:t>Predictions with the Highest Loss</a:t>
                      </a:r>
                      <a:endParaRPr lang="en-GB" sz="3200" b="0" dirty="0">
                        <a:solidFill>
                          <a:srgbClr val="FBD206"/>
                        </a:solidFill>
                        <a:latin typeface="Open Sans SemiBold" pitchFamily="2" charset="0"/>
                        <a:ea typeface="Open Sans SemiBold" pitchFamily="2" charset="0"/>
                        <a:cs typeface="Open Sans SemiBold" pitchFamily="2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GB" sz="3200" b="0" i="0" u="none" strike="noStrike" dirty="0">
                        <a:solidFill>
                          <a:srgbClr val="FBD206"/>
                        </a:solidFill>
                        <a:effectLst/>
                        <a:latin typeface="Open Sans SemiBold" pitchFamily="2" charset="0"/>
                        <a:ea typeface="Open Sans SemiBold" pitchFamily="2" charset="0"/>
                        <a:cs typeface="Open Sans SemiBold" pitchFamily="2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GB" sz="3200" b="0" i="0" u="none" strike="noStrike" dirty="0">
                        <a:solidFill>
                          <a:srgbClr val="FBD206"/>
                        </a:solidFill>
                        <a:effectLst/>
                        <a:latin typeface="Open Sans SemiBold" pitchFamily="2" charset="0"/>
                        <a:ea typeface="Open Sans SemiBold" pitchFamily="2" charset="0"/>
                        <a:cs typeface="Open Sans SemiBold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49975616"/>
                  </a:ext>
                </a:extLst>
              </a:tr>
              <a:tr h="34253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rgbClr val="FBD206"/>
                          </a:solidFill>
                          <a:latin typeface="Open Sans SemiBold" pitchFamily="2" charset="0"/>
                          <a:ea typeface="Open Sans SemiBold" pitchFamily="2" charset="0"/>
                          <a:cs typeface="Open Sans SemiBold" pitchFamily="2" charset="0"/>
                        </a:rPr>
                        <a:t>Loss</a:t>
                      </a:r>
                      <a:endParaRPr lang="en-GB" sz="2800" b="0" dirty="0">
                        <a:solidFill>
                          <a:srgbClr val="FBD206"/>
                        </a:solidFill>
                        <a:latin typeface="Open Sans SemiBold" pitchFamily="2" charset="0"/>
                        <a:ea typeface="Open Sans SemiBold" pitchFamily="2" charset="0"/>
                        <a:cs typeface="Open Sans SemiBold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 dirty="0">
                          <a:solidFill>
                            <a:srgbClr val="FBD206"/>
                          </a:solidFill>
                          <a:effectLst/>
                          <a:latin typeface="Open Sans SemiBold" pitchFamily="2" charset="0"/>
                          <a:ea typeface="Open Sans SemiBold" pitchFamily="2" charset="0"/>
                          <a:cs typeface="Open Sans SemiBold" pitchFamily="2" charset="0"/>
                        </a:rPr>
                        <a:t>Premise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 dirty="0">
                          <a:solidFill>
                            <a:srgbClr val="FBD206"/>
                          </a:solidFill>
                          <a:effectLst/>
                          <a:latin typeface="Open Sans SemiBold" pitchFamily="2" charset="0"/>
                          <a:ea typeface="Open Sans SemiBold" pitchFamily="2" charset="0"/>
                          <a:cs typeface="Open Sans SemiBold" pitchFamily="2" charset="0"/>
                        </a:rPr>
                        <a:t>Hypothesis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16975685"/>
                  </a:ext>
                </a:extLst>
              </a:tr>
              <a:tr h="852561">
                <a:tc>
                  <a:txBody>
                    <a:bodyPr/>
                    <a:lstStyle/>
                    <a:p>
                      <a:pPr algn="ctr"/>
                      <a:r>
                        <a:rPr lang="en-GB" sz="2800">
                          <a:solidFill>
                            <a:schemeClr val="bg1"/>
                          </a:solidFill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11.88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He was the first scholar to describe in detail.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He was the first scholar to describe in detail and document the long-term cyclical relationship between global population cycles and cycles of political rebellion and revolution.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5609488"/>
                  </a:ext>
                </a:extLst>
              </a:tr>
              <a:tr h="570473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bg1"/>
                          </a:solidFill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6.59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La </a:t>
                      </a:r>
                      <a:r>
                        <a:rPr lang="en-US" sz="2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Barredora</a:t>
                      </a:r>
                      <a:r>
                        <a:rPr lang="en-US" sz="28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 ("The Sweeper Truck") is a criminal gang based in the Mexican resort city of Acapulco, Guerrero and its surrounding territories.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La </a:t>
                      </a:r>
                      <a:r>
                        <a:rPr lang="en-US" sz="2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Barredora</a:t>
                      </a:r>
                      <a:r>
                        <a:rPr lang="en-US" sz="28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 ("The Sweeper Truck") is a criminal gang based in the Mexican resort city of Acapulco, City and County of Denver and its surrounding territories.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94335215"/>
                  </a:ext>
                </a:extLst>
              </a:tr>
              <a:tr h="570473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bg1"/>
                          </a:solidFill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5.58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Traditional examples of background music include music played at various social gatherings and music played in certain retail venues.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Traditional examples of background music include music played at same social gatherings and music played in certain retail venues.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6742310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3B873E9A-7174-5AFE-B72D-0B8DDB751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525553"/>
              </p:ext>
            </p:extLst>
          </p:nvPr>
        </p:nvGraphicFramePr>
        <p:xfrm>
          <a:off x="14950386" y="21826680"/>
          <a:ext cx="28239719" cy="45456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5889">
                  <a:extLst>
                    <a:ext uri="{9D8B030D-6E8A-4147-A177-3AD203B41FA5}">
                      <a16:colId xmlns:a16="http://schemas.microsoft.com/office/drawing/2014/main" val="2074238800"/>
                    </a:ext>
                  </a:extLst>
                </a:gridCol>
                <a:gridCol w="12298680">
                  <a:extLst>
                    <a:ext uri="{9D8B030D-6E8A-4147-A177-3AD203B41FA5}">
                      <a16:colId xmlns:a16="http://schemas.microsoft.com/office/drawing/2014/main" val="2240268206"/>
                    </a:ext>
                  </a:extLst>
                </a:gridCol>
                <a:gridCol w="14615150">
                  <a:extLst>
                    <a:ext uri="{9D8B030D-6E8A-4147-A177-3AD203B41FA5}">
                      <a16:colId xmlns:a16="http://schemas.microsoft.com/office/drawing/2014/main" val="3305914191"/>
                    </a:ext>
                  </a:extLst>
                </a:gridCol>
              </a:tblGrid>
              <a:tr h="631344">
                <a:tc gridSpan="3"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rgbClr val="FBD206"/>
                          </a:solidFill>
                          <a:latin typeface="Open Sans SemiBold" pitchFamily="2" charset="0"/>
                          <a:ea typeface="Open Sans SemiBold" pitchFamily="2" charset="0"/>
                          <a:cs typeface="Open Sans SemiBold" pitchFamily="2" charset="0"/>
                        </a:rPr>
                        <a:t>Predictions with the Highest Loss</a:t>
                      </a:r>
                      <a:endParaRPr lang="en-GB" sz="3200" b="0" dirty="0">
                        <a:solidFill>
                          <a:srgbClr val="FBD206"/>
                        </a:solidFill>
                        <a:latin typeface="Open Sans SemiBold" pitchFamily="2" charset="0"/>
                        <a:ea typeface="Open Sans SemiBold" pitchFamily="2" charset="0"/>
                        <a:cs typeface="Open Sans SemiBold" pitchFamily="2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GB" sz="3200" b="0" i="0" u="none" strike="noStrike" dirty="0">
                        <a:solidFill>
                          <a:srgbClr val="FBD206"/>
                        </a:solidFill>
                        <a:effectLst/>
                        <a:latin typeface="Open Sans SemiBold" pitchFamily="2" charset="0"/>
                        <a:ea typeface="Open Sans SemiBold" pitchFamily="2" charset="0"/>
                        <a:cs typeface="Open Sans SemiBold" pitchFamily="2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GB" sz="3200" b="0" i="0" u="none" strike="noStrike" dirty="0">
                        <a:solidFill>
                          <a:srgbClr val="FBD206"/>
                        </a:solidFill>
                        <a:effectLst/>
                        <a:latin typeface="Open Sans SemiBold" pitchFamily="2" charset="0"/>
                        <a:ea typeface="Open Sans SemiBold" pitchFamily="2" charset="0"/>
                        <a:cs typeface="Open Sans SemiBold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49975616"/>
                  </a:ext>
                </a:extLst>
              </a:tr>
              <a:tr h="56488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rgbClr val="FBD206"/>
                          </a:solidFill>
                          <a:latin typeface="Open Sans SemiBold" pitchFamily="2" charset="0"/>
                          <a:ea typeface="Open Sans SemiBold" pitchFamily="2" charset="0"/>
                          <a:cs typeface="Open Sans SemiBold" pitchFamily="2" charset="0"/>
                        </a:rPr>
                        <a:t>Loss</a:t>
                      </a:r>
                      <a:endParaRPr lang="en-GB" sz="2800" b="0" dirty="0">
                        <a:solidFill>
                          <a:srgbClr val="FBD206"/>
                        </a:solidFill>
                        <a:latin typeface="Open Sans SemiBold" pitchFamily="2" charset="0"/>
                        <a:ea typeface="Open Sans SemiBold" pitchFamily="2" charset="0"/>
                        <a:cs typeface="Open Sans SemiBold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 dirty="0">
                          <a:solidFill>
                            <a:srgbClr val="FBD206"/>
                          </a:solidFill>
                          <a:effectLst/>
                          <a:latin typeface="Open Sans SemiBold" pitchFamily="2" charset="0"/>
                          <a:ea typeface="Open Sans SemiBold" pitchFamily="2" charset="0"/>
                          <a:cs typeface="Open Sans SemiBold" pitchFamily="2" charset="0"/>
                        </a:rPr>
                        <a:t>Premise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 dirty="0">
                          <a:solidFill>
                            <a:srgbClr val="FBD206"/>
                          </a:solidFill>
                          <a:effectLst/>
                          <a:latin typeface="Open Sans SemiBold" pitchFamily="2" charset="0"/>
                          <a:ea typeface="Open Sans SemiBold" pitchFamily="2" charset="0"/>
                          <a:cs typeface="Open Sans SemiBold" pitchFamily="2" charset="0"/>
                        </a:rPr>
                        <a:t>Hypothesis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16975685"/>
                  </a:ext>
                </a:extLst>
              </a:tr>
              <a:tr h="140391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16.12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The traditional word for the API is pharmacon from Greek : : Ï†Î¬ÏÎ¼Î±ÎºÎ¿Î½, adapted from pharmacos which originally denoted a magical substance or drug.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The traditional word for the API is pharmacon or pharmakon (from Greek: Ï†Î¬ÏÎ¼Î±ÎºÎ¿Î½ , adapted from pharmacos) which originally denoted a magical substance or drug.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5609488"/>
                  </a:ext>
                </a:extLst>
              </a:tr>
              <a:tr h="11658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16.12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She received basic training in music when her mother used to take her ' masterji ' for training.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She received basic training in music when her mother used to take her to a Hindustani music teacher or 'masterji' for training.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94335215"/>
                  </a:ext>
                </a:extLst>
              </a:tr>
              <a:tr h="77971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16.12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b="0" i="0" u="none" strike="noStrike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Mon Dieu!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This person is speaking English.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66742310"/>
                  </a:ext>
                </a:extLst>
              </a:tr>
            </a:tbl>
          </a:graphicData>
        </a:graphic>
      </p:graphicFrame>
      <p:pic>
        <p:nvPicPr>
          <p:cNvPr id="47" name="Picture 46">
            <a:extLst>
              <a:ext uri="{FF2B5EF4-FFF2-40B4-BE49-F238E27FC236}">
                <a16:creationId xmlns:a16="http://schemas.microsoft.com/office/drawing/2014/main" id="{CDC31F98-3610-5CBA-7C17-BC37E9EFFE0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8" t="9731" r="9339" b="5887"/>
          <a:stretch/>
        </p:blipFill>
        <p:spPr>
          <a:xfrm>
            <a:off x="15245455" y="16087471"/>
            <a:ext cx="11037842" cy="572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147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620</Words>
  <Application>Microsoft Office PowerPoint</Application>
  <PresentationFormat>Custom</PresentationFormat>
  <Paragraphs>97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Open Sans Light</vt:lpstr>
      <vt:lpstr>Open Sans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Pay</dc:creator>
  <cp:lastModifiedBy>Jack Pay</cp:lastModifiedBy>
  <cp:revision>94</cp:revision>
  <dcterms:created xsi:type="dcterms:W3CDTF">2024-04-16T10:49:15Z</dcterms:created>
  <dcterms:modified xsi:type="dcterms:W3CDTF">2024-04-23T08:31:43Z</dcterms:modified>
</cp:coreProperties>
</file>