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Pay" initials="JP" lastIdx="1" clrIdx="0">
    <p:extLst>
      <p:ext uri="{19B8F6BF-5375-455C-9EA6-DF929625EA0E}">
        <p15:presenceInfo xmlns:p15="http://schemas.microsoft.com/office/powerpoint/2012/main" userId="S::jack.pay@student.manchester.ac.uk::6dbf6555-e931-4336-9d41-3709907784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206"/>
    <a:srgbClr val="FFDB00"/>
    <a:srgbClr val="6C2C93"/>
    <a:srgbClr val="A799B7"/>
    <a:srgbClr val="828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370" y="-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5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0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61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78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55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28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8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1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6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91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8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FECF-891D-49EB-A3E6-5F3FE0DE1572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23E7-93CC-4919-831A-DB96EA2E7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86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C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B833C7-19E9-BE78-C3C0-7E5A3E4A19E9}"/>
              </a:ext>
            </a:extLst>
          </p:cNvPr>
          <p:cNvSpPr/>
          <p:nvPr/>
        </p:nvSpPr>
        <p:spPr>
          <a:xfrm>
            <a:off x="0" y="-76200"/>
            <a:ext cx="43891200" cy="3429000"/>
          </a:xfrm>
          <a:prstGeom prst="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Natural Language Inference</a:t>
            </a:r>
          </a:p>
          <a:p>
            <a:pPr algn="ctr"/>
            <a:r>
              <a:rPr lang="en-US" sz="8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By Jack Pay &amp; </a:t>
            </a:r>
            <a:r>
              <a:rPr lang="en-US" sz="75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Dennis Kiselev</a:t>
            </a:r>
            <a:endParaRPr lang="en-GB" sz="75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1028" name="Picture 4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DF314892-3EE3-8486-F602-9CD7570B5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9"/>
          <a:stretch/>
        </p:blipFill>
        <p:spPr bwMode="auto">
          <a:xfrm>
            <a:off x="701040" y="360703"/>
            <a:ext cx="8019741" cy="25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E10DD-C02A-1DAA-196B-8A671F267BE2}"/>
              </a:ext>
            </a:extLst>
          </p:cNvPr>
          <p:cNvSpPr/>
          <p:nvPr/>
        </p:nvSpPr>
        <p:spPr>
          <a:xfrm>
            <a:off x="15351339" y="17882105"/>
            <a:ext cx="27782520" cy="7801767"/>
          </a:xfrm>
          <a:prstGeom prst="roundRect">
            <a:avLst>
              <a:gd name="adj" fmla="val 8626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Optimal Results</a:t>
            </a:r>
            <a:endParaRPr lang="en-GB" sz="6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510406-C4A3-FF17-7DCC-A2A5BCDD0A85}"/>
              </a:ext>
            </a:extLst>
          </p:cNvPr>
          <p:cNvSpPr/>
          <p:nvPr/>
        </p:nvSpPr>
        <p:spPr>
          <a:xfrm>
            <a:off x="701040" y="3789703"/>
            <a:ext cx="13763105" cy="5562115"/>
          </a:xfrm>
          <a:prstGeom prst="round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800"/>
              </a:spcBef>
            </a:pPr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Introduction</a:t>
            </a: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8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Two models </a:t>
            </a:r>
            <a:r>
              <a:rPr lang="en-GB" sz="48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were developed to solve Natural Language Inference (</a:t>
            </a:r>
            <a:r>
              <a:rPr lang="en-GB" sz="48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NLI</a:t>
            </a:r>
            <a:r>
              <a:rPr lang="en-GB" sz="48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)</a:t>
            </a: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8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 B focused on using RNNs whilst C finetuned pretrained Transformer architectures</a:t>
            </a: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sz="48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sz="48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857250" indent="-8572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GB" sz="6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54F0FF-A100-E45E-5146-86EADDE73AF0}"/>
              </a:ext>
            </a:extLst>
          </p:cNvPr>
          <p:cNvSpPr/>
          <p:nvPr/>
        </p:nvSpPr>
        <p:spPr>
          <a:xfrm>
            <a:off x="701039" y="9800890"/>
            <a:ext cx="13763105" cy="15882982"/>
          </a:xfrm>
          <a:prstGeom prst="roundRect">
            <a:avLst>
              <a:gd name="adj" fmla="val 6097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800"/>
              </a:spcBef>
            </a:pPr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Methods</a:t>
            </a:r>
          </a:p>
          <a:p>
            <a:pPr algn="ctr">
              <a:spcBef>
                <a:spcPts val="1800"/>
              </a:spcBef>
            </a:pP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Two methods were taken:</a:t>
            </a: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 B</a:t>
            </a:r>
            <a:r>
              <a:rPr lang="en-US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Trained a </a:t>
            </a:r>
            <a:r>
              <a:rPr lang="en-GB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Bi-LSTM</a:t>
            </a: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with frozen </a:t>
            </a:r>
            <a:r>
              <a:rPr lang="en-GB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XLNET</a:t>
            </a: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embeddings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Utilised </a:t>
            </a:r>
            <a:r>
              <a:rPr lang="en-GB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learning rate scheduling </a:t>
            </a: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 approach a global optimum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Employed sentence fusion &amp; attention to enhance sentence representations</a:t>
            </a:r>
          </a:p>
          <a:p>
            <a:pPr marL="685800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Method C:</a:t>
            </a:r>
            <a:endParaRPr lang="en-GB" sz="4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Finetuned the base </a:t>
            </a:r>
            <a:r>
              <a:rPr lang="en-GB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ROBERTA</a:t>
            </a: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Transformer model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Employed </a:t>
            </a:r>
            <a:r>
              <a:rPr lang="en-GB" sz="40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data augmentation </a:t>
            </a: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 bolster the training data:</a:t>
            </a:r>
          </a:p>
          <a:p>
            <a:pPr marL="1600200" lvl="2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Synonym replacements &amp; insertions</a:t>
            </a:r>
          </a:p>
          <a:p>
            <a:pPr marL="1600200" lvl="2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Word deletions &amp; swaps</a:t>
            </a:r>
          </a:p>
          <a:p>
            <a:pPr marL="1143000" lvl="1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Used early stopping to reduce overfitting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A187F5-2A01-19B5-CFB8-999A94CBDBBB}"/>
              </a:ext>
            </a:extLst>
          </p:cNvPr>
          <p:cNvSpPr/>
          <p:nvPr/>
        </p:nvSpPr>
        <p:spPr>
          <a:xfrm>
            <a:off x="757341" y="26132945"/>
            <a:ext cx="28541558" cy="6199078"/>
          </a:xfrm>
          <a:prstGeom prst="roundRect">
            <a:avLst/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Conclusions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Pretrained word embeddings </a:t>
            </a:r>
            <a:r>
              <a:rPr lang="en-US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are key to higher performance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Transformers</a:t>
            </a:r>
            <a:r>
              <a:rPr lang="en-US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achieve a </a:t>
            </a:r>
            <a:r>
              <a:rPr lang="en-US" sz="4800" b="1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higher performance </a:t>
            </a:r>
            <a:r>
              <a:rPr lang="en-US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but also loss, compared with RNNs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Likely due to low output scores from RNNs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Basic textual augmentations do not significantly improve performance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482BFF-8C56-9591-873E-69CF21FA3444}"/>
              </a:ext>
            </a:extLst>
          </p:cNvPr>
          <p:cNvSpPr/>
          <p:nvPr/>
        </p:nvSpPr>
        <p:spPr>
          <a:xfrm>
            <a:off x="29879099" y="26104867"/>
            <a:ext cx="13311060" cy="6199078"/>
          </a:xfrm>
          <a:prstGeom prst="roundRect">
            <a:avLst>
              <a:gd name="adj" fmla="val 11303"/>
            </a:avLst>
          </a:prstGeom>
          <a:solidFill>
            <a:srgbClr val="A7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rgbClr val="FBD20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References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input</a:t>
            </a:r>
            <a:endParaRPr lang="en-GB" sz="66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algn="ctr"/>
            <a:endParaRPr lang="en-GB" sz="6600" dirty="0">
              <a:solidFill>
                <a:srgbClr val="FBD206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13" name="Picture 4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5680A45E-5D6F-5284-9C84-3A077D7BD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9"/>
          <a:stretch/>
        </p:blipFill>
        <p:spPr bwMode="auto">
          <a:xfrm>
            <a:off x="35170419" y="388655"/>
            <a:ext cx="8019741" cy="25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E1A48FD-7B00-843C-161A-388EA9EB9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6815"/>
              </p:ext>
            </p:extLst>
          </p:nvPr>
        </p:nvGraphicFramePr>
        <p:xfrm>
          <a:off x="15407638" y="19084918"/>
          <a:ext cx="27782521" cy="5954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117">
                  <a:extLst>
                    <a:ext uri="{9D8B030D-6E8A-4147-A177-3AD203B41FA5}">
                      <a16:colId xmlns:a16="http://schemas.microsoft.com/office/drawing/2014/main" val="2074238800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2240268206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3305914191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3391066115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4079886862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1603675036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1095657681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2061514745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4013144454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3579964545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3448529985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2131172517"/>
                    </a:ext>
                  </a:extLst>
                </a:gridCol>
                <a:gridCol w="2137117">
                  <a:extLst>
                    <a:ext uri="{9D8B030D-6E8A-4147-A177-3AD203B41FA5}">
                      <a16:colId xmlns:a16="http://schemas.microsoft.com/office/drawing/2014/main" val="1762411193"/>
                    </a:ext>
                  </a:extLst>
                </a:gridCol>
              </a:tblGrid>
              <a:tr h="229705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Method</a:t>
                      </a:r>
                      <a:endParaRPr lang="en-GB" sz="32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Accuracy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Precision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Recall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Macro 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Weighted Macro F1-Score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MCC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Loss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975685"/>
                  </a:ext>
                </a:extLst>
              </a:tr>
              <a:tr h="182852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B</a:t>
                      </a:r>
                      <a:endParaRPr lang="en-GB" sz="40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0.446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0.587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609488"/>
                  </a:ext>
                </a:extLst>
              </a:tr>
              <a:tr h="182852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C</a:t>
                      </a:r>
                      <a:endParaRPr lang="en-GB" sz="40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0.760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40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1.751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335215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5C4156F8-F4D6-F1FA-32AC-A8811A0D24FE}"/>
              </a:ext>
            </a:extLst>
          </p:cNvPr>
          <p:cNvGrpSpPr/>
          <p:nvPr/>
        </p:nvGrpSpPr>
        <p:grpSpPr>
          <a:xfrm>
            <a:off x="15407639" y="3789703"/>
            <a:ext cx="27782521" cy="6720008"/>
            <a:chOff x="15407639" y="3789703"/>
            <a:chExt cx="27782521" cy="67200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506BAEF-C630-63EA-6E89-CB8C5A51F7AD}"/>
                </a:ext>
              </a:extLst>
            </p:cNvPr>
            <p:cNvSpPr/>
            <p:nvPr/>
          </p:nvSpPr>
          <p:spPr>
            <a:xfrm>
              <a:off x="15407639" y="3789703"/>
              <a:ext cx="27782521" cy="6720008"/>
            </a:xfrm>
            <a:prstGeom prst="roundRect">
              <a:avLst>
                <a:gd name="adj" fmla="val 10428"/>
              </a:avLst>
            </a:prstGeom>
            <a:solidFill>
              <a:srgbClr val="A799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600" dirty="0">
                  <a:solidFill>
                    <a:srgbClr val="FBD206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Task B: Figures</a:t>
              </a:r>
              <a:endParaRPr lang="en-GB" sz="6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endParaRPr>
            </a:p>
            <a:p>
              <a:pPr algn="ctr"/>
              <a:endParaRPr lang="en-GB" sz="6600" dirty="0">
                <a:solidFill>
                  <a:srgbClr val="FBD206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D74926-ACD7-9DEE-96F4-DCAAB5FEE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94526" y="5198153"/>
              <a:ext cx="9460033" cy="48507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88A0C2E-80D7-37E7-837E-FE057078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07082" y="5198152"/>
              <a:ext cx="6903598" cy="4871327"/>
            </a:xfrm>
            <a:prstGeom prst="rect">
              <a:avLst/>
            </a:prstGeom>
          </p:spPr>
        </p:pic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CADAA73-2C4D-BC9B-06B9-9D166A9F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19798"/>
              </p:ext>
            </p:extLst>
          </p:nvPr>
        </p:nvGraphicFramePr>
        <p:xfrm>
          <a:off x="32277972" y="5198152"/>
          <a:ext cx="10501053" cy="4977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0351">
                  <a:extLst>
                    <a:ext uri="{9D8B030D-6E8A-4147-A177-3AD203B41FA5}">
                      <a16:colId xmlns:a16="http://schemas.microsoft.com/office/drawing/2014/main" val="2074238800"/>
                    </a:ext>
                  </a:extLst>
                </a:gridCol>
                <a:gridCol w="3500351">
                  <a:extLst>
                    <a:ext uri="{9D8B030D-6E8A-4147-A177-3AD203B41FA5}">
                      <a16:colId xmlns:a16="http://schemas.microsoft.com/office/drawing/2014/main" val="2240268206"/>
                    </a:ext>
                  </a:extLst>
                </a:gridCol>
                <a:gridCol w="3500351">
                  <a:extLst>
                    <a:ext uri="{9D8B030D-6E8A-4147-A177-3AD203B41FA5}">
                      <a16:colId xmlns:a16="http://schemas.microsoft.com/office/drawing/2014/main" val="3305914191"/>
                    </a:ext>
                  </a:extLst>
                </a:gridCol>
              </a:tblGrid>
              <a:tr h="118968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Loss</a:t>
                      </a:r>
                      <a:endParaRPr lang="en-GB" sz="32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Premise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Hypothesis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975685"/>
                  </a:ext>
                </a:extLst>
              </a:tr>
              <a:tr h="9470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4</a:t>
                      </a:r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p</a:t>
                      </a:r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remise1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hypothesis1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609488"/>
                  </a:ext>
                </a:extLst>
              </a:tr>
              <a:tr h="9470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3</a:t>
                      </a:r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Premise2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Hypothesis2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335215"/>
                  </a:ext>
                </a:extLst>
              </a:tr>
              <a:tr h="9470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2</a:t>
                      </a:r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P</a:t>
                      </a:r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remise3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Hypothesis3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6742310"/>
                  </a:ext>
                </a:extLst>
              </a:tr>
              <a:tr h="9470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1</a:t>
                      </a:r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premise4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hypothesis4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274288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EFC9DF5-7E6F-8BFE-39BA-4EF86F54EE8B}"/>
              </a:ext>
            </a:extLst>
          </p:cNvPr>
          <p:cNvGrpSpPr/>
          <p:nvPr/>
        </p:nvGrpSpPr>
        <p:grpSpPr>
          <a:xfrm>
            <a:off x="15351338" y="10701249"/>
            <a:ext cx="27782521" cy="6720008"/>
            <a:chOff x="15407639" y="3789703"/>
            <a:chExt cx="27782521" cy="672000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18D1764-DEC6-08A2-1CE8-A0FA70C0F3C5}"/>
                </a:ext>
              </a:extLst>
            </p:cNvPr>
            <p:cNvSpPr/>
            <p:nvPr/>
          </p:nvSpPr>
          <p:spPr>
            <a:xfrm>
              <a:off x="15407639" y="3789703"/>
              <a:ext cx="27782521" cy="6720008"/>
            </a:xfrm>
            <a:prstGeom prst="roundRect">
              <a:avLst>
                <a:gd name="adj" fmla="val 10428"/>
              </a:avLst>
            </a:prstGeom>
            <a:solidFill>
              <a:srgbClr val="A799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600" dirty="0">
                  <a:solidFill>
                    <a:srgbClr val="FBD206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Task C: Figures</a:t>
              </a:r>
              <a:endParaRPr lang="en-GB" sz="6600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endParaRPr>
            </a:p>
            <a:p>
              <a:pPr algn="ctr"/>
              <a:endParaRPr lang="en-GB" sz="6600" dirty="0">
                <a:solidFill>
                  <a:srgbClr val="FBD206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5CDD09-A021-E74D-299D-8D6A72C11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94526" y="5198153"/>
              <a:ext cx="9460033" cy="485071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F1ACB40-71DE-CC4D-8892-13703C4CD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07082" y="5198152"/>
              <a:ext cx="6903598" cy="4871327"/>
            </a:xfrm>
            <a:prstGeom prst="rect">
              <a:avLst/>
            </a:prstGeom>
          </p:spPr>
        </p:pic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3D14E49-C22F-1D62-4F05-68F044F9C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82001"/>
              </p:ext>
            </p:extLst>
          </p:nvPr>
        </p:nvGraphicFramePr>
        <p:xfrm>
          <a:off x="32277971" y="12137401"/>
          <a:ext cx="10501053" cy="4977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0351">
                  <a:extLst>
                    <a:ext uri="{9D8B030D-6E8A-4147-A177-3AD203B41FA5}">
                      <a16:colId xmlns:a16="http://schemas.microsoft.com/office/drawing/2014/main" val="2074238800"/>
                    </a:ext>
                  </a:extLst>
                </a:gridCol>
                <a:gridCol w="3500351">
                  <a:extLst>
                    <a:ext uri="{9D8B030D-6E8A-4147-A177-3AD203B41FA5}">
                      <a16:colId xmlns:a16="http://schemas.microsoft.com/office/drawing/2014/main" val="2240268206"/>
                    </a:ext>
                  </a:extLst>
                </a:gridCol>
                <a:gridCol w="3500351">
                  <a:extLst>
                    <a:ext uri="{9D8B030D-6E8A-4147-A177-3AD203B41FA5}">
                      <a16:colId xmlns:a16="http://schemas.microsoft.com/office/drawing/2014/main" val="3305914191"/>
                    </a:ext>
                  </a:extLst>
                </a:gridCol>
              </a:tblGrid>
              <a:tr h="118968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FBD206"/>
                          </a:solidFill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Loss</a:t>
                      </a:r>
                      <a:endParaRPr lang="en-GB" sz="3200" b="0" dirty="0">
                        <a:solidFill>
                          <a:srgbClr val="FBD206"/>
                        </a:solidFill>
                        <a:latin typeface="Open Sans SemiBold" pitchFamily="2" charset="0"/>
                        <a:ea typeface="Open Sans SemiBold" pitchFamily="2" charset="0"/>
                        <a:cs typeface="Open Sans SemiBold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Premise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rgbClr val="FBD206"/>
                          </a:solidFill>
                          <a:effectLst/>
                          <a:latin typeface="Open Sans SemiBold" pitchFamily="2" charset="0"/>
                          <a:ea typeface="Open Sans SemiBold" pitchFamily="2" charset="0"/>
                          <a:cs typeface="Open Sans SemiBold" pitchFamily="2" charset="0"/>
                        </a:rPr>
                        <a:t>Hypothesis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6975685"/>
                  </a:ext>
                </a:extLst>
              </a:tr>
              <a:tr h="9470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4</a:t>
                      </a:r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p</a:t>
                      </a:r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remise1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hypothesis1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609488"/>
                  </a:ext>
                </a:extLst>
              </a:tr>
              <a:tr h="9470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3</a:t>
                      </a:r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Premise2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Hypothesis2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335215"/>
                  </a:ext>
                </a:extLst>
              </a:tr>
              <a:tr h="9470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2</a:t>
                      </a:r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P</a:t>
                      </a:r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remise3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Hypothesis3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6742310"/>
                  </a:ext>
                </a:extLst>
              </a:tr>
              <a:tr h="94702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1</a:t>
                      </a:r>
                      <a:endParaRPr lang="en-GB" sz="3200" dirty="0">
                        <a:solidFill>
                          <a:schemeClr val="bg1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premise4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hypothesis4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2742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14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231</Words>
  <Application>Microsoft Office PowerPoint</Application>
  <PresentationFormat>Custom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Light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Pay</dc:creator>
  <cp:lastModifiedBy>Jack Pay</cp:lastModifiedBy>
  <cp:revision>52</cp:revision>
  <dcterms:created xsi:type="dcterms:W3CDTF">2024-04-16T10:49:15Z</dcterms:created>
  <dcterms:modified xsi:type="dcterms:W3CDTF">2024-04-22T10:45:36Z</dcterms:modified>
</cp:coreProperties>
</file>