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79" r:id="rId5"/>
    <p:sldId id="281" r:id="rId6"/>
    <p:sldId id="282" r:id="rId7"/>
    <p:sldId id="287" r:id="rId8"/>
    <p:sldId id="280" r:id="rId9"/>
    <p:sldId id="288" r:id="rId10"/>
    <p:sldId id="283" r:id="rId11"/>
    <p:sldId id="284" r:id="rId12"/>
    <p:sldId id="285" r:id="rId13"/>
    <p:sldId id="286" r:id="rId14"/>
    <p:sldId id="289" r:id="rId15"/>
    <p:sldId id="290" r:id="rId16"/>
    <p:sldId id="291" r:id="rId17"/>
    <p:sldId id="292" r:id="rId18"/>
    <p:sldId id="293" r:id="rId19"/>
    <p:sldId id="29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D005E-869A-455D-B2F3-531306D92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6102CA-0794-4338-8808-487F239C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6C327-DAEE-40DD-A25E-19350D21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DED2E-D59D-44D5-A045-AC6A68C5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92E09-1087-4549-BF66-6B9A9C78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A56F4-E131-48C8-A553-4F7885D8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90F1E-DECB-4823-90FC-7BBCF831F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20CD2-532A-4A2A-8D68-039B5B8F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23A4B4-1EED-4819-A147-1B1563A9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42336-0F12-4FFC-AF1D-AAAE641E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2BFEF3-2BCE-43A4-8176-23A0EC2A8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82C23B-02F4-489F-8609-4F0AE4A4D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9A8674-A885-4775-B9AA-DC5C472F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C3329-8A5B-4567-B02B-C2D944EC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2B61B-3AC7-4D3D-88AC-2EA9A30B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00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A3E4E-5D45-4214-9B38-E76AA258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75836-A93D-4274-847A-73ECB86D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3992CE-62DC-46FB-8567-7C546B5F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602AF-C209-47C3-AEE1-81C1B5D4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2EBFCB-DD14-4403-9A3C-F26EE54C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6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218E6-3CB4-48CB-9F76-DE021E0D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295D6-EA3A-49D1-9882-3F26E979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E9789-A689-4BFD-89B5-D7385889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EAD8A-0BB7-45EF-B1FD-3D4553DE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47DEC-E8AF-4F39-AAB3-315D5CEB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9F4FA-D3A5-47C5-A3A7-BDD5FB6A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A58F9-5F9E-48EF-BD6A-7EBBDC20F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1BE6BC-2AE9-44CF-95D3-8317E6D1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986F0-A49C-46F9-8D75-998A80A0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D2CB2A-BFB1-4B5A-B4BC-BB7316B6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477EB1-9CE1-4778-A200-040CD270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2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1C44B-9A49-43E9-A6E5-3A620965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812960-A7FA-42A4-AC23-943FCF6A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4E3FDB-A452-4DCF-90B7-6463C09D3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B63189-E1D5-42C7-BAFF-A93CE3267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43181F-D5F7-4148-A183-82E086FDF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AE174A-7A7B-46D0-B280-B22E027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1FB1E6-7312-4F0D-A3DF-679D3A74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CF3E83-E5D4-4CB1-8654-BCB3236A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FF27E-DBC3-4DA6-9400-85CD71D2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70CCFE-F0F6-420E-AA22-26868DFF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24D204-4CF8-4A7B-8685-7E1D2BB6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7B3715-9D18-49A8-B32A-DB563BAA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7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A6B84B-380C-4B13-96F5-31E3D47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A2926A-F3AF-40AA-B0AC-BA21B410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59E21-55A0-4974-BEA6-94DB397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90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C017C-764B-43D0-B863-A0CCEAD9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7E42B-99E8-4403-8A74-CA0CC59D6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39CDDF-C869-4A23-8415-D22D816F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D4A208-EB21-4826-B134-A10C31C6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F16E1-3674-4FCA-B4F5-35ED0E4A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67379-D4A2-4AF0-96D5-1ABD7551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4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F8BB-EE20-474C-B5AE-82885D1D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EA369F-973E-40FC-B346-6C857E9EE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E79B29-1196-4653-A277-71EA14A70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F45A99-B024-4BCF-9441-B6D89602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2D5889-2307-4475-8C4B-DC2E8779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24C932-B65F-435D-8DAA-EA7A3FB7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92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B307ED-AAD3-47CA-943C-D7E8CB1D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5E35B1-7091-47FE-9110-9004A488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33533C-5D22-41BC-B8E7-257EBCD0A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7CBE-71C3-451B-925D-DB24DB66C4B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EC5F72-ACC3-410F-98B6-D6DB27983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4E551-60A7-4031-87F2-BA56CAA9B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78B1-2F82-465E-9B49-2A167D55E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nav_msgs/html/msg/OccupancyGrid.html" TargetMode="External"/><Relationship Id="rId2" Type="http://schemas.openxmlformats.org/officeDocument/2006/relationships/hyperlink" Target="http://wiki.ros.org/map_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nav_msgs/html/msg/OccupancyGrid.html" TargetMode="External"/><Relationship Id="rId2" Type="http://schemas.openxmlformats.org/officeDocument/2006/relationships/hyperlink" Target="http://wiki.ros.org/map_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melodic/api/geometry_msgs/html/msg/PoseStamped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YQeqw156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5323-0072-4E1A-BBE4-3AAE65366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A*</a:t>
            </a:r>
            <a:r>
              <a:rPr lang="zh-TW" altLang="en-US" dirty="0"/>
              <a:t>模擬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6581CC-0085-4F26-BA32-28B481545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zh-TW" altLang="en-US" dirty="0"/>
              <a:t>助教：殷昭駿 林子傑 陳藝夫 謝昇翰 顏棣逵</a:t>
            </a:r>
            <a:endParaRPr lang="en-US" altLang="zh-TW" dirty="0"/>
          </a:p>
          <a:p>
            <a:pPr algn="r"/>
            <a:r>
              <a:rPr lang="zh-TW" altLang="en-US" dirty="0"/>
              <a:t>授課老師： 葉廷仁 教授</a:t>
            </a:r>
            <a:endParaRPr lang="en-US" altLang="zh-TW" dirty="0"/>
          </a:p>
          <a:p>
            <a:pPr algn="r"/>
            <a:r>
              <a:rPr lang="zh-TW" altLang="en-US" dirty="0"/>
              <a:t>日期： </a:t>
            </a:r>
            <a:r>
              <a:rPr lang="en-US" altLang="zh-TW" dirty="0"/>
              <a:t>2021/03/31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48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F979F-D5C4-42BC-A4BF-278444FA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地圖解讀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E47F9-FFFC-4FEE-9CD5-4C23CE90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地圖發布由</a:t>
            </a:r>
            <a:r>
              <a:rPr lang="en-US" altLang="zh-TW" dirty="0" err="1">
                <a:hlinkClick r:id="rId2"/>
              </a:rPr>
              <a:t>map_server</a:t>
            </a:r>
            <a:r>
              <a:rPr lang="zh-TW" altLang="en-US" dirty="0"/>
              <a:t>負責</a:t>
            </a:r>
            <a:r>
              <a:rPr lang="en-US" altLang="zh-TW" dirty="0"/>
              <a:t>(launch</a:t>
            </a:r>
            <a:r>
              <a:rPr lang="zh-TW" altLang="en-US" dirty="0"/>
              <a:t>檔會負責開啟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型態為 </a:t>
            </a:r>
            <a:r>
              <a:rPr lang="en-US" altLang="zh-TW" dirty="0">
                <a:hlinkClick r:id="rId3"/>
              </a:rPr>
              <a:t>nav_msgs/</a:t>
            </a:r>
            <a:r>
              <a:rPr lang="en-US" altLang="zh-TW" dirty="0" err="1">
                <a:hlinkClick r:id="rId3"/>
              </a:rPr>
              <a:t>OccupancyGrid.msg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3509E1-A2A0-4981-A933-E94992A35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2" y="2825749"/>
            <a:ext cx="6648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7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F979F-D5C4-42BC-A4BF-278444FA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地圖解讀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E47F9-FFFC-4FEE-9CD5-4C23CE90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地圖發布由</a:t>
            </a:r>
            <a:r>
              <a:rPr lang="en-US" altLang="zh-TW" dirty="0">
                <a:hlinkClick r:id="rId2"/>
              </a:rPr>
              <a:t>map_server</a:t>
            </a:r>
            <a:r>
              <a:rPr lang="zh-TW" altLang="en-US" dirty="0"/>
              <a:t>負責</a:t>
            </a:r>
            <a:endParaRPr lang="en-US" altLang="zh-TW" dirty="0"/>
          </a:p>
          <a:p>
            <a:r>
              <a:rPr lang="zh-TW" altLang="en-US" dirty="0"/>
              <a:t>型態為 </a:t>
            </a:r>
            <a:r>
              <a:rPr lang="en-US" altLang="zh-TW" dirty="0">
                <a:hlinkClick r:id="rId3"/>
              </a:rPr>
              <a:t>nav_msgs/</a:t>
            </a:r>
            <a:r>
              <a:rPr lang="en-US" altLang="zh-TW" dirty="0" err="1">
                <a:hlinkClick r:id="rId3"/>
              </a:rPr>
              <a:t>OccupancyGrid.msg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3509E1-A2A0-4981-A933-E94992A35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2" y="2825749"/>
            <a:ext cx="6648450" cy="3667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5B0D65-ADC4-46AE-A6EB-CF1180680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41" y="1518864"/>
            <a:ext cx="4542857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12C5C-A134-4E35-BB89-2D44F4D8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地圖解讀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911CB-3BE0-400B-8D55-D27EF4AE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468" y="1238849"/>
            <a:ext cx="2771532" cy="4994274"/>
          </a:xfrm>
        </p:spPr>
        <p:txBody>
          <a:bodyPr/>
          <a:lstStyle/>
          <a:p>
            <a:r>
              <a:rPr lang="zh-TW" altLang="en-US" dirty="0"/>
              <a:t>基本資訊</a:t>
            </a:r>
            <a:endParaRPr lang="en-US" altLang="zh-TW" dirty="0"/>
          </a:p>
          <a:p>
            <a:pPr lvl="1"/>
            <a:r>
              <a:rPr lang="en-US" altLang="zh-TW" dirty="0"/>
              <a:t>Resolution : 0.1</a:t>
            </a:r>
          </a:p>
          <a:p>
            <a:pPr lvl="2"/>
            <a:r>
              <a:rPr lang="en-US" altLang="zh-TW" sz="2000" dirty="0" err="1"/>
              <a:t>0.1m</a:t>
            </a:r>
            <a:r>
              <a:rPr lang="en-US" altLang="zh-TW" sz="2000" dirty="0"/>
              <a:t>/pixel</a:t>
            </a:r>
          </a:p>
          <a:p>
            <a:pPr lvl="1"/>
            <a:r>
              <a:rPr lang="en-US" altLang="zh-TW" dirty="0"/>
              <a:t>Origin</a:t>
            </a:r>
          </a:p>
          <a:p>
            <a:pPr lvl="2"/>
            <a:r>
              <a:rPr lang="zh-TW" altLang="en-US" sz="2000" dirty="0"/>
              <a:t>代表圖片左下角的實際座標</a:t>
            </a:r>
            <a:endParaRPr lang="en-US" altLang="zh-TW" sz="2000" dirty="0"/>
          </a:p>
          <a:p>
            <a:pPr lvl="1"/>
            <a:r>
              <a:rPr lang="en-US" altLang="zh-TW" sz="2600" dirty="0"/>
              <a:t>Data</a:t>
            </a:r>
          </a:p>
          <a:p>
            <a:pPr lvl="2"/>
            <a:r>
              <a:rPr lang="zh-TW" altLang="en-US" sz="2000" dirty="0"/>
              <a:t>由左至右、由下而上，紀錄每</a:t>
            </a:r>
            <a:r>
              <a:rPr lang="en-US" altLang="zh-TW" sz="2000" dirty="0"/>
              <a:t>pixel</a:t>
            </a:r>
            <a:r>
              <a:rPr lang="zh-TW" altLang="en-US" sz="2000" dirty="0"/>
              <a:t>被占據的可能性</a:t>
            </a:r>
            <a:endParaRPr lang="en-US" altLang="zh-TW" sz="2000" dirty="0"/>
          </a:p>
          <a:p>
            <a:pPr lvl="2"/>
            <a:r>
              <a:rPr lang="en-US" altLang="zh-TW" sz="2000" dirty="0"/>
              <a:t>100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被占據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2000" dirty="0"/>
              <a:t>0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未被占據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2000" dirty="0"/>
              <a:t>-1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未知</a:t>
            </a:r>
            <a:r>
              <a:rPr lang="en-US" altLang="zh-TW" sz="2000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4DB69B-D525-4ECD-8F88-1B31B6506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5625"/>
            <a:ext cx="5978769" cy="43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E32E15-3E62-40CB-881E-12136B90B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546219"/>
            <a:ext cx="7607300" cy="471876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87D5F6-E19C-45CE-B1E9-B4786B07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地圖解讀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E5E5A-7709-4D7F-9687-9BCDD41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以本次實驗為例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52EC049-D09C-42F3-8F9D-C9A71F831F9D}"/>
              </a:ext>
            </a:extLst>
          </p:cNvPr>
          <p:cNvSpPr/>
          <p:nvPr/>
        </p:nvSpPr>
        <p:spPr>
          <a:xfrm rot="5400000">
            <a:off x="5068272" y="3550916"/>
            <a:ext cx="289249" cy="4012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5ED20DC-29AD-40BF-B9E5-3306F8385965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069771" y="3429000"/>
            <a:ext cx="1942518" cy="322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91C240-86BB-4FC5-AF15-79E33FC3616D}"/>
              </a:ext>
            </a:extLst>
          </p:cNvPr>
          <p:cNvSpPr txBox="1"/>
          <p:nvPr/>
        </p:nvSpPr>
        <p:spPr>
          <a:xfrm>
            <a:off x="345233" y="3041779"/>
            <a:ext cx="25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車子起始位置座標</a:t>
            </a:r>
            <a:r>
              <a:rPr lang="en-US" altLang="zh-TW" dirty="0"/>
              <a:t>(0,0)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90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CDC0A-E4B6-4A6C-BCD0-F7F629C6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</a:t>
            </a:r>
            <a:r>
              <a:rPr lang="zh-TW" altLang="en-US" dirty="0"/>
              <a:t>實現</a:t>
            </a:r>
            <a:r>
              <a:rPr lang="en-US" altLang="zh-TW" dirty="0"/>
              <a:t>A</a:t>
            </a:r>
            <a:r>
              <a:rPr lang="zh-TW" altLang="en-US" dirty="0"/>
              <a:t>*演算法得到路徑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42B3-AC52-4066-8179-AD04E94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注意事項：</a:t>
            </a:r>
            <a:endParaRPr lang="en-US" altLang="zh-TW" dirty="0"/>
          </a:p>
          <a:p>
            <a:pPr lvl="1"/>
            <a:r>
              <a:rPr lang="zh-TW" altLang="en-US" dirty="0"/>
              <a:t>車子</a:t>
            </a:r>
            <a:r>
              <a:rPr lang="en-US" altLang="zh-TW" dirty="0"/>
              <a:t>(</a:t>
            </a:r>
            <a:r>
              <a:rPr lang="zh-TW" altLang="en-US" dirty="0"/>
              <a:t>長 </a:t>
            </a:r>
            <a:r>
              <a:rPr lang="en-US" altLang="zh-TW" dirty="0"/>
              <a:t>35</a:t>
            </a:r>
            <a:r>
              <a:rPr lang="zh-TW" altLang="en-US" dirty="0"/>
              <a:t> </a:t>
            </a:r>
            <a:r>
              <a:rPr lang="en-US" altLang="zh-TW" dirty="0"/>
              <a:t>cm </a:t>
            </a:r>
            <a:r>
              <a:rPr lang="zh-TW" altLang="en-US" dirty="0"/>
              <a:t>寬</a:t>
            </a:r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cm)</a:t>
            </a:r>
            <a:r>
              <a:rPr lang="zh-TW" altLang="en-US" dirty="0"/>
              <a:t>並非質點如何處理？</a:t>
            </a:r>
            <a:endParaRPr lang="en-US" altLang="zh-TW" dirty="0"/>
          </a:p>
          <a:p>
            <a:pPr lvl="2"/>
            <a:r>
              <a:rPr lang="zh-TW" altLang="en-US" sz="2000" dirty="0"/>
              <a:t>膨脹障礙物？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62898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CD3258D-736F-4363-AC10-0A1DEBA87433}"/>
              </a:ext>
            </a:extLst>
          </p:cNvPr>
          <p:cNvCxnSpPr/>
          <p:nvPr/>
        </p:nvCxnSpPr>
        <p:spPr>
          <a:xfrm flipV="1">
            <a:off x="2800350" y="3442494"/>
            <a:ext cx="1873250" cy="1064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846322-24E8-44DC-886B-F77215FA492B}"/>
              </a:ext>
            </a:extLst>
          </p:cNvPr>
          <p:cNvCxnSpPr/>
          <p:nvPr/>
        </p:nvCxnSpPr>
        <p:spPr>
          <a:xfrm>
            <a:off x="4648200" y="3442494"/>
            <a:ext cx="952500" cy="11464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763D0C8-3AD2-42A5-9F21-A7B0F96FCC9E}"/>
              </a:ext>
            </a:extLst>
          </p:cNvPr>
          <p:cNvCxnSpPr/>
          <p:nvPr/>
        </p:nvCxnSpPr>
        <p:spPr>
          <a:xfrm flipV="1">
            <a:off x="5588002" y="3429794"/>
            <a:ext cx="1384298" cy="11549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7C58E80-13B8-498A-9160-F692F45A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</a:t>
            </a:r>
            <a:r>
              <a:rPr lang="zh-TW" altLang="en-US" dirty="0"/>
              <a:t>讓車子沿著路徑移動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ABD71-D20E-4DD9-8C5C-001DC64D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在算出一條路徑後，取一定間隔作為子目標點執行</a:t>
            </a:r>
            <a:r>
              <a:rPr lang="en-US" altLang="zh-TW" dirty="0"/>
              <a:t>(lab2)</a:t>
            </a:r>
          </a:p>
          <a:p>
            <a:pPr marL="0" indent="0">
              <a:buNone/>
            </a:pPr>
            <a:r>
              <a:rPr lang="zh-TW" altLang="en-US" dirty="0"/>
              <a:t>的定位控制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11D0C9-A514-4A98-B132-815B6EA7ED3A}"/>
              </a:ext>
            </a:extLst>
          </p:cNvPr>
          <p:cNvSpPr/>
          <p:nvPr/>
        </p:nvSpPr>
        <p:spPr>
          <a:xfrm rot="19691497">
            <a:off x="2133600" y="4013200"/>
            <a:ext cx="13335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4306FC-5AFA-40F7-940E-6CA713E0155A}"/>
              </a:ext>
            </a:extLst>
          </p:cNvPr>
          <p:cNvSpPr/>
          <p:nvPr/>
        </p:nvSpPr>
        <p:spPr>
          <a:xfrm rot="19655363">
            <a:off x="1733988" y="4107106"/>
            <a:ext cx="636612" cy="248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E7A43B-C881-4B81-B630-C02087803D4C}"/>
              </a:ext>
            </a:extLst>
          </p:cNvPr>
          <p:cNvSpPr/>
          <p:nvPr/>
        </p:nvSpPr>
        <p:spPr>
          <a:xfrm rot="19655363">
            <a:off x="2353802" y="5063066"/>
            <a:ext cx="636612" cy="248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D6E9497-B54B-4842-B1E5-B39747AD57C1}"/>
              </a:ext>
            </a:extLst>
          </p:cNvPr>
          <p:cNvSpPr/>
          <p:nvPr/>
        </p:nvSpPr>
        <p:spPr>
          <a:xfrm>
            <a:off x="4584700" y="3378200"/>
            <a:ext cx="165100" cy="165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7812A6A-DDF2-438E-B196-D5EB29F51865}"/>
              </a:ext>
            </a:extLst>
          </p:cNvPr>
          <p:cNvSpPr/>
          <p:nvPr/>
        </p:nvSpPr>
        <p:spPr>
          <a:xfrm>
            <a:off x="5118100" y="4025900"/>
            <a:ext cx="165100" cy="165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F01AE4B-7CAD-4BF1-A3EA-E55773C630CA}"/>
              </a:ext>
            </a:extLst>
          </p:cNvPr>
          <p:cNvSpPr/>
          <p:nvPr/>
        </p:nvSpPr>
        <p:spPr>
          <a:xfrm>
            <a:off x="6096000" y="4000500"/>
            <a:ext cx="165100" cy="165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5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58E80-13B8-498A-9160-F692F45A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</a:t>
            </a:r>
            <a:r>
              <a:rPr lang="zh-TW" altLang="en-US" dirty="0"/>
              <a:t>讓車子沿著路徑移動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ABD71-D20E-4DD9-8C5C-001DC64D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dirty="0"/>
              <a:t>子目標點要丟多遠？多久丟一次？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*演算法跟定位控制程式之間如何溝通？</a:t>
            </a:r>
            <a:endParaRPr lang="en-US" altLang="zh-TW" dirty="0"/>
          </a:p>
          <a:p>
            <a:pPr lvl="2"/>
            <a:r>
              <a:rPr lang="zh-TW" altLang="en-US" dirty="0"/>
              <a:t>方法一</a:t>
            </a:r>
            <a:r>
              <a:rPr lang="en-US" altLang="zh-TW" dirty="0"/>
              <a:t>:</a:t>
            </a:r>
            <a:r>
              <a:rPr lang="zh-TW" altLang="en-US" dirty="0"/>
              <a:t>直接使用</a:t>
            </a:r>
            <a:r>
              <a:rPr lang="en-US" altLang="zh-TW" dirty="0"/>
              <a:t>Lab2</a:t>
            </a:r>
            <a:r>
              <a:rPr lang="zh-TW" altLang="en-US" dirty="0"/>
              <a:t>的程式</a:t>
            </a:r>
            <a:r>
              <a:rPr lang="en-US" altLang="zh-TW" dirty="0"/>
              <a:t>,</a:t>
            </a:r>
            <a:r>
              <a:rPr lang="zh-TW" altLang="en-US" dirty="0"/>
              <a:t>將子目標發佈到</a:t>
            </a:r>
            <a:r>
              <a:rPr lang="en-US" altLang="zh-TW" dirty="0"/>
              <a:t>topic</a:t>
            </a:r>
          </a:p>
          <a:p>
            <a:pPr marL="685800" lvl="2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move_base_simple</a:t>
            </a:r>
            <a:r>
              <a:rPr lang="en-US" altLang="zh-TW" dirty="0"/>
              <a:t>/goal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>
                <a:hlinkClick r:id="rId2"/>
              </a:rPr>
              <a:t>geometry_msgs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PoseStamped</a:t>
            </a:r>
            <a:r>
              <a:rPr lang="en-US" altLang="zh-TW" dirty="0"/>
              <a:t>),</a:t>
            </a:r>
            <a:r>
              <a:rPr lang="zh-TW" altLang="en-US" dirty="0"/>
              <a:t>由</a:t>
            </a:r>
            <a:r>
              <a:rPr lang="en-US" altLang="zh-TW" dirty="0"/>
              <a:t>Lab2</a:t>
            </a:r>
            <a:r>
              <a:rPr lang="zh-TW" altLang="en-US" dirty="0"/>
              <a:t>的程式發布命令控制</a:t>
            </a:r>
            <a:r>
              <a:rPr lang="en-US" altLang="zh-TW" dirty="0"/>
              <a:t>,</a:t>
            </a:r>
            <a:r>
              <a:rPr lang="zh-TW" altLang="en-US" dirty="0"/>
              <a:t>到達子目標後再發布下一個子目標</a:t>
            </a:r>
            <a:endParaRPr lang="en-US" altLang="zh-TW" dirty="0"/>
          </a:p>
          <a:p>
            <a:pPr lvl="2"/>
            <a:r>
              <a:rPr lang="zh-TW" altLang="en-US" dirty="0"/>
              <a:t>方法二</a:t>
            </a:r>
            <a:r>
              <a:rPr lang="en-US" altLang="zh-TW" dirty="0"/>
              <a:t>:</a:t>
            </a:r>
            <a:r>
              <a:rPr lang="zh-TW" altLang="en-US" dirty="0"/>
              <a:t>將</a:t>
            </a:r>
            <a:r>
              <a:rPr lang="en-US" altLang="zh-TW" dirty="0"/>
              <a:t>Lab2</a:t>
            </a:r>
            <a:r>
              <a:rPr lang="zh-TW" altLang="en-US" dirty="0"/>
              <a:t>的程式也寫進</a:t>
            </a:r>
            <a:r>
              <a:rPr lang="en-US" altLang="zh-TW" dirty="0"/>
              <a:t>A</a:t>
            </a:r>
            <a:r>
              <a:rPr lang="zh-TW" altLang="en-US" dirty="0"/>
              <a:t>*的程式裡</a:t>
            </a:r>
            <a:r>
              <a:rPr lang="en-US" altLang="zh-TW" dirty="0"/>
              <a:t>.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車子硬體有速度上限</a:t>
            </a:r>
            <a:r>
              <a:rPr lang="en-US" altLang="zh-TW" dirty="0"/>
              <a:t>(</a:t>
            </a:r>
            <a:r>
              <a:rPr lang="zh-TW" altLang="en-US" dirty="0"/>
              <a:t>線速度</a:t>
            </a:r>
            <a:r>
              <a:rPr lang="en-US" altLang="zh-TW" dirty="0" err="1"/>
              <a:t>0.5m</a:t>
            </a:r>
            <a:r>
              <a:rPr lang="en-US" altLang="zh-TW" dirty="0"/>
              <a:t>/s </a:t>
            </a:r>
            <a:r>
              <a:rPr lang="zh-TW" altLang="en-US" dirty="0"/>
              <a:t>角速度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rad/s)</a:t>
            </a:r>
          </a:p>
        </p:txBody>
      </p:sp>
    </p:spTree>
    <p:extLst>
      <p:ext uri="{BB962C8B-B14F-4D97-AF65-F5344CB8AC3E}">
        <p14:creationId xmlns:p14="http://schemas.microsoft.com/office/powerpoint/2010/main" val="12786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989" y="2774218"/>
            <a:ext cx="7886700" cy="1325563"/>
          </a:xfrm>
        </p:spPr>
        <p:txBody>
          <a:bodyPr/>
          <a:lstStyle/>
          <a:p>
            <a:pPr algn="ctr"/>
            <a:r>
              <a:rPr lang="en-US" altLang="zh-TW" dirty="0" err="1"/>
              <a:t>Lab3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505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102B2-1561-4AC1-A456-7BB7F2E2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(due 4/21)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85056-B285-4908-91C9-282ED25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925"/>
            <a:ext cx="7886700" cy="4351338"/>
          </a:xfrm>
        </p:spPr>
        <p:txBody>
          <a:bodyPr/>
          <a:lstStyle/>
          <a:p>
            <a:r>
              <a:rPr lang="zh-TW" altLang="en-US" dirty="0"/>
              <a:t>完成利用</a:t>
            </a:r>
            <a:r>
              <a:rPr lang="en-US" altLang="zh-TW" dirty="0"/>
              <a:t>A</a:t>
            </a:r>
            <a:r>
              <a:rPr lang="zh-TW" altLang="en-US" dirty="0"/>
              <a:t>*來導航的程式，並在模擬環境中，從</a:t>
            </a:r>
            <a:r>
              <a:rPr lang="en-US" altLang="zh-TW" dirty="0"/>
              <a:t>(0, 0)</a:t>
            </a:r>
            <a:r>
              <a:rPr lang="zh-TW" altLang="en-US" dirty="0"/>
              <a:t>開始，依序抵達</a:t>
            </a:r>
            <a:r>
              <a:rPr lang="en-US" altLang="zh-TW" dirty="0"/>
              <a:t>(3, 4)</a:t>
            </a:r>
            <a:r>
              <a:rPr lang="zh-TW" altLang="en-US" dirty="0"/>
              <a:t>、</a:t>
            </a:r>
            <a:r>
              <a:rPr lang="en-US" altLang="zh-TW" dirty="0"/>
              <a:t>(3, -2)</a:t>
            </a:r>
            <a:r>
              <a:rPr lang="zh-TW" altLang="en-US" dirty="0"/>
              <a:t>、</a:t>
            </a:r>
            <a:r>
              <a:rPr lang="en-US" altLang="zh-TW" dirty="0"/>
              <a:t>(-4, -3)</a:t>
            </a:r>
            <a:r>
              <a:rPr lang="zh-TW" altLang="en-US" dirty="0"/>
              <a:t>、</a:t>
            </a:r>
            <a:r>
              <a:rPr lang="en-US" altLang="zh-TW" dirty="0"/>
              <a:t>(-4, 4)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不用繞回</a:t>
            </a:r>
            <a:r>
              <a:rPr lang="en-US" altLang="zh-TW" dirty="0"/>
              <a:t>(3, 4))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3D7897-048D-4C6F-AA9F-5E847ECA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40" y="2724831"/>
            <a:ext cx="7759700" cy="436483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BBE5F9-5CCA-4F80-8E99-C0A11B06716B}"/>
              </a:ext>
            </a:extLst>
          </p:cNvPr>
          <p:cNvSpPr txBox="1"/>
          <p:nvPr/>
        </p:nvSpPr>
        <p:spPr>
          <a:xfrm>
            <a:off x="5753055" y="89614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3"/>
              </a:rPr>
              <a:t>範例影片</a:t>
            </a:r>
            <a:r>
              <a:rPr lang="en-US" altLang="zh-TW" dirty="0"/>
              <a:t>(</a:t>
            </a:r>
            <a:r>
              <a:rPr lang="zh-TW" altLang="en-US" dirty="0"/>
              <a:t>建議</a:t>
            </a:r>
            <a:r>
              <a:rPr lang="en-US" altLang="zh-TW" dirty="0"/>
              <a:t>2</a:t>
            </a:r>
            <a:r>
              <a:rPr lang="zh-TW" altLang="en-US" dirty="0"/>
              <a:t>倍速觀看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6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3FD16-E818-4B93-B777-64FE7556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DDF89-D72C-43E7-92CD-FE5043D0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9600" b="1" u="sng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9600" b="1" u="sng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盡早開始</a:t>
            </a:r>
            <a:r>
              <a:rPr lang="en-US" altLang="zh-TW" sz="9600" b="1" u="sng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sz="9600" b="1" u="sng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1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35D66-A929-4612-A04B-35099112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B2DB5-B455-4077-B6D0-967D0A24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如果在儲存</a:t>
            </a:r>
            <a:r>
              <a:rPr lang="en-US" altLang="zh-TW" dirty="0" err="1"/>
              <a:t>rviz</a:t>
            </a:r>
            <a:r>
              <a:rPr lang="zh-TW" altLang="en-US" dirty="0"/>
              <a:t>設定時出現錯誤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chmod</a:t>
            </a:r>
            <a:r>
              <a:rPr lang="en-US" altLang="zh-TW" dirty="0"/>
              <a:t> 777 /opt/</a:t>
            </a:r>
            <a:r>
              <a:rPr lang="en-US" altLang="zh-TW" dirty="0" err="1"/>
              <a:t>ros</a:t>
            </a:r>
            <a:r>
              <a:rPr lang="en-US" altLang="zh-TW" dirty="0"/>
              <a:t>/melodic/share/</a:t>
            </a:r>
            <a:r>
              <a:rPr lang="en-US" altLang="zh-TW" dirty="0" err="1"/>
              <a:t>rviz</a:t>
            </a:r>
            <a:r>
              <a:rPr lang="en-US" altLang="zh-TW" dirty="0"/>
              <a:t>/</a:t>
            </a:r>
            <a:r>
              <a:rPr lang="en-US" altLang="zh-TW" dirty="0" err="1"/>
              <a:t>default.rviz</a:t>
            </a:r>
            <a:endParaRPr lang="zh-TW" altLang="zh-TW" dirty="0"/>
          </a:p>
          <a:p>
            <a:r>
              <a:rPr lang="zh-TW" altLang="en-US" dirty="0"/>
              <a:t>就可以正常儲存</a:t>
            </a:r>
            <a:r>
              <a:rPr lang="en-US" altLang="zh-TW" dirty="0" err="1"/>
              <a:t>rviz</a:t>
            </a:r>
            <a:r>
              <a:rPr lang="zh-TW" altLang="en-US" dirty="0"/>
              <a:t>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2112E7-1DCD-4EF8-AEE9-FE42D07E3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2" y="2560312"/>
            <a:ext cx="8085262" cy="2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2DDAF-62FA-4DA0-A77D-79E37B3E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FF3FB-71A5-4D33-9D66-C213508D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ROS</a:t>
            </a:r>
            <a:r>
              <a:rPr lang="zh-TW" altLang="en-US" dirty="0"/>
              <a:t>模擬設置</a:t>
            </a:r>
            <a:endParaRPr lang="en-US" altLang="zh-TW" dirty="0"/>
          </a:p>
          <a:p>
            <a:r>
              <a:rPr lang="zh-TW" altLang="en-US" dirty="0"/>
              <a:t>程式撰寫思路</a:t>
            </a:r>
            <a:endParaRPr lang="en-US" altLang="zh-TW" dirty="0"/>
          </a:p>
          <a:p>
            <a:r>
              <a:rPr lang="en-US" altLang="zh-TW" dirty="0" err="1"/>
              <a:t>Lab3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0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989" y="2774218"/>
            <a:ext cx="7886700" cy="1325563"/>
          </a:xfrm>
        </p:spPr>
        <p:txBody>
          <a:bodyPr/>
          <a:lstStyle/>
          <a:p>
            <a:pPr algn="ctr"/>
            <a:r>
              <a:rPr lang="en-US" altLang="zh-TW" dirty="0"/>
              <a:t>ROS</a:t>
            </a:r>
            <a:r>
              <a:rPr lang="zh-TW" altLang="en-US" dirty="0"/>
              <a:t>模擬設置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251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3B6C7-47BE-4846-8D9C-3E2E481E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環境設置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EEA03-4C83-45C4-A95D-76DCFFEF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r>
              <a:rPr lang="en-US" altLang="zh-TW" dirty="0" err="1"/>
              <a:t>roslaunch</a:t>
            </a:r>
            <a:r>
              <a:rPr lang="en-US" altLang="zh-TW" dirty="0"/>
              <a:t> </a:t>
            </a:r>
            <a:r>
              <a:rPr lang="en-US" altLang="zh-TW" dirty="0" err="1"/>
              <a:t>simulation_env</a:t>
            </a:r>
            <a:r>
              <a:rPr lang="en-US" altLang="zh-TW" dirty="0"/>
              <a:t> </a:t>
            </a:r>
            <a:r>
              <a:rPr lang="en-US" altLang="zh-TW" dirty="0" err="1"/>
              <a:t>A_star_map.launch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97D7B1-C356-409D-AAE5-57022298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04" y="3695630"/>
            <a:ext cx="7510592" cy="3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AC609-97C1-4B1F-90B8-768831E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環境設置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B3894A-E33B-41F5-AEBD-164E34809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7" y="1530202"/>
            <a:ext cx="8408745" cy="4729919"/>
          </a:xfrm>
        </p:spPr>
      </p:pic>
    </p:spTree>
    <p:extLst>
      <p:ext uri="{BB962C8B-B14F-4D97-AF65-F5344CB8AC3E}">
        <p14:creationId xmlns:p14="http://schemas.microsoft.com/office/powerpoint/2010/main" val="364949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989" y="2774218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程式撰寫思路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396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63E30-9D35-4A83-AF86-952288A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基本架構</a:t>
            </a:r>
          </a:p>
        </p:txBody>
      </p:sp>
      <p:sp>
        <p:nvSpPr>
          <p:cNvPr id="3" name="圓角矩形 3">
            <a:extLst>
              <a:ext uri="{FF2B5EF4-FFF2-40B4-BE49-F238E27FC236}">
                <a16:creationId xmlns:a16="http://schemas.microsoft.com/office/drawing/2014/main" id="{A582AF6C-9846-471A-BE6E-FC336F6D6EC0}"/>
              </a:ext>
            </a:extLst>
          </p:cNvPr>
          <p:cNvSpPr/>
          <p:nvPr/>
        </p:nvSpPr>
        <p:spPr>
          <a:xfrm>
            <a:off x="742459" y="2084381"/>
            <a:ext cx="1582616" cy="756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map_server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6">
            <a:extLst>
              <a:ext uri="{FF2B5EF4-FFF2-40B4-BE49-F238E27FC236}">
                <a16:creationId xmlns:a16="http://schemas.microsoft.com/office/drawing/2014/main" id="{4A82400A-BF75-4AB3-862E-26A64C5DB02A}"/>
              </a:ext>
            </a:extLst>
          </p:cNvPr>
          <p:cNvSpPr/>
          <p:nvPr/>
        </p:nvSpPr>
        <p:spPr>
          <a:xfrm>
            <a:off x="3907692" y="3798142"/>
            <a:ext cx="1582616" cy="756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tf_pub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7">
            <a:extLst>
              <a:ext uri="{FF2B5EF4-FFF2-40B4-BE49-F238E27FC236}">
                <a16:creationId xmlns:a16="http://schemas.microsoft.com/office/drawing/2014/main" id="{8FDD7254-33BF-4213-82D5-5D48539C07FC}"/>
              </a:ext>
            </a:extLst>
          </p:cNvPr>
          <p:cNvSpPr/>
          <p:nvPr/>
        </p:nvSpPr>
        <p:spPr>
          <a:xfrm>
            <a:off x="3907692" y="2139217"/>
            <a:ext cx="1582616" cy="75613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*</a:t>
            </a:r>
            <a:r>
              <a:rPr lang="en-US" altLang="zh-TW" dirty="0">
                <a:solidFill>
                  <a:schemeClr val="tx1"/>
                </a:solidFill>
              </a:rPr>
              <a:t>+Tracking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B8BD451-ECD6-4653-A3AB-FC294B6AEB95}"/>
              </a:ext>
            </a:extLst>
          </p:cNvPr>
          <p:cNvCxnSpPr/>
          <p:nvPr/>
        </p:nvCxnSpPr>
        <p:spPr>
          <a:xfrm>
            <a:off x="2338266" y="2485969"/>
            <a:ext cx="1569426" cy="2087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2EF67E-C793-48FF-9787-1259F078D556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699000" y="2895356"/>
            <a:ext cx="0" cy="9027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圓角矩形 18">
            <a:extLst>
              <a:ext uri="{FF2B5EF4-FFF2-40B4-BE49-F238E27FC236}">
                <a16:creationId xmlns:a16="http://schemas.microsoft.com/office/drawing/2014/main" id="{9C3983EC-A2E4-4202-9265-C745726E4C7F}"/>
              </a:ext>
            </a:extLst>
          </p:cNvPr>
          <p:cNvSpPr/>
          <p:nvPr/>
        </p:nvSpPr>
        <p:spPr>
          <a:xfrm>
            <a:off x="755650" y="5107354"/>
            <a:ext cx="7886700" cy="5080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RVIZ</a:t>
            </a:r>
            <a:r>
              <a:rPr lang="en-US" altLang="zh-TW" dirty="0">
                <a:solidFill>
                  <a:schemeClr val="tx1"/>
                </a:solidFill>
              </a:rPr>
              <a:t> &amp; Gazebo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37">
            <a:extLst>
              <a:ext uri="{FF2B5EF4-FFF2-40B4-BE49-F238E27FC236}">
                <a16:creationId xmlns:a16="http://schemas.microsoft.com/office/drawing/2014/main" id="{52F303AE-3C3F-477C-9A3A-D4DD1C9BE2F3}"/>
              </a:ext>
            </a:extLst>
          </p:cNvPr>
          <p:cNvCxnSpPr>
            <a:cxnSpLocks/>
          </p:cNvCxnSpPr>
          <p:nvPr/>
        </p:nvCxnSpPr>
        <p:spPr>
          <a:xfrm>
            <a:off x="2338266" y="2496409"/>
            <a:ext cx="690196" cy="261094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180FEB-10EC-4247-B27D-ED692D0D04A8}"/>
              </a:ext>
            </a:extLst>
          </p:cNvPr>
          <p:cNvSpPr txBox="1"/>
          <p:nvPr/>
        </p:nvSpPr>
        <p:spPr>
          <a:xfrm>
            <a:off x="2619619" y="2055142"/>
            <a:ext cx="81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/map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768C0C6-A121-4FE1-9F74-D555E5540B62}"/>
              </a:ext>
            </a:extLst>
          </p:cNvPr>
          <p:cNvSpPr txBox="1"/>
          <p:nvPr/>
        </p:nvSpPr>
        <p:spPr>
          <a:xfrm>
            <a:off x="6387123" y="3414160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</a:t>
            </a:r>
            <a:r>
              <a:rPr lang="en-US" altLang="zh-TW" dirty="0" err="1"/>
              <a:t>cmd_vel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56D017F-5C1F-4C4B-818E-8131CE6ECB67}"/>
              </a:ext>
            </a:extLst>
          </p:cNvPr>
          <p:cNvSpPr txBox="1"/>
          <p:nvPr/>
        </p:nvSpPr>
        <p:spPr>
          <a:xfrm>
            <a:off x="3329599" y="3414160"/>
            <a:ext cx="136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</a:t>
            </a:r>
            <a:r>
              <a:rPr lang="en-US" altLang="zh-TW" dirty="0" err="1"/>
              <a:t>robot_pose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48E55F1-77B2-4931-8107-7F6A681425C6}"/>
              </a:ext>
            </a:extLst>
          </p:cNvPr>
          <p:cNvSpPr txBox="1"/>
          <p:nvPr/>
        </p:nvSpPr>
        <p:spPr>
          <a:xfrm>
            <a:off x="3907692" y="4675158"/>
            <a:ext cx="9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</a:t>
            </a:r>
            <a:r>
              <a:rPr lang="en-US" altLang="zh-TW" dirty="0" err="1"/>
              <a:t>tf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F480DA-C2D3-404F-8393-E265ADC8A454}"/>
              </a:ext>
            </a:extLst>
          </p:cNvPr>
          <p:cNvSpPr/>
          <p:nvPr/>
        </p:nvSpPr>
        <p:spPr>
          <a:xfrm>
            <a:off x="3573586" y="1463822"/>
            <a:ext cx="2088174" cy="171201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9B12967-2535-437F-9F4F-02EDB8F87367}"/>
              </a:ext>
            </a:extLst>
          </p:cNvPr>
          <p:cNvSpPr txBox="1"/>
          <p:nvPr/>
        </p:nvSpPr>
        <p:spPr>
          <a:xfrm>
            <a:off x="4516120" y="10418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需自行撰寫的部份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775FA5AE-E5FC-4782-B898-5B14D33B75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90308" y="2517287"/>
            <a:ext cx="896815" cy="25900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7E6C84F-BF61-417C-ADC6-537537451C6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99000" y="4554282"/>
            <a:ext cx="0" cy="5530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BE9E4-D0FF-4B1E-A9C0-A935FBC0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0CA3C-0EAB-4119-B61E-074C39D6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解讀地圖</a:t>
            </a:r>
            <a:endParaRPr lang="en-US" altLang="zh-TW" dirty="0"/>
          </a:p>
          <a:p>
            <a:r>
              <a:rPr lang="en-US" altLang="zh-TW" dirty="0"/>
              <a:t>Step2:</a:t>
            </a:r>
            <a:r>
              <a:rPr lang="zh-TW" altLang="en-US" dirty="0"/>
              <a:t>實現</a:t>
            </a:r>
            <a:r>
              <a:rPr lang="en-US" altLang="zh-TW" dirty="0"/>
              <a:t>A</a:t>
            </a:r>
            <a:r>
              <a:rPr lang="zh-TW" altLang="en-US" dirty="0"/>
              <a:t>*演算法得到路徑</a:t>
            </a:r>
            <a:endParaRPr lang="en-US" altLang="zh-TW" dirty="0"/>
          </a:p>
          <a:p>
            <a:r>
              <a:rPr lang="en-US" altLang="zh-TW" dirty="0"/>
              <a:t>Step3:</a:t>
            </a:r>
            <a:r>
              <a:rPr lang="zh-TW" altLang="en-US" dirty="0"/>
              <a:t>讓車子沿著路徑移動</a:t>
            </a:r>
          </a:p>
        </p:txBody>
      </p:sp>
    </p:spTree>
    <p:extLst>
      <p:ext uri="{BB962C8B-B14F-4D97-AF65-F5344CB8AC3E}">
        <p14:creationId xmlns:p14="http://schemas.microsoft.com/office/powerpoint/2010/main" val="300738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506</Words>
  <Application>Microsoft Office PowerPoint</Application>
  <PresentationFormat>如螢幕大小 (4:3)</PresentationFormat>
  <Paragraphs>82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標楷體</vt:lpstr>
      <vt:lpstr>Arial</vt:lpstr>
      <vt:lpstr>Times New Roman</vt:lpstr>
      <vt:lpstr>Office 佈景主題</vt:lpstr>
      <vt:lpstr>A*模擬</vt:lpstr>
      <vt:lpstr>補充</vt:lpstr>
      <vt:lpstr>大綱</vt:lpstr>
      <vt:lpstr>ROS模擬設置</vt:lpstr>
      <vt:lpstr>環境設置</vt:lpstr>
      <vt:lpstr>環境設置</vt:lpstr>
      <vt:lpstr>程式撰寫思路</vt:lpstr>
      <vt:lpstr>基本架構</vt:lpstr>
      <vt:lpstr>可能作法</vt:lpstr>
      <vt:lpstr>Step1:地圖解讀</vt:lpstr>
      <vt:lpstr>Step1:地圖解讀</vt:lpstr>
      <vt:lpstr>Step1:地圖解讀</vt:lpstr>
      <vt:lpstr>Step1:地圖解讀</vt:lpstr>
      <vt:lpstr>Step2:實現A*演算法得到路徑</vt:lpstr>
      <vt:lpstr>Step3:讓車子沿著路徑移動</vt:lpstr>
      <vt:lpstr>Step3:讓車子沿著路徑移動</vt:lpstr>
      <vt:lpstr>Lab3</vt:lpstr>
      <vt:lpstr>Lab3 (due 4/21)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TX2發放&amp;ROS安裝與介紹</dc:title>
  <dc:creator>BreezeCat</dc:creator>
  <cp:lastModifiedBy>顏棣</cp:lastModifiedBy>
  <cp:revision>244</cp:revision>
  <dcterms:created xsi:type="dcterms:W3CDTF">2020-03-08T06:01:44Z</dcterms:created>
  <dcterms:modified xsi:type="dcterms:W3CDTF">2021-03-30T09:50:37Z</dcterms:modified>
</cp:coreProperties>
</file>