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95D3B7ED-61F7-0542-AE7B-9795C4EFD07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9C5789CE-836E-B042-843F-5605E41F5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3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9C5789CE-836E-B042-843F-5605E41F50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83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numCol="1"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alt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numCol="1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alt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670FE10-F406-47AF-8AE1-E9BA4C7E25F2}" type="datetimeFigureOut">
              <a:rPr lang="en-GB" altLang="en-GB" smtClean="0"/>
              <a:t>28/01/2025</a:t>
            </a:fld>
            <a:endParaRPr lang="en-GB" alt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r>
              <a:rPr lang="en-GB" alt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537AB4F7-4BD9-43F1-95BD-EA19DB6F96FE}" type="slidenum">
              <a:rPr lang="en-GB" altLang="en-GB" smtClean="0"/>
              <a:t>‹#›</a:t>
            </a:fld>
            <a:endParaRPr lang="en-GB" alt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GB"/>
              <a:t>SOLELY FOR PURPOSES OF FORAGE WORK EXPERIENCE</a:t>
            </a:r>
            <a:endParaRPr lang="en-GB" alt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lang="en-GB" alt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alt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670FE10-F406-47AF-8AE1-E9BA4C7E25F2}" type="datetimeFigureOut">
              <a:rPr lang="en-GB" altLang="en-GB" smtClean="0"/>
              <a:t>28/01/2025</a:t>
            </a:fld>
            <a:endParaRPr lang="en-GB" alt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GB" alt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537AB4F7-4BD9-43F1-95BD-EA19DB6F96FE}" type="slidenum">
              <a:rPr lang="en-GB" altLang="en-GB" smtClean="0"/>
              <a:t>‹#›</a:t>
            </a:fld>
            <a:endParaRPr lang="en-GB" alt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numCol="1"/>
          <a:lstStyle/>
          <a:p>
            <a:r>
              <a:rPr lang="en-US"/>
              <a:t>Click to edit Master title style</a:t>
            </a:r>
            <a:endParaRPr lang="en-GB" alt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alt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670FE10-F406-47AF-8AE1-E9BA4C7E25F2}" type="datetimeFigureOut">
              <a:rPr lang="en-GB" altLang="en-GB" smtClean="0"/>
              <a:t>28/01/2025</a:t>
            </a:fld>
            <a:endParaRPr lang="en-GB" alt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GB" alt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537AB4F7-4BD9-43F1-95BD-EA19DB6F96FE}" type="slidenum">
              <a:rPr lang="en-GB" altLang="en-GB" smtClean="0"/>
              <a:t>‹#›</a:t>
            </a:fld>
            <a:endParaRPr lang="en-GB" alt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lang="en-GB" alt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alt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670FE10-F406-47AF-8AE1-E9BA4C7E25F2}" type="datetimeFigureOut">
              <a:rPr lang="en-GB" altLang="en-GB" smtClean="0"/>
              <a:t>28/01/2025</a:t>
            </a:fld>
            <a:endParaRPr lang="en-GB" alt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GB" alt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537AB4F7-4BD9-43F1-95BD-EA19DB6F96FE}" type="slidenum">
              <a:rPr lang="en-GB" altLang="en-GB" smtClean="0"/>
              <a:t>‹#›</a:t>
            </a:fld>
            <a:endParaRPr lang="en-GB" alt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GB"/>
              <a:t>SOLELY FOR PURPOSES OF FORAGE WORK EXPERIENCE</a:t>
            </a:r>
            <a:endParaRPr lang="en-GB" alt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numCol="1"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 alt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numCol="1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670FE10-F406-47AF-8AE1-E9BA4C7E25F2}" type="datetimeFigureOut">
              <a:rPr lang="en-GB" altLang="en-GB" smtClean="0"/>
              <a:t>28/01/2025</a:t>
            </a:fld>
            <a:endParaRPr lang="en-GB" alt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GB" alt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537AB4F7-4BD9-43F1-95BD-EA19DB6F96FE}" type="slidenum">
              <a:rPr lang="en-GB" altLang="en-GB" smtClean="0"/>
              <a:t>‹#›</a:t>
            </a:fld>
            <a:endParaRPr lang="en-GB" alt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lang="en-GB" alt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alt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alt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670FE10-F406-47AF-8AE1-E9BA4C7E25F2}" type="datetimeFigureOut">
              <a:rPr lang="en-GB" altLang="en-GB" smtClean="0"/>
              <a:t>28/01/2025</a:t>
            </a:fld>
            <a:endParaRPr lang="en-GB" alt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GB" alt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537AB4F7-4BD9-43F1-95BD-EA19DB6F96FE}" type="slidenum">
              <a:rPr lang="en-GB" altLang="en-GB" smtClean="0"/>
              <a:t>‹#›</a:t>
            </a:fld>
            <a:endParaRPr lang="en-GB" alt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numCol="1"/>
          <a:lstStyle/>
          <a:p>
            <a:r>
              <a:rPr lang="en-US"/>
              <a:t>Click to edit Master title style</a:t>
            </a:r>
            <a:endParaRPr lang="en-GB" alt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alt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alt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670FE10-F406-47AF-8AE1-E9BA4C7E25F2}" type="datetimeFigureOut">
              <a:rPr lang="en-GB" altLang="en-GB" smtClean="0"/>
              <a:t>28/01/2025</a:t>
            </a:fld>
            <a:endParaRPr lang="en-GB" alt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GB" alt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537AB4F7-4BD9-43F1-95BD-EA19DB6F96FE}" type="slidenum">
              <a:rPr lang="en-GB" altLang="en-GB" smtClean="0"/>
              <a:t>‹#›</a:t>
            </a:fld>
            <a:endParaRPr lang="en-GB" alt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lang="en-GB" alt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670FE10-F406-47AF-8AE1-E9BA4C7E25F2}" type="datetimeFigureOut">
              <a:rPr lang="en-GB" altLang="en-GB" smtClean="0"/>
              <a:t>28/01/2025</a:t>
            </a:fld>
            <a:endParaRPr lang="en-GB" alt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GB" alt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537AB4F7-4BD9-43F1-95BD-EA19DB6F96FE}" type="slidenum">
              <a:rPr lang="en-GB" altLang="en-GB" smtClean="0"/>
              <a:t>‹#›</a:t>
            </a:fld>
            <a:endParaRPr lang="en-GB" alt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670FE10-F406-47AF-8AE1-E9BA4C7E25F2}" type="datetimeFigureOut">
              <a:rPr lang="en-GB" altLang="en-GB" smtClean="0"/>
              <a:t>28/01/2025</a:t>
            </a:fld>
            <a:endParaRPr lang="en-GB" alt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GB" alt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537AB4F7-4BD9-43F1-95BD-EA19DB6F96FE}" type="slidenum">
              <a:rPr lang="en-GB" altLang="en-GB" smtClean="0"/>
              <a:t>‹#›</a:t>
            </a:fld>
            <a:endParaRPr lang="en-GB" alt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 alt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alt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670FE10-F406-47AF-8AE1-E9BA4C7E25F2}" type="datetimeFigureOut">
              <a:rPr lang="en-GB" altLang="en-GB" smtClean="0"/>
              <a:t>28/01/2025</a:t>
            </a:fld>
            <a:endParaRPr lang="en-GB" alt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GB" alt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537AB4F7-4BD9-43F1-95BD-EA19DB6F96FE}" type="slidenum">
              <a:rPr lang="en-GB" altLang="en-GB" smtClean="0"/>
              <a:t>‹#›</a:t>
            </a:fld>
            <a:endParaRPr lang="en-GB" alt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 alt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alt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670FE10-F406-47AF-8AE1-E9BA4C7E25F2}" type="datetimeFigureOut">
              <a:rPr lang="en-GB" altLang="en-GB" smtClean="0"/>
              <a:t>28/01/2025</a:t>
            </a:fld>
            <a:endParaRPr lang="en-GB" alt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GB" alt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537AB4F7-4BD9-43F1-95BD-EA19DB6F96FE}" type="slidenum">
              <a:rPr lang="en-GB" altLang="en-GB" smtClean="0"/>
              <a:t>‹#›</a:t>
            </a:fld>
            <a:endParaRPr lang="en-GB" alt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alt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alt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altLang="en-GB" smtClean="0"/>
              <a:t>28/01/2025</a:t>
            </a:fld>
            <a:endParaRPr lang="en-GB" alt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alt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altLang="en-GB" smtClean="0"/>
              <a:t>‹#›</a:t>
            </a:fld>
            <a:endParaRPr lang="en-GB" alt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8145"/>
            <a:ext cx="9144000" cy="2133600"/>
          </a:xfrm>
        </p:spPr>
        <p:txBody>
          <a:bodyPr numCol="1"/>
          <a:lstStyle/>
          <a:p>
            <a:r>
              <a:rPr dirty="0"/>
              <a:t>British Airways Customer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1807" y="3581251"/>
            <a:ext cx="9674229" cy="2888822"/>
          </a:xfrm>
        </p:spPr>
        <p:txBody>
          <a:bodyPr numCol="1">
            <a:noAutofit/>
          </a:bodyPr>
          <a:lstStyle/>
          <a:p>
            <a:r>
              <a:rPr sz="2800" dirty="0"/>
              <a:t>Leveraging Data to Enhance Customer Satisfaction and Operational Efficiency</a:t>
            </a:r>
          </a:p>
          <a:p>
            <a:endParaRPr sz="2800" dirty="0"/>
          </a:p>
          <a:p>
            <a:r>
              <a:rPr sz="2800" dirty="0"/>
              <a:t>Presented by: Dennis Maxwell</a:t>
            </a:r>
          </a:p>
          <a:p>
            <a:endParaRPr sz="2800" dirty="0"/>
          </a:p>
          <a:p>
            <a:r>
              <a:rPr sz="2800" dirty="0"/>
              <a:t>Date: 28/01/2025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Negative Sentiments</a:t>
            </a:r>
            <a:endParaRPr lang="en-GB" alt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81745" cy="4351338"/>
          </a:xfrm>
        </p:spPr>
        <p:txBody>
          <a:bodyPr/>
          <a:lstStyle/>
          <a:p>
            <a:pPr>
              <a:buNone/>
            </a:pPr>
            <a:r>
              <a:rPr b="1" dirty="0"/>
              <a:t>Key Highlights:</a:t>
            </a:r>
          </a:p>
          <a:p>
            <a:r>
              <a:rPr dirty="0"/>
              <a:t>Dissatisfaction with delays, seating, and customer service.</a:t>
            </a:r>
          </a:p>
          <a:p>
            <a:endParaRPr dirty="0"/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11CC7-8B65-18A1-C4A0-7D543D4D3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368" y="1690688"/>
            <a:ext cx="7223774" cy="38862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  <a:endParaRPr lang="en-GB" alt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Actions to Address Key Issues:</a:t>
            </a:r>
          </a:p>
          <a:p>
            <a:r>
              <a:t>Improve Communication Around Delays:</a:t>
            </a:r>
          </a:p>
          <a:p>
            <a:r>
              <a:t>Real-time updates via mobile apps and SMS.</a:t>
            </a:r>
          </a:p>
          <a:p>
            <a:r>
              <a:t>Offer compensation for extended delays.</a:t>
            </a:r>
          </a:p>
          <a:p>
            <a:endParaRPr/>
          </a:p>
          <a:p>
            <a:pPr>
              <a:buNone/>
            </a:pPr>
            <a:r>
              <a:t>Upgrade Seating Comfort:</a:t>
            </a:r>
          </a:p>
          <a:p>
            <a:r>
              <a:t>Revise seat configurations to balance comfort and capacity.</a:t>
            </a:r>
          </a:p>
          <a:p>
            <a:r>
              <a:t>Provide complimentary upgrades for frequent flyers.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- Cont'd</a:t>
            </a:r>
            <a:endParaRPr lang="en-GB" alt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804" y="1825628"/>
            <a:ext cx="10515600" cy="4351334"/>
          </a:xfrm>
        </p:spPr>
        <p:txBody>
          <a:bodyPr/>
          <a:lstStyle/>
          <a:p>
            <a:pPr>
              <a:buNone/>
            </a:pPr>
            <a:r>
              <a:t>Enhance Customer Service Training:</a:t>
            </a:r>
            <a:endParaRPr lang="en-GB" altLang="en-GB"/>
          </a:p>
          <a:p>
            <a:r>
              <a:t>Empathy training and regular skill refreshers for staff.</a:t>
            </a:r>
          </a:p>
          <a:p>
            <a:r>
              <a:t>Reward programs to incentivize excellent service.</a:t>
            </a:r>
          </a:p>
          <a:p>
            <a:endParaRPr/>
          </a:p>
          <a:p>
            <a:pPr>
              <a:buNone/>
            </a:pPr>
            <a:r>
              <a:t>Focus on Operational Efficiency:</a:t>
            </a:r>
          </a:p>
          <a:p>
            <a:r>
              <a:t>Optimize turnaround times at hubs like London Heathrow.</a:t>
            </a:r>
          </a:p>
          <a:p>
            <a:r>
              <a:t>Invest in AI-driven systems for resource allocation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  <a:endParaRPr lang="en-GB" alt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Summary:</a:t>
            </a:r>
          </a:p>
          <a:p>
            <a:r>
              <a:t>The analysis highlights areas of strength (positive reviews) and improvement (negative reviews).</a:t>
            </a:r>
          </a:p>
          <a:p>
            <a:r>
              <a:t>Addressing delays, seating, and service can save costs and improve customer loyalty.</a:t>
            </a:r>
          </a:p>
          <a:p>
            <a:r>
              <a:t>By acting on these insights, British Airways can reinforce its reputation as a world-class airline.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3618"/>
            <a:ext cx="10515600" cy="5105400"/>
          </a:xfrm>
        </p:spPr>
        <p:txBody>
          <a:bodyPr>
            <a:normAutofit/>
          </a:bodyPr>
          <a:lstStyle/>
          <a:p>
            <a:pPr algn="ctr"/>
            <a:r>
              <a:rPr sz="8800" dirty="0"/>
              <a:t>Q&amp;A</a:t>
            </a:r>
            <a:endParaRPr lang="en-GB" altLang="en-GB" sz="8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t>Introduction</a:t>
            </a:r>
            <a:endParaRPr lang="en-GB" alt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>
              <a:buNone/>
            </a:pPr>
            <a:r>
              <a:rPr b="1" dirty="0"/>
              <a:t>Key Points:</a:t>
            </a:r>
            <a:endParaRPr lang="en-GB" altLang="en-GB" dirty="0"/>
          </a:p>
          <a:p>
            <a:endParaRPr lang="en-GB" altLang="en-GB" dirty="0"/>
          </a:p>
          <a:p>
            <a:r>
              <a:rPr dirty="0"/>
              <a:t>British Airways operates thousands of flights daily across the globe.</a:t>
            </a:r>
          </a:p>
          <a:p>
            <a:endParaRPr dirty="0"/>
          </a:p>
          <a:p>
            <a:r>
              <a:rPr dirty="0"/>
              <a:t>Understanding customer sentiment is critical to maintaining loyalty and improving services.</a:t>
            </a:r>
          </a:p>
          <a:p>
            <a:endParaRPr dirty="0"/>
          </a:p>
          <a:p>
            <a:r>
              <a:rPr dirty="0"/>
              <a:t>This project analyzes customer reviews to uncover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  <a:endParaRPr lang="en-GB" alt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b="1"/>
              <a:t>Main Goals:</a:t>
            </a:r>
            <a:endParaRPr lang="en-GB" altLang="en-GB"/>
          </a:p>
          <a:p>
            <a:endParaRPr lang="en-GB" altLang="en-GB"/>
          </a:p>
          <a:p>
            <a:r>
              <a:t>Identify overall sentiment distribution among reviews.</a:t>
            </a:r>
          </a:p>
          <a:p>
            <a:endParaRPr/>
          </a:p>
          <a:p>
            <a:r>
              <a:t>Analyze common themes in negative feedback to address key pain points.</a:t>
            </a:r>
          </a:p>
          <a:p>
            <a:endParaRPr/>
          </a:p>
          <a:p>
            <a:r>
              <a:t>Provide actionable recommendations to improve service delivery.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 Methodology</a:t>
            </a:r>
            <a:endParaRPr lang="en-GB" alt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b="1"/>
              <a:t>Steps:</a:t>
            </a:r>
            <a:endParaRPr lang="en-GB" altLang="en-GB"/>
          </a:p>
          <a:p>
            <a:endParaRPr lang="en-GB" altLang="en-GB"/>
          </a:p>
          <a:p>
            <a:r>
              <a:t>Data Collection: Scraped customer reviews from a third-party source.</a:t>
            </a:r>
          </a:p>
          <a:p>
            <a:r>
              <a:t>Data Cleaning: Removed noise, duplicates, and normalized text.</a:t>
            </a:r>
          </a:p>
          <a:p>
            <a:r>
              <a:t>Sentiment Analysis: Categorized reviews as Positive, Negative, or Neutral.</a:t>
            </a:r>
          </a:p>
          <a:p>
            <a:r>
              <a:t>Text Mining: Extracted keywords and recurring themes.</a:t>
            </a:r>
          </a:p>
          <a:p>
            <a:r>
              <a:t>Visualization: Created charts and word clouds for better insights.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Sentiment Distribution</a:t>
            </a:r>
            <a:endParaRPr lang="en-GB" alt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049" y="1771521"/>
            <a:ext cx="4814674" cy="4443540"/>
          </a:xfrm>
        </p:spPr>
        <p:txBody>
          <a:bodyPr/>
          <a:lstStyle/>
          <a:p>
            <a:pPr>
              <a:buNone/>
            </a:pPr>
            <a:r>
              <a:rPr b="1"/>
              <a:t>Key Insights:</a:t>
            </a:r>
          </a:p>
          <a:p>
            <a:pPr>
              <a:buNone/>
            </a:pPr>
            <a:endParaRPr b="1"/>
          </a:p>
          <a:p>
            <a:r>
              <a:t>61.6% Positive: Indicates overall customer satisfaction.</a:t>
            </a:r>
          </a:p>
          <a:p>
            <a:r>
              <a:t>37.2% Negative: Highlights significant areas of concern.</a:t>
            </a:r>
          </a:p>
          <a:p>
            <a:r>
              <a:t>1.2% Neutral: Reflects balanced feedback.</a:t>
            </a:r>
          </a:p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843EE8-C9C6-A7BF-F532-670095333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963" y="1566261"/>
            <a:ext cx="5234947" cy="41051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Sentiment Polarity</a:t>
            </a:r>
            <a:endParaRPr lang="en-GB" alt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049" y="1820730"/>
            <a:ext cx="5269856" cy="4394331"/>
          </a:xfrm>
        </p:spPr>
        <p:txBody>
          <a:bodyPr/>
          <a:lstStyle/>
          <a:p>
            <a:pPr>
              <a:buNone/>
            </a:pPr>
            <a:r>
              <a:rPr b="1"/>
              <a:t>Key Insights:</a:t>
            </a:r>
          </a:p>
          <a:p>
            <a:endParaRPr b="1"/>
          </a:p>
          <a:p>
            <a:r>
              <a:t>Polarity scores highlight a skew towards positive reviews.</a:t>
            </a:r>
          </a:p>
          <a:p>
            <a:r>
              <a:t>A significant negative cluster reflects dissatisfaction in some areas.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84E3C-DCF9-6BDB-C770-C489646D2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98043"/>
            <a:ext cx="4831093" cy="37884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Recurring Issues in Negative Reviews</a:t>
            </a:r>
            <a:endParaRPr lang="en-GB" alt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b="1"/>
              <a:t>Key Themes:</a:t>
            </a:r>
          </a:p>
          <a:p>
            <a:pPr>
              <a:buNone/>
            </a:pPr>
            <a:r>
              <a:t>Flight Delays:</a:t>
            </a:r>
          </a:p>
          <a:p>
            <a:r>
              <a:t>Words: "flight," "time," "hours."</a:t>
            </a:r>
          </a:p>
          <a:p>
            <a:r>
              <a:t>Customers frustrated with delays and waiting times.</a:t>
            </a:r>
          </a:p>
          <a:p>
            <a:endParaRPr/>
          </a:p>
          <a:p>
            <a:pPr>
              <a:buNone/>
            </a:pPr>
            <a:r>
              <a:t>Seating Comfort:</a:t>
            </a:r>
          </a:p>
          <a:p>
            <a:r>
              <a:t>Words: "seats," "business class."</a:t>
            </a:r>
          </a:p>
          <a:p>
            <a:r>
              <a:t>Complaints about discomfort in economy and business classes.</a:t>
            </a:r>
          </a:p>
          <a:p>
            <a:pPr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Recurring Issues in Negative Reviews - Cont'd</a:t>
            </a:r>
            <a:endParaRPr lang="en-GB" alt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960417"/>
            <a:ext cx="4197927" cy="33250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dirty="0"/>
              <a:t>Customer Service:</a:t>
            </a:r>
            <a:endParaRPr lang="en-GB" altLang="en-GB" dirty="0"/>
          </a:p>
          <a:p>
            <a:r>
              <a:rPr dirty="0"/>
              <a:t>Words: "customer," "service," "rude."</a:t>
            </a:r>
          </a:p>
          <a:p>
            <a:r>
              <a:rPr dirty="0"/>
              <a:t>Issues with unhelpful or inattentive staff.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BED89-42E6-C228-5D7C-D03D59A98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284" y="1752599"/>
            <a:ext cx="5928110" cy="33250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Positive Sentiments</a:t>
            </a:r>
            <a:endParaRPr lang="en-GB" alt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88327" cy="4351338"/>
          </a:xfrm>
        </p:spPr>
        <p:txBody>
          <a:bodyPr/>
          <a:lstStyle/>
          <a:p>
            <a:pPr>
              <a:buNone/>
            </a:pPr>
            <a:r>
              <a:rPr b="1" dirty="0"/>
              <a:t>Key Highlights</a:t>
            </a:r>
            <a:r>
              <a:rPr dirty="0"/>
              <a:t>:</a:t>
            </a:r>
          </a:p>
          <a:p>
            <a:r>
              <a:rPr dirty="0"/>
              <a:t>Customers appreciate "friendly staff," "smooth flights," and "great service."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endParaRPr sz="1200" dirty="0"/>
          </a:p>
          <a:p>
            <a:endParaRPr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3BF232-83C6-650F-5666-7770F4D01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527" y="1683761"/>
            <a:ext cx="7223774" cy="38862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466</Words>
  <Application>Microsoft Office PowerPoint</Application>
  <PresentationFormat>Widescreen</PresentationFormat>
  <Paragraphs>91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British Airways Customer Sentiment Analysis</vt:lpstr>
      <vt:lpstr>Introduction</vt:lpstr>
      <vt:lpstr>Objectives</vt:lpstr>
      <vt:lpstr> Methodology</vt:lpstr>
      <vt:lpstr>Sentiment Distribution</vt:lpstr>
      <vt:lpstr>Sentiment Polarity</vt:lpstr>
      <vt:lpstr>Recurring Issues in Negative Reviews</vt:lpstr>
      <vt:lpstr>Recurring Issues in Negative Reviews - Cont'd</vt:lpstr>
      <vt:lpstr>Positive Sentiments</vt:lpstr>
      <vt:lpstr>Negative Sentiments</vt:lpstr>
      <vt:lpstr>Recommendations</vt:lpstr>
      <vt:lpstr>Recommendations - Cont'd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Maxwell Dennis</cp:lastModifiedBy>
  <cp:revision>3</cp:revision>
  <dcterms:created xsi:type="dcterms:W3CDTF">2022-12-06T11:13:27Z</dcterms:created>
  <dcterms:modified xsi:type="dcterms:W3CDTF">2025-01-28T10:52:52Z</dcterms:modified>
</cp:coreProperties>
</file>