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charset="1" panose="00000500000000000000"/>
      <p:regular r:id="rId18"/>
    </p:embeddedFont>
    <p:embeddedFont>
      <p:font typeface="Montserrat Ultra-Bold" charset="1" panose="00000900000000000000"/>
      <p:regular r:id="rId19"/>
    </p:embeddedFont>
    <p:embeddedFont>
      <p:font typeface="Montserrat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9.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Freeform 3" id="3"/>
          <p:cNvSpPr/>
          <p:nvPr/>
        </p:nvSpPr>
        <p:spPr>
          <a:xfrm flipH="false" flipV="true" rot="0">
            <a:off x="14889597" y="0"/>
            <a:ext cx="3398403" cy="2918378"/>
          </a:xfrm>
          <a:custGeom>
            <a:avLst/>
            <a:gdLst/>
            <a:ahLst/>
            <a:cxnLst/>
            <a:rect r="r" b="b" t="t" l="l"/>
            <a:pathLst>
              <a:path h="2918378" w="3398403">
                <a:moveTo>
                  <a:pt x="0" y="2918378"/>
                </a:moveTo>
                <a:lnTo>
                  <a:pt x="3398403" y="2918378"/>
                </a:lnTo>
                <a:lnTo>
                  <a:pt x="3398403" y="0"/>
                </a:lnTo>
                <a:lnTo>
                  <a:pt x="0" y="0"/>
                </a:lnTo>
                <a:lnTo>
                  <a:pt x="0" y="291837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574873" y="1028700"/>
            <a:ext cx="3539760" cy="1464576"/>
          </a:xfrm>
          <a:custGeom>
            <a:avLst/>
            <a:gdLst/>
            <a:ahLst/>
            <a:cxnLst/>
            <a:rect r="r" b="b" t="t" l="l"/>
            <a:pathLst>
              <a:path h="1464576" w="3539760">
                <a:moveTo>
                  <a:pt x="0" y="0"/>
                </a:moveTo>
                <a:lnTo>
                  <a:pt x="3539760" y="0"/>
                </a:lnTo>
                <a:lnTo>
                  <a:pt x="3539760" y="1464576"/>
                </a:lnTo>
                <a:lnTo>
                  <a:pt x="0" y="14645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0" y="-1114923"/>
            <a:ext cx="18288000" cy="10196507"/>
          </a:xfrm>
          <a:custGeom>
            <a:avLst/>
            <a:gdLst/>
            <a:ahLst/>
            <a:cxnLst/>
            <a:rect r="r" b="b" t="t" l="l"/>
            <a:pathLst>
              <a:path h="10196507" w="18288000">
                <a:moveTo>
                  <a:pt x="0" y="10196508"/>
                </a:moveTo>
                <a:lnTo>
                  <a:pt x="18288000" y="10196508"/>
                </a:lnTo>
                <a:lnTo>
                  <a:pt x="18288000" y="0"/>
                </a:lnTo>
                <a:lnTo>
                  <a:pt x="0" y="0"/>
                </a:lnTo>
                <a:lnTo>
                  <a:pt x="0" y="10196508"/>
                </a:lnTo>
                <a:close/>
              </a:path>
            </a:pathLst>
          </a:custGeom>
          <a:blipFill>
            <a:blip r:embed="rId7"/>
            <a:stretch>
              <a:fillRect l="0" t="-17589" r="0" b="-36879"/>
            </a:stretch>
          </a:blipFill>
        </p:spPr>
      </p:sp>
      <p:sp>
        <p:nvSpPr>
          <p:cNvPr name="Freeform 6" id="6"/>
          <p:cNvSpPr/>
          <p:nvPr/>
        </p:nvSpPr>
        <p:spPr>
          <a:xfrm flipH="true" flipV="false" rot="0">
            <a:off x="-243643" y="6038690"/>
            <a:ext cx="4947086" cy="4248310"/>
          </a:xfrm>
          <a:custGeom>
            <a:avLst/>
            <a:gdLst/>
            <a:ahLst/>
            <a:cxnLst/>
            <a:rect r="r" b="b" t="t" l="l"/>
            <a:pathLst>
              <a:path h="4248310" w="4947086">
                <a:moveTo>
                  <a:pt x="4947086" y="0"/>
                </a:moveTo>
                <a:lnTo>
                  <a:pt x="0" y="0"/>
                </a:lnTo>
                <a:lnTo>
                  <a:pt x="0" y="4248310"/>
                </a:lnTo>
                <a:lnTo>
                  <a:pt x="4947086" y="4248310"/>
                </a:lnTo>
                <a:lnTo>
                  <a:pt x="494708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2493276"/>
            <a:ext cx="18362264" cy="8229600"/>
          </a:xfrm>
          <a:custGeom>
            <a:avLst/>
            <a:gdLst/>
            <a:ahLst/>
            <a:cxnLst/>
            <a:rect r="r" b="b" t="t" l="l"/>
            <a:pathLst>
              <a:path h="8229600" w="18362264">
                <a:moveTo>
                  <a:pt x="0" y="0"/>
                </a:moveTo>
                <a:lnTo>
                  <a:pt x="18362264" y="0"/>
                </a:lnTo>
                <a:lnTo>
                  <a:pt x="18362264" y="8229600"/>
                </a:lnTo>
                <a:lnTo>
                  <a:pt x="0" y="8229600"/>
                </a:lnTo>
                <a:lnTo>
                  <a:pt x="0" y="0"/>
                </a:lnTo>
                <a:close/>
              </a:path>
            </a:pathLst>
          </a:custGeom>
          <a:blipFill>
            <a:blip r:embed="rId7"/>
            <a:stretch>
              <a:fillRect l="0" t="-46083" r="0" b="-46083"/>
            </a:stretch>
          </a:blipFill>
        </p:spPr>
      </p:sp>
      <p:sp>
        <p:nvSpPr>
          <p:cNvPr name="Freeform 8" id="8"/>
          <p:cNvSpPr/>
          <p:nvPr/>
        </p:nvSpPr>
        <p:spPr>
          <a:xfrm flipH="false" flipV="false" rot="0">
            <a:off x="1028700" y="-310771"/>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3871633" y="6194603"/>
            <a:ext cx="10544733" cy="2034541"/>
          </a:xfrm>
          <a:prstGeom prst="rect">
            <a:avLst/>
          </a:prstGeom>
        </p:spPr>
        <p:txBody>
          <a:bodyPr anchor="t" rtlCol="false" tIns="0" lIns="0" bIns="0" rIns="0">
            <a:spAutoFit/>
          </a:bodyPr>
          <a:lstStyle/>
          <a:p>
            <a:pPr algn="ctr">
              <a:lnSpc>
                <a:spcPts val="5459"/>
              </a:lnSpc>
            </a:pPr>
            <a:r>
              <a:rPr lang="en-US" sz="3899">
                <a:solidFill>
                  <a:srgbClr val="FFFFFF"/>
                </a:solidFill>
                <a:latin typeface="Montserrat"/>
                <a:ea typeface="Montserrat"/>
                <a:cs typeface="Montserrat"/>
                <a:sym typeface="Montserrat"/>
              </a:rPr>
              <a:t> Identifying Low-Risk Aircraft for Acquisition</a:t>
            </a:r>
          </a:p>
          <a:p>
            <a:pPr algn="ctr">
              <a:lnSpc>
                <a:spcPts val="5459"/>
              </a:lnSpc>
            </a:pPr>
          </a:p>
        </p:txBody>
      </p:sp>
      <p:sp>
        <p:nvSpPr>
          <p:cNvPr name="TextBox 10" id="10"/>
          <p:cNvSpPr txBox="true"/>
          <p:nvPr/>
        </p:nvSpPr>
        <p:spPr>
          <a:xfrm rot="0">
            <a:off x="1028700" y="2717185"/>
            <a:ext cx="16431353" cy="2747865"/>
          </a:xfrm>
          <a:prstGeom prst="rect">
            <a:avLst/>
          </a:prstGeom>
        </p:spPr>
        <p:txBody>
          <a:bodyPr anchor="t" rtlCol="false" tIns="0" lIns="0" bIns="0" rIns="0">
            <a:spAutoFit/>
          </a:bodyPr>
          <a:lstStyle/>
          <a:p>
            <a:pPr algn="ctr">
              <a:lnSpc>
                <a:spcPts val="11076"/>
              </a:lnSpc>
            </a:pPr>
            <a:r>
              <a:rPr lang="en-US" b="true" sz="7911">
                <a:solidFill>
                  <a:srgbClr val="FFFFFF"/>
                </a:solidFill>
                <a:latin typeface="Montserrat Ultra-Bold"/>
                <a:ea typeface="Montserrat Ultra-Bold"/>
                <a:cs typeface="Montserrat Ultra-Bold"/>
                <a:sym typeface="Montserrat Ultra-Bold"/>
              </a:rPr>
              <a:t>Aircraft Safety Analysis for Business Decisions</a:t>
            </a:r>
          </a:p>
        </p:txBody>
      </p:sp>
      <p:sp>
        <p:nvSpPr>
          <p:cNvPr name="TextBox 11" id="11"/>
          <p:cNvSpPr txBox="true"/>
          <p:nvPr/>
        </p:nvSpPr>
        <p:spPr>
          <a:xfrm rot="0">
            <a:off x="14416367" y="9014910"/>
            <a:ext cx="3871633" cy="1234115"/>
          </a:xfrm>
          <a:prstGeom prst="rect">
            <a:avLst/>
          </a:prstGeom>
        </p:spPr>
        <p:txBody>
          <a:bodyPr anchor="t" rtlCol="false" tIns="0" lIns="0" bIns="0" rIns="0">
            <a:spAutoFit/>
          </a:bodyPr>
          <a:lstStyle/>
          <a:p>
            <a:pPr algn="ctr">
              <a:lnSpc>
                <a:spcPts val="4952"/>
              </a:lnSpc>
            </a:pPr>
            <a:r>
              <a:rPr lang="en-US" sz="3537" spc="364">
                <a:solidFill>
                  <a:srgbClr val="FFFFFF"/>
                </a:solidFill>
                <a:latin typeface="Montserrat"/>
                <a:ea typeface="Montserrat"/>
                <a:cs typeface="Montserrat"/>
                <a:sym typeface="Montserrat"/>
              </a:rPr>
              <a:t>Dennis Muuo</a:t>
            </a:r>
          </a:p>
          <a:p>
            <a:pPr algn="ctr">
              <a:lnSpc>
                <a:spcPts val="4952"/>
              </a:lnSpc>
            </a:pPr>
            <a:r>
              <a:rPr lang="en-US" sz="3537" spc="364">
                <a:solidFill>
                  <a:srgbClr val="FFFFFF"/>
                </a:solidFill>
                <a:latin typeface="Montserrat"/>
                <a:ea typeface="Montserrat"/>
                <a:cs typeface="Montserrat"/>
                <a:sym typeface="Montserrat"/>
              </a:rPr>
              <a:t>26/09/2024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9599592" cy="6809432"/>
          </a:xfrm>
          <a:prstGeom prst="rect">
            <a:avLst/>
          </a:prstGeom>
          <a:solidFill>
            <a:srgbClr val="4A6418"/>
          </a:solidFill>
        </p:spPr>
      </p:sp>
      <p:sp>
        <p:nvSpPr>
          <p:cNvPr name="TextBox 3" id="3"/>
          <p:cNvSpPr txBox="true"/>
          <p:nvPr/>
        </p:nvSpPr>
        <p:spPr>
          <a:xfrm rot="0">
            <a:off x="297785" y="707477"/>
            <a:ext cx="8780757" cy="1144818"/>
          </a:xfrm>
          <a:prstGeom prst="rect">
            <a:avLst/>
          </a:prstGeom>
        </p:spPr>
        <p:txBody>
          <a:bodyPr anchor="t" rtlCol="false" tIns="0" lIns="0" bIns="0" rIns="0">
            <a:spAutoFit/>
          </a:bodyPr>
          <a:lstStyle/>
          <a:p>
            <a:pPr algn="l">
              <a:lnSpc>
                <a:spcPts val="4370"/>
              </a:lnSpc>
            </a:pPr>
            <a:r>
              <a:rPr lang="en-US" sz="4966" b="true">
                <a:solidFill>
                  <a:srgbClr val="F9B80C"/>
                </a:solidFill>
                <a:latin typeface="Montserrat Ultra-Bold"/>
                <a:ea typeface="Montserrat Ultra-Bold"/>
                <a:cs typeface="Montserrat Ultra-Bold"/>
                <a:sym typeface="Montserrat Ultra-Bold"/>
              </a:rPr>
              <a:t>Rate of Aircraft Uninjured</a:t>
            </a:r>
          </a:p>
          <a:p>
            <a:pPr algn="l">
              <a:lnSpc>
                <a:spcPts val="4370"/>
              </a:lnSpc>
            </a:pPr>
          </a:p>
        </p:txBody>
      </p:sp>
      <p:sp>
        <p:nvSpPr>
          <p:cNvPr name="TextBox 4" id="4"/>
          <p:cNvSpPr txBox="true"/>
          <p:nvPr/>
        </p:nvSpPr>
        <p:spPr>
          <a:xfrm rot="0">
            <a:off x="297785" y="1428678"/>
            <a:ext cx="8780757" cy="1957705"/>
          </a:xfrm>
          <a:prstGeom prst="rect">
            <a:avLst/>
          </a:prstGeom>
        </p:spPr>
        <p:txBody>
          <a:bodyPr anchor="t" rtlCol="false" tIns="0" lIns="0" bIns="0" rIns="0">
            <a:spAutoFit/>
          </a:bodyPr>
          <a:lstStyle/>
          <a:p>
            <a:pPr algn="just">
              <a:lnSpc>
                <a:spcPts val="3920"/>
              </a:lnSpc>
            </a:pPr>
            <a:r>
              <a:rPr lang="en-US" sz="2800" b="true">
                <a:solidFill>
                  <a:srgbClr val="F9B80C"/>
                </a:solidFill>
                <a:latin typeface="Montserrat Bold"/>
                <a:ea typeface="Montserrat Bold"/>
                <a:cs typeface="Montserrat Bold"/>
                <a:sym typeface="Montserrat Bold"/>
              </a:rPr>
              <a:t>Description:</a:t>
            </a:r>
            <a:r>
              <a:rPr lang="en-US" sz="2800">
                <a:solidFill>
                  <a:srgbClr val="FFFFFF"/>
                </a:solidFill>
                <a:latin typeface="Montserrat"/>
                <a:ea typeface="Montserrat"/>
                <a:cs typeface="Montserrat"/>
                <a:sym typeface="Montserrat"/>
              </a:rPr>
              <a:t> This graph shows the rate at which passengers remained uninjured across different aircraft models.</a:t>
            </a:r>
          </a:p>
          <a:p>
            <a:pPr algn="just">
              <a:lnSpc>
                <a:spcPts val="3920"/>
              </a:lnSpc>
            </a:pPr>
          </a:p>
        </p:txBody>
      </p:sp>
      <p:sp>
        <p:nvSpPr>
          <p:cNvPr name="TextBox 5" id="5"/>
          <p:cNvSpPr txBox="true"/>
          <p:nvPr/>
        </p:nvSpPr>
        <p:spPr>
          <a:xfrm rot="0">
            <a:off x="103801" y="3033088"/>
            <a:ext cx="9168726" cy="3776344"/>
          </a:xfrm>
          <a:prstGeom prst="rect">
            <a:avLst/>
          </a:prstGeom>
        </p:spPr>
        <p:txBody>
          <a:bodyPr anchor="t" rtlCol="false" tIns="0" lIns="0" bIns="0" rIns="0">
            <a:spAutoFit/>
          </a:bodyPr>
          <a:lstStyle/>
          <a:p>
            <a:pPr algn="just">
              <a:lnSpc>
                <a:spcPts val="3500"/>
              </a:lnSpc>
            </a:pPr>
            <a:r>
              <a:rPr lang="en-US" sz="2500" b="true">
                <a:solidFill>
                  <a:srgbClr val="F9B80C"/>
                </a:solidFill>
                <a:latin typeface="Montserrat Bold"/>
                <a:ea typeface="Montserrat Bold"/>
                <a:cs typeface="Montserrat Bold"/>
                <a:sym typeface="Montserrat Bold"/>
              </a:rPr>
              <a:t>Insight:</a:t>
            </a:r>
          </a:p>
          <a:p>
            <a:pPr algn="just">
              <a:lnSpc>
                <a:spcPts val="3360"/>
              </a:lnSpc>
            </a:pPr>
            <a:r>
              <a:rPr lang="en-US" sz="2400">
                <a:solidFill>
                  <a:srgbClr val="FFFFFF"/>
                </a:solidFill>
                <a:latin typeface="Montserrat"/>
                <a:ea typeface="Montserrat"/>
                <a:cs typeface="Montserrat"/>
                <a:sym typeface="Montserrat"/>
              </a:rPr>
              <a:t>Cessna has the highest uninjured ratio at 134.70, followed by Boeing at 80.84, indicating better safety outcomes. Piper's ratio of 64.01 shows potential for improvement. In comparison, Beech (28.38) and smaller manufacturers like Mooney (6.5) and Cirrus Design Corp (3.78) present greater risks. This data emphasizes the need to prioritize aircraft with higher uninjured ratios, such as Cessna and Boeing, for safer operations in our company</a:t>
            </a:r>
            <a:r>
              <a:rPr lang="en-US" sz="2400">
                <a:solidFill>
                  <a:srgbClr val="000000"/>
                </a:solidFill>
                <a:latin typeface="Montserrat"/>
                <a:ea typeface="Montserrat"/>
                <a:cs typeface="Montserrat"/>
                <a:sym typeface="Montserrat"/>
              </a:rPr>
              <a:t>.</a:t>
            </a:r>
          </a:p>
        </p:txBody>
      </p:sp>
      <p:sp>
        <p:nvSpPr>
          <p:cNvPr name="Freeform 6" id="6"/>
          <p:cNvSpPr/>
          <p:nvPr/>
        </p:nvSpPr>
        <p:spPr>
          <a:xfrm flipH="true" flipV="false" rot="0">
            <a:off x="297785" y="7003574"/>
            <a:ext cx="3823494" cy="3283426"/>
          </a:xfrm>
          <a:custGeom>
            <a:avLst/>
            <a:gdLst/>
            <a:ahLst/>
            <a:cxnLst/>
            <a:rect r="r" b="b" t="t" l="l"/>
            <a:pathLst>
              <a:path h="3283426" w="3823494">
                <a:moveTo>
                  <a:pt x="3823494" y="0"/>
                </a:moveTo>
                <a:lnTo>
                  <a:pt x="0" y="0"/>
                </a:lnTo>
                <a:lnTo>
                  <a:pt x="0" y="3283426"/>
                </a:lnTo>
                <a:lnTo>
                  <a:pt x="3823494" y="3283426"/>
                </a:lnTo>
                <a:lnTo>
                  <a:pt x="382349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187621" y="8847122"/>
            <a:ext cx="1519953" cy="1769960"/>
          </a:xfrm>
          <a:custGeom>
            <a:avLst/>
            <a:gdLst/>
            <a:ahLst/>
            <a:cxnLst/>
            <a:rect r="r" b="b" t="t" l="l"/>
            <a:pathLst>
              <a:path h="1769960" w="1519953">
                <a:moveTo>
                  <a:pt x="0" y="0"/>
                </a:moveTo>
                <a:lnTo>
                  <a:pt x="1519953" y="0"/>
                </a:lnTo>
                <a:lnTo>
                  <a:pt x="1519953" y="1769961"/>
                </a:lnTo>
                <a:lnTo>
                  <a:pt x="0" y="1769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8" id="8"/>
          <p:cNvPicPr>
            <a:picLocks noChangeAspect="true"/>
          </p:cNvPicPr>
          <p:nvPr/>
        </p:nvPicPr>
        <p:blipFill>
          <a:blip r:embed="rId6"/>
          <a:stretch>
            <a:fillRect/>
          </a:stretch>
        </p:blipFill>
        <p:spPr>
          <a:xfrm rot="0">
            <a:off x="8754232" y="-451839"/>
            <a:ext cx="10144322" cy="10144322"/>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31894"/>
            <a:ext cx="18288000" cy="2137877"/>
          </a:xfrm>
          <a:prstGeom prst="rect">
            <a:avLst/>
          </a:prstGeom>
          <a:solidFill>
            <a:srgbClr val="4A6418"/>
          </a:solidFill>
        </p:spPr>
      </p:sp>
      <p:sp>
        <p:nvSpPr>
          <p:cNvPr name="Freeform 3" id="3"/>
          <p:cNvSpPr/>
          <p:nvPr/>
        </p:nvSpPr>
        <p:spPr>
          <a:xfrm flipH="false" flipV="true" rot="0">
            <a:off x="16110938" y="-478323"/>
            <a:ext cx="2847962" cy="2445687"/>
          </a:xfrm>
          <a:custGeom>
            <a:avLst/>
            <a:gdLst/>
            <a:ahLst/>
            <a:cxnLst/>
            <a:rect r="r" b="b" t="t" l="l"/>
            <a:pathLst>
              <a:path h="2445687" w="2847962">
                <a:moveTo>
                  <a:pt x="0" y="2445687"/>
                </a:moveTo>
                <a:lnTo>
                  <a:pt x="2847961" y="2445687"/>
                </a:lnTo>
                <a:lnTo>
                  <a:pt x="2847961" y="0"/>
                </a:lnTo>
                <a:lnTo>
                  <a:pt x="0" y="0"/>
                </a:lnTo>
                <a:lnTo>
                  <a:pt x="0" y="244568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765078" y="683482"/>
            <a:ext cx="7282113" cy="1129977"/>
          </a:xfrm>
          <a:prstGeom prst="rect">
            <a:avLst/>
          </a:prstGeom>
        </p:spPr>
        <p:txBody>
          <a:bodyPr anchor="t" rtlCol="false" tIns="0" lIns="0" bIns="0" rIns="0">
            <a:spAutoFit/>
          </a:bodyPr>
          <a:lstStyle/>
          <a:p>
            <a:pPr algn="l">
              <a:lnSpc>
                <a:spcPts val="8284"/>
              </a:lnSpc>
            </a:pPr>
            <a:r>
              <a:rPr lang="en-US" sz="9414" b="true">
                <a:solidFill>
                  <a:srgbClr val="F9B80C"/>
                </a:solidFill>
                <a:latin typeface="Montserrat Ultra-Bold"/>
                <a:ea typeface="Montserrat Ultra-Bold"/>
                <a:cs typeface="Montserrat Ultra-Bold"/>
                <a:sym typeface="Montserrat Ultra-Bold"/>
              </a:rPr>
              <a:t>SUMMARY</a:t>
            </a:r>
          </a:p>
        </p:txBody>
      </p:sp>
      <p:sp>
        <p:nvSpPr>
          <p:cNvPr name="TextBox 5" id="5"/>
          <p:cNvSpPr txBox="true"/>
          <p:nvPr/>
        </p:nvSpPr>
        <p:spPr>
          <a:xfrm rot="0">
            <a:off x="0" y="2112622"/>
            <a:ext cx="18288000" cy="7910714"/>
          </a:xfrm>
          <a:prstGeom prst="rect">
            <a:avLst/>
          </a:prstGeom>
        </p:spPr>
        <p:txBody>
          <a:bodyPr anchor="t" rtlCol="false" tIns="0" lIns="0" bIns="0" rIns="0">
            <a:spAutoFit/>
          </a:bodyPr>
          <a:lstStyle/>
          <a:p>
            <a:pPr algn="ctr">
              <a:lnSpc>
                <a:spcPts val="4206"/>
              </a:lnSpc>
            </a:pPr>
            <a:r>
              <a:rPr lang="en-US" sz="3004" b="true">
                <a:solidFill>
                  <a:srgbClr val="F9B80C"/>
                </a:solidFill>
                <a:latin typeface="Montserrat Bold"/>
                <a:ea typeface="Montserrat Bold"/>
                <a:cs typeface="Montserrat Bold"/>
                <a:sym typeface="Montserrat Bold"/>
              </a:rPr>
              <a:t>Risk of Personal Injury Summary</a:t>
            </a:r>
          </a:p>
          <a:p>
            <a:pPr algn="just">
              <a:lnSpc>
                <a:spcPts val="3646"/>
              </a:lnSpc>
            </a:pPr>
          </a:p>
          <a:p>
            <a:pPr algn="just">
              <a:lnSpc>
                <a:spcPts val="3646"/>
              </a:lnSpc>
            </a:pPr>
            <a:r>
              <a:rPr lang="en-US" sz="2604">
                <a:solidFill>
                  <a:srgbClr val="000000"/>
                </a:solidFill>
                <a:latin typeface="Montserrat"/>
                <a:ea typeface="Montserrat"/>
                <a:cs typeface="Montserrat"/>
                <a:sym typeface="Montserrat"/>
              </a:rPr>
              <a:t>This analysis examined passenger injuries in adverse events from 2008 to 2022, focusing on minor injuries, serious injuries, and fatalities. Key findings include:</a:t>
            </a:r>
          </a:p>
          <a:p>
            <a:pPr algn="just">
              <a:lnSpc>
                <a:spcPts val="3646"/>
              </a:lnSpc>
            </a:pPr>
          </a:p>
          <a:p>
            <a:pPr algn="just">
              <a:lnSpc>
                <a:spcPts val="3646"/>
              </a:lnSpc>
            </a:pPr>
            <a:r>
              <a:rPr lang="en-US" sz="2604">
                <a:solidFill>
                  <a:srgbClr val="000000"/>
                </a:solidFill>
                <a:latin typeface="Montserrat"/>
                <a:ea typeface="Montserrat"/>
                <a:cs typeface="Montserrat"/>
                <a:sym typeface="Montserrat"/>
              </a:rPr>
              <a:t>1.  </a:t>
            </a:r>
            <a:r>
              <a:rPr lang="en-US" sz="2604" b="true">
                <a:solidFill>
                  <a:srgbClr val="F9B80C"/>
                </a:solidFill>
                <a:latin typeface="Montserrat Bold"/>
                <a:ea typeface="Montserrat Bold"/>
                <a:cs typeface="Montserrat Bold"/>
                <a:sym typeface="Montserrat Bold"/>
              </a:rPr>
              <a:t>Total Number of Injuries:</a:t>
            </a:r>
            <a:r>
              <a:rPr lang="en-US" sz="2604">
                <a:solidFill>
                  <a:srgbClr val="000000"/>
                </a:solidFill>
                <a:latin typeface="Montserrat"/>
                <a:ea typeface="Montserrat"/>
                <a:cs typeface="Montserrat"/>
                <a:sym typeface="Montserrat"/>
              </a:rPr>
              <a:t> Cessna had the highest injury count, while Maule had the lowest.</a:t>
            </a:r>
          </a:p>
          <a:p>
            <a:pPr algn="just">
              <a:lnSpc>
                <a:spcPts val="3646"/>
              </a:lnSpc>
            </a:pPr>
            <a:r>
              <a:rPr lang="en-US" sz="2604">
                <a:solidFill>
                  <a:srgbClr val="000000"/>
                </a:solidFill>
                <a:latin typeface="Montserrat"/>
                <a:ea typeface="Montserrat"/>
                <a:cs typeface="Montserrat"/>
                <a:sym typeface="Montserrat"/>
              </a:rPr>
              <a:t>   </a:t>
            </a:r>
          </a:p>
          <a:p>
            <a:pPr algn="just">
              <a:lnSpc>
                <a:spcPts val="3646"/>
              </a:lnSpc>
            </a:pPr>
            <a:r>
              <a:rPr lang="en-US" sz="2604">
                <a:solidFill>
                  <a:srgbClr val="000000"/>
                </a:solidFill>
                <a:latin typeface="Montserrat"/>
                <a:ea typeface="Montserrat"/>
                <a:cs typeface="Montserrat"/>
                <a:sym typeface="Montserrat"/>
              </a:rPr>
              <a:t>2. </a:t>
            </a:r>
            <a:r>
              <a:rPr lang="en-US" sz="2604" b="true">
                <a:solidFill>
                  <a:srgbClr val="F9B80C"/>
                </a:solidFill>
                <a:latin typeface="Montserrat Bold"/>
                <a:ea typeface="Montserrat Bold"/>
                <a:cs typeface="Montserrat Bold"/>
                <a:sym typeface="Montserrat Bold"/>
              </a:rPr>
              <a:t>Fatalities Analysis </a:t>
            </a:r>
            <a:r>
              <a:rPr lang="en-US" sz="2604">
                <a:solidFill>
                  <a:srgbClr val="000000"/>
                </a:solidFill>
                <a:latin typeface="Montserrat"/>
                <a:ea typeface="Montserrat"/>
                <a:cs typeface="Montserrat"/>
                <a:sym typeface="Montserrat"/>
              </a:rPr>
              <a:t> Cirrus Design Corp. exhibited the highest fatality-to-injury ratio, indicating greater fatality risk, whereas Boeing had the lowest ratio, making it the safest in terms of fatalities.</a:t>
            </a:r>
          </a:p>
          <a:p>
            <a:pPr algn="just">
              <a:lnSpc>
                <a:spcPts val="3646"/>
              </a:lnSpc>
            </a:pPr>
          </a:p>
          <a:p>
            <a:pPr algn="just">
              <a:lnSpc>
                <a:spcPts val="3646"/>
              </a:lnSpc>
            </a:pPr>
            <a:r>
              <a:rPr lang="en-US" sz="2604">
                <a:solidFill>
                  <a:srgbClr val="000000"/>
                </a:solidFill>
                <a:latin typeface="Montserrat"/>
                <a:ea typeface="Montserrat"/>
                <a:cs typeface="Montserrat"/>
                <a:sym typeface="Montserrat"/>
              </a:rPr>
              <a:t>3. </a:t>
            </a:r>
            <a:r>
              <a:rPr lang="en-US" sz="2604" b="true">
                <a:solidFill>
                  <a:srgbClr val="F9B80C"/>
                </a:solidFill>
                <a:latin typeface="Montserrat Bold"/>
                <a:ea typeface="Montserrat Bold"/>
                <a:cs typeface="Montserrat Bold"/>
                <a:sym typeface="Montserrat Bold"/>
              </a:rPr>
              <a:t>Uninjured Passenger Ratio:</a:t>
            </a:r>
            <a:r>
              <a:rPr lang="en-US" sz="2604">
                <a:solidFill>
                  <a:srgbClr val="000000"/>
                </a:solidFill>
                <a:latin typeface="Montserrat"/>
                <a:ea typeface="Montserrat"/>
                <a:cs typeface="Montserrat"/>
                <a:sym typeface="Montserrat"/>
              </a:rPr>
              <a:t> Boeing also had the highest uninjured passenger ratio, signifying better overall safety, while Mooney had the lowest.</a:t>
            </a:r>
          </a:p>
          <a:p>
            <a:pPr algn="just">
              <a:lnSpc>
                <a:spcPts val="3646"/>
              </a:lnSpc>
            </a:pPr>
          </a:p>
          <a:p>
            <a:pPr algn="just">
              <a:lnSpc>
                <a:spcPts val="4206"/>
              </a:lnSpc>
            </a:pPr>
            <a:r>
              <a:rPr lang="en-US" sz="3004" b="true">
                <a:solidFill>
                  <a:srgbClr val="F9B80C"/>
                </a:solidFill>
                <a:latin typeface="Montserrat Bold"/>
                <a:ea typeface="Montserrat Bold"/>
                <a:cs typeface="Montserrat Bold"/>
                <a:sym typeface="Montserrat Bold"/>
              </a:rPr>
              <a:t> Recommendation</a:t>
            </a:r>
          </a:p>
          <a:p>
            <a:pPr algn="just">
              <a:lnSpc>
                <a:spcPts val="3646"/>
              </a:lnSpc>
            </a:pPr>
            <a:r>
              <a:rPr lang="en-US" sz="2604">
                <a:solidFill>
                  <a:srgbClr val="000000"/>
                </a:solidFill>
                <a:latin typeface="Montserrat"/>
                <a:ea typeface="Montserrat"/>
                <a:cs typeface="Montserrat"/>
                <a:sym typeface="Montserrat"/>
              </a:rPr>
              <a:t>- </a:t>
            </a:r>
            <a:r>
              <a:rPr lang="en-US" sz="2604" b="true">
                <a:solidFill>
                  <a:srgbClr val="F9B80C"/>
                </a:solidFill>
                <a:latin typeface="Montserrat Bold"/>
                <a:ea typeface="Montserrat Bold"/>
                <a:cs typeface="Montserrat Bold"/>
                <a:sym typeface="Montserrat Bold"/>
              </a:rPr>
              <a:t>Avoid investing in Cessna </a:t>
            </a:r>
            <a:r>
              <a:rPr lang="en-US" sz="2604">
                <a:solidFill>
                  <a:srgbClr val="000000"/>
                </a:solidFill>
                <a:latin typeface="Montserrat"/>
                <a:ea typeface="Montserrat"/>
                <a:cs typeface="Montserrat"/>
                <a:sym typeface="Montserrat"/>
              </a:rPr>
              <a:t>due to high injury rates.</a:t>
            </a:r>
          </a:p>
          <a:p>
            <a:pPr algn="just">
              <a:lnSpc>
                <a:spcPts val="3646"/>
              </a:lnSpc>
            </a:pPr>
            <a:r>
              <a:rPr lang="en-US" sz="2604">
                <a:solidFill>
                  <a:srgbClr val="000000"/>
                </a:solidFill>
                <a:latin typeface="Montserrat"/>
                <a:ea typeface="Montserrat"/>
                <a:cs typeface="Montserrat"/>
                <a:sym typeface="Montserrat"/>
              </a:rPr>
              <a:t>- </a:t>
            </a:r>
            <a:r>
              <a:rPr lang="en-US" b="true" sz="2604">
                <a:solidFill>
                  <a:srgbClr val="F9B80C"/>
                </a:solidFill>
                <a:latin typeface="Montserrat Bold"/>
                <a:ea typeface="Montserrat Bold"/>
                <a:cs typeface="Montserrat Bold"/>
                <a:sym typeface="Montserrat Bold"/>
              </a:rPr>
              <a:t>Consider evaluating Boeing and Maule</a:t>
            </a:r>
            <a:r>
              <a:rPr lang="en-US" sz="2604">
                <a:solidFill>
                  <a:srgbClr val="000000"/>
                </a:solidFill>
                <a:latin typeface="Montserrat"/>
                <a:ea typeface="Montserrat"/>
                <a:cs typeface="Montserrat"/>
                <a:sym typeface="Montserrat"/>
              </a:rPr>
              <a:t>, which showed lower injury and fatality rates, with Boeing being the safest option overall.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825482" y="35560"/>
            <a:ext cx="10780210" cy="10287000"/>
          </a:xfrm>
          <a:prstGeom prst="rect">
            <a:avLst/>
          </a:prstGeom>
          <a:solidFill>
            <a:srgbClr val="4A6418"/>
          </a:solidFill>
        </p:spPr>
      </p:sp>
      <p:sp>
        <p:nvSpPr>
          <p:cNvPr name="Freeform 3" id="3"/>
          <p:cNvSpPr/>
          <p:nvPr/>
        </p:nvSpPr>
        <p:spPr>
          <a:xfrm flipH="false" flipV="false" rot="0">
            <a:off x="691670" y="2251408"/>
            <a:ext cx="9089602" cy="5536394"/>
          </a:xfrm>
          <a:custGeom>
            <a:avLst/>
            <a:gdLst/>
            <a:ahLst/>
            <a:cxnLst/>
            <a:rect r="r" b="b" t="t" l="l"/>
            <a:pathLst>
              <a:path h="5536394" w="9089602">
                <a:moveTo>
                  <a:pt x="0" y="0"/>
                </a:moveTo>
                <a:lnTo>
                  <a:pt x="9089601" y="0"/>
                </a:lnTo>
                <a:lnTo>
                  <a:pt x="9089601" y="5536394"/>
                </a:lnTo>
                <a:lnTo>
                  <a:pt x="0" y="5536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84296" y="7787802"/>
            <a:ext cx="3823494" cy="3283426"/>
          </a:xfrm>
          <a:custGeom>
            <a:avLst/>
            <a:gdLst/>
            <a:ahLst/>
            <a:cxnLst/>
            <a:rect r="r" b="b" t="t" l="l"/>
            <a:pathLst>
              <a:path h="3283426" w="3823494">
                <a:moveTo>
                  <a:pt x="0" y="0"/>
                </a:moveTo>
                <a:lnTo>
                  <a:pt x="3823494" y="0"/>
                </a:lnTo>
                <a:lnTo>
                  <a:pt x="3823494" y="3283425"/>
                </a:lnTo>
                <a:lnTo>
                  <a:pt x="0" y="3283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0" y="0"/>
            <a:ext cx="2621727" cy="2251408"/>
          </a:xfrm>
          <a:custGeom>
            <a:avLst/>
            <a:gdLst/>
            <a:ahLst/>
            <a:cxnLst/>
            <a:rect r="r" b="b" t="t" l="l"/>
            <a:pathLst>
              <a:path h="2251408" w="2621727">
                <a:moveTo>
                  <a:pt x="2621727" y="2251408"/>
                </a:moveTo>
                <a:lnTo>
                  <a:pt x="0" y="2251408"/>
                </a:lnTo>
                <a:lnTo>
                  <a:pt x="0" y="0"/>
                </a:lnTo>
                <a:lnTo>
                  <a:pt x="2621727" y="0"/>
                </a:lnTo>
                <a:lnTo>
                  <a:pt x="2621727" y="225140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8874194"/>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021223" y="9134439"/>
            <a:ext cx="672890" cy="672890"/>
          </a:xfrm>
          <a:custGeom>
            <a:avLst/>
            <a:gdLst/>
            <a:ahLst/>
            <a:cxnLst/>
            <a:rect r="r" b="b" t="t" l="l"/>
            <a:pathLst>
              <a:path h="672890" w="672890">
                <a:moveTo>
                  <a:pt x="0" y="0"/>
                </a:moveTo>
                <a:lnTo>
                  <a:pt x="672890" y="0"/>
                </a:lnTo>
                <a:lnTo>
                  <a:pt x="672890" y="672890"/>
                </a:lnTo>
                <a:lnTo>
                  <a:pt x="0" y="6728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9992306" y="6120843"/>
            <a:ext cx="6051315" cy="967105"/>
          </a:xfrm>
          <a:prstGeom prst="rect">
            <a:avLst/>
          </a:prstGeom>
        </p:spPr>
        <p:txBody>
          <a:bodyPr anchor="t" rtlCol="false" tIns="0" lIns="0" bIns="0" rIns="0">
            <a:spAutoFit/>
          </a:bodyPr>
          <a:lstStyle/>
          <a:p>
            <a:pPr algn="ctr">
              <a:lnSpc>
                <a:spcPts val="3919"/>
              </a:lnSpc>
            </a:pPr>
            <a:r>
              <a:rPr lang="en-US" sz="2799">
                <a:solidFill>
                  <a:srgbClr val="FFFFFF"/>
                </a:solidFill>
                <a:latin typeface="Montserrat"/>
                <a:ea typeface="Montserrat"/>
                <a:cs typeface="Montserrat"/>
                <a:sym typeface="Montserrat"/>
              </a:rPr>
              <a:t>FOR ANY QUESTION FEEL FREE TO REACH OUT :</a:t>
            </a:r>
          </a:p>
        </p:txBody>
      </p:sp>
      <p:sp>
        <p:nvSpPr>
          <p:cNvPr name="TextBox 9" id="9"/>
          <p:cNvSpPr txBox="true"/>
          <p:nvPr/>
        </p:nvSpPr>
        <p:spPr>
          <a:xfrm rot="0">
            <a:off x="8917069" y="904715"/>
            <a:ext cx="8597035" cy="3217262"/>
          </a:xfrm>
          <a:prstGeom prst="rect">
            <a:avLst/>
          </a:prstGeom>
        </p:spPr>
        <p:txBody>
          <a:bodyPr anchor="t" rtlCol="false" tIns="0" lIns="0" bIns="0" rIns="0">
            <a:spAutoFit/>
          </a:bodyPr>
          <a:lstStyle/>
          <a:p>
            <a:pPr algn="r">
              <a:lnSpc>
                <a:spcPts val="12094"/>
              </a:lnSpc>
            </a:pPr>
            <a:r>
              <a:rPr lang="en-US" b="true" sz="14571">
                <a:solidFill>
                  <a:srgbClr val="F9B80C"/>
                </a:solidFill>
                <a:latin typeface="Montserrat Ultra-Bold"/>
                <a:ea typeface="Montserrat Ultra-Bold"/>
                <a:cs typeface="Montserrat Ultra-Bold"/>
                <a:sym typeface="Montserrat Ultra-Bold"/>
              </a:rPr>
              <a:t>THANK YOU</a:t>
            </a:r>
          </a:p>
        </p:txBody>
      </p:sp>
      <p:sp>
        <p:nvSpPr>
          <p:cNvPr name="TextBox 10" id="10"/>
          <p:cNvSpPr txBox="true"/>
          <p:nvPr/>
        </p:nvSpPr>
        <p:spPr>
          <a:xfrm rot="0">
            <a:off x="13215587" y="8141737"/>
            <a:ext cx="4591729" cy="471805"/>
          </a:xfrm>
          <a:prstGeom prst="rect">
            <a:avLst/>
          </a:prstGeom>
        </p:spPr>
        <p:txBody>
          <a:bodyPr anchor="t" rtlCol="false" tIns="0" lIns="0" bIns="0" rIns="0">
            <a:spAutoFit/>
          </a:bodyPr>
          <a:lstStyle/>
          <a:p>
            <a:pPr algn="r">
              <a:lnSpc>
                <a:spcPts val="3919"/>
              </a:lnSpc>
            </a:pPr>
            <a:r>
              <a:rPr lang="en-US" sz="2799">
                <a:solidFill>
                  <a:srgbClr val="FFFFFF"/>
                </a:solidFill>
                <a:latin typeface="Montserrat"/>
                <a:ea typeface="Montserrat"/>
                <a:cs typeface="Montserrat"/>
                <a:sym typeface="Montserrat"/>
              </a:rPr>
              <a:t>CONTACT INFORMATION</a:t>
            </a:r>
          </a:p>
        </p:txBody>
      </p:sp>
      <p:sp>
        <p:nvSpPr>
          <p:cNvPr name="TextBox 11" id="11"/>
          <p:cNvSpPr txBox="true"/>
          <p:nvPr/>
        </p:nvSpPr>
        <p:spPr>
          <a:xfrm rot="0">
            <a:off x="13215587" y="8614479"/>
            <a:ext cx="4591729" cy="471805"/>
          </a:xfrm>
          <a:prstGeom prst="rect">
            <a:avLst/>
          </a:prstGeom>
        </p:spPr>
        <p:txBody>
          <a:bodyPr anchor="t" rtlCol="false" tIns="0" lIns="0" bIns="0" rIns="0">
            <a:spAutoFit/>
          </a:bodyPr>
          <a:lstStyle/>
          <a:p>
            <a:pPr algn="r">
              <a:lnSpc>
                <a:spcPts val="3919"/>
              </a:lnSpc>
            </a:pPr>
            <a:r>
              <a:rPr lang="en-US" sz="2799">
                <a:solidFill>
                  <a:srgbClr val="FFFFFF"/>
                </a:solidFill>
                <a:latin typeface="Montserrat"/>
                <a:ea typeface="Montserrat"/>
                <a:cs typeface="Montserrat"/>
                <a:sym typeface="Montserrat"/>
              </a:rPr>
              <a:t>Dennis Muuo</a:t>
            </a:r>
          </a:p>
        </p:txBody>
      </p:sp>
      <p:sp>
        <p:nvSpPr>
          <p:cNvPr name="TextBox 12" id="12"/>
          <p:cNvSpPr txBox="true"/>
          <p:nvPr/>
        </p:nvSpPr>
        <p:spPr>
          <a:xfrm rot="0">
            <a:off x="13017963" y="9239744"/>
            <a:ext cx="2241389" cy="495300"/>
          </a:xfrm>
          <a:prstGeom prst="rect">
            <a:avLst/>
          </a:prstGeom>
        </p:spPr>
        <p:txBody>
          <a:bodyPr anchor="t" rtlCol="false" tIns="0" lIns="0" bIns="0" rIns="0">
            <a:spAutoFit/>
          </a:bodyPr>
          <a:lstStyle/>
          <a:p>
            <a:pPr algn="r">
              <a:lnSpc>
                <a:spcPts val="4199"/>
              </a:lnSpc>
            </a:pPr>
            <a:r>
              <a:rPr lang="en-US" sz="2999">
                <a:solidFill>
                  <a:srgbClr val="FFFFFF"/>
                </a:solidFill>
                <a:latin typeface="Montserrat"/>
                <a:ea typeface="Montserrat"/>
                <a:cs typeface="Montserrat"/>
                <a:sym typeface="Montserrat"/>
              </a:rPr>
              <a:t>Linked - in :</a:t>
            </a:r>
          </a:p>
        </p:txBody>
      </p:sp>
      <p:sp>
        <p:nvSpPr>
          <p:cNvPr name="TextBox 13" id="13"/>
          <p:cNvSpPr txBox="true"/>
          <p:nvPr/>
        </p:nvSpPr>
        <p:spPr>
          <a:xfrm rot="0">
            <a:off x="15278402" y="9263874"/>
            <a:ext cx="2652738" cy="495300"/>
          </a:xfrm>
          <a:prstGeom prst="rect">
            <a:avLst/>
          </a:prstGeom>
        </p:spPr>
        <p:txBody>
          <a:bodyPr anchor="t" rtlCol="false" tIns="0" lIns="0" bIns="0" rIns="0">
            <a:spAutoFit/>
          </a:bodyPr>
          <a:lstStyle/>
          <a:p>
            <a:pPr algn="r">
              <a:lnSpc>
                <a:spcPts val="4199"/>
              </a:lnSpc>
            </a:pPr>
            <a:r>
              <a:rPr lang="en-US" sz="2999">
                <a:solidFill>
                  <a:srgbClr val="FFFFFF"/>
                </a:solidFill>
                <a:latin typeface="Montserrat"/>
                <a:ea typeface="Montserrat"/>
                <a:cs typeface="Montserrat"/>
                <a:sym typeface="Montserrat"/>
              </a:rPr>
              <a:t>Dennis Muuo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7892601" cy="3302579"/>
          </a:xfrm>
          <a:prstGeom prst="rect">
            <a:avLst/>
          </a:prstGeom>
          <a:solidFill>
            <a:srgbClr val="4A6418"/>
          </a:solidFill>
        </p:spPr>
      </p:sp>
      <p:sp>
        <p:nvSpPr>
          <p:cNvPr name="Freeform 3" id="3"/>
          <p:cNvSpPr/>
          <p:nvPr/>
        </p:nvSpPr>
        <p:spPr>
          <a:xfrm flipH="false" flipV="false" rot="0">
            <a:off x="8906002" y="744520"/>
            <a:ext cx="8628917" cy="5098906"/>
          </a:xfrm>
          <a:custGeom>
            <a:avLst/>
            <a:gdLst/>
            <a:ahLst/>
            <a:cxnLst/>
            <a:rect r="r" b="b" t="t" l="l"/>
            <a:pathLst>
              <a:path h="5098906" w="8628917">
                <a:moveTo>
                  <a:pt x="0" y="0"/>
                </a:moveTo>
                <a:lnTo>
                  <a:pt x="8628917" y="0"/>
                </a:lnTo>
                <a:lnTo>
                  <a:pt x="8628917" y="5098906"/>
                </a:lnTo>
                <a:lnTo>
                  <a:pt x="0" y="5098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395281" y="8395761"/>
            <a:ext cx="2847962" cy="2445687"/>
          </a:xfrm>
          <a:custGeom>
            <a:avLst/>
            <a:gdLst/>
            <a:ahLst/>
            <a:cxnLst/>
            <a:rect r="r" b="b" t="t" l="l"/>
            <a:pathLst>
              <a:path h="2445687" w="2847962">
                <a:moveTo>
                  <a:pt x="2847962" y="0"/>
                </a:moveTo>
                <a:lnTo>
                  <a:pt x="0" y="0"/>
                </a:lnTo>
                <a:lnTo>
                  <a:pt x="0" y="2445687"/>
                </a:lnTo>
                <a:lnTo>
                  <a:pt x="2847962" y="2445687"/>
                </a:lnTo>
                <a:lnTo>
                  <a:pt x="28479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16110938" y="-478323"/>
            <a:ext cx="2847962" cy="2445687"/>
          </a:xfrm>
          <a:custGeom>
            <a:avLst/>
            <a:gdLst/>
            <a:ahLst/>
            <a:cxnLst/>
            <a:rect r="r" b="b" t="t" l="l"/>
            <a:pathLst>
              <a:path h="2445687" w="2847962">
                <a:moveTo>
                  <a:pt x="0" y="2445687"/>
                </a:moveTo>
                <a:lnTo>
                  <a:pt x="2847961" y="2445687"/>
                </a:lnTo>
                <a:lnTo>
                  <a:pt x="2847961" y="0"/>
                </a:lnTo>
                <a:lnTo>
                  <a:pt x="0" y="0"/>
                </a:lnTo>
                <a:lnTo>
                  <a:pt x="0" y="244568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05244" y="2262639"/>
            <a:ext cx="7282113" cy="1129977"/>
          </a:xfrm>
          <a:prstGeom prst="rect">
            <a:avLst/>
          </a:prstGeom>
        </p:spPr>
        <p:txBody>
          <a:bodyPr anchor="t" rtlCol="false" tIns="0" lIns="0" bIns="0" rIns="0">
            <a:spAutoFit/>
          </a:bodyPr>
          <a:lstStyle/>
          <a:p>
            <a:pPr algn="l">
              <a:lnSpc>
                <a:spcPts val="8284"/>
              </a:lnSpc>
            </a:pPr>
            <a:r>
              <a:rPr lang="en-US" sz="9414" b="true">
                <a:solidFill>
                  <a:srgbClr val="F9B80C"/>
                </a:solidFill>
                <a:latin typeface="Montserrat Ultra-Bold"/>
                <a:ea typeface="Montserrat Ultra-Bold"/>
                <a:cs typeface="Montserrat Ultra-Bold"/>
                <a:sym typeface="Montserrat Ultra-Bold"/>
              </a:rPr>
              <a:t>OVERVIEW</a:t>
            </a:r>
          </a:p>
        </p:txBody>
      </p:sp>
      <p:sp>
        <p:nvSpPr>
          <p:cNvPr name="TextBox 7" id="7"/>
          <p:cNvSpPr txBox="true"/>
          <p:nvPr/>
        </p:nvSpPr>
        <p:spPr>
          <a:xfrm rot="0">
            <a:off x="38050" y="4621044"/>
            <a:ext cx="7854552" cy="2214418"/>
          </a:xfrm>
          <a:prstGeom prst="rect">
            <a:avLst/>
          </a:prstGeom>
        </p:spPr>
        <p:txBody>
          <a:bodyPr anchor="t" rtlCol="false" tIns="0" lIns="0" bIns="0" rIns="0">
            <a:spAutoFit/>
          </a:bodyPr>
          <a:lstStyle/>
          <a:p>
            <a:pPr algn="just">
              <a:lnSpc>
                <a:spcPts val="4485"/>
              </a:lnSpc>
            </a:pPr>
            <a:r>
              <a:rPr lang="en-US" sz="3204">
                <a:solidFill>
                  <a:srgbClr val="000000"/>
                </a:solidFill>
                <a:latin typeface="Montserrat"/>
                <a:ea typeface="Montserrat"/>
                <a:cs typeface="Montserrat"/>
                <a:sym typeface="Montserrat"/>
              </a:rPr>
              <a:t> </a:t>
            </a:r>
            <a:r>
              <a:rPr lang="en-US" sz="3204" b="true">
                <a:solidFill>
                  <a:srgbClr val="000000"/>
                </a:solidFill>
                <a:latin typeface="Montserrat Bold"/>
                <a:ea typeface="Montserrat Bold"/>
                <a:cs typeface="Montserrat Bold"/>
                <a:sym typeface="Montserrat Bold"/>
              </a:rPr>
              <a:t>Purpose:</a:t>
            </a:r>
            <a:r>
              <a:rPr lang="en-US" sz="3204">
                <a:solidFill>
                  <a:srgbClr val="000000"/>
                </a:solidFill>
                <a:latin typeface="Montserrat"/>
                <a:ea typeface="Montserrat"/>
                <a:cs typeface="Montserrat"/>
                <a:sym typeface="Montserrat"/>
              </a:rPr>
              <a:t> Analyze aviation accident data to guide business decisions on aircraft acquisitions.</a:t>
            </a:r>
          </a:p>
          <a:p>
            <a:pPr algn="just">
              <a:lnSpc>
                <a:spcPts val="4485"/>
              </a:lnSpc>
            </a:pPr>
          </a:p>
        </p:txBody>
      </p:sp>
      <p:sp>
        <p:nvSpPr>
          <p:cNvPr name="Freeform 8" id="8"/>
          <p:cNvSpPr/>
          <p:nvPr/>
        </p:nvSpPr>
        <p:spPr>
          <a:xfrm flipH="false" flipV="false" rot="0">
            <a:off x="15739347" y="8733624"/>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0" y="6481837"/>
            <a:ext cx="13828751" cy="2776115"/>
          </a:xfrm>
          <a:prstGeom prst="rect">
            <a:avLst/>
          </a:prstGeom>
        </p:spPr>
        <p:txBody>
          <a:bodyPr anchor="t" rtlCol="false" tIns="0" lIns="0" bIns="0" rIns="0">
            <a:spAutoFit/>
          </a:bodyPr>
          <a:lstStyle/>
          <a:p>
            <a:pPr algn="just">
              <a:lnSpc>
                <a:spcPts val="4485"/>
              </a:lnSpc>
            </a:pPr>
            <a:r>
              <a:rPr lang="en-US" sz="3204" b="true">
                <a:solidFill>
                  <a:srgbClr val="000000"/>
                </a:solidFill>
                <a:latin typeface="Montserrat Bold"/>
                <a:ea typeface="Montserrat Bold"/>
                <a:cs typeface="Montserrat Bold"/>
                <a:sym typeface="Montserrat Bold"/>
              </a:rPr>
              <a:t>Goals:</a:t>
            </a:r>
          </a:p>
          <a:p>
            <a:pPr algn="just">
              <a:lnSpc>
                <a:spcPts val="4485"/>
              </a:lnSpc>
            </a:pPr>
            <a:r>
              <a:rPr lang="en-US" sz="3204">
                <a:solidFill>
                  <a:srgbClr val="000000"/>
                </a:solidFill>
                <a:latin typeface="Montserrat"/>
                <a:ea typeface="Montserrat"/>
                <a:cs typeface="Montserrat"/>
                <a:sym typeface="Montserrat"/>
              </a:rPr>
              <a:t>    - Identify low-risk aircraft models based on historical data.</a:t>
            </a:r>
          </a:p>
          <a:p>
            <a:pPr algn="just">
              <a:lnSpc>
                <a:spcPts val="4485"/>
              </a:lnSpc>
            </a:pPr>
            <a:r>
              <a:rPr lang="en-US" sz="3204">
                <a:solidFill>
                  <a:srgbClr val="000000"/>
                </a:solidFill>
                <a:latin typeface="Montserrat"/>
                <a:ea typeface="Montserrat"/>
                <a:cs typeface="Montserrat"/>
                <a:sym typeface="Montserrat"/>
              </a:rPr>
              <a:t>    - Understand the safety factors that influence accident outcomes.</a:t>
            </a:r>
          </a:p>
          <a:p>
            <a:pPr algn="just">
              <a:lnSpc>
                <a:spcPts val="4485"/>
              </a:lnSpc>
            </a:pPr>
            <a:r>
              <a:rPr lang="en-US" sz="3204">
                <a:solidFill>
                  <a:srgbClr val="000000"/>
                </a:solidFill>
                <a:latin typeface="Montserrat"/>
                <a:ea typeface="Montserrat"/>
                <a:cs typeface="Montserrat"/>
                <a:sym typeface="Montserrat"/>
              </a:rPr>
              <a:t>    - Provide recommendations for safer aircraft choices in our fleet.</a:t>
            </a:r>
          </a:p>
          <a:p>
            <a:pPr algn="just">
              <a:lnSpc>
                <a:spcPts val="448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732399"/>
            <a:ext cx="8894243" cy="9554601"/>
          </a:xfrm>
          <a:prstGeom prst="rect">
            <a:avLst/>
          </a:prstGeom>
          <a:solidFill>
            <a:srgbClr val="4A6418"/>
          </a:solidFill>
        </p:spPr>
      </p:sp>
      <p:sp>
        <p:nvSpPr>
          <p:cNvPr name="Freeform 3" id="3"/>
          <p:cNvSpPr/>
          <p:nvPr/>
        </p:nvSpPr>
        <p:spPr>
          <a:xfrm flipH="true" flipV="false" rot="0">
            <a:off x="-1819262" y="9990699"/>
            <a:ext cx="2847962" cy="2445687"/>
          </a:xfrm>
          <a:custGeom>
            <a:avLst/>
            <a:gdLst/>
            <a:ahLst/>
            <a:cxnLst/>
            <a:rect r="r" b="b" t="t" l="l"/>
            <a:pathLst>
              <a:path h="2445687" w="2847962">
                <a:moveTo>
                  <a:pt x="2847962" y="0"/>
                </a:moveTo>
                <a:lnTo>
                  <a:pt x="0" y="0"/>
                </a:lnTo>
                <a:lnTo>
                  <a:pt x="0" y="2445688"/>
                </a:lnTo>
                <a:lnTo>
                  <a:pt x="2847962" y="2445688"/>
                </a:lnTo>
                <a:lnTo>
                  <a:pt x="284796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5440038" y="0"/>
            <a:ext cx="2847962" cy="2445687"/>
          </a:xfrm>
          <a:custGeom>
            <a:avLst/>
            <a:gdLst/>
            <a:ahLst/>
            <a:cxnLst/>
            <a:rect r="r" b="b" t="t" l="l"/>
            <a:pathLst>
              <a:path h="2445687" w="2847962">
                <a:moveTo>
                  <a:pt x="0" y="2445687"/>
                </a:moveTo>
                <a:lnTo>
                  <a:pt x="2847962" y="2445687"/>
                </a:lnTo>
                <a:lnTo>
                  <a:pt x="2847962" y="0"/>
                </a:lnTo>
                <a:lnTo>
                  <a:pt x="0" y="0"/>
                </a:lnTo>
                <a:lnTo>
                  <a:pt x="0" y="244568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37102" y="2878829"/>
            <a:ext cx="6909787" cy="4962484"/>
          </a:xfrm>
          <a:custGeom>
            <a:avLst/>
            <a:gdLst/>
            <a:ahLst/>
            <a:cxnLst/>
            <a:rect r="r" b="b" t="t" l="l"/>
            <a:pathLst>
              <a:path h="4962484" w="6909787">
                <a:moveTo>
                  <a:pt x="0" y="0"/>
                </a:moveTo>
                <a:lnTo>
                  <a:pt x="6909787" y="0"/>
                </a:lnTo>
                <a:lnTo>
                  <a:pt x="6909787" y="4962484"/>
                </a:lnTo>
                <a:lnTo>
                  <a:pt x="0" y="49624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922899"/>
            <a:ext cx="6967267" cy="1575148"/>
          </a:xfrm>
          <a:prstGeom prst="rect">
            <a:avLst/>
          </a:prstGeom>
        </p:spPr>
        <p:txBody>
          <a:bodyPr anchor="t" rtlCol="false" tIns="0" lIns="0" bIns="0" rIns="0">
            <a:spAutoFit/>
          </a:bodyPr>
          <a:lstStyle/>
          <a:p>
            <a:pPr algn="ctr">
              <a:lnSpc>
                <a:spcPts val="5905"/>
              </a:lnSpc>
            </a:pPr>
            <a:r>
              <a:rPr lang="en-US" b="true" sz="6710">
                <a:solidFill>
                  <a:srgbClr val="F9B80C"/>
                </a:solidFill>
                <a:latin typeface="Montserrat Ultra-Bold"/>
                <a:ea typeface="Montserrat Ultra-Bold"/>
                <a:cs typeface="Montserrat Ultra-Bold"/>
                <a:sym typeface="Montserrat Ultra-Bold"/>
              </a:rPr>
              <a:t>Business Understanding</a:t>
            </a:r>
          </a:p>
        </p:txBody>
      </p:sp>
      <p:sp>
        <p:nvSpPr>
          <p:cNvPr name="TextBox 7" id="7"/>
          <p:cNvSpPr txBox="true"/>
          <p:nvPr/>
        </p:nvSpPr>
        <p:spPr>
          <a:xfrm rot="0">
            <a:off x="85725" y="2678091"/>
            <a:ext cx="8682140" cy="1661795"/>
          </a:xfrm>
          <a:prstGeom prst="rect">
            <a:avLst/>
          </a:prstGeom>
        </p:spPr>
        <p:txBody>
          <a:bodyPr anchor="t" rtlCol="false" tIns="0" lIns="0" bIns="0" rIns="0">
            <a:spAutoFit/>
          </a:bodyPr>
          <a:lstStyle/>
          <a:p>
            <a:pPr algn="ctr">
              <a:lnSpc>
                <a:spcPts val="4480"/>
              </a:lnSpc>
            </a:pPr>
            <a:r>
              <a:rPr lang="en-US" sz="3200">
                <a:solidFill>
                  <a:srgbClr val="F9B80C"/>
                </a:solidFill>
                <a:latin typeface="Montserrat"/>
                <a:ea typeface="Montserrat"/>
                <a:cs typeface="Montserrat"/>
                <a:sym typeface="Montserrat"/>
              </a:rPr>
              <a:t>- </a:t>
            </a:r>
            <a:r>
              <a:rPr lang="en-US" b="true" sz="3200">
                <a:solidFill>
                  <a:srgbClr val="F9B80C"/>
                </a:solidFill>
                <a:latin typeface="Montserrat Bold"/>
                <a:ea typeface="Montserrat Bold"/>
                <a:cs typeface="Montserrat Bold"/>
                <a:sym typeface="Montserrat Bold"/>
              </a:rPr>
              <a:t>Context:</a:t>
            </a:r>
            <a:r>
              <a:rPr lang="en-US" sz="3200">
                <a:solidFill>
                  <a:srgbClr val="FFFFFF"/>
                </a:solidFill>
                <a:latin typeface="Montserrat"/>
                <a:ea typeface="Montserrat"/>
                <a:cs typeface="Montserrat"/>
                <a:sym typeface="Montserrat"/>
              </a:rPr>
              <a:t> The company is expanding into aviation and needs to assess potential risks related to different aircraft models.</a:t>
            </a:r>
          </a:p>
        </p:txBody>
      </p:sp>
      <p:sp>
        <p:nvSpPr>
          <p:cNvPr name="Freeform 8" id="8"/>
          <p:cNvSpPr/>
          <p:nvPr/>
        </p:nvSpPr>
        <p:spPr>
          <a:xfrm flipH="false" flipV="false" rot="0">
            <a:off x="15739347" y="8733624"/>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374290" y="0"/>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0653" y="4786630"/>
            <a:ext cx="8808518" cy="5595620"/>
          </a:xfrm>
          <a:prstGeom prst="rect">
            <a:avLst/>
          </a:prstGeom>
        </p:spPr>
        <p:txBody>
          <a:bodyPr anchor="t" rtlCol="false" tIns="0" lIns="0" bIns="0" rIns="0">
            <a:spAutoFit/>
          </a:bodyPr>
          <a:lstStyle/>
          <a:p>
            <a:pPr algn="ctr">
              <a:lnSpc>
                <a:spcPts val="4480"/>
              </a:lnSpc>
            </a:pPr>
            <a:r>
              <a:rPr lang="en-US" b="true" sz="3200">
                <a:solidFill>
                  <a:srgbClr val="F9B80C"/>
                </a:solidFill>
                <a:latin typeface="Montserrat Bold"/>
                <a:ea typeface="Montserrat Bold"/>
                <a:cs typeface="Montserrat Bold"/>
                <a:sym typeface="Montserrat Bold"/>
              </a:rPr>
              <a:t>Key Questions:</a:t>
            </a:r>
          </a:p>
          <a:p>
            <a:pPr algn="l" marL="690881" indent="-345440" lvl="1">
              <a:lnSpc>
                <a:spcPts val="4480"/>
              </a:lnSpc>
              <a:buFont typeface="Arial"/>
              <a:buChar char="•"/>
            </a:pPr>
            <a:r>
              <a:rPr lang="en-US" sz="3200">
                <a:solidFill>
                  <a:srgbClr val="FFFFFF"/>
                </a:solidFill>
                <a:latin typeface="Montserrat"/>
                <a:ea typeface="Montserrat"/>
                <a:cs typeface="Montserrat"/>
                <a:sym typeface="Montserrat"/>
              </a:rPr>
              <a:t>  Which aircraft models present the least risk?</a:t>
            </a:r>
          </a:p>
          <a:p>
            <a:pPr algn="l">
              <a:lnSpc>
                <a:spcPts val="4480"/>
              </a:lnSpc>
            </a:pPr>
          </a:p>
          <a:p>
            <a:pPr algn="l" marL="690881" indent="-345440" lvl="1">
              <a:lnSpc>
                <a:spcPts val="4480"/>
              </a:lnSpc>
              <a:buFont typeface="Arial"/>
              <a:buChar char="•"/>
            </a:pPr>
            <a:r>
              <a:rPr lang="en-US" sz="3200">
                <a:solidFill>
                  <a:srgbClr val="FFFFFF"/>
                </a:solidFill>
                <a:latin typeface="Montserrat"/>
                <a:ea typeface="Montserrat"/>
                <a:cs typeface="Montserrat"/>
                <a:sym typeface="Montserrat"/>
              </a:rPr>
              <a:t>What are the main causes of aviation accidents?</a:t>
            </a:r>
          </a:p>
          <a:p>
            <a:pPr algn="l">
              <a:lnSpc>
                <a:spcPts val="4480"/>
              </a:lnSpc>
            </a:pPr>
          </a:p>
          <a:p>
            <a:pPr algn="l" marL="690881" indent="-345440" lvl="1">
              <a:lnSpc>
                <a:spcPts val="4480"/>
              </a:lnSpc>
              <a:buFont typeface="Arial"/>
              <a:buChar char="•"/>
            </a:pPr>
            <a:r>
              <a:rPr lang="en-US" sz="3200">
                <a:solidFill>
                  <a:srgbClr val="FFFFFF"/>
                </a:solidFill>
                <a:latin typeface="Montserrat"/>
                <a:ea typeface="Montserrat"/>
                <a:cs typeface="Montserrat"/>
                <a:sym typeface="Montserrat"/>
              </a:rPr>
              <a:t>How can our business mitigate these risks during acquisition?</a:t>
            </a:r>
          </a:p>
          <a:p>
            <a:pPr algn="ctr">
              <a:lnSpc>
                <a:spcPts val="448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732399"/>
            <a:ext cx="8894243" cy="9554601"/>
          </a:xfrm>
          <a:prstGeom prst="rect">
            <a:avLst/>
          </a:prstGeom>
          <a:solidFill>
            <a:srgbClr val="4A6418"/>
          </a:solidFill>
        </p:spPr>
      </p:sp>
      <p:sp>
        <p:nvSpPr>
          <p:cNvPr name="Freeform 3" id="3"/>
          <p:cNvSpPr/>
          <p:nvPr/>
        </p:nvSpPr>
        <p:spPr>
          <a:xfrm flipH="true" flipV="false" rot="0">
            <a:off x="-1819262" y="9990699"/>
            <a:ext cx="2847962" cy="2445687"/>
          </a:xfrm>
          <a:custGeom>
            <a:avLst/>
            <a:gdLst/>
            <a:ahLst/>
            <a:cxnLst/>
            <a:rect r="r" b="b" t="t" l="l"/>
            <a:pathLst>
              <a:path h="2445687" w="2847962">
                <a:moveTo>
                  <a:pt x="2847962" y="0"/>
                </a:moveTo>
                <a:lnTo>
                  <a:pt x="0" y="0"/>
                </a:lnTo>
                <a:lnTo>
                  <a:pt x="0" y="2445688"/>
                </a:lnTo>
                <a:lnTo>
                  <a:pt x="2847962" y="2445688"/>
                </a:lnTo>
                <a:lnTo>
                  <a:pt x="284796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5440038" y="0"/>
            <a:ext cx="2847962" cy="2445687"/>
          </a:xfrm>
          <a:custGeom>
            <a:avLst/>
            <a:gdLst/>
            <a:ahLst/>
            <a:cxnLst/>
            <a:rect r="r" b="b" t="t" l="l"/>
            <a:pathLst>
              <a:path h="2445687" w="2847962">
                <a:moveTo>
                  <a:pt x="0" y="2445687"/>
                </a:moveTo>
                <a:lnTo>
                  <a:pt x="2847962" y="2445687"/>
                </a:lnTo>
                <a:lnTo>
                  <a:pt x="2847962" y="0"/>
                </a:lnTo>
                <a:lnTo>
                  <a:pt x="0" y="0"/>
                </a:lnTo>
                <a:lnTo>
                  <a:pt x="0" y="244568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79972" y="870539"/>
            <a:ext cx="6967267" cy="1568127"/>
          </a:xfrm>
          <a:prstGeom prst="rect">
            <a:avLst/>
          </a:prstGeom>
        </p:spPr>
        <p:txBody>
          <a:bodyPr anchor="t" rtlCol="false" tIns="0" lIns="0" bIns="0" rIns="0">
            <a:spAutoFit/>
          </a:bodyPr>
          <a:lstStyle/>
          <a:p>
            <a:pPr algn="ctr">
              <a:lnSpc>
                <a:spcPts val="5905"/>
              </a:lnSpc>
            </a:pPr>
            <a:r>
              <a:rPr lang="en-US" b="true" sz="6710">
                <a:solidFill>
                  <a:srgbClr val="F9B80C"/>
                </a:solidFill>
                <a:latin typeface="Montserrat Ultra-Bold"/>
                <a:ea typeface="Montserrat Ultra-Bold"/>
                <a:cs typeface="Montserrat Ultra-Bold"/>
                <a:sym typeface="Montserrat Ultra-Bold"/>
              </a:rPr>
              <a:t> Data Understanding</a:t>
            </a:r>
          </a:p>
        </p:txBody>
      </p:sp>
      <p:sp>
        <p:nvSpPr>
          <p:cNvPr name="Freeform 6" id="6"/>
          <p:cNvSpPr/>
          <p:nvPr/>
        </p:nvSpPr>
        <p:spPr>
          <a:xfrm flipH="false" flipV="false" rot="0">
            <a:off x="15739347" y="8733624"/>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374290" y="0"/>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732679" y="2060288"/>
            <a:ext cx="6526621" cy="6363455"/>
          </a:xfrm>
          <a:custGeom>
            <a:avLst/>
            <a:gdLst/>
            <a:ahLst/>
            <a:cxnLst/>
            <a:rect r="r" b="b" t="t" l="l"/>
            <a:pathLst>
              <a:path h="6363455" w="6526621">
                <a:moveTo>
                  <a:pt x="0" y="0"/>
                </a:moveTo>
                <a:lnTo>
                  <a:pt x="6526621" y="0"/>
                </a:lnTo>
                <a:lnTo>
                  <a:pt x="6526621" y="6363456"/>
                </a:lnTo>
                <a:lnTo>
                  <a:pt x="0" y="63634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6692" y="2666955"/>
            <a:ext cx="8934896" cy="1251256"/>
          </a:xfrm>
          <a:prstGeom prst="rect">
            <a:avLst/>
          </a:prstGeom>
        </p:spPr>
        <p:txBody>
          <a:bodyPr anchor="t" rtlCol="false" tIns="0" lIns="0" bIns="0" rIns="0">
            <a:spAutoFit/>
          </a:bodyPr>
          <a:lstStyle/>
          <a:p>
            <a:pPr algn="ctr">
              <a:lnSpc>
                <a:spcPts val="5058"/>
              </a:lnSpc>
            </a:pPr>
            <a:r>
              <a:rPr lang="en-US" sz="3612">
                <a:solidFill>
                  <a:srgbClr val="F9B80C"/>
                </a:solidFill>
                <a:latin typeface="Montserrat"/>
                <a:ea typeface="Montserrat"/>
                <a:cs typeface="Montserrat"/>
                <a:sym typeface="Montserrat"/>
              </a:rPr>
              <a:t>Data Source:</a:t>
            </a:r>
            <a:r>
              <a:rPr lang="en-US" sz="3612">
                <a:solidFill>
                  <a:srgbClr val="FFFFFF"/>
                </a:solidFill>
                <a:latin typeface="Montserrat"/>
                <a:ea typeface="Montserrat"/>
                <a:cs typeface="Montserrat"/>
                <a:sym typeface="Montserrat"/>
              </a:rPr>
              <a:t> National Transportation Safety Board (1962–2023).</a:t>
            </a:r>
          </a:p>
        </p:txBody>
      </p:sp>
      <p:sp>
        <p:nvSpPr>
          <p:cNvPr name="TextBox 10" id="10"/>
          <p:cNvSpPr txBox="true"/>
          <p:nvPr/>
        </p:nvSpPr>
        <p:spPr>
          <a:xfrm rot="0">
            <a:off x="-46692" y="4681855"/>
            <a:ext cx="8808518" cy="1889760"/>
          </a:xfrm>
          <a:prstGeom prst="rect">
            <a:avLst/>
          </a:prstGeom>
        </p:spPr>
        <p:txBody>
          <a:bodyPr anchor="t" rtlCol="false" tIns="0" lIns="0" bIns="0" rIns="0">
            <a:spAutoFit/>
          </a:bodyPr>
          <a:lstStyle/>
          <a:p>
            <a:pPr algn="ctr">
              <a:lnSpc>
                <a:spcPts val="5039"/>
              </a:lnSpc>
            </a:pPr>
            <a:r>
              <a:rPr lang="en-US" b="true" sz="3599" spc="226">
                <a:solidFill>
                  <a:srgbClr val="F9B80C"/>
                </a:solidFill>
                <a:latin typeface="Montserrat Bold"/>
                <a:ea typeface="Montserrat Bold"/>
                <a:cs typeface="Montserrat Bold"/>
                <a:sym typeface="Montserrat Bold"/>
              </a:rPr>
              <a:t>Key Features: </a:t>
            </a:r>
            <a:r>
              <a:rPr lang="en-US" sz="3599" spc="226">
                <a:solidFill>
                  <a:srgbClr val="FFFFFF"/>
                </a:solidFill>
                <a:latin typeface="Montserrat"/>
                <a:ea typeface="Montserrat"/>
                <a:cs typeface="Montserrat"/>
                <a:sym typeface="Montserrat"/>
              </a:rPr>
              <a:t>Rates of injury, aircraft types, accident causes, weather conditions.</a:t>
            </a:r>
          </a:p>
        </p:txBody>
      </p:sp>
      <p:sp>
        <p:nvSpPr>
          <p:cNvPr name="TextBox 11" id="11"/>
          <p:cNvSpPr txBox="true"/>
          <p:nvPr/>
        </p:nvSpPr>
        <p:spPr>
          <a:xfrm rot="0">
            <a:off x="-40653" y="6891489"/>
            <a:ext cx="8808518" cy="3166110"/>
          </a:xfrm>
          <a:prstGeom prst="rect">
            <a:avLst/>
          </a:prstGeom>
        </p:spPr>
        <p:txBody>
          <a:bodyPr anchor="t" rtlCol="false" tIns="0" lIns="0" bIns="0" rIns="0">
            <a:spAutoFit/>
          </a:bodyPr>
          <a:lstStyle/>
          <a:p>
            <a:pPr algn="ctr">
              <a:lnSpc>
                <a:spcPts val="5039"/>
              </a:lnSpc>
            </a:pPr>
            <a:r>
              <a:rPr lang="en-US" b="true" sz="3599" spc="226">
                <a:solidFill>
                  <a:srgbClr val="F9B80C"/>
                </a:solidFill>
                <a:latin typeface="Montserrat Bold"/>
                <a:ea typeface="Montserrat Bold"/>
                <a:cs typeface="Montserrat Bold"/>
                <a:sym typeface="Montserrat Bold"/>
              </a:rPr>
              <a:t>Dataset Size:</a:t>
            </a:r>
            <a:r>
              <a:rPr lang="en-US" sz="3599" spc="226">
                <a:solidFill>
                  <a:srgbClr val="F9B80C"/>
                </a:solidFill>
                <a:latin typeface="Montserrat"/>
                <a:ea typeface="Montserrat"/>
                <a:cs typeface="Montserrat"/>
                <a:sym typeface="Montserrat"/>
              </a:rPr>
              <a:t> </a:t>
            </a:r>
            <a:r>
              <a:rPr lang="en-US" sz="3599" spc="226">
                <a:solidFill>
                  <a:srgbClr val="FFFFFF"/>
                </a:solidFill>
                <a:latin typeface="Montserrat"/>
                <a:ea typeface="Montserrat"/>
                <a:cs typeface="Montserrat"/>
                <a:sym typeface="Montserrat"/>
              </a:rPr>
              <a:t> Covers over 60 years of aviation data with key columns like injury severity, aircraft make, and weather.</a:t>
            </a:r>
          </a:p>
          <a:p>
            <a:pPr algn="ctr">
              <a:lnSpc>
                <a:spcPts val="503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3794812"/>
          </a:xfrm>
          <a:prstGeom prst="rect">
            <a:avLst/>
          </a:prstGeom>
          <a:solidFill>
            <a:srgbClr val="F9B80C"/>
          </a:solidFill>
        </p:spPr>
      </p:sp>
      <p:grpSp>
        <p:nvGrpSpPr>
          <p:cNvPr name="Group 3" id="3"/>
          <p:cNvGrpSpPr/>
          <p:nvPr/>
        </p:nvGrpSpPr>
        <p:grpSpPr>
          <a:xfrm rot="0">
            <a:off x="482593" y="4802901"/>
            <a:ext cx="2512795" cy="2512795"/>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18"/>
            </a:solidFill>
          </p:spPr>
        </p:sp>
      </p:grpSp>
      <p:grpSp>
        <p:nvGrpSpPr>
          <p:cNvPr name="Group 5" id="5"/>
          <p:cNvGrpSpPr/>
          <p:nvPr/>
        </p:nvGrpSpPr>
        <p:grpSpPr>
          <a:xfrm rot="0">
            <a:off x="5316723" y="4802901"/>
            <a:ext cx="2512795" cy="2512795"/>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18"/>
            </a:solidFill>
          </p:spPr>
        </p:sp>
      </p:grpSp>
      <p:grpSp>
        <p:nvGrpSpPr>
          <p:cNvPr name="Group 7" id="7"/>
          <p:cNvGrpSpPr/>
          <p:nvPr/>
        </p:nvGrpSpPr>
        <p:grpSpPr>
          <a:xfrm rot="0">
            <a:off x="10150853" y="4731464"/>
            <a:ext cx="2512795" cy="2512795"/>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18"/>
            </a:solidFill>
          </p:spPr>
        </p:sp>
      </p:grpSp>
      <p:sp>
        <p:nvSpPr>
          <p:cNvPr name="Freeform 9" id="9"/>
          <p:cNvSpPr/>
          <p:nvPr/>
        </p:nvSpPr>
        <p:spPr>
          <a:xfrm flipH="false" flipV="false" rot="0">
            <a:off x="14986693" y="-325915"/>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4984983" y="4731464"/>
            <a:ext cx="2512795" cy="2512795"/>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18"/>
            </a:solidFill>
          </p:spPr>
        </p:sp>
      </p:grpSp>
      <p:sp>
        <p:nvSpPr>
          <p:cNvPr name="Freeform 12" id="12"/>
          <p:cNvSpPr/>
          <p:nvPr/>
        </p:nvSpPr>
        <p:spPr>
          <a:xfrm flipH="false" flipV="false" rot="0">
            <a:off x="3528211" y="5795604"/>
            <a:ext cx="1255690" cy="527390"/>
          </a:xfrm>
          <a:custGeom>
            <a:avLst/>
            <a:gdLst/>
            <a:ahLst/>
            <a:cxnLst/>
            <a:rect r="r" b="b" t="t" l="l"/>
            <a:pathLst>
              <a:path h="527390" w="1255690">
                <a:moveTo>
                  <a:pt x="0" y="0"/>
                </a:moveTo>
                <a:lnTo>
                  <a:pt x="1255690" y="0"/>
                </a:lnTo>
                <a:lnTo>
                  <a:pt x="1255690" y="527390"/>
                </a:lnTo>
                <a:lnTo>
                  <a:pt x="0" y="5273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8362918" y="5724166"/>
            <a:ext cx="1255690" cy="527390"/>
          </a:xfrm>
          <a:custGeom>
            <a:avLst/>
            <a:gdLst/>
            <a:ahLst/>
            <a:cxnLst/>
            <a:rect r="r" b="b" t="t" l="l"/>
            <a:pathLst>
              <a:path h="527390" w="1255690">
                <a:moveTo>
                  <a:pt x="0" y="0"/>
                </a:moveTo>
                <a:lnTo>
                  <a:pt x="1255690" y="0"/>
                </a:lnTo>
                <a:lnTo>
                  <a:pt x="1255690" y="527390"/>
                </a:lnTo>
                <a:lnTo>
                  <a:pt x="0" y="5273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3197048" y="5724166"/>
            <a:ext cx="1255690" cy="527390"/>
          </a:xfrm>
          <a:custGeom>
            <a:avLst/>
            <a:gdLst/>
            <a:ahLst/>
            <a:cxnLst/>
            <a:rect r="r" b="b" t="t" l="l"/>
            <a:pathLst>
              <a:path h="527390" w="1255690">
                <a:moveTo>
                  <a:pt x="0" y="0"/>
                </a:moveTo>
                <a:lnTo>
                  <a:pt x="1255689" y="0"/>
                </a:lnTo>
                <a:lnTo>
                  <a:pt x="1255689" y="527390"/>
                </a:lnTo>
                <a:lnTo>
                  <a:pt x="0" y="5273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790930" y="5621031"/>
            <a:ext cx="1896121" cy="1124186"/>
          </a:xfrm>
          <a:prstGeom prst="rect">
            <a:avLst/>
          </a:prstGeom>
        </p:spPr>
        <p:txBody>
          <a:bodyPr anchor="t" rtlCol="false" tIns="0" lIns="0" bIns="0" rIns="0">
            <a:spAutoFit/>
          </a:bodyPr>
          <a:lstStyle/>
          <a:p>
            <a:pPr algn="ctr">
              <a:lnSpc>
                <a:spcPts val="8242"/>
              </a:lnSpc>
            </a:pPr>
            <a:r>
              <a:rPr lang="en-US" b="true" sz="9058">
                <a:solidFill>
                  <a:srgbClr val="FFFFFF"/>
                </a:solidFill>
                <a:latin typeface="Montserrat Ultra-Bold"/>
                <a:ea typeface="Montserrat Ultra-Bold"/>
                <a:cs typeface="Montserrat Ultra-Bold"/>
                <a:sym typeface="Montserrat Ultra-Bold"/>
              </a:rPr>
              <a:t>01</a:t>
            </a:r>
          </a:p>
        </p:txBody>
      </p:sp>
      <p:sp>
        <p:nvSpPr>
          <p:cNvPr name="TextBox 16" id="16"/>
          <p:cNvSpPr txBox="true"/>
          <p:nvPr/>
        </p:nvSpPr>
        <p:spPr>
          <a:xfrm rot="0">
            <a:off x="834766" y="7611878"/>
            <a:ext cx="2715607" cy="548221"/>
          </a:xfrm>
          <a:prstGeom prst="rect">
            <a:avLst/>
          </a:prstGeom>
        </p:spPr>
        <p:txBody>
          <a:bodyPr anchor="t" rtlCol="false" tIns="0" lIns="0" bIns="0" rIns="0">
            <a:spAutoFit/>
          </a:bodyPr>
          <a:lstStyle/>
          <a:p>
            <a:pPr algn="l">
              <a:lnSpc>
                <a:spcPts val="4433"/>
              </a:lnSpc>
            </a:pPr>
            <a:r>
              <a:rPr lang="en-US" sz="3166" b="true">
                <a:solidFill>
                  <a:srgbClr val="F9B80C"/>
                </a:solidFill>
                <a:latin typeface="Montserrat Ultra-Bold"/>
                <a:ea typeface="Montserrat Ultra-Bold"/>
                <a:cs typeface="Montserrat Ultra-Bold"/>
                <a:sym typeface="Montserrat Ultra-Bold"/>
              </a:rPr>
              <a:t>Step 1</a:t>
            </a:r>
          </a:p>
        </p:txBody>
      </p:sp>
      <p:sp>
        <p:nvSpPr>
          <p:cNvPr name="TextBox 17" id="17"/>
          <p:cNvSpPr txBox="true"/>
          <p:nvPr/>
        </p:nvSpPr>
        <p:spPr>
          <a:xfrm rot="0">
            <a:off x="0" y="8353247"/>
            <a:ext cx="4365309" cy="1590376"/>
          </a:xfrm>
          <a:prstGeom prst="rect">
            <a:avLst/>
          </a:prstGeom>
        </p:spPr>
        <p:txBody>
          <a:bodyPr anchor="t" rtlCol="false" tIns="0" lIns="0" bIns="0" rIns="0">
            <a:spAutoFit/>
          </a:bodyPr>
          <a:lstStyle/>
          <a:p>
            <a:pPr algn="just">
              <a:lnSpc>
                <a:spcPts val="3166"/>
              </a:lnSpc>
            </a:pPr>
            <a:r>
              <a:rPr lang="en-US" sz="2261">
                <a:solidFill>
                  <a:srgbClr val="000000"/>
                </a:solidFill>
                <a:latin typeface="Montserrat"/>
                <a:ea typeface="Montserrat"/>
                <a:cs typeface="Montserrat"/>
                <a:sym typeface="Montserrat"/>
              </a:rPr>
              <a:t> Analyzed accident severity and number of uninjured passengers by aircraft make.</a:t>
            </a:r>
          </a:p>
          <a:p>
            <a:pPr algn="just">
              <a:lnSpc>
                <a:spcPts val="3166"/>
              </a:lnSpc>
            </a:pPr>
          </a:p>
        </p:txBody>
      </p:sp>
      <p:sp>
        <p:nvSpPr>
          <p:cNvPr name="TextBox 18" id="18"/>
          <p:cNvSpPr txBox="true"/>
          <p:nvPr/>
        </p:nvSpPr>
        <p:spPr>
          <a:xfrm rot="0">
            <a:off x="5805400" y="7692136"/>
            <a:ext cx="2715607" cy="548221"/>
          </a:xfrm>
          <a:prstGeom prst="rect">
            <a:avLst/>
          </a:prstGeom>
        </p:spPr>
        <p:txBody>
          <a:bodyPr anchor="t" rtlCol="false" tIns="0" lIns="0" bIns="0" rIns="0">
            <a:spAutoFit/>
          </a:bodyPr>
          <a:lstStyle/>
          <a:p>
            <a:pPr algn="l">
              <a:lnSpc>
                <a:spcPts val="4433"/>
              </a:lnSpc>
            </a:pPr>
            <a:r>
              <a:rPr lang="en-US" sz="3166" b="true">
                <a:solidFill>
                  <a:srgbClr val="F9B80C"/>
                </a:solidFill>
                <a:latin typeface="Montserrat Ultra-Bold"/>
                <a:ea typeface="Montserrat Ultra-Bold"/>
                <a:cs typeface="Montserrat Ultra-Bold"/>
                <a:sym typeface="Montserrat Ultra-Bold"/>
              </a:rPr>
              <a:t>Step 2</a:t>
            </a:r>
          </a:p>
        </p:txBody>
      </p:sp>
      <p:sp>
        <p:nvSpPr>
          <p:cNvPr name="TextBox 19" id="19"/>
          <p:cNvSpPr txBox="true"/>
          <p:nvPr/>
        </p:nvSpPr>
        <p:spPr>
          <a:xfrm rot="0">
            <a:off x="4878153" y="8590102"/>
            <a:ext cx="3959157" cy="1190326"/>
          </a:xfrm>
          <a:prstGeom prst="rect">
            <a:avLst/>
          </a:prstGeom>
        </p:spPr>
        <p:txBody>
          <a:bodyPr anchor="t" rtlCol="false" tIns="0" lIns="0" bIns="0" rIns="0">
            <a:spAutoFit/>
          </a:bodyPr>
          <a:lstStyle/>
          <a:p>
            <a:pPr algn="just">
              <a:lnSpc>
                <a:spcPts val="3166"/>
              </a:lnSpc>
            </a:pPr>
            <a:r>
              <a:rPr lang="en-US" sz="2261">
                <a:solidFill>
                  <a:srgbClr val="000000"/>
                </a:solidFill>
                <a:latin typeface="Montserrat"/>
                <a:ea typeface="Montserrat"/>
                <a:cs typeface="Montserrat"/>
                <a:sym typeface="Montserrat"/>
              </a:rPr>
              <a:t>Calculated the ratio of fatalities to aircraft make.</a:t>
            </a:r>
          </a:p>
          <a:p>
            <a:pPr algn="just">
              <a:lnSpc>
                <a:spcPts val="3166"/>
              </a:lnSpc>
            </a:pPr>
          </a:p>
        </p:txBody>
      </p:sp>
      <p:sp>
        <p:nvSpPr>
          <p:cNvPr name="TextBox 20" id="20"/>
          <p:cNvSpPr txBox="true"/>
          <p:nvPr/>
        </p:nvSpPr>
        <p:spPr>
          <a:xfrm rot="0">
            <a:off x="10776035" y="7852651"/>
            <a:ext cx="2715607" cy="548221"/>
          </a:xfrm>
          <a:prstGeom prst="rect">
            <a:avLst/>
          </a:prstGeom>
        </p:spPr>
        <p:txBody>
          <a:bodyPr anchor="t" rtlCol="false" tIns="0" lIns="0" bIns="0" rIns="0">
            <a:spAutoFit/>
          </a:bodyPr>
          <a:lstStyle/>
          <a:p>
            <a:pPr algn="l">
              <a:lnSpc>
                <a:spcPts val="4433"/>
              </a:lnSpc>
            </a:pPr>
            <a:r>
              <a:rPr lang="en-US" sz="3166" b="true">
                <a:solidFill>
                  <a:srgbClr val="F9B80C"/>
                </a:solidFill>
                <a:latin typeface="Montserrat Ultra-Bold"/>
                <a:ea typeface="Montserrat Ultra-Bold"/>
                <a:cs typeface="Montserrat Ultra-Bold"/>
                <a:sym typeface="Montserrat Ultra-Bold"/>
              </a:rPr>
              <a:t>Step 3</a:t>
            </a:r>
          </a:p>
        </p:txBody>
      </p:sp>
      <p:sp>
        <p:nvSpPr>
          <p:cNvPr name="TextBox 21" id="21"/>
          <p:cNvSpPr txBox="true"/>
          <p:nvPr/>
        </p:nvSpPr>
        <p:spPr>
          <a:xfrm rot="0">
            <a:off x="9582538" y="8590102"/>
            <a:ext cx="3614510" cy="790276"/>
          </a:xfrm>
          <a:prstGeom prst="rect">
            <a:avLst/>
          </a:prstGeom>
        </p:spPr>
        <p:txBody>
          <a:bodyPr anchor="t" rtlCol="false" tIns="0" lIns="0" bIns="0" rIns="0">
            <a:spAutoFit/>
          </a:bodyPr>
          <a:lstStyle/>
          <a:p>
            <a:pPr algn="just">
              <a:lnSpc>
                <a:spcPts val="3166"/>
              </a:lnSpc>
            </a:pPr>
            <a:r>
              <a:rPr lang="en-US" sz="2261">
                <a:solidFill>
                  <a:srgbClr val="000000"/>
                </a:solidFill>
                <a:latin typeface="Montserrat"/>
                <a:ea typeface="Montserrat"/>
                <a:cs typeface="Montserrat"/>
                <a:sym typeface="Montserrat"/>
              </a:rPr>
              <a:t>Identified top 10 aircraft makes by frequency.</a:t>
            </a:r>
          </a:p>
        </p:txBody>
      </p:sp>
      <p:sp>
        <p:nvSpPr>
          <p:cNvPr name="TextBox 22" id="22"/>
          <p:cNvSpPr txBox="true"/>
          <p:nvPr/>
        </p:nvSpPr>
        <p:spPr>
          <a:xfrm rot="0">
            <a:off x="865965" y="1139259"/>
            <a:ext cx="3385113" cy="2041855"/>
          </a:xfrm>
          <a:prstGeom prst="rect">
            <a:avLst/>
          </a:prstGeom>
        </p:spPr>
        <p:txBody>
          <a:bodyPr anchor="t" rtlCol="false" tIns="0" lIns="0" bIns="0" rIns="0">
            <a:spAutoFit/>
          </a:bodyPr>
          <a:lstStyle/>
          <a:p>
            <a:pPr algn="ctr">
              <a:lnSpc>
                <a:spcPts val="5232"/>
              </a:lnSpc>
            </a:pPr>
            <a:r>
              <a:rPr lang="en-US" sz="5945" b="true">
                <a:solidFill>
                  <a:srgbClr val="FFFFFF"/>
                </a:solidFill>
                <a:latin typeface="Montserrat Ultra-Bold"/>
                <a:ea typeface="Montserrat Ultra-Bold"/>
                <a:cs typeface="Montserrat Ultra-Bold"/>
                <a:sym typeface="Montserrat Ultra-Bold"/>
              </a:rPr>
              <a:t>Data </a:t>
            </a:r>
          </a:p>
          <a:p>
            <a:pPr algn="ctr">
              <a:lnSpc>
                <a:spcPts val="5232"/>
              </a:lnSpc>
            </a:pPr>
            <a:r>
              <a:rPr lang="en-US" sz="5945" b="true">
                <a:solidFill>
                  <a:srgbClr val="FFFFFF"/>
                </a:solidFill>
                <a:latin typeface="Montserrat Ultra-Bold"/>
                <a:ea typeface="Montserrat Ultra-Bold"/>
                <a:cs typeface="Montserrat Ultra-Bold"/>
                <a:sym typeface="Montserrat Ultra-Bold"/>
              </a:rPr>
              <a:t>Analysis</a:t>
            </a:r>
          </a:p>
          <a:p>
            <a:pPr algn="ctr">
              <a:lnSpc>
                <a:spcPts val="5232"/>
              </a:lnSpc>
            </a:pPr>
          </a:p>
        </p:txBody>
      </p:sp>
      <p:sp>
        <p:nvSpPr>
          <p:cNvPr name="TextBox 23" id="23"/>
          <p:cNvSpPr txBox="true"/>
          <p:nvPr/>
        </p:nvSpPr>
        <p:spPr>
          <a:xfrm rot="0">
            <a:off x="5054125" y="962025"/>
            <a:ext cx="8657272" cy="1835150"/>
          </a:xfrm>
          <a:prstGeom prst="rect">
            <a:avLst/>
          </a:prstGeom>
        </p:spPr>
        <p:txBody>
          <a:bodyPr anchor="t" rtlCol="false" tIns="0" lIns="0" bIns="0" rIns="0">
            <a:spAutoFit/>
          </a:bodyPr>
          <a:lstStyle/>
          <a:p>
            <a:pPr algn="just">
              <a:lnSpc>
                <a:spcPts val="4899"/>
              </a:lnSpc>
            </a:pPr>
            <a:r>
              <a:rPr lang="en-US" sz="3499">
                <a:solidFill>
                  <a:srgbClr val="FFFFFF"/>
                </a:solidFill>
                <a:latin typeface="Montserrat"/>
                <a:ea typeface="Montserrat"/>
                <a:cs typeface="Montserrat"/>
                <a:sym typeface="Montserrat"/>
              </a:rPr>
              <a:t>The following are steps that i took in Doing My anaysis so as to answer the Business Question</a:t>
            </a:r>
          </a:p>
        </p:txBody>
      </p:sp>
      <p:sp>
        <p:nvSpPr>
          <p:cNvPr name="TextBox 24" id="24"/>
          <p:cNvSpPr txBox="true"/>
          <p:nvPr/>
        </p:nvSpPr>
        <p:spPr>
          <a:xfrm rot="0">
            <a:off x="15746669" y="7772394"/>
            <a:ext cx="2715607" cy="548221"/>
          </a:xfrm>
          <a:prstGeom prst="rect">
            <a:avLst/>
          </a:prstGeom>
        </p:spPr>
        <p:txBody>
          <a:bodyPr anchor="t" rtlCol="false" tIns="0" lIns="0" bIns="0" rIns="0">
            <a:spAutoFit/>
          </a:bodyPr>
          <a:lstStyle/>
          <a:p>
            <a:pPr algn="l">
              <a:lnSpc>
                <a:spcPts val="4433"/>
              </a:lnSpc>
            </a:pPr>
            <a:r>
              <a:rPr lang="en-US" sz="3166" b="true">
                <a:solidFill>
                  <a:srgbClr val="F9B80C"/>
                </a:solidFill>
                <a:latin typeface="Montserrat Ultra-Bold"/>
                <a:ea typeface="Montserrat Ultra-Bold"/>
                <a:cs typeface="Montserrat Ultra-Bold"/>
                <a:sym typeface="Montserrat Ultra-Bold"/>
              </a:rPr>
              <a:t>Step 3</a:t>
            </a:r>
          </a:p>
        </p:txBody>
      </p:sp>
      <p:sp>
        <p:nvSpPr>
          <p:cNvPr name="TextBox 25" id="25"/>
          <p:cNvSpPr txBox="true"/>
          <p:nvPr/>
        </p:nvSpPr>
        <p:spPr>
          <a:xfrm rot="0">
            <a:off x="13711398" y="8628202"/>
            <a:ext cx="4549402" cy="1038225"/>
          </a:xfrm>
          <a:prstGeom prst="rect">
            <a:avLst/>
          </a:prstGeom>
        </p:spPr>
        <p:txBody>
          <a:bodyPr anchor="t" rtlCol="false" tIns="0" lIns="0" bIns="0" rIns="0">
            <a:spAutoFit/>
          </a:bodyPr>
          <a:lstStyle/>
          <a:p>
            <a:pPr algn="just">
              <a:lnSpc>
                <a:spcPts val="2714"/>
              </a:lnSpc>
            </a:pPr>
            <a:r>
              <a:rPr lang="en-US" sz="2261" spc="-94">
                <a:solidFill>
                  <a:srgbClr val="000000"/>
                </a:solidFill>
                <a:latin typeface="Montserrat"/>
                <a:ea typeface="Montserrat"/>
                <a:cs typeface="Montserrat"/>
                <a:sym typeface="Montserrat"/>
              </a:rPr>
              <a:t>Applied normalization  techiques to asses distribution errors across all makes</a:t>
            </a:r>
          </a:p>
        </p:txBody>
      </p:sp>
      <p:sp>
        <p:nvSpPr>
          <p:cNvPr name="TextBox 26" id="26"/>
          <p:cNvSpPr txBox="true"/>
          <p:nvPr/>
        </p:nvSpPr>
        <p:spPr>
          <a:xfrm rot="0">
            <a:off x="5659451" y="5549593"/>
            <a:ext cx="1896121" cy="1124186"/>
          </a:xfrm>
          <a:prstGeom prst="rect">
            <a:avLst/>
          </a:prstGeom>
        </p:spPr>
        <p:txBody>
          <a:bodyPr anchor="t" rtlCol="false" tIns="0" lIns="0" bIns="0" rIns="0">
            <a:spAutoFit/>
          </a:bodyPr>
          <a:lstStyle/>
          <a:p>
            <a:pPr algn="ctr">
              <a:lnSpc>
                <a:spcPts val="8242"/>
              </a:lnSpc>
            </a:pPr>
            <a:r>
              <a:rPr lang="en-US" b="true" sz="9058">
                <a:solidFill>
                  <a:srgbClr val="FFFFFF"/>
                </a:solidFill>
                <a:latin typeface="Montserrat Ultra-Bold"/>
                <a:ea typeface="Montserrat Ultra-Bold"/>
                <a:cs typeface="Montserrat Ultra-Bold"/>
                <a:sym typeface="Montserrat Ultra-Bold"/>
              </a:rPr>
              <a:t>02</a:t>
            </a:r>
          </a:p>
        </p:txBody>
      </p:sp>
      <p:sp>
        <p:nvSpPr>
          <p:cNvPr name="TextBox 27" id="27"/>
          <p:cNvSpPr txBox="true"/>
          <p:nvPr/>
        </p:nvSpPr>
        <p:spPr>
          <a:xfrm rot="0">
            <a:off x="10458418" y="5549593"/>
            <a:ext cx="1896121" cy="1124186"/>
          </a:xfrm>
          <a:prstGeom prst="rect">
            <a:avLst/>
          </a:prstGeom>
        </p:spPr>
        <p:txBody>
          <a:bodyPr anchor="t" rtlCol="false" tIns="0" lIns="0" bIns="0" rIns="0">
            <a:spAutoFit/>
          </a:bodyPr>
          <a:lstStyle/>
          <a:p>
            <a:pPr algn="ctr">
              <a:lnSpc>
                <a:spcPts val="8242"/>
              </a:lnSpc>
            </a:pPr>
            <a:r>
              <a:rPr lang="en-US" b="true" sz="9058">
                <a:solidFill>
                  <a:srgbClr val="FFFFFF"/>
                </a:solidFill>
                <a:latin typeface="Montserrat Ultra-Bold"/>
                <a:ea typeface="Montserrat Ultra-Bold"/>
                <a:cs typeface="Montserrat Ultra-Bold"/>
                <a:sym typeface="Montserrat Ultra-Bold"/>
              </a:rPr>
              <a:t>03</a:t>
            </a:r>
          </a:p>
        </p:txBody>
      </p:sp>
      <p:sp>
        <p:nvSpPr>
          <p:cNvPr name="TextBox 28" id="28"/>
          <p:cNvSpPr txBox="true"/>
          <p:nvPr/>
        </p:nvSpPr>
        <p:spPr>
          <a:xfrm rot="0">
            <a:off x="15330648" y="5549593"/>
            <a:ext cx="1896121" cy="1124186"/>
          </a:xfrm>
          <a:prstGeom prst="rect">
            <a:avLst/>
          </a:prstGeom>
        </p:spPr>
        <p:txBody>
          <a:bodyPr anchor="t" rtlCol="false" tIns="0" lIns="0" bIns="0" rIns="0">
            <a:spAutoFit/>
          </a:bodyPr>
          <a:lstStyle/>
          <a:p>
            <a:pPr algn="ctr">
              <a:lnSpc>
                <a:spcPts val="8242"/>
              </a:lnSpc>
            </a:pPr>
            <a:r>
              <a:rPr lang="en-US" b="true" sz="9058">
                <a:solidFill>
                  <a:srgbClr val="FFFFFF"/>
                </a:solidFill>
                <a:latin typeface="Montserrat Ultra-Bold"/>
                <a:ea typeface="Montserrat Ultra-Bold"/>
                <a:cs typeface="Montserrat Ultra-Bold"/>
                <a:sym typeface="Montserrat Ultra-Bold"/>
              </a:rPr>
              <a:t>04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9407906" cy="7003574"/>
          </a:xfrm>
          <a:prstGeom prst="rect">
            <a:avLst/>
          </a:prstGeom>
          <a:solidFill>
            <a:srgbClr val="F9B80C"/>
          </a:solidFill>
        </p:spPr>
      </p:sp>
      <p:sp>
        <p:nvSpPr>
          <p:cNvPr name="Freeform 3" id="3"/>
          <p:cNvSpPr/>
          <p:nvPr/>
        </p:nvSpPr>
        <p:spPr>
          <a:xfrm flipH="true" flipV="false" rot="0">
            <a:off x="0" y="7003574"/>
            <a:ext cx="3823494" cy="3283426"/>
          </a:xfrm>
          <a:custGeom>
            <a:avLst/>
            <a:gdLst/>
            <a:ahLst/>
            <a:cxnLst/>
            <a:rect r="r" b="b" t="t" l="l"/>
            <a:pathLst>
              <a:path h="3283426" w="3823494">
                <a:moveTo>
                  <a:pt x="3823494" y="0"/>
                </a:moveTo>
                <a:lnTo>
                  <a:pt x="0" y="0"/>
                </a:lnTo>
                <a:lnTo>
                  <a:pt x="0" y="3283426"/>
                </a:lnTo>
                <a:lnTo>
                  <a:pt x="3823494" y="3283426"/>
                </a:lnTo>
                <a:lnTo>
                  <a:pt x="3823494"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4" id="4"/>
          <p:cNvPicPr>
            <a:picLocks noChangeAspect="true"/>
          </p:cNvPicPr>
          <p:nvPr/>
        </p:nvPicPr>
        <p:blipFill>
          <a:blip r:embed="rId4"/>
          <a:stretch>
            <a:fillRect/>
          </a:stretch>
        </p:blipFill>
        <p:spPr>
          <a:xfrm rot="0">
            <a:off x="8719068" y="-211609"/>
            <a:ext cx="9882252" cy="9882252"/>
          </a:xfrm>
          <a:prstGeom prst="rect">
            <a:avLst/>
          </a:prstGeom>
        </p:spPr>
      </p:pic>
      <p:sp>
        <p:nvSpPr>
          <p:cNvPr name="TextBox 5" id="5"/>
          <p:cNvSpPr txBox="true"/>
          <p:nvPr/>
        </p:nvSpPr>
        <p:spPr>
          <a:xfrm rot="0">
            <a:off x="391543" y="436332"/>
            <a:ext cx="8115300" cy="592368"/>
          </a:xfrm>
          <a:prstGeom prst="rect">
            <a:avLst/>
          </a:prstGeom>
        </p:spPr>
        <p:txBody>
          <a:bodyPr anchor="t" rtlCol="false" tIns="0" lIns="0" bIns="0" rIns="0">
            <a:spAutoFit/>
          </a:bodyPr>
          <a:lstStyle/>
          <a:p>
            <a:pPr algn="l">
              <a:lnSpc>
                <a:spcPts val="4370"/>
              </a:lnSpc>
            </a:pPr>
            <a:r>
              <a:rPr lang="en-US" b="true" sz="4966" u="sng">
                <a:solidFill>
                  <a:srgbClr val="FFFFFF"/>
                </a:solidFill>
                <a:latin typeface="Montserrat Ultra-Bold"/>
                <a:ea typeface="Montserrat Ultra-Bold"/>
                <a:cs typeface="Montserrat Ultra-Bold"/>
                <a:sym typeface="Montserrat Ultra-Bold"/>
              </a:rPr>
              <a:t>Top 10 Aircraft by Make</a:t>
            </a:r>
          </a:p>
        </p:txBody>
      </p:sp>
      <p:sp>
        <p:nvSpPr>
          <p:cNvPr name="TextBox 6" id="6"/>
          <p:cNvSpPr txBox="true"/>
          <p:nvPr/>
        </p:nvSpPr>
        <p:spPr>
          <a:xfrm rot="0">
            <a:off x="438038" y="1143540"/>
            <a:ext cx="8531831" cy="1725969"/>
          </a:xfrm>
          <a:prstGeom prst="rect">
            <a:avLst/>
          </a:prstGeom>
        </p:spPr>
        <p:txBody>
          <a:bodyPr anchor="t" rtlCol="false" tIns="0" lIns="0" bIns="0" rIns="0">
            <a:spAutoFit/>
          </a:bodyPr>
          <a:lstStyle/>
          <a:p>
            <a:pPr algn="just">
              <a:lnSpc>
                <a:spcPts val="4617"/>
              </a:lnSpc>
            </a:pPr>
            <a:r>
              <a:rPr lang="en-US" b="true" sz="3298">
                <a:solidFill>
                  <a:srgbClr val="7E80E7"/>
                </a:solidFill>
                <a:latin typeface="Montserrat Bold"/>
                <a:ea typeface="Montserrat Bold"/>
                <a:cs typeface="Montserrat Bold"/>
                <a:sym typeface="Montserrat Bold"/>
              </a:rPr>
              <a:t> </a:t>
            </a:r>
            <a:r>
              <a:rPr lang="en-US" b="true" sz="3298">
                <a:solidFill>
                  <a:srgbClr val="000000"/>
                </a:solidFill>
                <a:latin typeface="Montserrat Bold"/>
                <a:ea typeface="Montserrat Bold"/>
                <a:cs typeface="Montserrat Bold"/>
                <a:sym typeface="Montserrat Bold"/>
              </a:rPr>
              <a:t>Description:</a:t>
            </a:r>
            <a:r>
              <a:rPr lang="en-US" b="true" sz="3298">
                <a:solidFill>
                  <a:srgbClr val="7E80E7"/>
                </a:solidFill>
                <a:latin typeface="Montserrat Bold"/>
                <a:ea typeface="Montserrat Bold"/>
                <a:cs typeface="Montserrat Bold"/>
                <a:sym typeface="Montserrat Bold"/>
              </a:rPr>
              <a:t> </a:t>
            </a:r>
            <a:r>
              <a:rPr lang="en-US" sz="3298">
                <a:solidFill>
                  <a:srgbClr val="FFFFFF"/>
                </a:solidFill>
                <a:latin typeface="Montserrat"/>
                <a:ea typeface="Montserrat"/>
                <a:cs typeface="Montserrat"/>
                <a:sym typeface="Montserrat"/>
              </a:rPr>
              <a:t>A ranking of the top 10 most frequently mentioned aircraft by make.</a:t>
            </a:r>
          </a:p>
        </p:txBody>
      </p:sp>
      <p:sp>
        <p:nvSpPr>
          <p:cNvPr name="Freeform 7" id="7"/>
          <p:cNvSpPr/>
          <p:nvPr/>
        </p:nvSpPr>
        <p:spPr>
          <a:xfrm flipH="false" flipV="false" rot="0">
            <a:off x="7624047" y="8847122"/>
            <a:ext cx="1519953" cy="1769960"/>
          </a:xfrm>
          <a:custGeom>
            <a:avLst/>
            <a:gdLst/>
            <a:ahLst/>
            <a:cxnLst/>
            <a:rect r="r" b="b" t="t" l="l"/>
            <a:pathLst>
              <a:path h="1769960" w="1519953">
                <a:moveTo>
                  <a:pt x="0" y="0"/>
                </a:moveTo>
                <a:lnTo>
                  <a:pt x="1519953" y="0"/>
                </a:lnTo>
                <a:lnTo>
                  <a:pt x="1519953" y="1769961"/>
                </a:lnTo>
                <a:lnTo>
                  <a:pt x="0" y="17699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017823" y="-438368"/>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391543" y="3758050"/>
            <a:ext cx="8531831" cy="3245524"/>
          </a:xfrm>
          <a:prstGeom prst="rect">
            <a:avLst/>
          </a:prstGeom>
        </p:spPr>
        <p:txBody>
          <a:bodyPr anchor="t" rtlCol="false" tIns="0" lIns="0" bIns="0" rIns="0">
            <a:spAutoFit/>
          </a:bodyPr>
          <a:lstStyle/>
          <a:p>
            <a:pPr algn="just">
              <a:lnSpc>
                <a:spcPts val="4337"/>
              </a:lnSpc>
            </a:pPr>
            <a:r>
              <a:rPr lang="en-US" sz="3098">
                <a:solidFill>
                  <a:srgbClr val="FFFFFF"/>
                </a:solidFill>
                <a:latin typeface="Montserrat"/>
                <a:ea typeface="Montserrat"/>
                <a:cs typeface="Montserrat"/>
                <a:sym typeface="Montserrat"/>
              </a:rPr>
              <a:t>Cessna and Piper have the highest number of accidents, with Cessna leading at 1,535 and Piper at 1,017. These makes stand out as having significantly more accidents compared to others, suggesting they may require further safety review.</a:t>
            </a:r>
          </a:p>
        </p:txBody>
      </p:sp>
      <p:sp>
        <p:nvSpPr>
          <p:cNvPr name="TextBox 10" id="10"/>
          <p:cNvSpPr txBox="true"/>
          <p:nvPr/>
        </p:nvSpPr>
        <p:spPr>
          <a:xfrm rot="0">
            <a:off x="2173864" y="3002859"/>
            <a:ext cx="4967191" cy="677962"/>
          </a:xfrm>
          <a:prstGeom prst="rect">
            <a:avLst/>
          </a:prstGeom>
        </p:spPr>
        <p:txBody>
          <a:bodyPr anchor="t" rtlCol="false" tIns="0" lIns="0" bIns="0" rIns="0">
            <a:spAutoFit/>
          </a:bodyPr>
          <a:lstStyle/>
          <a:p>
            <a:pPr algn="ctr">
              <a:lnSpc>
                <a:spcPts val="5682"/>
              </a:lnSpc>
              <a:spcBef>
                <a:spcPct val="0"/>
              </a:spcBef>
            </a:pPr>
            <a:r>
              <a:rPr lang="en-US" b="true" sz="4058">
                <a:solidFill>
                  <a:srgbClr val="000000"/>
                </a:solidFill>
                <a:latin typeface="Montserrat Ultra-Bold"/>
                <a:ea typeface="Montserrat Ultra-Bold"/>
                <a:cs typeface="Montserrat Ultra-Bold"/>
                <a:sym typeface="Montserrat Ultra-Bold"/>
              </a:rPr>
              <a:t>INSIGHT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144000" y="0"/>
            <a:ext cx="9144000" cy="7092641"/>
          </a:xfrm>
          <a:prstGeom prst="rect">
            <a:avLst/>
          </a:prstGeom>
          <a:solidFill>
            <a:srgbClr val="4A6418"/>
          </a:solidFill>
        </p:spPr>
      </p:sp>
      <p:sp>
        <p:nvSpPr>
          <p:cNvPr name="AutoShape 3" id="3"/>
          <p:cNvSpPr/>
          <p:nvPr/>
        </p:nvSpPr>
        <p:spPr>
          <a:xfrm rot="0">
            <a:off x="0" y="9177205"/>
            <a:ext cx="5330907" cy="1109795"/>
          </a:xfrm>
          <a:prstGeom prst="rect">
            <a:avLst/>
          </a:prstGeom>
          <a:solidFill>
            <a:srgbClr val="4A6418"/>
          </a:solidFill>
        </p:spPr>
      </p:sp>
      <p:sp>
        <p:nvSpPr>
          <p:cNvPr name="Freeform 4" id="4"/>
          <p:cNvSpPr/>
          <p:nvPr/>
        </p:nvSpPr>
        <p:spPr>
          <a:xfrm flipH="false" flipV="false" rot="0">
            <a:off x="15440038" y="7841313"/>
            <a:ext cx="2847962" cy="2445687"/>
          </a:xfrm>
          <a:custGeom>
            <a:avLst/>
            <a:gdLst/>
            <a:ahLst/>
            <a:cxnLst/>
            <a:rect r="r" b="b" t="t" l="l"/>
            <a:pathLst>
              <a:path h="2445687" w="2847962">
                <a:moveTo>
                  <a:pt x="0" y="0"/>
                </a:moveTo>
                <a:lnTo>
                  <a:pt x="2847962" y="0"/>
                </a:lnTo>
                <a:lnTo>
                  <a:pt x="2847962" y="2445687"/>
                </a:lnTo>
                <a:lnTo>
                  <a:pt x="0" y="24456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0">
            <a:off x="-182508" y="-194144"/>
            <a:ext cx="1423981" cy="1222844"/>
          </a:xfrm>
          <a:custGeom>
            <a:avLst/>
            <a:gdLst/>
            <a:ahLst/>
            <a:cxnLst/>
            <a:rect r="r" b="b" t="t" l="l"/>
            <a:pathLst>
              <a:path h="1222844" w="1423981">
                <a:moveTo>
                  <a:pt x="0" y="1222844"/>
                </a:moveTo>
                <a:lnTo>
                  <a:pt x="1423981" y="1222844"/>
                </a:lnTo>
                <a:lnTo>
                  <a:pt x="1423981" y="0"/>
                </a:lnTo>
                <a:lnTo>
                  <a:pt x="0" y="0"/>
                </a:lnTo>
                <a:lnTo>
                  <a:pt x="0" y="12228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059647" y="142875"/>
            <a:ext cx="7312706" cy="1557188"/>
          </a:xfrm>
          <a:prstGeom prst="rect">
            <a:avLst/>
          </a:prstGeom>
        </p:spPr>
        <p:txBody>
          <a:bodyPr anchor="t" rtlCol="false" tIns="0" lIns="0" bIns="0" rIns="0">
            <a:spAutoFit/>
          </a:bodyPr>
          <a:lstStyle/>
          <a:p>
            <a:pPr algn="ctr">
              <a:lnSpc>
                <a:spcPts val="4018"/>
              </a:lnSpc>
            </a:pPr>
            <a:r>
              <a:rPr lang="en-US" sz="4566" b="true">
                <a:solidFill>
                  <a:srgbClr val="F9B80C"/>
                </a:solidFill>
                <a:latin typeface="Montserrat Ultra-Bold"/>
                <a:ea typeface="Montserrat Ultra-Bold"/>
                <a:cs typeface="Montserrat Ultra-Bold"/>
                <a:sym typeface="Montserrat Ultra-Bold"/>
              </a:rPr>
              <a:t>Ratio of Fatalities by Aircraft Make</a:t>
            </a:r>
          </a:p>
          <a:p>
            <a:pPr algn="ctr">
              <a:lnSpc>
                <a:spcPts val="4018"/>
              </a:lnSpc>
            </a:pPr>
          </a:p>
        </p:txBody>
      </p:sp>
      <p:sp>
        <p:nvSpPr>
          <p:cNvPr name="TextBox 7" id="7"/>
          <p:cNvSpPr txBox="true"/>
          <p:nvPr/>
        </p:nvSpPr>
        <p:spPr>
          <a:xfrm rot="0">
            <a:off x="9334036" y="1366223"/>
            <a:ext cx="8763927" cy="967105"/>
          </a:xfrm>
          <a:prstGeom prst="rect">
            <a:avLst/>
          </a:prstGeom>
        </p:spPr>
        <p:txBody>
          <a:bodyPr anchor="t" rtlCol="false" tIns="0" lIns="0" bIns="0" rIns="0">
            <a:spAutoFit/>
          </a:bodyPr>
          <a:lstStyle/>
          <a:p>
            <a:pPr algn="just">
              <a:lnSpc>
                <a:spcPts val="3920"/>
              </a:lnSpc>
            </a:pPr>
            <a:r>
              <a:rPr lang="en-US" b="true" sz="2800">
                <a:solidFill>
                  <a:srgbClr val="F9B80C"/>
                </a:solidFill>
                <a:latin typeface="Montserrat Bold"/>
                <a:ea typeface="Montserrat Bold"/>
                <a:cs typeface="Montserrat Bold"/>
                <a:sym typeface="Montserrat Bold"/>
              </a:rPr>
              <a:t>Description:</a:t>
            </a:r>
            <a:r>
              <a:rPr lang="en-US" sz="2800">
                <a:solidFill>
                  <a:srgbClr val="F9B80C"/>
                </a:solidFill>
                <a:latin typeface="Montserrat"/>
                <a:ea typeface="Montserrat"/>
                <a:cs typeface="Montserrat"/>
                <a:sym typeface="Montserrat"/>
              </a:rPr>
              <a:t> </a:t>
            </a:r>
            <a:r>
              <a:rPr lang="en-US" sz="2800">
                <a:solidFill>
                  <a:srgbClr val="FFFFFF"/>
                </a:solidFill>
                <a:latin typeface="Montserrat"/>
                <a:ea typeface="Montserrat"/>
                <a:cs typeface="Montserrat"/>
                <a:sym typeface="Montserrat"/>
              </a:rPr>
              <a:t>A comparative view of the fatalities-to-passengers ratio for each aircraft make.</a:t>
            </a:r>
          </a:p>
        </p:txBody>
      </p:sp>
      <p:pic>
        <p:nvPicPr>
          <p:cNvPr name="Picture 8" id="8"/>
          <p:cNvPicPr>
            <a:picLocks noChangeAspect="true"/>
          </p:cNvPicPr>
          <p:nvPr/>
        </p:nvPicPr>
        <p:blipFill>
          <a:blip r:embed="rId4"/>
          <a:stretch>
            <a:fillRect/>
          </a:stretch>
        </p:blipFill>
        <p:spPr>
          <a:xfrm rot="0">
            <a:off x="-880647" y="-463368"/>
            <a:ext cx="10567758" cy="10408171"/>
          </a:xfrm>
          <a:prstGeom prst="rect">
            <a:avLst/>
          </a:prstGeom>
        </p:spPr>
      </p:pic>
      <p:sp>
        <p:nvSpPr>
          <p:cNvPr name="Freeform 9" id="9"/>
          <p:cNvSpPr/>
          <p:nvPr/>
        </p:nvSpPr>
        <p:spPr>
          <a:xfrm flipH="false" flipV="false" rot="0">
            <a:off x="12196047" y="8847122"/>
            <a:ext cx="1519953" cy="1769960"/>
          </a:xfrm>
          <a:custGeom>
            <a:avLst/>
            <a:gdLst/>
            <a:ahLst/>
            <a:cxnLst/>
            <a:rect r="r" b="b" t="t" l="l"/>
            <a:pathLst>
              <a:path h="1769960" w="1519953">
                <a:moveTo>
                  <a:pt x="0" y="0"/>
                </a:moveTo>
                <a:lnTo>
                  <a:pt x="1519953" y="0"/>
                </a:lnTo>
                <a:lnTo>
                  <a:pt x="1519953" y="1769961"/>
                </a:lnTo>
                <a:lnTo>
                  <a:pt x="0" y="17699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9144000" y="2921464"/>
            <a:ext cx="9144000" cy="3590881"/>
          </a:xfrm>
          <a:prstGeom prst="rect">
            <a:avLst/>
          </a:prstGeom>
        </p:spPr>
        <p:txBody>
          <a:bodyPr anchor="t" rtlCol="false" tIns="0" lIns="0" bIns="0" rIns="0">
            <a:spAutoFit/>
          </a:bodyPr>
          <a:lstStyle/>
          <a:p>
            <a:pPr algn="just">
              <a:lnSpc>
                <a:spcPts val="4090"/>
              </a:lnSpc>
            </a:pPr>
            <a:r>
              <a:rPr lang="en-US" sz="2921" b="true">
                <a:solidFill>
                  <a:srgbClr val="F9B80C"/>
                </a:solidFill>
                <a:latin typeface="Montserrat Bold"/>
                <a:ea typeface="Montserrat Bold"/>
                <a:cs typeface="Montserrat Bold"/>
                <a:sym typeface="Montserrat Bold"/>
              </a:rPr>
              <a:t>Insight: </a:t>
            </a:r>
          </a:p>
          <a:p>
            <a:pPr algn="ctr">
              <a:lnSpc>
                <a:spcPts val="4090"/>
              </a:lnSpc>
            </a:pPr>
            <a:r>
              <a:rPr lang="en-US" sz="2921">
                <a:solidFill>
                  <a:srgbClr val="FFFFFF"/>
                </a:solidFill>
                <a:latin typeface="Montserrat"/>
                <a:ea typeface="Montserrat"/>
                <a:cs typeface="Montserrat"/>
                <a:sym typeface="Montserrat"/>
              </a:rPr>
              <a:t>Cessna and Piper also lead in fatalities, with Cessna at 517 and Piper at 381. These makes show significantly higher fatality counts, highlighting a potential safety concern compared to other aircraft like Boeing, which has only 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0616083" y="2139020"/>
            <a:ext cx="6912194" cy="7037659"/>
          </a:xfrm>
          <a:prstGeom prst="rect">
            <a:avLst/>
          </a:prstGeom>
        </p:spPr>
      </p:pic>
      <p:sp>
        <p:nvSpPr>
          <p:cNvPr name="Freeform 3" id="3"/>
          <p:cNvSpPr/>
          <p:nvPr/>
        </p:nvSpPr>
        <p:spPr>
          <a:xfrm flipH="false" flipV="false" rot="0">
            <a:off x="8140381" y="-357154"/>
            <a:ext cx="1519953" cy="1769960"/>
          </a:xfrm>
          <a:custGeom>
            <a:avLst/>
            <a:gdLst/>
            <a:ahLst/>
            <a:cxnLst/>
            <a:rect r="r" b="b" t="t" l="l"/>
            <a:pathLst>
              <a:path h="1769960" w="1519953">
                <a:moveTo>
                  <a:pt x="0" y="0"/>
                </a:moveTo>
                <a:lnTo>
                  <a:pt x="1519953" y="0"/>
                </a:lnTo>
                <a:lnTo>
                  <a:pt x="1519953" y="1769960"/>
                </a:lnTo>
                <a:lnTo>
                  <a:pt x="0" y="1769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140381" y="636411"/>
            <a:ext cx="10106743" cy="8210711"/>
          </a:xfrm>
          <a:custGeom>
            <a:avLst/>
            <a:gdLst/>
            <a:ahLst/>
            <a:cxnLst/>
            <a:rect r="r" b="b" t="t" l="l"/>
            <a:pathLst>
              <a:path h="8210711" w="10106743">
                <a:moveTo>
                  <a:pt x="0" y="0"/>
                </a:moveTo>
                <a:lnTo>
                  <a:pt x="10106742" y="0"/>
                </a:lnTo>
                <a:lnTo>
                  <a:pt x="10106742" y="8210711"/>
                </a:lnTo>
                <a:lnTo>
                  <a:pt x="0" y="8210711"/>
                </a:lnTo>
                <a:lnTo>
                  <a:pt x="0" y="0"/>
                </a:lnTo>
                <a:close/>
              </a:path>
            </a:pathLst>
          </a:custGeom>
          <a:blipFill>
            <a:blip r:embed="rId5"/>
            <a:stretch>
              <a:fillRect l="0" t="0" r="0" b="0"/>
            </a:stretch>
          </a:blipFill>
        </p:spPr>
      </p:sp>
      <p:sp>
        <p:nvSpPr>
          <p:cNvPr name="TextBox 5" id="5"/>
          <p:cNvSpPr txBox="true"/>
          <p:nvPr/>
        </p:nvSpPr>
        <p:spPr>
          <a:xfrm rot="0">
            <a:off x="460283" y="475773"/>
            <a:ext cx="7432319" cy="2249718"/>
          </a:xfrm>
          <a:prstGeom prst="rect">
            <a:avLst/>
          </a:prstGeom>
        </p:spPr>
        <p:txBody>
          <a:bodyPr anchor="t" rtlCol="false" tIns="0" lIns="0" bIns="0" rIns="0">
            <a:spAutoFit/>
          </a:bodyPr>
          <a:lstStyle/>
          <a:p>
            <a:pPr algn="ctr">
              <a:lnSpc>
                <a:spcPts val="4370"/>
              </a:lnSpc>
            </a:pPr>
            <a:r>
              <a:rPr lang="en-US" sz="4966" b="true">
                <a:solidFill>
                  <a:srgbClr val="4A6418"/>
                </a:solidFill>
                <a:latin typeface="Montserrat Ultra-Bold"/>
                <a:ea typeface="Montserrat Ultra-Bold"/>
                <a:cs typeface="Montserrat Ultra-Bold"/>
                <a:sym typeface="Montserrat Ultra-Bold"/>
              </a:rPr>
              <a:t>Normalized Distribution Errors Across Aircraft Makes</a:t>
            </a:r>
          </a:p>
          <a:p>
            <a:pPr algn="ctr">
              <a:lnSpc>
                <a:spcPts val="4370"/>
              </a:lnSpc>
            </a:pPr>
          </a:p>
        </p:txBody>
      </p:sp>
      <p:sp>
        <p:nvSpPr>
          <p:cNvPr name="TextBox 6" id="6"/>
          <p:cNvSpPr txBox="true"/>
          <p:nvPr/>
        </p:nvSpPr>
        <p:spPr>
          <a:xfrm rot="0">
            <a:off x="230010" y="2677867"/>
            <a:ext cx="7874455" cy="1884045"/>
          </a:xfrm>
          <a:prstGeom prst="rect">
            <a:avLst/>
          </a:prstGeom>
        </p:spPr>
        <p:txBody>
          <a:bodyPr anchor="t" rtlCol="false" tIns="0" lIns="0" bIns="0" rIns="0">
            <a:spAutoFit/>
          </a:bodyPr>
          <a:lstStyle/>
          <a:p>
            <a:pPr algn="just">
              <a:lnSpc>
                <a:spcPts val="3780"/>
              </a:lnSpc>
            </a:pPr>
            <a:r>
              <a:rPr lang="en-US" sz="2700" b="true">
                <a:solidFill>
                  <a:srgbClr val="F9B80C"/>
                </a:solidFill>
                <a:latin typeface="Montserrat Bold"/>
                <a:ea typeface="Montserrat Bold"/>
                <a:cs typeface="Montserrat Bold"/>
                <a:sym typeface="Montserrat Bold"/>
              </a:rPr>
              <a:t>Description:</a:t>
            </a:r>
            <a:r>
              <a:rPr lang="en-US" sz="2700">
                <a:solidFill>
                  <a:srgbClr val="000000"/>
                </a:solidFill>
                <a:latin typeface="Montserrat"/>
                <a:ea typeface="Montserrat"/>
                <a:cs typeface="Montserrat"/>
                <a:sym typeface="Montserrat"/>
              </a:rPr>
              <a:t> A normalized view of distribution errors for different aircraft makes, showing deviation in safety performance.</a:t>
            </a:r>
          </a:p>
          <a:p>
            <a:pPr algn="just">
              <a:lnSpc>
                <a:spcPts val="3780"/>
              </a:lnSpc>
            </a:pPr>
          </a:p>
        </p:txBody>
      </p:sp>
      <p:sp>
        <p:nvSpPr>
          <p:cNvPr name="TextBox 7" id="7"/>
          <p:cNvSpPr txBox="true"/>
          <p:nvPr/>
        </p:nvSpPr>
        <p:spPr>
          <a:xfrm rot="0">
            <a:off x="106120" y="5442838"/>
            <a:ext cx="8122234" cy="4844162"/>
          </a:xfrm>
          <a:prstGeom prst="rect">
            <a:avLst/>
          </a:prstGeom>
        </p:spPr>
        <p:txBody>
          <a:bodyPr anchor="t" rtlCol="false" tIns="0" lIns="0" bIns="0" rIns="0">
            <a:spAutoFit/>
          </a:bodyPr>
          <a:lstStyle/>
          <a:p>
            <a:pPr algn="just">
              <a:lnSpc>
                <a:spcPts val="3898"/>
              </a:lnSpc>
            </a:pPr>
            <a:r>
              <a:rPr lang="en-US" sz="2784" b="true">
                <a:solidFill>
                  <a:srgbClr val="000000"/>
                </a:solidFill>
                <a:latin typeface="Montserrat Bold"/>
                <a:ea typeface="Montserrat Bold"/>
                <a:cs typeface="Montserrat Bold"/>
                <a:sym typeface="Montserrat Bold"/>
              </a:rPr>
              <a:t>Human and Mechanical Error Analysis</a:t>
            </a:r>
          </a:p>
          <a:p>
            <a:pPr algn="just" marL="601276" indent="-300638" lvl="1">
              <a:lnSpc>
                <a:spcPts val="3898"/>
              </a:lnSpc>
              <a:buAutoNum type="arabicPeriod" startAt="1"/>
            </a:pPr>
            <a:r>
              <a:rPr lang="en-US" b="true" sz="2784">
                <a:solidFill>
                  <a:srgbClr val="000000"/>
                </a:solidFill>
                <a:latin typeface="Montserrat Bold"/>
                <a:ea typeface="Montserrat Bold"/>
                <a:cs typeface="Montserrat Bold"/>
                <a:sym typeface="Montserrat Bold"/>
              </a:rPr>
              <a:t>Cessna's</a:t>
            </a:r>
            <a:r>
              <a:rPr lang="en-US" sz="2784">
                <a:solidFill>
                  <a:srgbClr val="000000"/>
                </a:solidFill>
                <a:latin typeface="Montserrat"/>
                <a:ea typeface="Montserrat"/>
                <a:cs typeface="Montserrat"/>
                <a:sym typeface="Montserrat"/>
              </a:rPr>
              <a:t> </a:t>
            </a:r>
            <a:r>
              <a:rPr lang="en-US" b="true" sz="2784">
                <a:solidFill>
                  <a:srgbClr val="000000"/>
                </a:solidFill>
                <a:latin typeface="Montserrat Bold"/>
                <a:ea typeface="Montserrat Bold"/>
                <a:cs typeface="Montserrat Bold"/>
                <a:sym typeface="Montserrat Bold"/>
              </a:rPr>
              <a:t>High Error Rates</a:t>
            </a:r>
            <a:r>
              <a:rPr lang="en-US" sz="2784">
                <a:solidFill>
                  <a:srgbClr val="000000"/>
                </a:solidFill>
                <a:latin typeface="Montserrat"/>
                <a:ea typeface="Montserrat"/>
                <a:cs typeface="Montserrat"/>
                <a:sym typeface="Montserrat"/>
              </a:rPr>
              <a:t>: Cessna shows the highest human and mechanical errors, linking to its top accident count and suggesting safety issues.</a:t>
            </a:r>
          </a:p>
          <a:p>
            <a:pPr algn="just" marL="601276" indent="-300638" lvl="1">
              <a:lnSpc>
                <a:spcPts val="3898"/>
              </a:lnSpc>
              <a:buAutoNum type="arabicPeriod" startAt="1"/>
            </a:pPr>
            <a:r>
              <a:rPr lang="en-US" b="true" sz="2784">
                <a:solidFill>
                  <a:srgbClr val="000000"/>
                </a:solidFill>
                <a:latin typeface="Montserrat Bold"/>
                <a:ea typeface="Montserrat Bold"/>
                <a:cs typeface="Montserrat Bold"/>
                <a:sym typeface="Montserrat Bold"/>
              </a:rPr>
              <a:t>Boeing's Mechanical Error</a:t>
            </a:r>
            <a:r>
              <a:rPr lang="en-US" sz="2784">
                <a:solidFill>
                  <a:srgbClr val="000000"/>
                </a:solidFill>
                <a:latin typeface="Montserrat"/>
                <a:ea typeface="Montserrat"/>
                <a:cs typeface="Montserrat"/>
                <a:sym typeface="Montserrat"/>
              </a:rPr>
              <a:t> Trend: Boeing has more mechanical errors than human errors. Further analysis will identify the specific models involved.</a:t>
            </a:r>
          </a:p>
          <a:p>
            <a:pPr algn="just">
              <a:lnSpc>
                <a:spcPts val="3898"/>
              </a:lnSpc>
            </a:pPr>
          </a:p>
        </p:txBody>
      </p:sp>
      <p:sp>
        <p:nvSpPr>
          <p:cNvPr name="TextBox 8" id="8"/>
          <p:cNvSpPr txBox="true"/>
          <p:nvPr/>
        </p:nvSpPr>
        <p:spPr>
          <a:xfrm rot="0">
            <a:off x="2967757" y="4665567"/>
            <a:ext cx="2398961" cy="662941"/>
          </a:xfrm>
          <a:prstGeom prst="rect">
            <a:avLst/>
          </a:prstGeom>
        </p:spPr>
        <p:txBody>
          <a:bodyPr anchor="t" rtlCol="false" tIns="0" lIns="0" bIns="0" rIns="0">
            <a:spAutoFit/>
          </a:bodyPr>
          <a:lstStyle/>
          <a:p>
            <a:pPr algn="ctr">
              <a:lnSpc>
                <a:spcPts val="5459"/>
              </a:lnSpc>
              <a:spcBef>
                <a:spcPct val="0"/>
              </a:spcBef>
            </a:pPr>
            <a:r>
              <a:rPr lang="en-US" b="true" sz="3899">
                <a:solidFill>
                  <a:srgbClr val="F9B80C"/>
                </a:solidFill>
                <a:latin typeface="Montserrat Bold"/>
                <a:ea typeface="Montserrat Bold"/>
                <a:cs typeface="Montserrat Bold"/>
                <a:sym typeface="Montserrat Bold"/>
              </a:rPr>
              <a:t>INSIGHT: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8938966" cy="3627435"/>
          </a:xfrm>
          <a:prstGeom prst="rect">
            <a:avLst/>
          </a:prstGeom>
          <a:solidFill>
            <a:srgbClr val="F9B80C"/>
          </a:solidFill>
        </p:spPr>
      </p:sp>
      <p:sp>
        <p:nvSpPr>
          <p:cNvPr name="AutoShape 3" id="3"/>
          <p:cNvSpPr/>
          <p:nvPr/>
        </p:nvSpPr>
        <p:spPr>
          <a:xfrm rot="0">
            <a:off x="12957093" y="9545387"/>
            <a:ext cx="5330907" cy="1109795"/>
          </a:xfrm>
          <a:prstGeom prst="rect">
            <a:avLst/>
          </a:prstGeom>
          <a:solidFill>
            <a:srgbClr val="4A6418"/>
          </a:solidFill>
        </p:spPr>
      </p:sp>
      <p:sp>
        <p:nvSpPr>
          <p:cNvPr name="TextBox 4" id="4"/>
          <p:cNvSpPr txBox="true"/>
          <p:nvPr/>
        </p:nvSpPr>
        <p:spPr>
          <a:xfrm rot="0">
            <a:off x="-114144" y="1667336"/>
            <a:ext cx="9053110" cy="2569238"/>
          </a:xfrm>
          <a:prstGeom prst="rect">
            <a:avLst/>
          </a:prstGeom>
        </p:spPr>
        <p:txBody>
          <a:bodyPr anchor="t" rtlCol="false" tIns="0" lIns="0" bIns="0" rIns="0">
            <a:spAutoFit/>
          </a:bodyPr>
          <a:lstStyle/>
          <a:p>
            <a:pPr algn="ctr">
              <a:lnSpc>
                <a:spcPts val="6545"/>
              </a:lnSpc>
            </a:pPr>
            <a:r>
              <a:rPr lang="en-US" b="true" sz="7438">
                <a:solidFill>
                  <a:srgbClr val="FFFFFF"/>
                </a:solidFill>
                <a:latin typeface="Montserrat Ultra-Bold"/>
                <a:ea typeface="Montserrat Ultra-Bold"/>
                <a:cs typeface="Montserrat Ultra-Bold"/>
                <a:sym typeface="Montserrat Ultra-Bold"/>
              </a:rPr>
              <a:t>Aircraft Make by Total Affected Passengers</a:t>
            </a:r>
          </a:p>
        </p:txBody>
      </p:sp>
      <p:sp>
        <p:nvSpPr>
          <p:cNvPr name="TextBox 5" id="5"/>
          <p:cNvSpPr txBox="true"/>
          <p:nvPr/>
        </p:nvSpPr>
        <p:spPr>
          <a:xfrm rot="0">
            <a:off x="31195" y="4909160"/>
            <a:ext cx="8907771" cy="1462405"/>
          </a:xfrm>
          <a:prstGeom prst="rect">
            <a:avLst/>
          </a:prstGeom>
        </p:spPr>
        <p:txBody>
          <a:bodyPr anchor="t" rtlCol="false" tIns="0" lIns="0" bIns="0" rIns="0">
            <a:spAutoFit/>
          </a:bodyPr>
          <a:lstStyle/>
          <a:p>
            <a:pPr algn="just">
              <a:lnSpc>
                <a:spcPts val="3920"/>
              </a:lnSpc>
            </a:pPr>
            <a:r>
              <a:rPr lang="en-US" b="true" sz="2800">
                <a:solidFill>
                  <a:srgbClr val="F9B80C"/>
                </a:solidFill>
                <a:latin typeface="Montserrat Bold"/>
                <a:ea typeface="Montserrat Bold"/>
                <a:cs typeface="Montserrat Bold"/>
                <a:sym typeface="Montserrat Bold"/>
              </a:rPr>
              <a:t>Description:</a:t>
            </a:r>
            <a:r>
              <a:rPr lang="en-US" sz="2800">
                <a:solidFill>
                  <a:srgbClr val="000000"/>
                </a:solidFill>
                <a:latin typeface="Montserrat"/>
                <a:ea typeface="Montserrat"/>
                <a:cs typeface="Montserrat"/>
                <a:sym typeface="Montserrat"/>
              </a:rPr>
              <a:t> Displays the total number of affected passengers (injuries and uninjured) for each aircraft make.</a:t>
            </a:r>
          </a:p>
        </p:txBody>
      </p:sp>
      <p:sp>
        <p:nvSpPr>
          <p:cNvPr name="Freeform 6" id="6"/>
          <p:cNvSpPr/>
          <p:nvPr/>
        </p:nvSpPr>
        <p:spPr>
          <a:xfrm flipH="true" flipV="false" rot="0">
            <a:off x="-883047" y="9013470"/>
            <a:ext cx="3823494" cy="3283426"/>
          </a:xfrm>
          <a:custGeom>
            <a:avLst/>
            <a:gdLst/>
            <a:ahLst/>
            <a:cxnLst/>
            <a:rect r="r" b="b" t="t" l="l"/>
            <a:pathLst>
              <a:path h="3283426" w="3823494">
                <a:moveTo>
                  <a:pt x="3823494" y="0"/>
                </a:moveTo>
                <a:lnTo>
                  <a:pt x="0" y="0"/>
                </a:lnTo>
                <a:lnTo>
                  <a:pt x="0" y="3283425"/>
                </a:lnTo>
                <a:lnTo>
                  <a:pt x="3823494" y="3283425"/>
                </a:lnTo>
                <a:lnTo>
                  <a:pt x="3823494"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7" id="7"/>
          <p:cNvPicPr>
            <a:picLocks noChangeAspect="true"/>
          </p:cNvPicPr>
          <p:nvPr/>
        </p:nvPicPr>
        <p:blipFill>
          <a:blip r:embed="rId4"/>
          <a:stretch>
            <a:fillRect/>
          </a:stretch>
        </p:blipFill>
        <p:spPr>
          <a:xfrm rot="0">
            <a:off x="8312004" y="-549537"/>
            <a:ext cx="10777518" cy="11012646"/>
          </a:xfrm>
          <a:prstGeom prst="rect">
            <a:avLst/>
          </a:prstGeom>
        </p:spPr>
      </p:pic>
      <p:sp>
        <p:nvSpPr>
          <p:cNvPr name="TextBox 8" id="8"/>
          <p:cNvSpPr txBox="true"/>
          <p:nvPr/>
        </p:nvSpPr>
        <p:spPr>
          <a:xfrm rot="0">
            <a:off x="31195" y="7151980"/>
            <a:ext cx="8907771" cy="3060065"/>
          </a:xfrm>
          <a:prstGeom prst="rect">
            <a:avLst/>
          </a:prstGeom>
        </p:spPr>
        <p:txBody>
          <a:bodyPr anchor="t" rtlCol="false" tIns="0" lIns="0" bIns="0" rIns="0">
            <a:spAutoFit/>
          </a:bodyPr>
          <a:lstStyle/>
          <a:p>
            <a:pPr algn="just">
              <a:lnSpc>
                <a:spcPts val="4060"/>
              </a:lnSpc>
            </a:pPr>
            <a:r>
              <a:rPr lang="en-US" sz="2900">
                <a:solidFill>
                  <a:srgbClr val="000000"/>
                </a:solidFill>
                <a:latin typeface="Montserrat"/>
                <a:ea typeface="Montserrat"/>
                <a:cs typeface="Montserrat"/>
                <a:sym typeface="Montserrat"/>
              </a:rPr>
              <a:t>Cessna and Piper dominate in total affected passengers, with Cessna at 2,740 and Piper at 1,794. This significant disparity suggests serious safety concerns for these aircraft, especially compared to Boeing, which has only 772 affected passengers.</a:t>
            </a:r>
          </a:p>
        </p:txBody>
      </p:sp>
      <p:sp>
        <p:nvSpPr>
          <p:cNvPr name="TextBox 9" id="9"/>
          <p:cNvSpPr txBox="true"/>
          <p:nvPr/>
        </p:nvSpPr>
        <p:spPr>
          <a:xfrm rot="0">
            <a:off x="2940447" y="6486817"/>
            <a:ext cx="1943546" cy="530860"/>
          </a:xfrm>
          <a:prstGeom prst="rect">
            <a:avLst/>
          </a:prstGeom>
        </p:spPr>
        <p:txBody>
          <a:bodyPr anchor="t" rtlCol="false" tIns="0" lIns="0" bIns="0" rIns="0">
            <a:spAutoFit/>
          </a:bodyPr>
          <a:lstStyle/>
          <a:p>
            <a:pPr algn="ctr">
              <a:lnSpc>
                <a:spcPts val="4339"/>
              </a:lnSpc>
              <a:spcBef>
                <a:spcPct val="0"/>
              </a:spcBef>
            </a:pPr>
            <a:r>
              <a:rPr lang="en-US" b="true" sz="3099">
                <a:solidFill>
                  <a:srgbClr val="000000"/>
                </a:solidFill>
                <a:latin typeface="Montserrat Bold"/>
                <a:ea typeface="Montserrat Bold"/>
                <a:cs typeface="Montserrat Bold"/>
                <a:sym typeface="Montserrat Bold"/>
              </a:rPr>
              <a:t>INSIGHTS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DAGRtCZw8tU</dc:identifier>
  <dcterms:modified xsi:type="dcterms:W3CDTF">2011-08-01T06:04:30Z</dcterms:modified>
  <cp:revision>1</cp:revision>
  <dc:title>Data Statistic</dc:title>
</cp:coreProperties>
</file>