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562" r:id="rId2"/>
    <p:sldId id="561" r:id="rId3"/>
    <p:sldId id="492" r:id="rId4"/>
    <p:sldId id="493" r:id="rId5"/>
    <p:sldId id="497" r:id="rId6"/>
    <p:sldId id="498" r:id="rId7"/>
    <p:sldId id="499" r:id="rId8"/>
    <p:sldId id="500" r:id="rId9"/>
    <p:sldId id="555" r:id="rId10"/>
    <p:sldId id="556" r:id="rId11"/>
    <p:sldId id="557" r:id="rId12"/>
    <p:sldId id="558" r:id="rId13"/>
    <p:sldId id="503" r:id="rId14"/>
    <p:sldId id="504" r:id="rId15"/>
    <p:sldId id="505" r:id="rId16"/>
    <p:sldId id="506" r:id="rId17"/>
    <p:sldId id="501" r:id="rId18"/>
  </p:sldIdLst>
  <p:sldSz cx="9144000" cy="6858000" type="screen4x3"/>
  <p:notesSz cx="7099300" cy="10223500"/>
  <p:defaultTextStyle>
    <a:defPPr>
      <a:defRPr lang="en-GB"/>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C00000"/>
    <a:srgbClr val="008000"/>
    <a:srgbClr val="00FF00"/>
    <a:srgbClr val="FF33CC"/>
    <a:srgbClr val="9933FF"/>
    <a:srgbClr val="0066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37" autoAdjust="0"/>
    <p:restoredTop sz="92045" autoAdjust="0"/>
  </p:normalViewPr>
  <p:slideViewPr>
    <p:cSldViewPr>
      <p:cViewPr varScale="1">
        <p:scale>
          <a:sx n="85" d="100"/>
          <a:sy n="85" d="100"/>
        </p:scale>
        <p:origin x="2096"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bwMode="auto">
          <a:xfrm>
            <a:off x="1" y="1"/>
            <a:ext cx="3076575" cy="512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9" tIns="49520" rIns="99039" bIns="49520" numCol="1" anchor="t" anchorCtr="0" compatLnSpc="1">
            <a:prstTxWarp prst="textNoShape">
              <a:avLst/>
            </a:prstTxWarp>
          </a:bodyPr>
          <a:lstStyle>
            <a:lvl1pPr defTabSz="990600">
              <a:defRPr sz="1300" b="0"/>
            </a:lvl1pPr>
          </a:lstStyle>
          <a:p>
            <a:pPr>
              <a:defRPr/>
            </a:pPr>
            <a:endParaRPr lang="en-GB"/>
          </a:p>
        </p:txBody>
      </p:sp>
      <p:sp>
        <p:nvSpPr>
          <p:cNvPr id="90115" name="Rectangle 3"/>
          <p:cNvSpPr>
            <a:spLocks noGrp="1" noChangeArrowheads="1"/>
          </p:cNvSpPr>
          <p:nvPr>
            <p:ph type="dt" sz="quarter" idx="1"/>
          </p:nvPr>
        </p:nvSpPr>
        <p:spPr bwMode="auto">
          <a:xfrm>
            <a:off x="4021139" y="1"/>
            <a:ext cx="3076575" cy="512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9" tIns="49520" rIns="99039" bIns="49520" numCol="1" anchor="t" anchorCtr="0" compatLnSpc="1">
            <a:prstTxWarp prst="textNoShape">
              <a:avLst/>
            </a:prstTxWarp>
          </a:bodyPr>
          <a:lstStyle>
            <a:lvl1pPr algn="r" defTabSz="990600">
              <a:defRPr sz="1300" b="0"/>
            </a:lvl1pPr>
          </a:lstStyle>
          <a:p>
            <a:pPr>
              <a:defRPr/>
            </a:pPr>
            <a:endParaRPr lang="en-GB"/>
          </a:p>
        </p:txBody>
      </p:sp>
      <p:sp>
        <p:nvSpPr>
          <p:cNvPr id="90116" name="Rectangle 4"/>
          <p:cNvSpPr>
            <a:spLocks noGrp="1" noChangeArrowheads="1"/>
          </p:cNvSpPr>
          <p:nvPr>
            <p:ph type="ftr" sz="quarter" idx="2"/>
          </p:nvPr>
        </p:nvSpPr>
        <p:spPr bwMode="auto">
          <a:xfrm>
            <a:off x="1" y="9709709"/>
            <a:ext cx="3076575" cy="512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9" tIns="49520" rIns="99039" bIns="49520" numCol="1" anchor="b" anchorCtr="0" compatLnSpc="1">
            <a:prstTxWarp prst="textNoShape">
              <a:avLst/>
            </a:prstTxWarp>
          </a:bodyPr>
          <a:lstStyle>
            <a:lvl1pPr defTabSz="990600">
              <a:defRPr sz="1300" b="0"/>
            </a:lvl1pPr>
          </a:lstStyle>
          <a:p>
            <a:pPr>
              <a:defRPr/>
            </a:pPr>
            <a:endParaRPr lang="en-GB"/>
          </a:p>
        </p:txBody>
      </p:sp>
      <p:sp>
        <p:nvSpPr>
          <p:cNvPr id="90117" name="Rectangle 5"/>
          <p:cNvSpPr>
            <a:spLocks noGrp="1" noChangeArrowheads="1"/>
          </p:cNvSpPr>
          <p:nvPr>
            <p:ph type="sldNum" sz="quarter" idx="3"/>
          </p:nvPr>
        </p:nvSpPr>
        <p:spPr bwMode="auto">
          <a:xfrm>
            <a:off x="4021139" y="9709709"/>
            <a:ext cx="3076575" cy="512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9" tIns="49520" rIns="99039" bIns="49520" numCol="1" anchor="b" anchorCtr="0" compatLnSpc="1">
            <a:prstTxWarp prst="textNoShape">
              <a:avLst/>
            </a:prstTxWarp>
          </a:bodyPr>
          <a:lstStyle>
            <a:lvl1pPr algn="r" defTabSz="990600">
              <a:defRPr sz="1300" b="0"/>
            </a:lvl1pPr>
          </a:lstStyle>
          <a:p>
            <a:pPr>
              <a:defRPr/>
            </a:pPr>
            <a:fld id="{7E349FB5-F247-4D6E-84AC-B7A41CC08022}" type="slidenum">
              <a:rPr lang="en-GB"/>
              <a:pPr>
                <a:defRPr/>
              </a:pPr>
              <a:t>‹#›</a:t>
            </a:fld>
            <a:endParaRPr lang="en-GB"/>
          </a:p>
        </p:txBody>
      </p:sp>
    </p:spTree>
    <p:extLst>
      <p:ext uri="{BB962C8B-B14F-4D97-AF65-F5344CB8AC3E}">
        <p14:creationId xmlns:p14="http://schemas.microsoft.com/office/powerpoint/2010/main" val="1095993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1" y="1"/>
            <a:ext cx="3076575" cy="512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9" tIns="49520" rIns="99039" bIns="49520" numCol="1" anchor="t" anchorCtr="0" compatLnSpc="1">
            <a:prstTxWarp prst="textNoShape">
              <a:avLst/>
            </a:prstTxWarp>
          </a:bodyPr>
          <a:lstStyle>
            <a:lvl1pPr defTabSz="990600">
              <a:defRPr sz="1300" b="0"/>
            </a:lvl1pPr>
          </a:lstStyle>
          <a:p>
            <a:pPr>
              <a:defRPr/>
            </a:pPr>
            <a:endParaRPr lang="en-GB"/>
          </a:p>
        </p:txBody>
      </p:sp>
      <p:sp>
        <p:nvSpPr>
          <p:cNvPr id="26627" name="Rectangle 3"/>
          <p:cNvSpPr>
            <a:spLocks noGrp="1" noChangeArrowheads="1"/>
          </p:cNvSpPr>
          <p:nvPr>
            <p:ph type="dt" idx="1"/>
          </p:nvPr>
        </p:nvSpPr>
        <p:spPr bwMode="auto">
          <a:xfrm>
            <a:off x="4021139" y="1"/>
            <a:ext cx="3076575" cy="512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9" tIns="49520" rIns="99039" bIns="49520" numCol="1" anchor="t" anchorCtr="0" compatLnSpc="1">
            <a:prstTxWarp prst="textNoShape">
              <a:avLst/>
            </a:prstTxWarp>
          </a:bodyPr>
          <a:lstStyle>
            <a:lvl1pPr algn="r" defTabSz="990600">
              <a:defRPr sz="1300" b="0"/>
            </a:lvl1pPr>
          </a:lstStyle>
          <a:p>
            <a:pPr>
              <a:defRPr/>
            </a:pPr>
            <a:endParaRPr lang="en-GB"/>
          </a:p>
        </p:txBody>
      </p:sp>
      <p:sp>
        <p:nvSpPr>
          <p:cNvPr id="54276" name="Rectangle 4"/>
          <p:cNvSpPr>
            <a:spLocks noGrp="1" noRot="1" noChangeAspect="1" noChangeArrowheads="1" noTextEdit="1"/>
          </p:cNvSpPr>
          <p:nvPr>
            <p:ph type="sldImg" idx="2"/>
          </p:nvPr>
        </p:nvSpPr>
        <p:spPr bwMode="auto">
          <a:xfrm>
            <a:off x="992188" y="765175"/>
            <a:ext cx="5114925" cy="38354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09614" y="4855647"/>
            <a:ext cx="5680075" cy="460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9" tIns="49520" rIns="99039" bIns="495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6630" name="Rectangle 6"/>
          <p:cNvSpPr>
            <a:spLocks noGrp="1" noChangeArrowheads="1"/>
          </p:cNvSpPr>
          <p:nvPr>
            <p:ph type="ftr" sz="quarter" idx="4"/>
          </p:nvPr>
        </p:nvSpPr>
        <p:spPr bwMode="auto">
          <a:xfrm>
            <a:off x="1" y="9709709"/>
            <a:ext cx="3076575" cy="512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9" tIns="49520" rIns="99039" bIns="49520" numCol="1" anchor="b" anchorCtr="0" compatLnSpc="1">
            <a:prstTxWarp prst="textNoShape">
              <a:avLst/>
            </a:prstTxWarp>
          </a:bodyPr>
          <a:lstStyle>
            <a:lvl1pPr defTabSz="990600">
              <a:defRPr sz="1300" b="0"/>
            </a:lvl1pPr>
          </a:lstStyle>
          <a:p>
            <a:pPr>
              <a:defRPr/>
            </a:pPr>
            <a:endParaRPr lang="en-GB"/>
          </a:p>
        </p:txBody>
      </p:sp>
      <p:sp>
        <p:nvSpPr>
          <p:cNvPr id="26631" name="Rectangle 7"/>
          <p:cNvSpPr>
            <a:spLocks noGrp="1" noChangeArrowheads="1"/>
          </p:cNvSpPr>
          <p:nvPr>
            <p:ph type="sldNum" sz="quarter" idx="5"/>
          </p:nvPr>
        </p:nvSpPr>
        <p:spPr bwMode="auto">
          <a:xfrm>
            <a:off x="4021139" y="9709709"/>
            <a:ext cx="3076575" cy="512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9" tIns="49520" rIns="99039" bIns="49520" numCol="1" anchor="b" anchorCtr="0" compatLnSpc="1">
            <a:prstTxWarp prst="textNoShape">
              <a:avLst/>
            </a:prstTxWarp>
          </a:bodyPr>
          <a:lstStyle>
            <a:lvl1pPr algn="r" defTabSz="990600">
              <a:defRPr sz="1300" b="0"/>
            </a:lvl1pPr>
          </a:lstStyle>
          <a:p>
            <a:pPr>
              <a:defRPr/>
            </a:pPr>
            <a:fld id="{39221449-1B6D-4371-8C26-FDF2F9314F6F}" type="slidenum">
              <a:rPr lang="en-GB"/>
              <a:pPr>
                <a:defRPr/>
              </a:pPr>
              <a:t>‹#›</a:t>
            </a:fld>
            <a:endParaRPr lang="en-GB"/>
          </a:p>
        </p:txBody>
      </p:sp>
    </p:spTree>
    <p:extLst>
      <p:ext uri="{BB962C8B-B14F-4D97-AF65-F5344CB8AC3E}">
        <p14:creationId xmlns:p14="http://schemas.microsoft.com/office/powerpoint/2010/main" val="42489491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8965">
              <a:defRPr>
                <a:solidFill>
                  <a:schemeClr val="tx1"/>
                </a:solidFill>
                <a:latin typeface="Arial" charset="0"/>
                <a:cs typeface="Arial" charset="0"/>
              </a:defRPr>
            </a:lvl1pPr>
            <a:lvl2pPr marL="775268" indent="-298180" defTabSz="988965">
              <a:defRPr>
                <a:solidFill>
                  <a:schemeClr val="tx1"/>
                </a:solidFill>
                <a:latin typeface="Arial" charset="0"/>
                <a:cs typeface="Arial" charset="0"/>
              </a:defRPr>
            </a:lvl2pPr>
            <a:lvl3pPr marL="1192721" indent="-238544" defTabSz="988965">
              <a:defRPr>
                <a:solidFill>
                  <a:schemeClr val="tx1"/>
                </a:solidFill>
                <a:latin typeface="Arial" charset="0"/>
                <a:cs typeface="Arial" charset="0"/>
              </a:defRPr>
            </a:lvl3pPr>
            <a:lvl4pPr marL="1669809" indent="-238544" defTabSz="988965">
              <a:defRPr>
                <a:solidFill>
                  <a:schemeClr val="tx1"/>
                </a:solidFill>
                <a:latin typeface="Arial" charset="0"/>
                <a:cs typeface="Arial" charset="0"/>
              </a:defRPr>
            </a:lvl4pPr>
            <a:lvl5pPr marL="2146897" indent="-238544" defTabSz="988965">
              <a:defRPr>
                <a:solidFill>
                  <a:schemeClr val="tx1"/>
                </a:solidFill>
                <a:latin typeface="Arial" charset="0"/>
                <a:cs typeface="Arial" charset="0"/>
              </a:defRPr>
            </a:lvl5pPr>
            <a:lvl6pPr marL="2623985" indent="-238544" defTabSz="988965" fontAlgn="base">
              <a:spcBef>
                <a:spcPct val="0"/>
              </a:spcBef>
              <a:spcAft>
                <a:spcPct val="0"/>
              </a:spcAft>
              <a:defRPr>
                <a:solidFill>
                  <a:schemeClr val="tx1"/>
                </a:solidFill>
                <a:latin typeface="Arial" charset="0"/>
                <a:cs typeface="Arial" charset="0"/>
              </a:defRPr>
            </a:lvl6pPr>
            <a:lvl7pPr marL="3101073" indent="-238544" defTabSz="988965" fontAlgn="base">
              <a:spcBef>
                <a:spcPct val="0"/>
              </a:spcBef>
              <a:spcAft>
                <a:spcPct val="0"/>
              </a:spcAft>
              <a:defRPr>
                <a:solidFill>
                  <a:schemeClr val="tx1"/>
                </a:solidFill>
                <a:latin typeface="Arial" charset="0"/>
                <a:cs typeface="Arial" charset="0"/>
              </a:defRPr>
            </a:lvl7pPr>
            <a:lvl8pPr marL="3578162" indent="-238544" defTabSz="988965" fontAlgn="base">
              <a:spcBef>
                <a:spcPct val="0"/>
              </a:spcBef>
              <a:spcAft>
                <a:spcPct val="0"/>
              </a:spcAft>
              <a:defRPr>
                <a:solidFill>
                  <a:schemeClr val="tx1"/>
                </a:solidFill>
                <a:latin typeface="Arial" charset="0"/>
                <a:cs typeface="Arial" charset="0"/>
              </a:defRPr>
            </a:lvl8pPr>
            <a:lvl9pPr marL="4055250" indent="-238544" defTabSz="988965" fontAlgn="base">
              <a:spcBef>
                <a:spcPct val="0"/>
              </a:spcBef>
              <a:spcAft>
                <a:spcPct val="0"/>
              </a:spcAft>
              <a:defRPr>
                <a:solidFill>
                  <a:schemeClr val="tx1"/>
                </a:solidFill>
                <a:latin typeface="Arial" charset="0"/>
                <a:cs typeface="Arial" charset="0"/>
              </a:defRPr>
            </a:lvl9pPr>
          </a:lstStyle>
          <a:p>
            <a:fld id="{91E2AEFE-57BE-49D6-82CF-2E57F42E890D}" type="slidenum">
              <a:rPr lang="en-GB" smtClean="0"/>
              <a:pPr/>
              <a:t>9</a:t>
            </a:fld>
            <a:endParaRPr lang="en-GB"/>
          </a:p>
        </p:txBody>
      </p:sp>
      <p:sp>
        <p:nvSpPr>
          <p:cNvPr id="316418" name="Rectangle 2"/>
          <p:cNvSpPr>
            <a:spLocks noGrp="1" noRot="1" noChangeAspect="1" noChangeArrowheads="1" noTextEdit="1"/>
          </p:cNvSpPr>
          <p:nvPr>
            <p:ph type="sldImg"/>
          </p:nvPr>
        </p:nvSpPr>
        <p:spPr>
          <a:ln/>
        </p:spPr>
      </p:sp>
      <p:sp>
        <p:nvSpPr>
          <p:cNvPr id="316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8965">
              <a:defRPr>
                <a:solidFill>
                  <a:schemeClr val="tx1"/>
                </a:solidFill>
                <a:latin typeface="Arial" charset="0"/>
                <a:cs typeface="Arial" charset="0"/>
              </a:defRPr>
            </a:lvl1pPr>
            <a:lvl2pPr marL="775268" indent="-298180" defTabSz="988965">
              <a:defRPr>
                <a:solidFill>
                  <a:schemeClr val="tx1"/>
                </a:solidFill>
                <a:latin typeface="Arial" charset="0"/>
                <a:cs typeface="Arial" charset="0"/>
              </a:defRPr>
            </a:lvl2pPr>
            <a:lvl3pPr marL="1192721" indent="-238544" defTabSz="988965">
              <a:defRPr>
                <a:solidFill>
                  <a:schemeClr val="tx1"/>
                </a:solidFill>
                <a:latin typeface="Arial" charset="0"/>
                <a:cs typeface="Arial" charset="0"/>
              </a:defRPr>
            </a:lvl3pPr>
            <a:lvl4pPr marL="1669809" indent="-238544" defTabSz="988965">
              <a:defRPr>
                <a:solidFill>
                  <a:schemeClr val="tx1"/>
                </a:solidFill>
                <a:latin typeface="Arial" charset="0"/>
                <a:cs typeface="Arial" charset="0"/>
              </a:defRPr>
            </a:lvl4pPr>
            <a:lvl5pPr marL="2146897" indent="-238544" defTabSz="988965">
              <a:defRPr>
                <a:solidFill>
                  <a:schemeClr val="tx1"/>
                </a:solidFill>
                <a:latin typeface="Arial" charset="0"/>
                <a:cs typeface="Arial" charset="0"/>
              </a:defRPr>
            </a:lvl5pPr>
            <a:lvl6pPr marL="2623985" indent="-238544" defTabSz="988965" fontAlgn="base">
              <a:spcBef>
                <a:spcPct val="0"/>
              </a:spcBef>
              <a:spcAft>
                <a:spcPct val="0"/>
              </a:spcAft>
              <a:defRPr>
                <a:solidFill>
                  <a:schemeClr val="tx1"/>
                </a:solidFill>
                <a:latin typeface="Arial" charset="0"/>
                <a:cs typeface="Arial" charset="0"/>
              </a:defRPr>
            </a:lvl6pPr>
            <a:lvl7pPr marL="3101073" indent="-238544" defTabSz="988965" fontAlgn="base">
              <a:spcBef>
                <a:spcPct val="0"/>
              </a:spcBef>
              <a:spcAft>
                <a:spcPct val="0"/>
              </a:spcAft>
              <a:defRPr>
                <a:solidFill>
                  <a:schemeClr val="tx1"/>
                </a:solidFill>
                <a:latin typeface="Arial" charset="0"/>
                <a:cs typeface="Arial" charset="0"/>
              </a:defRPr>
            </a:lvl7pPr>
            <a:lvl8pPr marL="3578162" indent="-238544" defTabSz="988965" fontAlgn="base">
              <a:spcBef>
                <a:spcPct val="0"/>
              </a:spcBef>
              <a:spcAft>
                <a:spcPct val="0"/>
              </a:spcAft>
              <a:defRPr>
                <a:solidFill>
                  <a:schemeClr val="tx1"/>
                </a:solidFill>
                <a:latin typeface="Arial" charset="0"/>
                <a:cs typeface="Arial" charset="0"/>
              </a:defRPr>
            </a:lvl8pPr>
            <a:lvl9pPr marL="4055250" indent="-238544" defTabSz="988965" fontAlgn="base">
              <a:spcBef>
                <a:spcPct val="0"/>
              </a:spcBef>
              <a:spcAft>
                <a:spcPct val="0"/>
              </a:spcAft>
              <a:defRPr>
                <a:solidFill>
                  <a:schemeClr val="tx1"/>
                </a:solidFill>
                <a:latin typeface="Arial" charset="0"/>
                <a:cs typeface="Arial" charset="0"/>
              </a:defRPr>
            </a:lvl9pPr>
          </a:lstStyle>
          <a:p>
            <a:fld id="{E4BCB8FE-02BB-4CB1-A5B0-EAEC66D5E629}" type="slidenum">
              <a:rPr lang="en-GB" smtClean="0"/>
              <a:pPr/>
              <a:t>10</a:t>
            </a:fld>
            <a:endParaRPr lang="en-GB"/>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8965">
              <a:defRPr>
                <a:solidFill>
                  <a:schemeClr val="tx1"/>
                </a:solidFill>
                <a:latin typeface="Arial" charset="0"/>
                <a:cs typeface="Arial" charset="0"/>
              </a:defRPr>
            </a:lvl1pPr>
            <a:lvl2pPr marL="775268" indent="-298180" defTabSz="988965">
              <a:defRPr>
                <a:solidFill>
                  <a:schemeClr val="tx1"/>
                </a:solidFill>
                <a:latin typeface="Arial" charset="0"/>
                <a:cs typeface="Arial" charset="0"/>
              </a:defRPr>
            </a:lvl2pPr>
            <a:lvl3pPr marL="1192721" indent="-238544" defTabSz="988965">
              <a:defRPr>
                <a:solidFill>
                  <a:schemeClr val="tx1"/>
                </a:solidFill>
                <a:latin typeface="Arial" charset="0"/>
                <a:cs typeface="Arial" charset="0"/>
              </a:defRPr>
            </a:lvl3pPr>
            <a:lvl4pPr marL="1669809" indent="-238544" defTabSz="988965">
              <a:defRPr>
                <a:solidFill>
                  <a:schemeClr val="tx1"/>
                </a:solidFill>
                <a:latin typeface="Arial" charset="0"/>
                <a:cs typeface="Arial" charset="0"/>
              </a:defRPr>
            </a:lvl4pPr>
            <a:lvl5pPr marL="2146897" indent="-238544" defTabSz="988965">
              <a:defRPr>
                <a:solidFill>
                  <a:schemeClr val="tx1"/>
                </a:solidFill>
                <a:latin typeface="Arial" charset="0"/>
                <a:cs typeface="Arial" charset="0"/>
              </a:defRPr>
            </a:lvl5pPr>
            <a:lvl6pPr marL="2623985" indent="-238544" defTabSz="988965" fontAlgn="base">
              <a:spcBef>
                <a:spcPct val="0"/>
              </a:spcBef>
              <a:spcAft>
                <a:spcPct val="0"/>
              </a:spcAft>
              <a:defRPr>
                <a:solidFill>
                  <a:schemeClr val="tx1"/>
                </a:solidFill>
                <a:latin typeface="Arial" charset="0"/>
                <a:cs typeface="Arial" charset="0"/>
              </a:defRPr>
            </a:lvl6pPr>
            <a:lvl7pPr marL="3101073" indent="-238544" defTabSz="988965" fontAlgn="base">
              <a:spcBef>
                <a:spcPct val="0"/>
              </a:spcBef>
              <a:spcAft>
                <a:spcPct val="0"/>
              </a:spcAft>
              <a:defRPr>
                <a:solidFill>
                  <a:schemeClr val="tx1"/>
                </a:solidFill>
                <a:latin typeface="Arial" charset="0"/>
                <a:cs typeface="Arial" charset="0"/>
              </a:defRPr>
            </a:lvl7pPr>
            <a:lvl8pPr marL="3578162" indent="-238544" defTabSz="988965" fontAlgn="base">
              <a:spcBef>
                <a:spcPct val="0"/>
              </a:spcBef>
              <a:spcAft>
                <a:spcPct val="0"/>
              </a:spcAft>
              <a:defRPr>
                <a:solidFill>
                  <a:schemeClr val="tx1"/>
                </a:solidFill>
                <a:latin typeface="Arial" charset="0"/>
                <a:cs typeface="Arial" charset="0"/>
              </a:defRPr>
            </a:lvl8pPr>
            <a:lvl9pPr marL="4055250" indent="-238544" defTabSz="988965" fontAlgn="base">
              <a:spcBef>
                <a:spcPct val="0"/>
              </a:spcBef>
              <a:spcAft>
                <a:spcPct val="0"/>
              </a:spcAft>
              <a:defRPr>
                <a:solidFill>
                  <a:schemeClr val="tx1"/>
                </a:solidFill>
                <a:latin typeface="Arial" charset="0"/>
                <a:cs typeface="Arial" charset="0"/>
              </a:defRPr>
            </a:lvl9pPr>
          </a:lstStyle>
          <a:p>
            <a:fld id="{F0DFACEA-310C-4F8B-94AD-8799DEF1BD43}" type="slidenum">
              <a:rPr lang="en-GB" smtClean="0"/>
              <a:pPr/>
              <a:t>11</a:t>
            </a:fld>
            <a:endParaRPr lang="en-GB"/>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8965">
              <a:defRPr>
                <a:solidFill>
                  <a:schemeClr val="tx1"/>
                </a:solidFill>
                <a:latin typeface="Arial" charset="0"/>
                <a:cs typeface="Arial" charset="0"/>
              </a:defRPr>
            </a:lvl1pPr>
            <a:lvl2pPr marL="775268" indent="-298180" defTabSz="988965">
              <a:defRPr>
                <a:solidFill>
                  <a:schemeClr val="tx1"/>
                </a:solidFill>
                <a:latin typeface="Arial" charset="0"/>
                <a:cs typeface="Arial" charset="0"/>
              </a:defRPr>
            </a:lvl2pPr>
            <a:lvl3pPr marL="1192721" indent="-238544" defTabSz="988965">
              <a:defRPr>
                <a:solidFill>
                  <a:schemeClr val="tx1"/>
                </a:solidFill>
                <a:latin typeface="Arial" charset="0"/>
                <a:cs typeface="Arial" charset="0"/>
              </a:defRPr>
            </a:lvl3pPr>
            <a:lvl4pPr marL="1669809" indent="-238544" defTabSz="988965">
              <a:defRPr>
                <a:solidFill>
                  <a:schemeClr val="tx1"/>
                </a:solidFill>
                <a:latin typeface="Arial" charset="0"/>
                <a:cs typeface="Arial" charset="0"/>
              </a:defRPr>
            </a:lvl4pPr>
            <a:lvl5pPr marL="2146897" indent="-238544" defTabSz="988965">
              <a:defRPr>
                <a:solidFill>
                  <a:schemeClr val="tx1"/>
                </a:solidFill>
                <a:latin typeface="Arial" charset="0"/>
                <a:cs typeface="Arial" charset="0"/>
              </a:defRPr>
            </a:lvl5pPr>
            <a:lvl6pPr marL="2623985" indent="-238544" defTabSz="988965" fontAlgn="base">
              <a:spcBef>
                <a:spcPct val="0"/>
              </a:spcBef>
              <a:spcAft>
                <a:spcPct val="0"/>
              </a:spcAft>
              <a:defRPr>
                <a:solidFill>
                  <a:schemeClr val="tx1"/>
                </a:solidFill>
                <a:latin typeface="Arial" charset="0"/>
                <a:cs typeface="Arial" charset="0"/>
              </a:defRPr>
            </a:lvl6pPr>
            <a:lvl7pPr marL="3101073" indent="-238544" defTabSz="988965" fontAlgn="base">
              <a:spcBef>
                <a:spcPct val="0"/>
              </a:spcBef>
              <a:spcAft>
                <a:spcPct val="0"/>
              </a:spcAft>
              <a:defRPr>
                <a:solidFill>
                  <a:schemeClr val="tx1"/>
                </a:solidFill>
                <a:latin typeface="Arial" charset="0"/>
                <a:cs typeface="Arial" charset="0"/>
              </a:defRPr>
            </a:lvl7pPr>
            <a:lvl8pPr marL="3578162" indent="-238544" defTabSz="988965" fontAlgn="base">
              <a:spcBef>
                <a:spcPct val="0"/>
              </a:spcBef>
              <a:spcAft>
                <a:spcPct val="0"/>
              </a:spcAft>
              <a:defRPr>
                <a:solidFill>
                  <a:schemeClr val="tx1"/>
                </a:solidFill>
                <a:latin typeface="Arial" charset="0"/>
                <a:cs typeface="Arial" charset="0"/>
              </a:defRPr>
            </a:lvl8pPr>
            <a:lvl9pPr marL="4055250" indent="-238544" defTabSz="988965" fontAlgn="base">
              <a:spcBef>
                <a:spcPct val="0"/>
              </a:spcBef>
              <a:spcAft>
                <a:spcPct val="0"/>
              </a:spcAft>
              <a:defRPr>
                <a:solidFill>
                  <a:schemeClr val="tx1"/>
                </a:solidFill>
                <a:latin typeface="Arial" charset="0"/>
                <a:cs typeface="Arial" charset="0"/>
              </a:defRPr>
            </a:lvl9pPr>
          </a:lstStyle>
          <a:p>
            <a:fld id="{714614F3-CDAA-4EE1-870B-172217FEE7E0}" type="slidenum">
              <a:rPr lang="en-GB" smtClean="0"/>
              <a:pPr/>
              <a:t>12</a:t>
            </a:fld>
            <a:endParaRPr lang="en-GB"/>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Modifiez le style des sous-titres du masque</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6"/>
          <p:cNvSpPr>
            <a:spLocks noGrp="1" noChangeArrowheads="1"/>
          </p:cNvSpPr>
          <p:nvPr>
            <p:ph type="sldNum" sz="quarter" idx="11"/>
          </p:nvPr>
        </p:nvSpPr>
        <p:spPr>
          <a:ln/>
        </p:spPr>
        <p:txBody>
          <a:bodyPr/>
          <a:lstStyle>
            <a:lvl1pPr>
              <a:defRPr/>
            </a:lvl1pPr>
          </a:lstStyle>
          <a:p>
            <a:pPr>
              <a:defRPr/>
            </a:pPr>
            <a:fld id="{E8022346-C280-4DBC-930C-DE89827D1306}" type="slidenum">
              <a:rPr lang="en-GB"/>
              <a:pPr>
                <a:defRPr/>
              </a:pPr>
              <a:t>‹#›</a:t>
            </a:fld>
            <a:endParaRPr lang="en-GB"/>
          </a:p>
        </p:txBody>
      </p:sp>
    </p:spTree>
    <p:extLst>
      <p:ext uri="{BB962C8B-B14F-4D97-AF65-F5344CB8AC3E}">
        <p14:creationId xmlns:p14="http://schemas.microsoft.com/office/powerpoint/2010/main" val="3344097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6"/>
          <p:cNvSpPr>
            <a:spLocks noGrp="1" noChangeArrowheads="1"/>
          </p:cNvSpPr>
          <p:nvPr>
            <p:ph type="sldNum" sz="quarter" idx="11"/>
          </p:nvPr>
        </p:nvSpPr>
        <p:spPr>
          <a:ln/>
        </p:spPr>
        <p:txBody>
          <a:bodyPr/>
          <a:lstStyle>
            <a:lvl1pPr>
              <a:defRPr/>
            </a:lvl1pPr>
          </a:lstStyle>
          <a:p>
            <a:pPr>
              <a:defRPr/>
            </a:pPr>
            <a:fld id="{768E4EFE-7073-44C7-AC6A-10A2FBD6D237}" type="slidenum">
              <a:rPr lang="en-GB"/>
              <a:pPr>
                <a:defRPr/>
              </a:pPr>
              <a:t>‹#›</a:t>
            </a:fld>
            <a:endParaRPr lang="en-GB"/>
          </a:p>
        </p:txBody>
      </p:sp>
    </p:spTree>
    <p:extLst>
      <p:ext uri="{BB962C8B-B14F-4D97-AF65-F5344CB8AC3E}">
        <p14:creationId xmlns:p14="http://schemas.microsoft.com/office/powerpoint/2010/main" val="3099181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6"/>
          <p:cNvSpPr>
            <a:spLocks noGrp="1" noChangeArrowheads="1"/>
          </p:cNvSpPr>
          <p:nvPr>
            <p:ph type="sldNum" sz="quarter" idx="11"/>
          </p:nvPr>
        </p:nvSpPr>
        <p:spPr>
          <a:ln/>
        </p:spPr>
        <p:txBody>
          <a:bodyPr/>
          <a:lstStyle>
            <a:lvl1pPr>
              <a:defRPr/>
            </a:lvl1pPr>
          </a:lstStyle>
          <a:p>
            <a:pPr>
              <a:defRPr/>
            </a:pPr>
            <a:fld id="{DFDC3043-697F-467A-A17C-F03686F2AE04}" type="slidenum">
              <a:rPr lang="en-GB"/>
              <a:pPr>
                <a:defRPr/>
              </a:pPr>
              <a:t>‹#›</a:t>
            </a:fld>
            <a:endParaRPr lang="en-GB"/>
          </a:p>
        </p:txBody>
      </p:sp>
    </p:spTree>
    <p:extLst>
      <p:ext uri="{BB962C8B-B14F-4D97-AF65-F5344CB8AC3E}">
        <p14:creationId xmlns:p14="http://schemas.microsoft.com/office/powerpoint/2010/main" val="1377408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FR"/>
              <a:t>Modifiez le style du titre</a:t>
            </a:r>
          </a:p>
        </p:txBody>
      </p:sp>
      <p:sp>
        <p:nvSpPr>
          <p:cNvPr id="3" name="Espace réservé du texte 2"/>
          <p:cNvSpPr>
            <a:spLocks noGrp="1"/>
          </p:cNvSpPr>
          <p:nvPr>
            <p:ph type="body" sz="half" idx="1"/>
          </p:nvPr>
        </p:nvSpPr>
        <p:spPr>
          <a:xfrm>
            <a:off x="457200" y="1600200"/>
            <a:ext cx="4038600" cy="4525963"/>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6"/>
          <p:cNvSpPr>
            <a:spLocks noGrp="1" noChangeArrowheads="1"/>
          </p:cNvSpPr>
          <p:nvPr>
            <p:ph type="sldNum" sz="quarter" idx="11"/>
          </p:nvPr>
        </p:nvSpPr>
        <p:spPr>
          <a:ln/>
        </p:spPr>
        <p:txBody>
          <a:bodyPr/>
          <a:lstStyle>
            <a:lvl1pPr>
              <a:defRPr/>
            </a:lvl1pPr>
          </a:lstStyle>
          <a:p>
            <a:pPr>
              <a:defRPr/>
            </a:pPr>
            <a:fld id="{1350A619-3156-40AD-8083-96109F880172}" type="slidenum">
              <a:rPr lang="en-GB"/>
              <a:pPr>
                <a:defRPr/>
              </a:pPr>
              <a:t>‹#›</a:t>
            </a:fld>
            <a:endParaRPr lang="en-GB"/>
          </a:p>
        </p:txBody>
      </p:sp>
    </p:spTree>
    <p:extLst>
      <p:ext uri="{BB962C8B-B14F-4D97-AF65-F5344CB8AC3E}">
        <p14:creationId xmlns:p14="http://schemas.microsoft.com/office/powerpoint/2010/main" val="4177175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re et 4 contenus">
    <p:spTree>
      <p:nvGrpSpPr>
        <p:cNvPr id="1" name=""/>
        <p:cNvGrpSpPr/>
        <p:nvPr/>
      </p:nvGrpSpPr>
      <p:grpSpPr>
        <a:xfrm>
          <a:off x="0" y="0"/>
          <a:ext cx="0" cy="0"/>
          <a:chOff x="0" y="0"/>
          <a:chExt cx="0" cy="0"/>
        </a:xfrm>
      </p:grpSpPr>
      <p:sp>
        <p:nvSpPr>
          <p:cNvPr id="2" name="Titre 1"/>
          <p:cNvSpPr>
            <a:spLocks noGrp="1"/>
          </p:cNvSpPr>
          <p:nvPr>
            <p:ph type="title" sz="quarter"/>
          </p:nvPr>
        </p:nvSpPr>
        <p:spPr>
          <a:xfrm>
            <a:off x="457200" y="274638"/>
            <a:ext cx="8229600" cy="1143000"/>
          </a:xfrm>
        </p:spPr>
        <p:txBody>
          <a:bodyPr/>
          <a:lstStyle/>
          <a:p>
            <a:r>
              <a:rPr lang="fr-FR"/>
              <a:t>Modifiez le style du titre</a:t>
            </a:r>
          </a:p>
        </p:txBody>
      </p:sp>
      <p:sp>
        <p:nvSpPr>
          <p:cNvPr id="3" name="Espace réservé du contenu 2"/>
          <p:cNvSpPr>
            <a:spLocks noGrp="1"/>
          </p:cNvSpPr>
          <p:nvPr>
            <p:ph sz="quarter" idx="1"/>
          </p:nvPr>
        </p:nvSpPr>
        <p:spPr>
          <a:xfrm>
            <a:off x="457200" y="1600200"/>
            <a:ext cx="4038600" cy="21859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quarter" idx="2"/>
          </p:nvPr>
        </p:nvSpPr>
        <p:spPr>
          <a:xfrm>
            <a:off x="4648200" y="1600200"/>
            <a:ext cx="4038600" cy="21859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contenu 4"/>
          <p:cNvSpPr>
            <a:spLocks noGrp="1"/>
          </p:cNvSpPr>
          <p:nvPr>
            <p:ph sz="quarter" idx="3"/>
          </p:nvPr>
        </p:nvSpPr>
        <p:spPr>
          <a:xfrm>
            <a:off x="457200" y="3938588"/>
            <a:ext cx="4038600" cy="2187575"/>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contenu 5"/>
          <p:cNvSpPr>
            <a:spLocks noGrp="1"/>
          </p:cNvSpPr>
          <p:nvPr>
            <p:ph sz="quarter" idx="4"/>
          </p:nvPr>
        </p:nvSpPr>
        <p:spPr>
          <a:xfrm>
            <a:off x="4648200" y="3938588"/>
            <a:ext cx="4038600" cy="2187575"/>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6"/>
          <p:cNvSpPr>
            <a:spLocks noGrp="1" noChangeArrowheads="1"/>
          </p:cNvSpPr>
          <p:nvPr>
            <p:ph type="sldNum" sz="quarter" idx="11"/>
          </p:nvPr>
        </p:nvSpPr>
        <p:spPr>
          <a:ln/>
        </p:spPr>
        <p:txBody>
          <a:bodyPr/>
          <a:lstStyle>
            <a:lvl1pPr>
              <a:defRPr/>
            </a:lvl1pPr>
          </a:lstStyle>
          <a:p>
            <a:pPr>
              <a:defRPr/>
            </a:pPr>
            <a:fld id="{530502C1-7681-4B9D-A51B-EB48DD5E9127}" type="slidenum">
              <a:rPr lang="en-GB"/>
              <a:pPr>
                <a:defRPr/>
              </a:pPr>
              <a:t>‹#›</a:t>
            </a:fld>
            <a:endParaRPr lang="en-GB"/>
          </a:p>
        </p:txBody>
      </p:sp>
    </p:spTree>
    <p:extLst>
      <p:ext uri="{BB962C8B-B14F-4D97-AF65-F5344CB8AC3E}">
        <p14:creationId xmlns:p14="http://schemas.microsoft.com/office/powerpoint/2010/main" val="2154868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re. Texte et 2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FR"/>
              <a:t>Modifiez le style du titre</a:t>
            </a:r>
          </a:p>
        </p:txBody>
      </p:sp>
      <p:sp>
        <p:nvSpPr>
          <p:cNvPr id="3" name="Espace réservé du texte 2"/>
          <p:cNvSpPr>
            <a:spLocks noGrp="1"/>
          </p:cNvSpPr>
          <p:nvPr>
            <p:ph type="body" sz="half" idx="1"/>
          </p:nvPr>
        </p:nvSpPr>
        <p:spPr>
          <a:xfrm>
            <a:off x="457200" y="1600200"/>
            <a:ext cx="4038600" cy="4525963"/>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quarter" idx="2"/>
          </p:nvPr>
        </p:nvSpPr>
        <p:spPr>
          <a:xfrm>
            <a:off x="4648200" y="1600200"/>
            <a:ext cx="4038600" cy="21859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contenu 4"/>
          <p:cNvSpPr>
            <a:spLocks noGrp="1"/>
          </p:cNvSpPr>
          <p:nvPr>
            <p:ph sz="quarter" idx="3"/>
          </p:nvPr>
        </p:nvSpPr>
        <p:spPr>
          <a:xfrm>
            <a:off x="4648200" y="3938588"/>
            <a:ext cx="4038600" cy="2187575"/>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Rectangle 4"/>
          <p:cNvSpPr>
            <a:spLocks noGrp="1" noChangeArrowheads="1"/>
          </p:cNvSpPr>
          <p:nvPr>
            <p:ph type="dt" sz="half" idx="10"/>
          </p:nvPr>
        </p:nvSpPr>
        <p:spPr>
          <a:ln/>
        </p:spPr>
        <p:txBody>
          <a:bodyPr/>
          <a:lstStyle>
            <a:lvl1pPr>
              <a:defRPr/>
            </a:lvl1pPr>
          </a:lstStyle>
          <a:p>
            <a:pPr>
              <a:defRPr/>
            </a:pPr>
            <a:endParaRPr lang="en-GB"/>
          </a:p>
        </p:txBody>
      </p:sp>
      <p:sp>
        <p:nvSpPr>
          <p:cNvPr id="7" name="Rectangle 6"/>
          <p:cNvSpPr>
            <a:spLocks noGrp="1" noChangeArrowheads="1"/>
          </p:cNvSpPr>
          <p:nvPr>
            <p:ph type="sldNum" sz="quarter" idx="11"/>
          </p:nvPr>
        </p:nvSpPr>
        <p:spPr>
          <a:ln/>
        </p:spPr>
        <p:txBody>
          <a:bodyPr/>
          <a:lstStyle>
            <a:lvl1pPr>
              <a:defRPr/>
            </a:lvl1pPr>
          </a:lstStyle>
          <a:p>
            <a:pPr>
              <a:defRPr/>
            </a:pPr>
            <a:fld id="{6A7F3725-ABA4-4C84-B5C5-15E94353B3D2}" type="slidenum">
              <a:rPr lang="en-GB"/>
              <a:pPr>
                <a:defRPr/>
              </a:pPr>
              <a:t>‹#›</a:t>
            </a:fld>
            <a:endParaRPr lang="en-GB"/>
          </a:p>
        </p:txBody>
      </p:sp>
    </p:spTree>
    <p:extLst>
      <p:ext uri="{BB962C8B-B14F-4D97-AF65-F5344CB8AC3E}">
        <p14:creationId xmlns:p14="http://schemas.microsoft.com/office/powerpoint/2010/main" val="1338258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FR"/>
              <a:t>Modifiez le style du titre</a:t>
            </a:r>
          </a:p>
        </p:txBody>
      </p:sp>
      <p:sp>
        <p:nvSpPr>
          <p:cNvPr id="3" name="Espace réservé du tableau 2"/>
          <p:cNvSpPr>
            <a:spLocks noGrp="1"/>
          </p:cNvSpPr>
          <p:nvPr>
            <p:ph type="tbl" idx="1"/>
          </p:nvPr>
        </p:nvSpPr>
        <p:spPr>
          <a:xfrm>
            <a:off x="457200" y="1600200"/>
            <a:ext cx="8229600" cy="4525963"/>
          </a:xfrm>
        </p:spPr>
        <p:txBody>
          <a:bodyPr/>
          <a:lstStyle/>
          <a:p>
            <a:pPr lvl="0"/>
            <a:endParaRPr lang="fr-FR" noProof="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6"/>
          <p:cNvSpPr>
            <a:spLocks noGrp="1" noChangeArrowheads="1"/>
          </p:cNvSpPr>
          <p:nvPr>
            <p:ph type="sldNum" sz="quarter" idx="11"/>
          </p:nvPr>
        </p:nvSpPr>
        <p:spPr>
          <a:ln/>
        </p:spPr>
        <p:txBody>
          <a:bodyPr/>
          <a:lstStyle>
            <a:lvl1pPr>
              <a:defRPr/>
            </a:lvl1pPr>
          </a:lstStyle>
          <a:p>
            <a:pPr>
              <a:defRPr/>
            </a:pPr>
            <a:fld id="{DC77ED6D-407C-4768-947E-BC6751FB9176}" type="slidenum">
              <a:rPr lang="en-GB"/>
              <a:pPr>
                <a:defRPr/>
              </a:pPr>
              <a:t>‹#›</a:t>
            </a:fld>
            <a:endParaRPr lang="en-GB"/>
          </a:p>
        </p:txBody>
      </p:sp>
    </p:spTree>
    <p:extLst>
      <p:ext uri="{BB962C8B-B14F-4D97-AF65-F5344CB8AC3E}">
        <p14:creationId xmlns:p14="http://schemas.microsoft.com/office/powerpoint/2010/main" val="3792556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6"/>
          <p:cNvSpPr>
            <a:spLocks noGrp="1" noChangeArrowheads="1"/>
          </p:cNvSpPr>
          <p:nvPr>
            <p:ph type="sldNum" sz="quarter" idx="11"/>
          </p:nvPr>
        </p:nvSpPr>
        <p:spPr>
          <a:ln/>
        </p:spPr>
        <p:txBody>
          <a:bodyPr/>
          <a:lstStyle>
            <a:lvl1pPr>
              <a:defRPr/>
            </a:lvl1pPr>
          </a:lstStyle>
          <a:p>
            <a:pPr>
              <a:defRPr/>
            </a:pPr>
            <a:fld id="{84CA8C61-F8F7-4E85-A673-2FA8F8074484}" type="slidenum">
              <a:rPr lang="en-GB"/>
              <a:pPr>
                <a:defRPr/>
              </a:pPr>
              <a:t>‹#›</a:t>
            </a:fld>
            <a:endParaRPr lang="en-GB"/>
          </a:p>
        </p:txBody>
      </p:sp>
    </p:spTree>
    <p:extLst>
      <p:ext uri="{BB962C8B-B14F-4D97-AF65-F5344CB8AC3E}">
        <p14:creationId xmlns:p14="http://schemas.microsoft.com/office/powerpoint/2010/main" val="1246754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6"/>
          <p:cNvSpPr>
            <a:spLocks noGrp="1" noChangeArrowheads="1"/>
          </p:cNvSpPr>
          <p:nvPr>
            <p:ph type="sldNum" sz="quarter" idx="11"/>
          </p:nvPr>
        </p:nvSpPr>
        <p:spPr>
          <a:ln/>
        </p:spPr>
        <p:txBody>
          <a:bodyPr/>
          <a:lstStyle>
            <a:lvl1pPr>
              <a:defRPr/>
            </a:lvl1pPr>
          </a:lstStyle>
          <a:p>
            <a:pPr>
              <a:defRPr/>
            </a:pPr>
            <a:fld id="{3F2526B1-CBFA-42BD-8910-0C31E4C16D72}" type="slidenum">
              <a:rPr lang="en-GB"/>
              <a:pPr>
                <a:defRPr/>
              </a:pPr>
              <a:t>‹#›</a:t>
            </a:fld>
            <a:endParaRPr lang="en-GB"/>
          </a:p>
        </p:txBody>
      </p:sp>
    </p:spTree>
    <p:extLst>
      <p:ext uri="{BB962C8B-B14F-4D97-AF65-F5344CB8AC3E}">
        <p14:creationId xmlns:p14="http://schemas.microsoft.com/office/powerpoint/2010/main" val="414514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6"/>
          <p:cNvSpPr>
            <a:spLocks noGrp="1" noChangeArrowheads="1"/>
          </p:cNvSpPr>
          <p:nvPr>
            <p:ph type="sldNum" sz="quarter" idx="11"/>
          </p:nvPr>
        </p:nvSpPr>
        <p:spPr>
          <a:ln/>
        </p:spPr>
        <p:txBody>
          <a:bodyPr/>
          <a:lstStyle>
            <a:lvl1pPr>
              <a:defRPr/>
            </a:lvl1pPr>
          </a:lstStyle>
          <a:p>
            <a:pPr>
              <a:defRPr/>
            </a:pPr>
            <a:fld id="{93F66E91-6F54-4F63-9969-37D2F3013192}" type="slidenum">
              <a:rPr lang="en-GB"/>
              <a:pPr>
                <a:defRPr/>
              </a:pPr>
              <a:t>‹#›</a:t>
            </a:fld>
            <a:endParaRPr lang="en-GB"/>
          </a:p>
        </p:txBody>
      </p:sp>
    </p:spTree>
    <p:extLst>
      <p:ext uri="{BB962C8B-B14F-4D97-AF65-F5344CB8AC3E}">
        <p14:creationId xmlns:p14="http://schemas.microsoft.com/office/powerpoint/2010/main" val="2688691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6"/>
          <p:cNvSpPr>
            <a:spLocks noGrp="1" noChangeArrowheads="1"/>
          </p:cNvSpPr>
          <p:nvPr>
            <p:ph type="sldNum" sz="quarter" idx="11"/>
          </p:nvPr>
        </p:nvSpPr>
        <p:spPr>
          <a:ln/>
        </p:spPr>
        <p:txBody>
          <a:bodyPr/>
          <a:lstStyle>
            <a:lvl1pPr>
              <a:defRPr/>
            </a:lvl1pPr>
          </a:lstStyle>
          <a:p>
            <a:pPr>
              <a:defRPr/>
            </a:pPr>
            <a:fld id="{FA39A779-EDDD-4C8B-9718-8B71F7B78E27}" type="slidenum">
              <a:rPr lang="en-GB"/>
              <a:pPr>
                <a:defRPr/>
              </a:pPr>
              <a:t>‹#›</a:t>
            </a:fld>
            <a:endParaRPr lang="en-GB"/>
          </a:p>
        </p:txBody>
      </p:sp>
    </p:spTree>
    <p:extLst>
      <p:ext uri="{BB962C8B-B14F-4D97-AF65-F5344CB8AC3E}">
        <p14:creationId xmlns:p14="http://schemas.microsoft.com/office/powerpoint/2010/main" val="2743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6"/>
          <p:cNvSpPr>
            <a:spLocks noGrp="1" noChangeArrowheads="1"/>
          </p:cNvSpPr>
          <p:nvPr>
            <p:ph type="sldNum" sz="quarter" idx="11"/>
          </p:nvPr>
        </p:nvSpPr>
        <p:spPr>
          <a:ln/>
        </p:spPr>
        <p:txBody>
          <a:bodyPr/>
          <a:lstStyle>
            <a:lvl1pPr>
              <a:defRPr/>
            </a:lvl1pPr>
          </a:lstStyle>
          <a:p>
            <a:pPr>
              <a:defRPr/>
            </a:pPr>
            <a:fld id="{1DFB9758-F082-4097-95F8-95E20E030072}" type="slidenum">
              <a:rPr lang="en-GB"/>
              <a:pPr>
                <a:defRPr/>
              </a:pPr>
              <a:t>‹#›</a:t>
            </a:fld>
            <a:endParaRPr lang="en-GB"/>
          </a:p>
        </p:txBody>
      </p:sp>
    </p:spTree>
    <p:extLst>
      <p:ext uri="{BB962C8B-B14F-4D97-AF65-F5344CB8AC3E}">
        <p14:creationId xmlns:p14="http://schemas.microsoft.com/office/powerpoint/2010/main" val="387848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6"/>
          <p:cNvSpPr>
            <a:spLocks noGrp="1" noChangeArrowheads="1"/>
          </p:cNvSpPr>
          <p:nvPr>
            <p:ph type="sldNum" sz="quarter" idx="11"/>
          </p:nvPr>
        </p:nvSpPr>
        <p:spPr>
          <a:ln/>
        </p:spPr>
        <p:txBody>
          <a:bodyPr/>
          <a:lstStyle>
            <a:lvl1pPr>
              <a:defRPr/>
            </a:lvl1pPr>
          </a:lstStyle>
          <a:p>
            <a:pPr>
              <a:defRPr/>
            </a:pPr>
            <a:fld id="{2C6D8CE7-1B9D-4B03-B0CD-E9C5D49E0678}" type="slidenum">
              <a:rPr lang="en-GB"/>
              <a:pPr>
                <a:defRPr/>
              </a:pPr>
              <a:t>‹#›</a:t>
            </a:fld>
            <a:endParaRPr lang="en-GB"/>
          </a:p>
        </p:txBody>
      </p:sp>
    </p:spTree>
    <p:extLst>
      <p:ext uri="{BB962C8B-B14F-4D97-AF65-F5344CB8AC3E}">
        <p14:creationId xmlns:p14="http://schemas.microsoft.com/office/powerpoint/2010/main" val="3515016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6"/>
          <p:cNvSpPr>
            <a:spLocks noGrp="1" noChangeArrowheads="1"/>
          </p:cNvSpPr>
          <p:nvPr>
            <p:ph type="sldNum" sz="quarter" idx="11"/>
          </p:nvPr>
        </p:nvSpPr>
        <p:spPr>
          <a:ln/>
        </p:spPr>
        <p:txBody>
          <a:bodyPr/>
          <a:lstStyle>
            <a:lvl1pPr>
              <a:defRPr/>
            </a:lvl1pPr>
          </a:lstStyle>
          <a:p>
            <a:pPr>
              <a:defRPr/>
            </a:pPr>
            <a:fld id="{D355DC1E-09E4-47BA-8521-90F9657A350E}" type="slidenum">
              <a:rPr lang="en-GB"/>
              <a:pPr>
                <a:defRPr/>
              </a:pPr>
              <a:t>‹#›</a:t>
            </a:fld>
            <a:endParaRPr lang="en-GB"/>
          </a:p>
        </p:txBody>
      </p:sp>
    </p:spTree>
    <p:extLst>
      <p:ext uri="{BB962C8B-B14F-4D97-AF65-F5344CB8AC3E}">
        <p14:creationId xmlns:p14="http://schemas.microsoft.com/office/powerpoint/2010/main" val="3415913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6"/>
          <p:cNvSpPr>
            <a:spLocks noGrp="1" noChangeArrowheads="1"/>
          </p:cNvSpPr>
          <p:nvPr>
            <p:ph type="sldNum" sz="quarter" idx="11"/>
          </p:nvPr>
        </p:nvSpPr>
        <p:spPr>
          <a:ln/>
        </p:spPr>
        <p:txBody>
          <a:bodyPr/>
          <a:lstStyle>
            <a:lvl1pPr>
              <a:defRPr/>
            </a:lvl1pPr>
          </a:lstStyle>
          <a:p>
            <a:pPr>
              <a:defRPr/>
            </a:pPr>
            <a:fld id="{A2AAEF0B-41C6-4379-97C7-276A5B616C3E}" type="slidenum">
              <a:rPr lang="en-GB"/>
              <a:pPr>
                <a:defRPr/>
              </a:pPr>
              <a:t>‹#›</a:t>
            </a:fld>
            <a:endParaRPr lang="en-GB"/>
          </a:p>
        </p:txBody>
      </p:sp>
    </p:spTree>
    <p:extLst>
      <p:ext uri="{BB962C8B-B14F-4D97-AF65-F5344CB8AC3E}">
        <p14:creationId xmlns:p14="http://schemas.microsoft.com/office/powerpoint/2010/main" val="395058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pPr>
              <a:defRPr/>
            </a:pPr>
            <a:endParaRPr lang="en-GB"/>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pPr>
              <a:defRPr/>
            </a:pPr>
            <a:fld id="{805501D6-8518-46A9-B019-89BDFF81B166}"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4.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9.bin"/><Relationship Id="rId5" Type="http://schemas.openxmlformats.org/officeDocument/2006/relationships/image" Target="../media/image20.wmf"/><Relationship Id="rId4" Type="http://schemas.openxmlformats.org/officeDocument/2006/relationships/oleObject" Target="../embeddings/oleObject18.bin"/><Relationship Id="rId9" Type="http://schemas.openxmlformats.org/officeDocument/2006/relationships/image" Target="../media/image22.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5.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2.bin"/><Relationship Id="rId5" Type="http://schemas.openxmlformats.org/officeDocument/2006/relationships/image" Target="../media/image23.wmf"/><Relationship Id="rId4" Type="http://schemas.openxmlformats.org/officeDocument/2006/relationships/oleObject" Target="../embeddings/oleObject21.bin"/><Relationship Id="rId9" Type="http://schemas.openxmlformats.org/officeDocument/2006/relationships/image" Target="../media/image25.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30.wmf"/><Relationship Id="rId3" Type="http://schemas.openxmlformats.org/officeDocument/2006/relationships/notesSlide" Target="../notesSlides/notesSlide6.xml"/><Relationship Id="rId7" Type="http://schemas.openxmlformats.org/officeDocument/2006/relationships/image" Target="../media/image27.wmf"/><Relationship Id="rId12" Type="http://schemas.openxmlformats.org/officeDocument/2006/relationships/oleObject" Target="../embeddings/oleObject28.bin"/><Relationship Id="rId17" Type="http://schemas.openxmlformats.org/officeDocument/2006/relationships/image" Target="../media/image32.wmf"/><Relationship Id="rId2" Type="http://schemas.openxmlformats.org/officeDocument/2006/relationships/slideLayout" Target="../slideLayouts/slideLayout2.xml"/><Relationship Id="rId16" Type="http://schemas.openxmlformats.org/officeDocument/2006/relationships/oleObject" Target="../embeddings/oleObject30.bin"/><Relationship Id="rId1" Type="http://schemas.openxmlformats.org/officeDocument/2006/relationships/vmlDrawing" Target="../drawings/vmlDrawing9.vml"/><Relationship Id="rId6" Type="http://schemas.openxmlformats.org/officeDocument/2006/relationships/oleObject" Target="../embeddings/oleObject25.bin"/><Relationship Id="rId11" Type="http://schemas.openxmlformats.org/officeDocument/2006/relationships/image" Target="../media/image29.wmf"/><Relationship Id="rId5" Type="http://schemas.openxmlformats.org/officeDocument/2006/relationships/image" Target="../media/image26.wmf"/><Relationship Id="rId15" Type="http://schemas.openxmlformats.org/officeDocument/2006/relationships/image" Target="../media/image31.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28.wmf"/><Relationship Id="rId14" Type="http://schemas.openxmlformats.org/officeDocument/2006/relationships/oleObject" Target="../embeddings/oleObject29.bin"/></Relationships>
</file>

<file path=ppt/slides/_rels/slide13.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4.wmf"/><Relationship Id="rId5" Type="http://schemas.openxmlformats.org/officeDocument/2006/relationships/oleObject" Target="../embeddings/oleObject32.bin"/><Relationship Id="rId4" Type="http://schemas.openxmlformats.org/officeDocument/2006/relationships/image" Target="../media/image33.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7.wmf"/><Relationship Id="rId5" Type="http://schemas.openxmlformats.org/officeDocument/2006/relationships/oleObject" Target="../embeddings/oleObject35.bin"/><Relationship Id="rId4" Type="http://schemas.openxmlformats.org/officeDocument/2006/relationships/image" Target="../media/image36.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8.wmf"/></Relationships>
</file>

<file path=ppt/slides/_rels/slide16.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0.wmf"/><Relationship Id="rId5" Type="http://schemas.openxmlformats.org/officeDocument/2006/relationships/oleObject" Target="../embeddings/oleObject38.bin"/><Relationship Id="rId4" Type="http://schemas.openxmlformats.org/officeDocument/2006/relationships/image" Target="../media/image39.wmf"/></Relationships>
</file>

<file path=ppt/slides/_rels/slide17.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3.wmf"/><Relationship Id="rId5" Type="http://schemas.openxmlformats.org/officeDocument/2006/relationships/oleObject" Target="../embeddings/oleObject41.bin"/><Relationship Id="rId4" Type="http://schemas.openxmlformats.org/officeDocument/2006/relationships/image" Target="../media/image42.w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5.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9.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13.bin"/><Relationship Id="rId4" Type="http://schemas.openxmlformats.org/officeDocument/2006/relationships/image" Target="../media/image14.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3.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6.bin"/><Relationship Id="rId5" Type="http://schemas.openxmlformats.org/officeDocument/2006/relationships/image" Target="../media/image17.wmf"/><Relationship Id="rId4" Type="http://schemas.openxmlformats.org/officeDocument/2006/relationships/oleObject" Target="../embeddings/oleObject15.bin"/><Relationship Id="rId9" Type="http://schemas.openxmlformats.org/officeDocument/2006/relationships/image" Target="../media/image1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a:extLst>
              <a:ext uri="{FF2B5EF4-FFF2-40B4-BE49-F238E27FC236}">
                <a16:creationId xmlns:a16="http://schemas.microsoft.com/office/drawing/2014/main" id="{AEB8A5FB-EF62-4146-A1DF-B0C84ABC7340}"/>
              </a:ext>
            </a:extLst>
          </p:cNvPr>
          <p:cNvSpPr>
            <a:spLocks noChangeArrowheads="1"/>
          </p:cNvSpPr>
          <p:nvPr/>
        </p:nvSpPr>
        <p:spPr bwMode="auto">
          <a:xfrm>
            <a:off x="685800" y="2463031"/>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en-US" sz="2200" b="0" dirty="0">
              <a:latin typeface="Calibri" panose="020F0502020204030204" pitchFamily="34" charset="0"/>
            </a:endParaRPr>
          </a:p>
          <a:p>
            <a:pPr algn="ctr"/>
            <a:endParaRPr lang="en-US" sz="2200" b="0" dirty="0">
              <a:latin typeface="Calibri" panose="020F0502020204030204" pitchFamily="34" charset="0"/>
            </a:endParaRPr>
          </a:p>
          <a:p>
            <a:pPr algn="ctr"/>
            <a:endParaRPr lang="en-US" sz="2200" b="0" dirty="0">
              <a:latin typeface="Calibri" panose="020F0502020204030204" pitchFamily="34" charset="0"/>
            </a:endParaRPr>
          </a:p>
          <a:p>
            <a:pPr algn="ctr"/>
            <a:r>
              <a:rPr lang="en-US" sz="2200" b="0" dirty="0">
                <a:latin typeface="Calibri" panose="020F0502020204030204" pitchFamily="34" charset="0"/>
              </a:rPr>
              <a:t> </a:t>
            </a:r>
          </a:p>
          <a:p>
            <a:pPr algn="ctr"/>
            <a:r>
              <a:rPr lang="en-US" sz="2200" b="0" dirty="0">
                <a:latin typeface="Calibri" panose="020F0502020204030204" pitchFamily="34" charset="0"/>
              </a:rPr>
              <a:t>MASTER OF COMMERCE IN COMPETITION AND ECONOMIC REGULATION</a:t>
            </a:r>
          </a:p>
          <a:p>
            <a:pPr algn="ctr"/>
            <a:r>
              <a:rPr lang="en-US" sz="2200" b="0" dirty="0">
                <a:latin typeface="Calibri" panose="020F0502020204030204" pitchFamily="34" charset="0"/>
              </a:rPr>
              <a:t> </a:t>
            </a:r>
          </a:p>
          <a:p>
            <a:pPr algn="ctr"/>
            <a:r>
              <a:rPr lang="en-US" sz="2200" b="0" dirty="0">
                <a:latin typeface="Calibri" panose="020F0502020204030204" pitchFamily="34" charset="0"/>
              </a:rPr>
              <a:t> Quantitative Methods and Econometrics for application in Competition and Economic Regulation (QEC9X01)</a:t>
            </a:r>
          </a:p>
          <a:p>
            <a:pPr algn="ctr"/>
            <a:endParaRPr lang="en-US" sz="2200" b="0" dirty="0">
              <a:latin typeface="Calibri" panose="020F0502020204030204" pitchFamily="34" charset="0"/>
            </a:endParaRPr>
          </a:p>
          <a:p>
            <a:pPr algn="ctr"/>
            <a:endParaRPr lang="en-GB" sz="2200" b="0" dirty="0">
              <a:latin typeface="Calibri" pitchFamily="34" charset="0"/>
            </a:endParaRPr>
          </a:p>
          <a:p>
            <a:pPr algn="ctr"/>
            <a:r>
              <a:rPr lang="en-GB" sz="2200" b="0" dirty="0" err="1">
                <a:latin typeface="Calibri" pitchFamily="34" charset="0"/>
              </a:rPr>
              <a:t>Prof.</a:t>
            </a:r>
            <a:r>
              <a:rPr lang="en-GB" sz="2200" b="0" dirty="0">
                <a:latin typeface="Calibri" pitchFamily="34" charset="0"/>
              </a:rPr>
              <a:t> Lukasz </a:t>
            </a:r>
            <a:r>
              <a:rPr lang="en-GB" sz="2200" b="0" dirty="0" err="1">
                <a:latin typeface="Calibri" pitchFamily="34" charset="0"/>
              </a:rPr>
              <a:t>Grzybowski</a:t>
            </a:r>
            <a:endParaRPr lang="en-GB" sz="2200" b="0" dirty="0">
              <a:latin typeface="Calibri" pitchFamily="34" charset="0"/>
            </a:endParaRPr>
          </a:p>
          <a:p>
            <a:pPr algn="ctr"/>
            <a:endParaRPr lang="en-US" sz="2200" b="0" dirty="0">
              <a:latin typeface="Calibri" panose="020F0502020204030204" pitchFamily="34" charset="0"/>
            </a:endParaRPr>
          </a:p>
          <a:p>
            <a:pPr algn="ctr"/>
            <a:endParaRPr lang="en-US" sz="2200" b="0" dirty="0">
              <a:latin typeface="Calibri" panose="020F0502020204030204" pitchFamily="34" charset="0"/>
            </a:endParaRPr>
          </a:p>
          <a:p>
            <a:pPr algn="ctr"/>
            <a:r>
              <a:rPr lang="en-GB" sz="2200" b="0">
                <a:solidFill>
                  <a:srgbClr val="AD1F3A"/>
                </a:solidFill>
                <a:latin typeface="Calibri" panose="020F0502020204030204" pitchFamily="34" charset="0"/>
              </a:rPr>
              <a:t>Lecture 5: </a:t>
            </a:r>
            <a:r>
              <a:rPr lang="en-GB" sz="2200" b="0" dirty="0">
                <a:solidFill>
                  <a:srgbClr val="AD1F3A"/>
                </a:solidFill>
                <a:latin typeface="Calibri" panose="020F0502020204030204" pitchFamily="34" charset="0"/>
              </a:rPr>
              <a:t>Econometric </a:t>
            </a:r>
            <a:r>
              <a:rPr lang="en-GB" sz="2200" b="0" dirty="0" err="1">
                <a:solidFill>
                  <a:srgbClr val="AD1F3A"/>
                </a:solidFill>
                <a:latin typeface="Calibri" panose="020F0502020204030204" pitchFamily="34" charset="0"/>
              </a:rPr>
              <a:t>modeling</a:t>
            </a:r>
            <a:endParaRPr lang="en-GB" sz="2200" b="0" dirty="0">
              <a:solidFill>
                <a:srgbClr val="AD1F3A"/>
              </a:solidFill>
              <a:latin typeface="Calibri" panose="020F0502020204030204" pitchFamily="34" charset="0"/>
            </a:endParaRPr>
          </a:p>
        </p:txBody>
      </p:sp>
      <p:pic>
        <p:nvPicPr>
          <p:cNvPr id="5" name="Picture 1">
            <a:extLst>
              <a:ext uri="{FF2B5EF4-FFF2-40B4-BE49-F238E27FC236}">
                <a16:creationId xmlns:a16="http://schemas.microsoft.com/office/drawing/2014/main" id="{CC8120D0-681A-CB44-BC45-97C2D373E9C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30182" y="548680"/>
            <a:ext cx="1675130" cy="1341755"/>
          </a:xfrm>
          <a:prstGeom prst="rect">
            <a:avLst/>
          </a:prstGeom>
          <a:noFill/>
          <a:ln>
            <a:noFill/>
          </a:ln>
        </p:spPr>
      </p:pic>
    </p:spTree>
    <p:extLst>
      <p:ext uri="{BB962C8B-B14F-4D97-AF65-F5344CB8AC3E}">
        <p14:creationId xmlns:p14="http://schemas.microsoft.com/office/powerpoint/2010/main" val="208191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3"/>
          <p:cNvSpPr>
            <a:spLocks noGrp="1" noChangeArrowheads="1"/>
          </p:cNvSpPr>
          <p:nvPr>
            <p:ph idx="1"/>
          </p:nvPr>
        </p:nvSpPr>
        <p:spPr>
          <a:xfrm>
            <a:off x="323850" y="1272728"/>
            <a:ext cx="8507413" cy="4964584"/>
          </a:xfrm>
        </p:spPr>
        <p:txBody>
          <a:bodyPr>
            <a:normAutofit/>
          </a:bodyPr>
          <a:lstStyle/>
          <a:p>
            <a:pPr marL="0" indent="0">
              <a:lnSpc>
                <a:spcPct val="90000"/>
              </a:lnSpc>
              <a:buFontTx/>
              <a:buNone/>
            </a:pPr>
            <a:r>
              <a:rPr lang="en-GB" sz="2400" dirty="0">
                <a:latin typeface="Calibri" pitchFamily="34" charset="0"/>
                <a:cs typeface="Calibri" pitchFamily="34" charset="0"/>
              </a:rPr>
              <a:t>Let X</a:t>
            </a:r>
            <a:r>
              <a:rPr lang="en-GB" sz="2400" baseline="-25000" dirty="0">
                <a:latin typeface="Calibri" pitchFamily="34" charset="0"/>
                <a:cs typeface="Calibri" pitchFamily="34" charset="0"/>
              </a:rPr>
              <a:t>1</a:t>
            </a:r>
            <a:r>
              <a:rPr lang="en-GB" sz="2400" dirty="0">
                <a:latin typeface="Calibri" pitchFamily="34" charset="0"/>
                <a:cs typeface="Calibri" pitchFamily="34" charset="0"/>
              </a:rPr>
              <a:t>, X</a:t>
            </a:r>
            <a:r>
              <a:rPr lang="en-GB" sz="2400" baseline="-25000" dirty="0">
                <a:latin typeface="Calibri" pitchFamily="34" charset="0"/>
                <a:cs typeface="Calibri" pitchFamily="34" charset="0"/>
              </a:rPr>
              <a:t>2</a:t>
            </a:r>
            <a:r>
              <a:rPr lang="en-GB" sz="2400" dirty="0">
                <a:latin typeface="Calibri" pitchFamily="34" charset="0"/>
                <a:cs typeface="Calibri" pitchFamily="34" charset="0"/>
              </a:rPr>
              <a:t>, … , </a:t>
            </a:r>
            <a:r>
              <a:rPr lang="en-GB" sz="2400" dirty="0" err="1">
                <a:latin typeface="Calibri" pitchFamily="34" charset="0"/>
                <a:cs typeface="Calibri" pitchFamily="34" charset="0"/>
              </a:rPr>
              <a:t>X</a:t>
            </a:r>
            <a:r>
              <a:rPr lang="en-GB" sz="2400" baseline="-25000" dirty="0" err="1">
                <a:latin typeface="Calibri" pitchFamily="34" charset="0"/>
                <a:cs typeface="Calibri" pitchFamily="34" charset="0"/>
              </a:rPr>
              <a:t>n</a:t>
            </a:r>
            <a:r>
              <a:rPr lang="en-GB" sz="2400" dirty="0">
                <a:latin typeface="Calibri" pitchFamily="34" charset="0"/>
                <a:cs typeface="Calibri" pitchFamily="34" charset="0"/>
              </a:rPr>
              <a:t> be an independent random sample of variables from a population with finite mean and variance:</a:t>
            </a:r>
          </a:p>
          <a:p>
            <a:pPr marL="0" indent="0">
              <a:lnSpc>
                <a:spcPct val="90000"/>
              </a:lnSpc>
              <a:buFontTx/>
              <a:buNone/>
            </a:pPr>
            <a:endParaRPr lang="en-GB" sz="2400" dirty="0">
              <a:latin typeface="Calibri" pitchFamily="34" charset="0"/>
              <a:cs typeface="Calibri" pitchFamily="34" charset="0"/>
            </a:endParaRPr>
          </a:p>
          <a:p>
            <a:pPr marL="0" indent="0">
              <a:lnSpc>
                <a:spcPct val="90000"/>
              </a:lnSpc>
              <a:buFontTx/>
              <a:buNone/>
            </a:pPr>
            <a:endParaRPr lang="en-GB" sz="2400" dirty="0">
              <a:latin typeface="Calibri" pitchFamily="34" charset="0"/>
              <a:cs typeface="Calibri" pitchFamily="34" charset="0"/>
            </a:endParaRPr>
          </a:p>
          <a:p>
            <a:pPr marL="0" lvl="1" indent="0">
              <a:lnSpc>
                <a:spcPct val="90000"/>
              </a:lnSpc>
              <a:buNone/>
            </a:pPr>
            <a:r>
              <a:rPr lang="en-GB" sz="2400" dirty="0">
                <a:latin typeface="Calibri" pitchFamily="34" charset="0"/>
                <a:cs typeface="Calibri" pitchFamily="34" charset="0"/>
              </a:rPr>
              <a:t>Then sample averages converge to population means:</a:t>
            </a:r>
          </a:p>
          <a:p>
            <a:pPr marL="0" lvl="1" indent="0">
              <a:lnSpc>
                <a:spcPct val="90000"/>
              </a:lnSpc>
              <a:buNone/>
            </a:pPr>
            <a:endParaRPr lang="en-GB" sz="2400" dirty="0">
              <a:latin typeface="Calibri" pitchFamily="34" charset="0"/>
              <a:cs typeface="Calibri" pitchFamily="34" charset="0"/>
            </a:endParaRPr>
          </a:p>
          <a:p>
            <a:pPr marL="0" lvl="1" indent="0">
              <a:lnSpc>
                <a:spcPct val="90000"/>
              </a:lnSpc>
              <a:buNone/>
            </a:pPr>
            <a:endParaRPr lang="en-GB" sz="2400" dirty="0">
              <a:latin typeface="Calibri" pitchFamily="34" charset="0"/>
              <a:cs typeface="Calibri" pitchFamily="34" charset="0"/>
            </a:endParaRPr>
          </a:p>
          <a:p>
            <a:pPr marL="0" lvl="1" indent="0">
              <a:lnSpc>
                <a:spcPct val="90000"/>
              </a:lnSpc>
              <a:buNone/>
            </a:pPr>
            <a:endParaRPr lang="en-GB" sz="2400" dirty="0">
              <a:latin typeface="Calibri" pitchFamily="34" charset="0"/>
              <a:cs typeface="Calibri" pitchFamily="34" charset="0"/>
            </a:endParaRPr>
          </a:p>
          <a:p>
            <a:pPr marL="0" lvl="1" indent="0">
              <a:lnSpc>
                <a:spcPct val="90000"/>
              </a:lnSpc>
              <a:buNone/>
            </a:pPr>
            <a:r>
              <a:rPr lang="en-GB" sz="2400" dirty="0">
                <a:latin typeface="Calibri" pitchFamily="34" charset="0"/>
                <a:cs typeface="Calibri" pitchFamily="34" charset="0"/>
              </a:rPr>
              <a:t>These are relatively weak requirements as they will tend to hold in the case of almost all economic variables, i.e., we don’t need to worry provided first and second moments are finite and we have (sufficiently) ‘independent’ draws.</a:t>
            </a:r>
          </a:p>
        </p:txBody>
      </p:sp>
      <p:graphicFrame>
        <p:nvGraphicFramePr>
          <p:cNvPr id="305159" name="Object 7"/>
          <p:cNvGraphicFramePr>
            <a:graphicFrameLocks noChangeAspect="1"/>
          </p:cNvGraphicFramePr>
          <p:nvPr>
            <p:extLst>
              <p:ext uri="{D42A27DB-BD31-4B8C-83A1-F6EECF244321}">
                <p14:modId xmlns:p14="http://schemas.microsoft.com/office/powerpoint/2010/main" val="1970039579"/>
              </p:ext>
            </p:extLst>
          </p:nvPr>
        </p:nvGraphicFramePr>
        <p:xfrm>
          <a:off x="2193982" y="2204863"/>
          <a:ext cx="2089986" cy="504056"/>
        </p:xfrm>
        <a:graphic>
          <a:graphicData uri="http://schemas.openxmlformats.org/presentationml/2006/ole">
            <mc:AlternateContent xmlns:mc="http://schemas.openxmlformats.org/markup-compatibility/2006">
              <mc:Choice xmlns:v="urn:schemas-microsoft-com:vml" Requires="v">
                <p:oleObj spid="_x0000_s178346" name="Équation" r:id="rId4" imgW="927000" imgH="228600" progId="Equation.3">
                  <p:embed/>
                </p:oleObj>
              </mc:Choice>
              <mc:Fallback>
                <p:oleObj name="Équation" r:id="rId4" imgW="927000" imgH="228600" progId="Equation.3">
                  <p:embed/>
                  <p:pic>
                    <p:nvPicPr>
                      <p:cNvPr id="0" name=""/>
                      <p:cNvPicPr>
                        <a:picLocks noChangeAspect="1" noChangeArrowheads="1"/>
                      </p:cNvPicPr>
                      <p:nvPr/>
                    </p:nvPicPr>
                    <p:blipFill>
                      <a:blip r:embed="rId5"/>
                      <a:srcRect/>
                      <a:stretch>
                        <a:fillRect/>
                      </a:stretch>
                    </p:blipFill>
                    <p:spPr bwMode="auto">
                      <a:xfrm>
                        <a:off x="2193982" y="2204863"/>
                        <a:ext cx="2089986" cy="504056"/>
                      </a:xfrm>
                      <a:prstGeom prst="rect">
                        <a:avLst/>
                      </a:prstGeom>
                      <a:noFill/>
                    </p:spPr>
                  </p:pic>
                </p:oleObj>
              </mc:Fallback>
            </mc:AlternateContent>
          </a:graphicData>
        </a:graphic>
      </p:graphicFrame>
      <p:graphicFrame>
        <p:nvGraphicFramePr>
          <p:cNvPr id="305160" name="Object 8"/>
          <p:cNvGraphicFramePr>
            <a:graphicFrameLocks noChangeAspect="1"/>
          </p:cNvGraphicFramePr>
          <p:nvPr>
            <p:extLst>
              <p:ext uri="{D42A27DB-BD31-4B8C-83A1-F6EECF244321}">
                <p14:modId xmlns:p14="http://schemas.microsoft.com/office/powerpoint/2010/main" val="237507441"/>
              </p:ext>
            </p:extLst>
          </p:nvPr>
        </p:nvGraphicFramePr>
        <p:xfrm>
          <a:off x="2987824" y="3284983"/>
          <a:ext cx="2672799" cy="936104"/>
        </p:xfrm>
        <a:graphic>
          <a:graphicData uri="http://schemas.openxmlformats.org/presentationml/2006/ole">
            <mc:AlternateContent xmlns:mc="http://schemas.openxmlformats.org/markup-compatibility/2006">
              <mc:Choice xmlns:v="urn:schemas-microsoft-com:vml" Requires="v">
                <p:oleObj spid="_x0000_s178347" name="Equation" r:id="rId6" imgW="1206360" imgH="431640" progId="Equation.3">
                  <p:embed/>
                </p:oleObj>
              </mc:Choice>
              <mc:Fallback>
                <p:oleObj name="Equation" r:id="rId6" imgW="1206360" imgH="431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824" y="3284983"/>
                        <a:ext cx="2672799" cy="936104"/>
                      </a:xfrm>
                      <a:prstGeom prst="rect">
                        <a:avLst/>
                      </a:prstGeom>
                      <a:noFill/>
                    </p:spPr>
                  </p:pic>
                </p:oleObj>
              </mc:Fallback>
            </mc:AlternateContent>
          </a:graphicData>
        </a:graphic>
      </p:graphicFrame>
      <p:sp>
        <p:nvSpPr>
          <p:cNvPr id="11" name="Titre 1"/>
          <p:cNvSpPr>
            <a:spLocks noGrp="1"/>
          </p:cNvSpPr>
          <p:nvPr>
            <p:ph type="title"/>
          </p:nvPr>
        </p:nvSpPr>
        <p:spPr>
          <a:xfrm>
            <a:off x="323528" y="116632"/>
            <a:ext cx="8640960" cy="864096"/>
          </a:xfrm>
        </p:spPr>
        <p:txBody>
          <a:bodyPr/>
          <a:lstStyle/>
          <a:p>
            <a:r>
              <a:rPr lang="en-GB" sz="3600" dirty="0">
                <a:solidFill>
                  <a:srgbClr val="CC0000"/>
                </a:solidFill>
                <a:latin typeface="Calibri" pitchFamily="34" charset="0"/>
                <a:cs typeface="Calibri" pitchFamily="34" charset="0"/>
              </a:rPr>
              <a:t>Econometric modelling: law of large numbers</a:t>
            </a:r>
            <a:endParaRPr lang="fr-FR" sz="3600" dirty="0">
              <a:solidFill>
                <a:srgbClr val="CC0000"/>
              </a:solidFill>
              <a:latin typeface="Calibri" pitchFamily="34" charset="0"/>
              <a:cs typeface="Calibri" pitchFamily="34" charset="0"/>
            </a:endParaRPr>
          </a:p>
        </p:txBody>
      </p:sp>
      <p:sp>
        <p:nvSpPr>
          <p:cNvPr id="12" name="Slide Number Placeholder 3"/>
          <p:cNvSpPr txBox="1">
            <a:spLocks noGrp="1"/>
          </p:cNvSpPr>
          <p:nvPr/>
        </p:nvSpPr>
        <p:spPr>
          <a:xfrm>
            <a:off x="6553200" y="6356350"/>
            <a:ext cx="2133600" cy="365125"/>
          </a:xfrm>
          <a:prstGeom prst="rect">
            <a:avLst/>
          </a:prstGeom>
          <a:noFill/>
        </p:spPr>
        <p:txBody>
          <a:bodyPr anchor="ctr"/>
          <a:lstStyle/>
          <a:p>
            <a:pPr algn="r">
              <a:defRPr/>
            </a:pPr>
            <a:fld id="{77E79ADC-62C6-44BF-9438-86D7E217B0CE}" type="slidenum">
              <a:rPr lang="en-ZA" sz="1200">
                <a:solidFill>
                  <a:schemeClr val="tx1">
                    <a:tint val="75000"/>
                  </a:schemeClr>
                </a:solidFill>
              </a:rPr>
              <a:pPr algn="r">
                <a:defRPr/>
              </a:pPr>
              <a:t>10</a:t>
            </a:fld>
            <a:endParaRPr lang="en-ZA" sz="1200">
              <a:solidFill>
                <a:schemeClr val="tx1">
                  <a:tint val="75000"/>
                </a:schemeClr>
              </a:solidFill>
            </a:endParaRPr>
          </a:p>
        </p:txBody>
      </p:sp>
      <p:graphicFrame>
        <p:nvGraphicFramePr>
          <p:cNvPr id="3" name="Objet 2"/>
          <p:cNvGraphicFramePr>
            <a:graphicFrameLocks noChangeAspect="1"/>
          </p:cNvGraphicFramePr>
          <p:nvPr>
            <p:extLst>
              <p:ext uri="{D42A27DB-BD31-4B8C-83A1-F6EECF244321}">
                <p14:modId xmlns:p14="http://schemas.microsoft.com/office/powerpoint/2010/main" val="2045078852"/>
              </p:ext>
            </p:extLst>
          </p:nvPr>
        </p:nvGraphicFramePr>
        <p:xfrm>
          <a:off x="4932040" y="2165327"/>
          <a:ext cx="2520280" cy="520549"/>
        </p:xfrm>
        <a:graphic>
          <a:graphicData uri="http://schemas.openxmlformats.org/presentationml/2006/ole">
            <mc:AlternateContent xmlns:mc="http://schemas.openxmlformats.org/markup-compatibility/2006">
              <mc:Choice xmlns:v="urn:schemas-microsoft-com:vml" Requires="v">
                <p:oleObj spid="_x0000_s178348" name="Équation" r:id="rId8" imgW="1143000" imgH="241200" progId="Equation.3">
                  <p:embed/>
                </p:oleObj>
              </mc:Choice>
              <mc:Fallback>
                <p:oleObj name="Équation" r:id="rId8" imgW="1143000" imgH="241200" progId="Equation.3">
                  <p:embed/>
                  <p:pic>
                    <p:nvPicPr>
                      <p:cNvPr id="0" name="Object 7"/>
                      <p:cNvPicPr>
                        <a:picLocks noChangeAspect="1" noChangeArrowheads="1"/>
                      </p:cNvPicPr>
                      <p:nvPr/>
                    </p:nvPicPr>
                    <p:blipFill>
                      <a:blip r:embed="rId9"/>
                      <a:srcRect/>
                      <a:stretch>
                        <a:fillRect/>
                      </a:stretch>
                    </p:blipFill>
                    <p:spPr bwMode="auto">
                      <a:xfrm>
                        <a:off x="4932040" y="2165327"/>
                        <a:ext cx="2520280" cy="52054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58984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807" name="Rectangle 3"/>
          <p:cNvSpPr>
            <a:spLocks noGrp="1" noChangeArrowheads="1"/>
          </p:cNvSpPr>
          <p:nvPr>
            <p:ph idx="1"/>
          </p:nvPr>
        </p:nvSpPr>
        <p:spPr>
          <a:xfrm>
            <a:off x="457200" y="1196752"/>
            <a:ext cx="8229600" cy="4525962"/>
          </a:xfrm>
        </p:spPr>
        <p:txBody>
          <a:bodyPr/>
          <a:lstStyle/>
          <a:p>
            <a:r>
              <a:rPr lang="en-GB" sz="2400">
                <a:latin typeface="Calibri" pitchFamily="34" charset="0"/>
                <a:cs typeface="Calibri" pitchFamily="34" charset="0"/>
              </a:rPr>
              <a:t>Write out the estimator as:</a:t>
            </a:r>
          </a:p>
          <a:p>
            <a:endParaRPr lang="en-GB" sz="2400">
              <a:latin typeface="Calibri" pitchFamily="34" charset="0"/>
              <a:cs typeface="Calibri" pitchFamily="34" charset="0"/>
            </a:endParaRPr>
          </a:p>
          <a:p>
            <a:endParaRPr lang="en-GB" sz="2400">
              <a:latin typeface="Calibri" pitchFamily="34" charset="0"/>
              <a:cs typeface="Calibri" pitchFamily="34" charset="0"/>
            </a:endParaRPr>
          </a:p>
          <a:p>
            <a:endParaRPr lang="en-GB" sz="2400">
              <a:latin typeface="Calibri" pitchFamily="34" charset="0"/>
              <a:cs typeface="Calibri" pitchFamily="34" charset="0"/>
            </a:endParaRPr>
          </a:p>
          <a:p>
            <a:endParaRPr lang="en-GB" sz="2400">
              <a:latin typeface="Calibri" pitchFamily="34" charset="0"/>
              <a:cs typeface="Calibri" pitchFamily="34" charset="0"/>
            </a:endParaRPr>
          </a:p>
          <a:p>
            <a:endParaRPr lang="en-GB" sz="2400">
              <a:latin typeface="Calibri" pitchFamily="34" charset="0"/>
              <a:cs typeface="Calibri" pitchFamily="34" charset="0"/>
            </a:endParaRPr>
          </a:p>
          <a:p>
            <a:endParaRPr lang="en-GB" sz="2400">
              <a:latin typeface="Calibri" pitchFamily="34" charset="0"/>
              <a:cs typeface="Calibri" pitchFamily="34" charset="0"/>
            </a:endParaRPr>
          </a:p>
          <a:p>
            <a:r>
              <a:rPr lang="en-GB" sz="2400">
                <a:latin typeface="Calibri" pitchFamily="34" charset="0"/>
                <a:cs typeface="Calibri" pitchFamily="34" charset="0"/>
              </a:rPr>
              <a:t>Where  the latter terms are a matrix and a vector of sample averages  </a:t>
            </a:r>
          </a:p>
        </p:txBody>
      </p:sp>
      <p:graphicFrame>
        <p:nvGraphicFramePr>
          <p:cNvPr id="289800" name="Object 8"/>
          <p:cNvGraphicFramePr>
            <a:graphicFrameLocks noChangeAspect="1"/>
          </p:cNvGraphicFramePr>
          <p:nvPr>
            <p:extLst>
              <p:ext uri="{D42A27DB-BD31-4B8C-83A1-F6EECF244321}">
                <p14:modId xmlns:p14="http://schemas.microsoft.com/office/powerpoint/2010/main" val="1841209616"/>
              </p:ext>
            </p:extLst>
          </p:nvPr>
        </p:nvGraphicFramePr>
        <p:xfrm>
          <a:off x="1158875" y="1785938"/>
          <a:ext cx="5891213" cy="2119312"/>
        </p:xfrm>
        <a:graphic>
          <a:graphicData uri="http://schemas.openxmlformats.org/presentationml/2006/ole">
            <mc:AlternateContent xmlns:mc="http://schemas.openxmlformats.org/markup-compatibility/2006">
              <mc:Choice xmlns:v="urn:schemas-microsoft-com:vml" Requires="v">
                <p:oleObj spid="_x0000_s179361" name="Équation" r:id="rId4" imgW="2641320" imgH="965160" progId="Equation.3">
                  <p:embed/>
                </p:oleObj>
              </mc:Choice>
              <mc:Fallback>
                <p:oleObj name="Équation" r:id="rId4" imgW="2641320" imgH="965160" progId="Equation.3">
                  <p:embed/>
                  <p:pic>
                    <p:nvPicPr>
                      <p:cNvPr id="0" name=""/>
                      <p:cNvPicPr>
                        <a:picLocks noChangeAspect="1" noChangeArrowheads="1"/>
                      </p:cNvPicPr>
                      <p:nvPr/>
                    </p:nvPicPr>
                    <p:blipFill>
                      <a:blip r:embed="rId5"/>
                      <a:srcRect/>
                      <a:stretch>
                        <a:fillRect/>
                      </a:stretch>
                    </p:blipFill>
                    <p:spPr bwMode="auto">
                      <a:xfrm>
                        <a:off x="1158875" y="1785938"/>
                        <a:ext cx="5891213" cy="2119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9809" name="Line 9"/>
          <p:cNvSpPr>
            <a:spLocks noChangeShapeType="1"/>
          </p:cNvSpPr>
          <p:nvPr/>
        </p:nvSpPr>
        <p:spPr bwMode="auto">
          <a:xfrm>
            <a:off x="5964238" y="2358802"/>
            <a:ext cx="1295400"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sz="2400">
              <a:latin typeface="Calibri" pitchFamily="34" charset="0"/>
              <a:cs typeface="Calibri" pitchFamily="34" charset="0"/>
            </a:endParaRPr>
          </a:p>
        </p:txBody>
      </p:sp>
      <p:sp>
        <p:nvSpPr>
          <p:cNvPr id="289810" name="Text Box 10"/>
          <p:cNvSpPr txBox="1">
            <a:spLocks noChangeArrowheads="1"/>
          </p:cNvSpPr>
          <p:nvPr/>
        </p:nvSpPr>
        <p:spPr bwMode="auto">
          <a:xfrm>
            <a:off x="5795963" y="2427064"/>
            <a:ext cx="14481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GB" sz="1600" b="0" dirty="0">
                <a:solidFill>
                  <a:srgbClr val="BC0000"/>
                </a:solidFill>
                <a:latin typeface="Calibri" pitchFamily="34" charset="0"/>
                <a:cs typeface="Calibri" pitchFamily="34" charset="0"/>
              </a:rPr>
              <a:t>By assumption </a:t>
            </a:r>
          </a:p>
        </p:txBody>
      </p:sp>
      <p:graphicFrame>
        <p:nvGraphicFramePr>
          <p:cNvPr id="289803" name="Object 11"/>
          <p:cNvGraphicFramePr>
            <a:graphicFrameLocks noChangeAspect="1"/>
          </p:cNvGraphicFramePr>
          <p:nvPr>
            <p:extLst>
              <p:ext uri="{D42A27DB-BD31-4B8C-83A1-F6EECF244321}">
                <p14:modId xmlns:p14="http://schemas.microsoft.com/office/powerpoint/2010/main" val="2317844496"/>
              </p:ext>
            </p:extLst>
          </p:nvPr>
        </p:nvGraphicFramePr>
        <p:xfrm>
          <a:off x="7469188" y="2492896"/>
          <a:ext cx="1042987" cy="288925"/>
        </p:xfrm>
        <a:graphic>
          <a:graphicData uri="http://schemas.openxmlformats.org/presentationml/2006/ole">
            <mc:AlternateContent xmlns:mc="http://schemas.openxmlformats.org/markup-compatibility/2006">
              <mc:Choice xmlns:v="urn:schemas-microsoft-com:vml" Requires="v">
                <p:oleObj spid="_x0000_s179362" name="Équation" r:id="rId6" imgW="736560" imgH="203040" progId="Equation.3">
                  <p:embed/>
                </p:oleObj>
              </mc:Choice>
              <mc:Fallback>
                <p:oleObj name="Équation" r:id="rId6" imgW="736560" imgH="203040" progId="Equation.3">
                  <p:embed/>
                  <p:pic>
                    <p:nvPicPr>
                      <p:cNvPr id="0" name=""/>
                      <p:cNvPicPr>
                        <a:picLocks noChangeAspect="1" noChangeArrowheads="1"/>
                      </p:cNvPicPr>
                      <p:nvPr/>
                    </p:nvPicPr>
                    <p:blipFill>
                      <a:blip r:embed="rId7"/>
                      <a:srcRect/>
                      <a:stretch>
                        <a:fillRect/>
                      </a:stretch>
                    </p:blipFill>
                    <p:spPr bwMode="auto">
                      <a:xfrm>
                        <a:off x="7469188" y="2492896"/>
                        <a:ext cx="1042987"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9805" name="Object 13"/>
          <p:cNvGraphicFramePr>
            <a:graphicFrameLocks noChangeAspect="1"/>
          </p:cNvGraphicFramePr>
          <p:nvPr>
            <p:extLst>
              <p:ext uri="{D42A27DB-BD31-4B8C-83A1-F6EECF244321}">
                <p14:modId xmlns:p14="http://schemas.microsoft.com/office/powerpoint/2010/main" val="246250308"/>
              </p:ext>
            </p:extLst>
          </p:nvPr>
        </p:nvGraphicFramePr>
        <p:xfrm>
          <a:off x="1691680" y="5281066"/>
          <a:ext cx="6296025" cy="884238"/>
        </p:xfrm>
        <a:graphic>
          <a:graphicData uri="http://schemas.openxmlformats.org/presentationml/2006/ole">
            <mc:AlternateContent xmlns:mc="http://schemas.openxmlformats.org/markup-compatibility/2006">
              <mc:Choice xmlns:v="urn:schemas-microsoft-com:vml" Requires="v">
                <p:oleObj spid="_x0000_s179363" name="Équation" r:id="rId8" imgW="3619440" imgH="507960" progId="Equation.3">
                  <p:embed/>
                </p:oleObj>
              </mc:Choice>
              <mc:Fallback>
                <p:oleObj name="Équation" r:id="rId8" imgW="3619440" imgH="507960" progId="Equation.3">
                  <p:embed/>
                  <p:pic>
                    <p:nvPicPr>
                      <p:cNvPr id="0" name=""/>
                      <p:cNvPicPr>
                        <a:picLocks noChangeAspect="1" noChangeArrowheads="1"/>
                      </p:cNvPicPr>
                      <p:nvPr/>
                    </p:nvPicPr>
                    <p:blipFill>
                      <a:blip r:embed="rId9"/>
                      <a:srcRect/>
                      <a:stretch>
                        <a:fillRect/>
                      </a:stretch>
                    </p:blipFill>
                    <p:spPr bwMode="auto">
                      <a:xfrm>
                        <a:off x="1691680" y="5281066"/>
                        <a:ext cx="6296025"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9811" name="Text Box 14"/>
          <p:cNvSpPr txBox="1">
            <a:spLocks noChangeArrowheads="1"/>
          </p:cNvSpPr>
          <p:nvPr/>
        </p:nvSpPr>
        <p:spPr bwMode="auto">
          <a:xfrm>
            <a:off x="1042988" y="3898677"/>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GB" sz="1600" b="0">
                <a:latin typeface="Calibri" pitchFamily="34" charset="0"/>
                <a:cs typeface="Calibri" pitchFamily="34" charset="0"/>
              </a:rPr>
              <a:t>(kx1)</a:t>
            </a:r>
          </a:p>
        </p:txBody>
      </p:sp>
      <p:sp>
        <p:nvSpPr>
          <p:cNvPr id="289812" name="Text Box 15"/>
          <p:cNvSpPr txBox="1">
            <a:spLocks noChangeArrowheads="1"/>
          </p:cNvSpPr>
          <p:nvPr/>
        </p:nvSpPr>
        <p:spPr bwMode="auto">
          <a:xfrm>
            <a:off x="2051050" y="3898677"/>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GB" sz="1600" b="0">
                <a:latin typeface="Calibri" pitchFamily="34" charset="0"/>
                <a:cs typeface="Calibri" pitchFamily="34" charset="0"/>
              </a:rPr>
              <a:t>(kx1)</a:t>
            </a:r>
          </a:p>
        </p:txBody>
      </p:sp>
      <p:sp>
        <p:nvSpPr>
          <p:cNvPr id="289813" name="Text Box 16"/>
          <p:cNvSpPr txBox="1">
            <a:spLocks noChangeArrowheads="1"/>
          </p:cNvSpPr>
          <p:nvPr/>
        </p:nvSpPr>
        <p:spPr bwMode="auto">
          <a:xfrm>
            <a:off x="3140075" y="3914552"/>
            <a:ext cx="5838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GB" sz="1600" b="0">
                <a:latin typeface="Calibri" pitchFamily="34" charset="0"/>
                <a:cs typeface="Calibri" pitchFamily="34" charset="0"/>
              </a:rPr>
              <a:t>(kxk)</a:t>
            </a:r>
          </a:p>
        </p:txBody>
      </p:sp>
      <p:sp>
        <p:nvSpPr>
          <p:cNvPr id="289814" name="Text Box 17"/>
          <p:cNvSpPr txBox="1">
            <a:spLocks noChangeArrowheads="1"/>
          </p:cNvSpPr>
          <p:nvPr/>
        </p:nvSpPr>
        <p:spPr bwMode="auto">
          <a:xfrm>
            <a:off x="4355976" y="3898677"/>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GB" sz="1600" b="0" dirty="0">
                <a:latin typeface="Calibri" pitchFamily="34" charset="0"/>
                <a:cs typeface="Calibri" pitchFamily="34" charset="0"/>
              </a:rPr>
              <a:t>(kx1)</a:t>
            </a:r>
          </a:p>
        </p:txBody>
      </p:sp>
      <p:sp>
        <p:nvSpPr>
          <p:cNvPr id="15" name="Titre 1"/>
          <p:cNvSpPr>
            <a:spLocks noGrp="1"/>
          </p:cNvSpPr>
          <p:nvPr>
            <p:ph type="title"/>
          </p:nvPr>
        </p:nvSpPr>
        <p:spPr>
          <a:xfrm>
            <a:off x="323528" y="116632"/>
            <a:ext cx="8640960" cy="864096"/>
          </a:xfrm>
        </p:spPr>
        <p:txBody>
          <a:bodyPr/>
          <a:lstStyle/>
          <a:p>
            <a:r>
              <a:rPr lang="en-GB" sz="3600" dirty="0">
                <a:solidFill>
                  <a:srgbClr val="CC0000"/>
                </a:solidFill>
                <a:latin typeface="Calibri" pitchFamily="34" charset="0"/>
                <a:cs typeface="Calibri" pitchFamily="34" charset="0"/>
              </a:rPr>
              <a:t>Econometric modelling: consistency of OLS</a:t>
            </a:r>
            <a:endParaRPr lang="fr-FR" sz="3600" dirty="0">
              <a:solidFill>
                <a:srgbClr val="CC0000"/>
              </a:solidFill>
              <a:latin typeface="Calibri" pitchFamily="34" charset="0"/>
              <a:cs typeface="Calibri" pitchFamily="34" charset="0"/>
            </a:endParaRPr>
          </a:p>
        </p:txBody>
      </p:sp>
      <p:sp>
        <p:nvSpPr>
          <p:cNvPr id="13" name="Slide Number Placeholder 3"/>
          <p:cNvSpPr txBox="1">
            <a:spLocks noGrp="1"/>
          </p:cNvSpPr>
          <p:nvPr/>
        </p:nvSpPr>
        <p:spPr>
          <a:xfrm>
            <a:off x="6553200" y="6356350"/>
            <a:ext cx="2133600" cy="365125"/>
          </a:xfrm>
          <a:prstGeom prst="rect">
            <a:avLst/>
          </a:prstGeom>
          <a:noFill/>
        </p:spPr>
        <p:txBody>
          <a:bodyPr anchor="ctr"/>
          <a:lstStyle/>
          <a:p>
            <a:pPr algn="r">
              <a:defRPr/>
            </a:pPr>
            <a:fld id="{77E79ADC-62C6-44BF-9438-86D7E217B0CE}" type="slidenum">
              <a:rPr lang="en-ZA" sz="1200">
                <a:solidFill>
                  <a:schemeClr val="tx1">
                    <a:tint val="75000"/>
                  </a:schemeClr>
                </a:solidFill>
              </a:rPr>
              <a:pPr algn="r">
                <a:defRPr/>
              </a:pPr>
              <a:t>11</a:t>
            </a:fld>
            <a:endParaRPr lang="en-ZA" sz="1200">
              <a:solidFill>
                <a:schemeClr val="tx1">
                  <a:tint val="75000"/>
                </a:schemeClr>
              </a:solidFill>
            </a:endParaRPr>
          </a:p>
        </p:txBody>
      </p:sp>
    </p:spTree>
    <p:extLst>
      <p:ext uri="{BB962C8B-B14F-4D97-AF65-F5344CB8AC3E}">
        <p14:creationId xmlns:p14="http://schemas.microsoft.com/office/powerpoint/2010/main" val="3003277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67" name="Rectangle 3"/>
          <p:cNvSpPr>
            <a:spLocks noGrp="1" noChangeArrowheads="1"/>
          </p:cNvSpPr>
          <p:nvPr>
            <p:ph idx="1"/>
          </p:nvPr>
        </p:nvSpPr>
        <p:spPr>
          <a:xfrm>
            <a:off x="304800" y="941784"/>
            <a:ext cx="8534400" cy="5727576"/>
          </a:xfrm>
        </p:spPr>
        <p:txBody>
          <a:bodyPr/>
          <a:lstStyle/>
          <a:p>
            <a:r>
              <a:rPr lang="en-GB" sz="2400" dirty="0">
                <a:latin typeface="Calibri" pitchFamily="34" charset="0"/>
                <a:cs typeface="Calibri" pitchFamily="34" charset="0"/>
              </a:rPr>
              <a:t>So that OLS is consistent if for large enough samples, n, provided:</a:t>
            </a:r>
          </a:p>
          <a:p>
            <a:r>
              <a:rPr lang="en-GB" sz="2400" dirty="0">
                <a:latin typeface="Calibri" pitchFamily="34" charset="0"/>
                <a:cs typeface="Calibri" pitchFamily="34" charset="0"/>
              </a:rPr>
              <a:t>Sample averages converge to population averages as n increases</a:t>
            </a:r>
          </a:p>
          <a:p>
            <a:endParaRPr lang="en-GB" sz="2400" dirty="0">
              <a:latin typeface="Calibri" pitchFamily="34" charset="0"/>
              <a:cs typeface="Calibri" pitchFamily="34" charset="0"/>
            </a:endParaRPr>
          </a:p>
          <a:p>
            <a:endParaRPr lang="en-GB" sz="2400" dirty="0">
              <a:latin typeface="Calibri" pitchFamily="34" charset="0"/>
              <a:cs typeface="Calibri" pitchFamily="34" charset="0"/>
            </a:endParaRPr>
          </a:p>
          <a:p>
            <a:endParaRPr lang="en-GB" sz="2400" dirty="0">
              <a:latin typeface="Calibri" pitchFamily="34" charset="0"/>
              <a:cs typeface="Calibri" pitchFamily="34" charset="0"/>
            </a:endParaRPr>
          </a:p>
          <a:p>
            <a:endParaRPr lang="en-GB" sz="2400" dirty="0">
              <a:latin typeface="Calibri" pitchFamily="34" charset="0"/>
              <a:cs typeface="Calibri" pitchFamily="34" charset="0"/>
            </a:endParaRPr>
          </a:p>
          <a:p>
            <a:r>
              <a:rPr lang="en-GB" sz="2400" dirty="0">
                <a:latin typeface="Calibri" pitchFamily="34" charset="0"/>
                <a:cs typeface="Calibri" pitchFamily="34" charset="0"/>
              </a:rPr>
              <a:t>The </a:t>
            </a:r>
            <a:r>
              <a:rPr lang="en-GB" sz="2400" dirty="0" err="1">
                <a:latin typeface="Calibri" pitchFamily="34" charset="0"/>
                <a:cs typeface="Calibri" pitchFamily="34" charset="0"/>
              </a:rPr>
              <a:t>jth</a:t>
            </a:r>
            <a:r>
              <a:rPr lang="en-GB" sz="2400" dirty="0">
                <a:latin typeface="Calibri" pitchFamily="34" charset="0"/>
                <a:cs typeface="Calibri" pitchFamily="34" charset="0"/>
              </a:rPr>
              <a:t> element of (2) will be,               i.e., the sample average of the product, i.e., it will suffice to assume                       for all draws </a:t>
            </a:r>
            <a:r>
              <a:rPr lang="en-GB" sz="2400" dirty="0" err="1">
                <a:latin typeface="Calibri" pitchFamily="34" charset="0"/>
                <a:cs typeface="Calibri" pitchFamily="34" charset="0"/>
              </a:rPr>
              <a:t>i</a:t>
            </a:r>
            <a:r>
              <a:rPr lang="en-GB" sz="2400" dirty="0">
                <a:latin typeface="Calibri" pitchFamily="34" charset="0"/>
                <a:cs typeface="Calibri" pitchFamily="34" charset="0"/>
              </a:rPr>
              <a:t> and all </a:t>
            </a:r>
            <a:r>
              <a:rPr lang="en-GB" sz="2400" dirty="0" err="1">
                <a:latin typeface="Calibri" pitchFamily="34" charset="0"/>
                <a:cs typeface="Calibri" pitchFamily="34" charset="0"/>
              </a:rPr>
              <a:t>regressors</a:t>
            </a:r>
            <a:r>
              <a:rPr lang="en-GB" sz="2400" dirty="0">
                <a:latin typeface="Calibri" pitchFamily="34" charset="0"/>
                <a:cs typeface="Calibri" pitchFamily="34" charset="0"/>
              </a:rPr>
              <a:t> j.</a:t>
            </a:r>
          </a:p>
          <a:p>
            <a:r>
              <a:rPr lang="en-GB" sz="2400" dirty="0">
                <a:latin typeface="Calibri" pitchFamily="34" charset="0"/>
                <a:cs typeface="Calibri" pitchFamily="34" charset="0"/>
              </a:rPr>
              <a:t>This in turn is guaranteed by                     for each </a:t>
            </a:r>
            <a:r>
              <a:rPr lang="en-GB" sz="2400" dirty="0" err="1">
                <a:latin typeface="Calibri" pitchFamily="34" charset="0"/>
                <a:cs typeface="Calibri" pitchFamily="34" charset="0"/>
              </a:rPr>
              <a:t>regressor</a:t>
            </a:r>
            <a:r>
              <a:rPr lang="en-GB" sz="2400" dirty="0">
                <a:latin typeface="Calibri" pitchFamily="34" charset="0"/>
                <a:cs typeface="Calibri" pitchFamily="34" charset="0"/>
              </a:rPr>
              <a:t> j  and by the law of total expectations:</a:t>
            </a:r>
          </a:p>
        </p:txBody>
      </p:sp>
      <p:graphicFrame>
        <p:nvGraphicFramePr>
          <p:cNvPr id="295946" name="Object 10"/>
          <p:cNvGraphicFramePr>
            <a:graphicFrameLocks noChangeAspect="1"/>
          </p:cNvGraphicFramePr>
          <p:nvPr>
            <p:extLst>
              <p:ext uri="{D42A27DB-BD31-4B8C-83A1-F6EECF244321}">
                <p14:modId xmlns:p14="http://schemas.microsoft.com/office/powerpoint/2010/main" val="1708344103"/>
              </p:ext>
            </p:extLst>
          </p:nvPr>
        </p:nvGraphicFramePr>
        <p:xfrm>
          <a:off x="1100658" y="2372990"/>
          <a:ext cx="1724025" cy="1416050"/>
        </p:xfrm>
        <a:graphic>
          <a:graphicData uri="http://schemas.openxmlformats.org/presentationml/2006/ole">
            <mc:AlternateContent xmlns:mc="http://schemas.openxmlformats.org/markup-compatibility/2006">
              <mc:Choice xmlns:v="urn:schemas-microsoft-com:vml" Requires="v">
                <p:oleObj spid="_x0000_s180609" name="Équation" r:id="rId4" imgW="990360" imgH="812520" progId="Equation.3">
                  <p:embed/>
                </p:oleObj>
              </mc:Choice>
              <mc:Fallback>
                <p:oleObj name="Équation" r:id="rId4" imgW="990360" imgH="812520" progId="Equation.3">
                  <p:embed/>
                  <p:pic>
                    <p:nvPicPr>
                      <p:cNvPr id="0" name=""/>
                      <p:cNvPicPr>
                        <a:picLocks noChangeAspect="1" noChangeArrowheads="1"/>
                      </p:cNvPicPr>
                      <p:nvPr/>
                    </p:nvPicPr>
                    <p:blipFill>
                      <a:blip r:embed="rId5"/>
                      <a:srcRect/>
                      <a:stretch>
                        <a:fillRect/>
                      </a:stretch>
                    </p:blipFill>
                    <p:spPr bwMode="auto">
                      <a:xfrm>
                        <a:off x="1100658" y="2372990"/>
                        <a:ext cx="1724025"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5947" name="Object 11"/>
          <p:cNvGraphicFramePr>
            <a:graphicFrameLocks noChangeAspect="1"/>
          </p:cNvGraphicFramePr>
          <p:nvPr>
            <p:extLst>
              <p:ext uri="{D42A27DB-BD31-4B8C-83A1-F6EECF244321}">
                <p14:modId xmlns:p14="http://schemas.microsoft.com/office/powerpoint/2010/main" val="117869483"/>
              </p:ext>
            </p:extLst>
          </p:nvPr>
        </p:nvGraphicFramePr>
        <p:xfrm>
          <a:off x="6011192" y="4436789"/>
          <a:ext cx="1081088" cy="360363"/>
        </p:xfrm>
        <a:graphic>
          <a:graphicData uri="http://schemas.openxmlformats.org/presentationml/2006/ole">
            <mc:AlternateContent xmlns:mc="http://schemas.openxmlformats.org/markup-compatibility/2006">
              <mc:Choice xmlns:v="urn:schemas-microsoft-com:vml" Requires="v">
                <p:oleObj spid="_x0000_s180610" name="Équation" r:id="rId6" imgW="723600" imgH="241200" progId="Equation.3">
                  <p:embed/>
                </p:oleObj>
              </mc:Choice>
              <mc:Fallback>
                <p:oleObj name="Équation" r:id="rId6" imgW="723600" imgH="241200" progId="Equation.3">
                  <p:embed/>
                  <p:pic>
                    <p:nvPicPr>
                      <p:cNvPr id="0" name=""/>
                      <p:cNvPicPr>
                        <a:picLocks noChangeAspect="1" noChangeArrowheads="1"/>
                      </p:cNvPicPr>
                      <p:nvPr/>
                    </p:nvPicPr>
                    <p:blipFill>
                      <a:blip r:embed="rId7"/>
                      <a:srcRect/>
                      <a:stretch>
                        <a:fillRect/>
                      </a:stretch>
                    </p:blipFill>
                    <p:spPr bwMode="auto">
                      <a:xfrm>
                        <a:off x="6011192" y="4436789"/>
                        <a:ext cx="1081088"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5951" name="Object 15"/>
          <p:cNvGraphicFramePr>
            <a:graphicFrameLocks noChangeAspect="1"/>
          </p:cNvGraphicFramePr>
          <p:nvPr>
            <p:extLst>
              <p:ext uri="{D42A27DB-BD31-4B8C-83A1-F6EECF244321}">
                <p14:modId xmlns:p14="http://schemas.microsoft.com/office/powerpoint/2010/main" val="942985631"/>
              </p:ext>
            </p:extLst>
          </p:nvPr>
        </p:nvGraphicFramePr>
        <p:xfrm>
          <a:off x="6572745" y="2444998"/>
          <a:ext cx="1619126" cy="500025"/>
        </p:xfrm>
        <a:graphic>
          <a:graphicData uri="http://schemas.openxmlformats.org/presentationml/2006/ole">
            <mc:AlternateContent xmlns:mc="http://schemas.openxmlformats.org/markup-compatibility/2006">
              <mc:Choice xmlns:v="urn:schemas-microsoft-com:vml" Requires="v">
                <p:oleObj spid="_x0000_s180611" name="Equation" r:id="rId8" imgW="1396800" imgH="431640" progId="Equation.3">
                  <p:embed/>
                </p:oleObj>
              </mc:Choice>
              <mc:Fallback>
                <p:oleObj name="Equation" r:id="rId8" imgW="1396800" imgH="431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72745" y="2444998"/>
                        <a:ext cx="1619126" cy="500025"/>
                      </a:xfrm>
                      <a:prstGeom prst="rect">
                        <a:avLst/>
                      </a:prstGeom>
                      <a:noFill/>
                      <a:ln>
                        <a:noFill/>
                      </a:ln>
                      <a:effectLst/>
                    </p:spPr>
                  </p:pic>
                </p:oleObj>
              </mc:Fallback>
            </mc:AlternateContent>
          </a:graphicData>
        </a:graphic>
      </p:graphicFrame>
      <p:sp>
        <p:nvSpPr>
          <p:cNvPr id="295969" name="Text Box 16"/>
          <p:cNvSpPr txBox="1">
            <a:spLocks noChangeArrowheads="1"/>
          </p:cNvSpPr>
          <p:nvPr/>
        </p:nvSpPr>
        <p:spPr bwMode="auto">
          <a:xfrm>
            <a:off x="2827858" y="2589014"/>
            <a:ext cx="54165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GB" sz="1600" b="0" dirty="0">
                <a:solidFill>
                  <a:srgbClr val="BC0000"/>
                </a:solidFill>
                <a:latin typeface="Calibri" pitchFamily="34" charset="0"/>
                <a:cs typeface="Calibri" pitchFamily="34" charset="0"/>
              </a:rPr>
              <a:t>NB: M</a:t>
            </a:r>
            <a:r>
              <a:rPr lang="en-GB" sz="1600" b="0" baseline="-25000" dirty="0">
                <a:solidFill>
                  <a:srgbClr val="BC0000"/>
                </a:solidFill>
                <a:latin typeface="Calibri" pitchFamily="34" charset="0"/>
                <a:cs typeface="Calibri" pitchFamily="34" charset="0"/>
              </a:rPr>
              <a:t>X</a:t>
            </a:r>
            <a:r>
              <a:rPr lang="en-GB" sz="1600" b="0" dirty="0">
                <a:solidFill>
                  <a:srgbClr val="BC0000"/>
                </a:solidFill>
                <a:latin typeface="Calibri" pitchFamily="34" charset="0"/>
                <a:cs typeface="Calibri" pitchFamily="34" charset="0"/>
              </a:rPr>
              <a:t> is a ‘limit matrix’ with </a:t>
            </a:r>
            <a:r>
              <a:rPr lang="en-GB" sz="1600" b="0" dirty="0" err="1">
                <a:solidFill>
                  <a:srgbClr val="BC0000"/>
                </a:solidFill>
                <a:latin typeface="Calibri" pitchFamily="34" charset="0"/>
                <a:cs typeface="Calibri" pitchFamily="34" charset="0"/>
              </a:rPr>
              <a:t>jm</a:t>
            </a:r>
            <a:r>
              <a:rPr lang="en-GB" sz="1600" b="0" baseline="30000" dirty="0" err="1">
                <a:solidFill>
                  <a:srgbClr val="BC0000"/>
                </a:solidFill>
                <a:latin typeface="Calibri" pitchFamily="34" charset="0"/>
                <a:cs typeface="Calibri" pitchFamily="34" charset="0"/>
              </a:rPr>
              <a:t>th</a:t>
            </a:r>
            <a:r>
              <a:rPr lang="en-GB" sz="1600" b="0" dirty="0">
                <a:solidFill>
                  <a:srgbClr val="BC0000"/>
                </a:solidFill>
                <a:latin typeface="Calibri" pitchFamily="34" charset="0"/>
                <a:cs typeface="Calibri" pitchFamily="34" charset="0"/>
              </a:rPr>
              <a:t> element,</a:t>
            </a:r>
            <a:r>
              <a:rPr lang="en-GB" sz="1600" b="0" dirty="0">
                <a:latin typeface="Calibri" pitchFamily="34" charset="0"/>
                <a:cs typeface="Calibri" pitchFamily="34" charset="0"/>
              </a:rPr>
              <a:t> </a:t>
            </a:r>
            <a:endParaRPr lang="en-GB" sz="1600" b="0" dirty="0">
              <a:solidFill>
                <a:srgbClr val="BC0000"/>
              </a:solidFill>
              <a:latin typeface="Calibri" pitchFamily="34" charset="0"/>
              <a:cs typeface="Calibri" pitchFamily="34" charset="0"/>
            </a:endParaRPr>
          </a:p>
          <a:p>
            <a:r>
              <a:rPr lang="en-GB" sz="1600" b="0" dirty="0">
                <a:solidFill>
                  <a:srgbClr val="BC0000"/>
                </a:solidFill>
                <a:latin typeface="Calibri" pitchFamily="34" charset="0"/>
                <a:cs typeface="Calibri" pitchFamily="34" charset="0"/>
              </a:rPr>
              <a:t>The limit matrix must be positive definite so we can invert in the OLS formula.  </a:t>
            </a:r>
            <a:endParaRPr lang="en-GB" sz="1600" b="0" dirty="0">
              <a:latin typeface="Calibri" pitchFamily="34" charset="0"/>
              <a:cs typeface="Calibri" pitchFamily="34" charset="0"/>
            </a:endParaRPr>
          </a:p>
        </p:txBody>
      </p:sp>
      <p:graphicFrame>
        <p:nvGraphicFramePr>
          <p:cNvPr id="295957" name="Object 21"/>
          <p:cNvGraphicFramePr>
            <a:graphicFrameLocks noChangeAspect="1"/>
          </p:cNvGraphicFramePr>
          <p:nvPr>
            <p:extLst>
              <p:ext uri="{D42A27DB-BD31-4B8C-83A1-F6EECF244321}">
                <p14:modId xmlns:p14="http://schemas.microsoft.com/office/powerpoint/2010/main" val="791222527"/>
              </p:ext>
            </p:extLst>
          </p:nvPr>
        </p:nvGraphicFramePr>
        <p:xfrm>
          <a:off x="4500562" y="3896801"/>
          <a:ext cx="863525" cy="612319"/>
        </p:xfrm>
        <a:graphic>
          <a:graphicData uri="http://schemas.openxmlformats.org/presentationml/2006/ole">
            <mc:AlternateContent xmlns:mc="http://schemas.openxmlformats.org/markup-compatibility/2006">
              <mc:Choice xmlns:v="urn:schemas-microsoft-com:vml" Requires="v">
                <p:oleObj spid="_x0000_s180612" name="Équation" r:id="rId10" imgW="609480" imgH="431640" progId="Equation.3">
                  <p:embed/>
                </p:oleObj>
              </mc:Choice>
              <mc:Fallback>
                <p:oleObj name="Équation" r:id="rId10" imgW="609480" imgH="431640" progId="Equation.3">
                  <p:embed/>
                  <p:pic>
                    <p:nvPicPr>
                      <p:cNvPr id="0" name=""/>
                      <p:cNvPicPr>
                        <a:picLocks noChangeAspect="1" noChangeArrowheads="1"/>
                      </p:cNvPicPr>
                      <p:nvPr/>
                    </p:nvPicPr>
                    <p:blipFill>
                      <a:blip r:embed="rId11"/>
                      <a:srcRect/>
                      <a:stretch>
                        <a:fillRect/>
                      </a:stretch>
                    </p:blipFill>
                    <p:spPr bwMode="auto">
                      <a:xfrm>
                        <a:off x="4500562" y="3896801"/>
                        <a:ext cx="863525" cy="612319"/>
                      </a:xfrm>
                      <a:prstGeom prst="rect">
                        <a:avLst/>
                      </a:prstGeom>
                      <a:noFill/>
                      <a:ln>
                        <a:noFill/>
                      </a:ln>
                      <a:effectLst/>
                    </p:spPr>
                  </p:pic>
                </p:oleObj>
              </mc:Fallback>
            </mc:AlternateContent>
          </a:graphicData>
        </a:graphic>
      </p:graphicFrame>
      <p:graphicFrame>
        <p:nvGraphicFramePr>
          <p:cNvPr id="295962" name="Object 26"/>
          <p:cNvGraphicFramePr>
            <a:graphicFrameLocks noChangeAspect="1"/>
          </p:cNvGraphicFramePr>
          <p:nvPr>
            <p:extLst>
              <p:ext uri="{D42A27DB-BD31-4B8C-83A1-F6EECF244321}">
                <p14:modId xmlns:p14="http://schemas.microsoft.com/office/powerpoint/2010/main" val="2224511902"/>
              </p:ext>
            </p:extLst>
          </p:nvPr>
        </p:nvGraphicFramePr>
        <p:xfrm>
          <a:off x="2366963" y="1276350"/>
          <a:ext cx="2997200" cy="600075"/>
        </p:xfrm>
        <a:graphic>
          <a:graphicData uri="http://schemas.openxmlformats.org/presentationml/2006/ole">
            <mc:AlternateContent xmlns:mc="http://schemas.openxmlformats.org/markup-compatibility/2006">
              <mc:Choice xmlns:v="urn:schemas-microsoft-com:vml" Requires="v">
                <p:oleObj spid="_x0000_s180613" name="Équation" r:id="rId12" imgW="2311200" imgH="469800" progId="Equation.3">
                  <p:embed/>
                </p:oleObj>
              </mc:Choice>
              <mc:Fallback>
                <p:oleObj name="Équation" r:id="rId12" imgW="2311200" imgH="469800" progId="Equation.3">
                  <p:embed/>
                  <p:pic>
                    <p:nvPicPr>
                      <p:cNvPr id="0" name=""/>
                      <p:cNvPicPr>
                        <a:picLocks noChangeAspect="1" noChangeArrowheads="1"/>
                      </p:cNvPicPr>
                      <p:nvPr/>
                    </p:nvPicPr>
                    <p:blipFill>
                      <a:blip r:embed="rId13"/>
                      <a:srcRect/>
                      <a:stretch>
                        <a:fillRect/>
                      </a:stretch>
                    </p:blipFill>
                    <p:spPr bwMode="auto">
                      <a:xfrm>
                        <a:off x="2366963" y="1276350"/>
                        <a:ext cx="2997200"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5963" name="Object 27"/>
          <p:cNvGraphicFramePr>
            <a:graphicFrameLocks noChangeAspect="1"/>
          </p:cNvGraphicFramePr>
          <p:nvPr>
            <p:extLst>
              <p:ext uri="{D42A27DB-BD31-4B8C-83A1-F6EECF244321}">
                <p14:modId xmlns:p14="http://schemas.microsoft.com/office/powerpoint/2010/main" val="1545018504"/>
              </p:ext>
            </p:extLst>
          </p:nvPr>
        </p:nvGraphicFramePr>
        <p:xfrm>
          <a:off x="4355976" y="5252690"/>
          <a:ext cx="1127125" cy="336550"/>
        </p:xfrm>
        <a:graphic>
          <a:graphicData uri="http://schemas.openxmlformats.org/presentationml/2006/ole">
            <mc:AlternateContent xmlns:mc="http://schemas.openxmlformats.org/markup-compatibility/2006">
              <mc:Choice xmlns:v="urn:schemas-microsoft-com:vml" Requires="v">
                <p:oleObj spid="_x0000_s180614" name="Équation" r:id="rId14" imgW="812520" imgH="241200" progId="Equation.3">
                  <p:embed/>
                </p:oleObj>
              </mc:Choice>
              <mc:Fallback>
                <p:oleObj name="Équation" r:id="rId14" imgW="812520" imgH="241200" progId="Equation.3">
                  <p:embed/>
                  <p:pic>
                    <p:nvPicPr>
                      <p:cNvPr id="0" name=""/>
                      <p:cNvPicPr>
                        <a:picLocks noChangeAspect="1" noChangeArrowheads="1"/>
                      </p:cNvPicPr>
                      <p:nvPr/>
                    </p:nvPicPr>
                    <p:blipFill>
                      <a:blip r:embed="rId15"/>
                      <a:srcRect/>
                      <a:stretch>
                        <a:fillRect/>
                      </a:stretch>
                    </p:blipFill>
                    <p:spPr bwMode="auto">
                      <a:xfrm>
                        <a:off x="4355976" y="5252690"/>
                        <a:ext cx="1127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5964" name="Object 28"/>
          <p:cNvGraphicFramePr>
            <a:graphicFrameLocks noChangeAspect="1"/>
          </p:cNvGraphicFramePr>
          <p:nvPr>
            <p:extLst>
              <p:ext uri="{D42A27DB-BD31-4B8C-83A1-F6EECF244321}">
                <p14:modId xmlns:p14="http://schemas.microsoft.com/office/powerpoint/2010/main" val="1054616552"/>
              </p:ext>
            </p:extLst>
          </p:nvPr>
        </p:nvGraphicFramePr>
        <p:xfrm>
          <a:off x="2038350" y="6034088"/>
          <a:ext cx="5175250" cy="490537"/>
        </p:xfrm>
        <a:graphic>
          <a:graphicData uri="http://schemas.openxmlformats.org/presentationml/2006/ole">
            <mc:AlternateContent xmlns:mc="http://schemas.openxmlformats.org/markup-compatibility/2006">
              <mc:Choice xmlns:v="urn:schemas-microsoft-com:vml" Requires="v">
                <p:oleObj spid="_x0000_s180615" name="Équation" r:id="rId16" imgW="2412720" imgH="228600" progId="Equation.3">
                  <p:embed/>
                </p:oleObj>
              </mc:Choice>
              <mc:Fallback>
                <p:oleObj name="Équation" r:id="rId16" imgW="2412720" imgH="228600" progId="Equation.3">
                  <p:embed/>
                  <p:pic>
                    <p:nvPicPr>
                      <p:cNvPr id="0" name=""/>
                      <p:cNvPicPr>
                        <a:picLocks noChangeAspect="1" noChangeArrowheads="1"/>
                      </p:cNvPicPr>
                      <p:nvPr/>
                    </p:nvPicPr>
                    <p:blipFill>
                      <a:blip r:embed="rId17"/>
                      <a:srcRect/>
                      <a:stretch>
                        <a:fillRect/>
                      </a:stretch>
                    </p:blipFill>
                    <p:spPr bwMode="auto">
                      <a:xfrm>
                        <a:off x="2038350" y="6034088"/>
                        <a:ext cx="5175250" cy="490537"/>
                      </a:xfrm>
                      <a:prstGeom prst="rect">
                        <a:avLst/>
                      </a:prstGeom>
                      <a:noFill/>
                      <a:ln>
                        <a:noFill/>
                      </a:ln>
                      <a:effectLst/>
                    </p:spPr>
                  </p:pic>
                </p:oleObj>
              </mc:Fallback>
            </mc:AlternateContent>
          </a:graphicData>
        </a:graphic>
      </p:graphicFrame>
      <p:sp>
        <p:nvSpPr>
          <p:cNvPr id="16" name="Titre 1"/>
          <p:cNvSpPr>
            <a:spLocks noGrp="1"/>
          </p:cNvSpPr>
          <p:nvPr>
            <p:ph type="title"/>
          </p:nvPr>
        </p:nvSpPr>
        <p:spPr>
          <a:xfrm>
            <a:off x="323528" y="116632"/>
            <a:ext cx="8640960" cy="864096"/>
          </a:xfrm>
        </p:spPr>
        <p:txBody>
          <a:bodyPr/>
          <a:lstStyle/>
          <a:p>
            <a:r>
              <a:rPr lang="en-GB" sz="3600" dirty="0">
                <a:solidFill>
                  <a:srgbClr val="CC0000"/>
                </a:solidFill>
                <a:latin typeface="Calibri" pitchFamily="34" charset="0"/>
                <a:cs typeface="Calibri" pitchFamily="34" charset="0"/>
              </a:rPr>
              <a:t>Econometric modelling: consistency of OLS</a:t>
            </a:r>
            <a:endParaRPr lang="fr-FR" sz="3600" dirty="0">
              <a:solidFill>
                <a:srgbClr val="CC0000"/>
              </a:solidFill>
              <a:latin typeface="Calibri" pitchFamily="34" charset="0"/>
              <a:cs typeface="Calibri" pitchFamily="34" charset="0"/>
            </a:endParaRPr>
          </a:p>
        </p:txBody>
      </p:sp>
      <p:sp>
        <p:nvSpPr>
          <p:cNvPr id="17" name="Slide Number Placeholder 3"/>
          <p:cNvSpPr txBox="1">
            <a:spLocks noGrp="1"/>
          </p:cNvSpPr>
          <p:nvPr/>
        </p:nvSpPr>
        <p:spPr>
          <a:xfrm>
            <a:off x="6553200" y="6356350"/>
            <a:ext cx="2133600" cy="365125"/>
          </a:xfrm>
          <a:prstGeom prst="rect">
            <a:avLst/>
          </a:prstGeom>
          <a:noFill/>
        </p:spPr>
        <p:txBody>
          <a:bodyPr anchor="ctr"/>
          <a:lstStyle/>
          <a:p>
            <a:pPr algn="r">
              <a:defRPr/>
            </a:pPr>
            <a:fld id="{77E79ADC-62C6-44BF-9438-86D7E217B0CE}" type="slidenum">
              <a:rPr lang="en-ZA" sz="1200">
                <a:solidFill>
                  <a:schemeClr val="tx1">
                    <a:tint val="75000"/>
                  </a:schemeClr>
                </a:solidFill>
              </a:rPr>
              <a:pPr algn="r">
                <a:defRPr/>
              </a:pPr>
              <a:t>12</a:t>
            </a:fld>
            <a:endParaRPr lang="en-ZA" sz="1200">
              <a:solidFill>
                <a:schemeClr val="tx1">
                  <a:tint val="75000"/>
                </a:schemeClr>
              </a:solidFill>
            </a:endParaRPr>
          </a:p>
        </p:txBody>
      </p:sp>
    </p:spTree>
    <p:extLst>
      <p:ext uri="{BB962C8B-B14F-4D97-AF65-F5344CB8AC3E}">
        <p14:creationId xmlns:p14="http://schemas.microsoft.com/office/powerpoint/2010/main" val="2094521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1124744"/>
            <a:ext cx="8229600" cy="4824536"/>
          </a:xfrm>
        </p:spPr>
        <p:txBody>
          <a:bodyPr/>
          <a:lstStyle/>
          <a:p>
            <a:r>
              <a:rPr lang="en-US" sz="2400" dirty="0">
                <a:latin typeface="Calibri" pitchFamily="34" charset="0"/>
                <a:cs typeface="Calibri" pitchFamily="34" charset="0"/>
              </a:rPr>
              <a:t>This exercise would be reasonable, if our assumptions were correct</a:t>
            </a:r>
            <a:r>
              <a:rPr lang="fr-FR" sz="2400" dirty="0">
                <a:latin typeface="Calibri" pitchFamily="34" charset="0"/>
                <a:cs typeface="Calibri" pitchFamily="34" charset="0"/>
              </a:rPr>
              <a:t>:</a:t>
            </a:r>
          </a:p>
          <a:p>
            <a:endParaRPr lang="en-GB" sz="2400" dirty="0">
              <a:latin typeface="Calibri" pitchFamily="34" charset="0"/>
              <a:cs typeface="Calibri" pitchFamily="34" charset="0"/>
            </a:endParaRPr>
          </a:p>
          <a:p>
            <a:endParaRPr lang="fr-FR" sz="2400" dirty="0">
              <a:latin typeface="Calibri" pitchFamily="34" charset="0"/>
              <a:cs typeface="Calibri" pitchFamily="34" charset="0"/>
            </a:endParaRPr>
          </a:p>
          <a:p>
            <a:r>
              <a:rPr lang="en-US" sz="2400" dirty="0">
                <a:latin typeface="Calibri" pitchFamily="34" charset="0"/>
                <a:cs typeface="Calibri" pitchFamily="34" charset="0"/>
              </a:rPr>
              <a:t>It is easy to defend the first two assumptions but not the third one.</a:t>
            </a:r>
          </a:p>
          <a:p>
            <a:endParaRPr lang="en-US" sz="2400" dirty="0">
              <a:latin typeface="Calibri" pitchFamily="34" charset="0"/>
              <a:cs typeface="Calibri" pitchFamily="34" charset="0"/>
            </a:endParaRPr>
          </a:p>
          <a:p>
            <a:r>
              <a:rPr lang="en-US" sz="2400" dirty="0">
                <a:latin typeface="Calibri" pitchFamily="34" charset="0"/>
                <a:cs typeface="Calibri" pitchFamily="34" charset="0"/>
              </a:rPr>
              <a:t>Prices change independently of shocks to the demand, only when the market is perfectly competitive ⇒ p = MC.</a:t>
            </a:r>
          </a:p>
          <a:p>
            <a:endParaRPr lang="en-US" sz="2400" dirty="0">
              <a:latin typeface="Calibri" pitchFamily="34" charset="0"/>
              <a:cs typeface="Calibri" pitchFamily="34" charset="0"/>
            </a:endParaRPr>
          </a:p>
          <a:p>
            <a:r>
              <a:rPr lang="en-US" sz="2400" dirty="0">
                <a:latin typeface="Calibri" pitchFamily="34" charset="0"/>
                <a:cs typeface="Calibri" pitchFamily="34" charset="0"/>
              </a:rPr>
              <a:t>In perfectly competitive market, price changes only due to shocks to the costs and not because of shocks to demand</a:t>
            </a:r>
            <a:r>
              <a:rPr lang="fr-FR" sz="2400" dirty="0">
                <a:latin typeface="Calibri" pitchFamily="34" charset="0"/>
                <a:cs typeface="Calibri" pitchFamily="34" charset="0"/>
              </a:rPr>
              <a:t>.</a:t>
            </a:r>
          </a:p>
        </p:txBody>
      </p:sp>
      <p:graphicFrame>
        <p:nvGraphicFramePr>
          <p:cNvPr id="5" name="Objet 4"/>
          <p:cNvGraphicFramePr>
            <a:graphicFrameLocks noGrp="1" noChangeAspect="1"/>
          </p:cNvGraphicFramePr>
          <p:nvPr>
            <p:extLst>
              <p:ext uri="{D42A27DB-BD31-4B8C-83A1-F6EECF244321}">
                <p14:modId xmlns:p14="http://schemas.microsoft.com/office/powerpoint/2010/main" val="1005695991"/>
              </p:ext>
            </p:extLst>
          </p:nvPr>
        </p:nvGraphicFramePr>
        <p:xfrm>
          <a:off x="1691680" y="2152725"/>
          <a:ext cx="1360487" cy="484187"/>
        </p:xfrm>
        <a:graphic>
          <a:graphicData uri="http://schemas.openxmlformats.org/presentationml/2006/ole">
            <mc:AlternateContent xmlns:mc="http://schemas.openxmlformats.org/markup-compatibility/2006">
              <mc:Choice xmlns:v="urn:schemas-microsoft-com:vml" Requires="v">
                <p:oleObj spid="_x0000_s145332" name="Équation" r:id="rId3" imgW="571320" imgH="203040" progId="Equation.3">
                  <p:embed/>
                </p:oleObj>
              </mc:Choice>
              <mc:Fallback>
                <p:oleObj name="Équation" r:id="rId3" imgW="571320" imgH="203040" progId="Equation.3">
                  <p:embed/>
                  <p:pic>
                    <p:nvPicPr>
                      <p:cNvPr id="0" name="Obje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2152725"/>
                        <a:ext cx="1360487" cy="484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t 5"/>
          <p:cNvGraphicFramePr>
            <a:graphicFrameLocks noGrp="1" noChangeAspect="1"/>
          </p:cNvGraphicFramePr>
          <p:nvPr>
            <p:extLst>
              <p:ext uri="{D42A27DB-BD31-4B8C-83A1-F6EECF244321}">
                <p14:modId xmlns:p14="http://schemas.microsoft.com/office/powerpoint/2010/main" val="1780053208"/>
              </p:ext>
            </p:extLst>
          </p:nvPr>
        </p:nvGraphicFramePr>
        <p:xfrm>
          <a:off x="3617913" y="2133600"/>
          <a:ext cx="1752600" cy="484188"/>
        </p:xfrm>
        <a:graphic>
          <a:graphicData uri="http://schemas.openxmlformats.org/presentationml/2006/ole">
            <mc:AlternateContent xmlns:mc="http://schemas.openxmlformats.org/markup-compatibility/2006">
              <mc:Choice xmlns:v="urn:schemas-microsoft-com:vml" Requires="v">
                <p:oleObj spid="_x0000_s145333" name="Équation" r:id="rId5" imgW="736560" imgH="203040" progId="Equation.3">
                  <p:embed/>
                </p:oleObj>
              </mc:Choice>
              <mc:Fallback>
                <p:oleObj name="Équation" r:id="rId5" imgW="736560" imgH="203040" progId="Equation.3">
                  <p:embed/>
                  <p:pic>
                    <p:nvPicPr>
                      <p:cNvPr id="0" name="Objet 5"/>
                      <p:cNvPicPr>
                        <a:picLocks noGrp="1" noChangeAspect="1" noChangeArrowheads="1"/>
                      </p:cNvPicPr>
                      <p:nvPr/>
                    </p:nvPicPr>
                    <p:blipFill>
                      <a:blip r:embed="rId6"/>
                      <a:srcRect/>
                      <a:stretch>
                        <a:fillRect/>
                      </a:stretch>
                    </p:blipFill>
                    <p:spPr bwMode="auto">
                      <a:xfrm>
                        <a:off x="3617913" y="2133600"/>
                        <a:ext cx="1752600"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t 6"/>
          <p:cNvGraphicFramePr>
            <a:graphicFrameLocks noGrp="1" noChangeAspect="1"/>
          </p:cNvGraphicFramePr>
          <p:nvPr>
            <p:extLst>
              <p:ext uri="{D42A27DB-BD31-4B8C-83A1-F6EECF244321}">
                <p14:modId xmlns:p14="http://schemas.microsoft.com/office/powerpoint/2010/main" val="3163351610"/>
              </p:ext>
            </p:extLst>
          </p:nvPr>
        </p:nvGraphicFramePr>
        <p:xfrm>
          <a:off x="6265863" y="2133600"/>
          <a:ext cx="1693862" cy="484188"/>
        </p:xfrm>
        <a:graphic>
          <a:graphicData uri="http://schemas.openxmlformats.org/presentationml/2006/ole">
            <mc:AlternateContent xmlns:mc="http://schemas.openxmlformats.org/markup-compatibility/2006">
              <mc:Choice xmlns:v="urn:schemas-microsoft-com:vml" Requires="v">
                <p:oleObj spid="_x0000_s145334" name="Équation" r:id="rId7" imgW="711000" imgH="203040" progId="Equation.3">
                  <p:embed/>
                </p:oleObj>
              </mc:Choice>
              <mc:Fallback>
                <p:oleObj name="Équation" r:id="rId7" imgW="711000" imgH="203040" progId="Equation.3">
                  <p:embed/>
                  <p:pic>
                    <p:nvPicPr>
                      <p:cNvPr id="0" name="Objet 6"/>
                      <p:cNvPicPr>
                        <a:picLocks noGrp="1" noChangeAspect="1" noChangeArrowheads="1"/>
                      </p:cNvPicPr>
                      <p:nvPr/>
                    </p:nvPicPr>
                    <p:blipFill>
                      <a:blip r:embed="rId8"/>
                      <a:srcRect/>
                      <a:stretch>
                        <a:fillRect/>
                      </a:stretch>
                    </p:blipFill>
                    <p:spPr bwMode="auto">
                      <a:xfrm>
                        <a:off x="6265863" y="2133600"/>
                        <a:ext cx="1693862"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itre 1"/>
          <p:cNvSpPr>
            <a:spLocks noGrp="1"/>
          </p:cNvSpPr>
          <p:nvPr>
            <p:ph type="title"/>
          </p:nvPr>
        </p:nvSpPr>
        <p:spPr>
          <a:xfrm>
            <a:off x="539552" y="116632"/>
            <a:ext cx="8229600" cy="864096"/>
          </a:xfrm>
        </p:spPr>
        <p:txBody>
          <a:bodyPr/>
          <a:lstStyle/>
          <a:p>
            <a:r>
              <a:rPr lang="en-GB" sz="3600" dirty="0">
                <a:solidFill>
                  <a:srgbClr val="CC0000"/>
                </a:solidFill>
                <a:latin typeface="Calibri" pitchFamily="34" charset="0"/>
                <a:cs typeface="Calibri" pitchFamily="34" charset="0"/>
              </a:rPr>
              <a:t>Econometric modelling</a:t>
            </a:r>
            <a:endParaRPr lang="fr-FR" sz="3600" dirty="0">
              <a:solidFill>
                <a:srgbClr val="CC0000"/>
              </a:solidFill>
              <a:latin typeface="Calibri" pitchFamily="34" charset="0"/>
              <a:cs typeface="Calibri" pitchFamily="34" charset="0"/>
            </a:endParaRPr>
          </a:p>
        </p:txBody>
      </p:sp>
      <p:sp>
        <p:nvSpPr>
          <p:cNvPr id="8" name="Slide Number Placeholder 3"/>
          <p:cNvSpPr txBox="1">
            <a:spLocks noGrp="1"/>
          </p:cNvSpPr>
          <p:nvPr/>
        </p:nvSpPr>
        <p:spPr>
          <a:xfrm>
            <a:off x="6553200" y="6356350"/>
            <a:ext cx="2133600" cy="365125"/>
          </a:xfrm>
          <a:prstGeom prst="rect">
            <a:avLst/>
          </a:prstGeom>
          <a:noFill/>
        </p:spPr>
        <p:txBody>
          <a:bodyPr anchor="ctr"/>
          <a:lstStyle/>
          <a:p>
            <a:pPr algn="r">
              <a:defRPr/>
            </a:pPr>
            <a:fld id="{77E79ADC-62C6-44BF-9438-86D7E217B0CE}" type="slidenum">
              <a:rPr lang="en-ZA" sz="1200">
                <a:solidFill>
                  <a:schemeClr val="tx1">
                    <a:tint val="75000"/>
                  </a:schemeClr>
                </a:solidFill>
              </a:rPr>
              <a:pPr algn="r">
                <a:defRPr/>
              </a:pPr>
              <a:t>13</a:t>
            </a:fld>
            <a:endParaRPr lang="en-ZA" sz="1200">
              <a:solidFill>
                <a:schemeClr val="tx1">
                  <a:tint val="75000"/>
                </a:schemeClr>
              </a:solidFill>
            </a:endParaRPr>
          </a:p>
        </p:txBody>
      </p:sp>
    </p:spTree>
    <p:extLst>
      <p:ext uri="{BB962C8B-B14F-4D97-AF65-F5344CB8AC3E}">
        <p14:creationId xmlns:p14="http://schemas.microsoft.com/office/powerpoint/2010/main" val="403513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268760"/>
            <a:ext cx="8229600" cy="4752528"/>
          </a:xfrm>
        </p:spPr>
        <p:txBody>
          <a:bodyPr/>
          <a:lstStyle/>
          <a:p>
            <a:r>
              <a:rPr lang="fr-FR" sz="2400" dirty="0" err="1">
                <a:latin typeface="Calibri" pitchFamily="34" charset="0"/>
                <a:cs typeface="Calibri" pitchFamily="34" charset="0"/>
              </a:rPr>
              <a:t>Since</a:t>
            </a:r>
            <a:r>
              <a:rPr lang="fr-FR" sz="2400" dirty="0">
                <a:latin typeface="Calibri" pitchFamily="34" charset="0"/>
                <a:cs typeface="Calibri" pitchFamily="34" charset="0"/>
              </a:rPr>
              <a:t> </a:t>
            </a:r>
            <a:r>
              <a:rPr lang="fr-FR" sz="2400" dirty="0" err="1">
                <a:latin typeface="Calibri" pitchFamily="34" charset="0"/>
                <a:cs typeface="Calibri" pitchFamily="34" charset="0"/>
              </a:rPr>
              <a:t>we</a:t>
            </a:r>
            <a:r>
              <a:rPr lang="fr-FR" sz="2400" dirty="0">
                <a:latin typeface="Calibri" pitchFamily="34" charset="0"/>
                <a:cs typeface="Calibri" pitchFamily="34" charset="0"/>
              </a:rPr>
              <a:t> </a:t>
            </a:r>
            <a:r>
              <a:rPr lang="en-US" sz="2400" dirty="0">
                <a:latin typeface="Calibri" pitchFamily="34" charset="0"/>
                <a:cs typeface="Calibri" pitchFamily="34" charset="0"/>
              </a:rPr>
              <a:t>believe that firms observe </a:t>
            </a:r>
            <a:r>
              <a:rPr lang="el-GR" sz="2400" dirty="0">
                <a:latin typeface="Calibri" pitchFamily="34" charset="0"/>
                <a:cs typeface="Calibri" pitchFamily="34" charset="0"/>
              </a:rPr>
              <a:t>ε</a:t>
            </a:r>
            <a:r>
              <a:rPr lang="en-US" sz="2400" dirty="0">
                <a:latin typeface="Calibri" pitchFamily="34" charset="0"/>
                <a:cs typeface="Calibri" pitchFamily="34" charset="0"/>
              </a:rPr>
              <a:t> the situation in oligopoly is different. For example, in a </a:t>
            </a:r>
            <a:r>
              <a:rPr lang="en-US" sz="2400" dirty="0" err="1">
                <a:latin typeface="Calibri" pitchFamily="34" charset="0"/>
                <a:cs typeface="Calibri" pitchFamily="34" charset="0"/>
              </a:rPr>
              <a:t>Cournot</a:t>
            </a:r>
            <a:r>
              <a:rPr lang="en-US" sz="2400" dirty="0">
                <a:latin typeface="Calibri" pitchFamily="34" charset="0"/>
                <a:cs typeface="Calibri" pitchFamily="34" charset="0"/>
              </a:rPr>
              <a:t> duopoly serving the market described by our assumed demand function:</a:t>
            </a:r>
          </a:p>
          <a:p>
            <a:endParaRPr lang="en-US" sz="2400" dirty="0">
              <a:latin typeface="Calibri" pitchFamily="34" charset="0"/>
              <a:cs typeface="Calibri" pitchFamily="34" charset="0"/>
            </a:endParaRPr>
          </a:p>
          <a:p>
            <a:endParaRPr lang="en-US" sz="2400" dirty="0">
              <a:latin typeface="Calibri" pitchFamily="34" charset="0"/>
              <a:cs typeface="Calibri" pitchFamily="34" charset="0"/>
            </a:endParaRPr>
          </a:p>
          <a:p>
            <a:r>
              <a:rPr lang="en-US" sz="2400" dirty="0">
                <a:latin typeface="Calibri" pitchFamily="34" charset="0"/>
                <a:cs typeface="Calibri" pitchFamily="34" charset="0"/>
              </a:rPr>
              <a:t>The equilibrium price can be found to be:</a:t>
            </a:r>
          </a:p>
          <a:p>
            <a:endParaRPr lang="en-US" sz="2400" dirty="0">
              <a:latin typeface="Calibri" pitchFamily="34" charset="0"/>
              <a:cs typeface="Calibri" pitchFamily="34" charset="0"/>
            </a:endParaRPr>
          </a:p>
          <a:p>
            <a:endParaRPr lang="en-US" sz="2400" dirty="0">
              <a:latin typeface="Calibri" pitchFamily="34" charset="0"/>
              <a:cs typeface="Calibri" pitchFamily="34" charset="0"/>
            </a:endParaRPr>
          </a:p>
          <a:p>
            <a:r>
              <a:rPr lang="en-US" sz="2400" dirty="0">
                <a:latin typeface="Calibri" pitchFamily="34" charset="0"/>
                <a:cs typeface="Calibri" pitchFamily="34" charset="0"/>
              </a:rPr>
              <a:t>Hence, price will be correlated with the demand shocks and basic assumptions of OLS will fail.</a:t>
            </a:r>
            <a:endParaRPr lang="fr-FR" sz="2400" dirty="0">
              <a:latin typeface="Calibri" pitchFamily="34" charset="0"/>
              <a:cs typeface="Calibri" pitchFamily="34" charset="0"/>
            </a:endParaRPr>
          </a:p>
        </p:txBody>
      </p:sp>
      <p:sp>
        <p:nvSpPr>
          <p:cNvPr id="9" name="Titre 1"/>
          <p:cNvSpPr>
            <a:spLocks noGrp="1"/>
          </p:cNvSpPr>
          <p:nvPr>
            <p:ph type="title"/>
          </p:nvPr>
        </p:nvSpPr>
        <p:spPr>
          <a:xfrm>
            <a:off x="539552" y="116632"/>
            <a:ext cx="8229600" cy="864096"/>
          </a:xfrm>
        </p:spPr>
        <p:txBody>
          <a:bodyPr/>
          <a:lstStyle/>
          <a:p>
            <a:r>
              <a:rPr lang="en-GB" sz="3600" dirty="0">
                <a:solidFill>
                  <a:srgbClr val="CC0000"/>
                </a:solidFill>
                <a:latin typeface="Calibri" pitchFamily="34" charset="0"/>
                <a:cs typeface="Calibri" pitchFamily="34" charset="0"/>
              </a:rPr>
              <a:t>Econometric modelling</a:t>
            </a:r>
            <a:endParaRPr lang="fr-FR" sz="3600" dirty="0">
              <a:solidFill>
                <a:srgbClr val="CC0000"/>
              </a:solidFill>
              <a:latin typeface="Calibri" pitchFamily="34" charset="0"/>
              <a:cs typeface="Calibri" pitchFamily="34" charset="0"/>
            </a:endParaRPr>
          </a:p>
        </p:txBody>
      </p:sp>
      <p:sp>
        <p:nvSpPr>
          <p:cNvPr id="8" name="Slide Number Placeholder 3"/>
          <p:cNvSpPr txBox="1">
            <a:spLocks noGrp="1"/>
          </p:cNvSpPr>
          <p:nvPr/>
        </p:nvSpPr>
        <p:spPr>
          <a:xfrm>
            <a:off x="6553200" y="6356350"/>
            <a:ext cx="2133600" cy="365125"/>
          </a:xfrm>
          <a:prstGeom prst="rect">
            <a:avLst/>
          </a:prstGeom>
          <a:noFill/>
        </p:spPr>
        <p:txBody>
          <a:bodyPr anchor="ctr"/>
          <a:lstStyle/>
          <a:p>
            <a:pPr algn="r">
              <a:defRPr/>
            </a:pPr>
            <a:fld id="{77E79ADC-62C6-44BF-9438-86D7E217B0CE}" type="slidenum">
              <a:rPr lang="en-ZA" sz="1200">
                <a:solidFill>
                  <a:schemeClr val="tx1">
                    <a:tint val="75000"/>
                  </a:schemeClr>
                </a:solidFill>
              </a:rPr>
              <a:pPr algn="r">
                <a:defRPr/>
              </a:pPr>
              <a:t>14</a:t>
            </a:fld>
            <a:endParaRPr lang="en-ZA" sz="1200">
              <a:solidFill>
                <a:schemeClr val="tx1">
                  <a:tint val="75000"/>
                </a:schemeClr>
              </a:solidFill>
            </a:endParaRPr>
          </a:p>
        </p:txBody>
      </p:sp>
      <p:graphicFrame>
        <p:nvGraphicFramePr>
          <p:cNvPr id="2" name="Objet 1"/>
          <p:cNvGraphicFramePr>
            <a:graphicFrameLocks noChangeAspect="1"/>
          </p:cNvGraphicFramePr>
          <p:nvPr>
            <p:extLst>
              <p:ext uri="{D42A27DB-BD31-4B8C-83A1-F6EECF244321}">
                <p14:modId xmlns:p14="http://schemas.microsoft.com/office/powerpoint/2010/main" val="1548337146"/>
              </p:ext>
            </p:extLst>
          </p:nvPr>
        </p:nvGraphicFramePr>
        <p:xfrm>
          <a:off x="1554163" y="4221163"/>
          <a:ext cx="5932487" cy="820737"/>
        </p:xfrm>
        <a:graphic>
          <a:graphicData uri="http://schemas.openxmlformats.org/presentationml/2006/ole">
            <mc:AlternateContent xmlns:mc="http://schemas.openxmlformats.org/markup-compatibility/2006">
              <mc:Choice xmlns:v="urn:schemas-microsoft-com:vml" Requires="v">
                <p:oleObj spid="_x0000_s146040" name="Équation" r:id="rId3" imgW="3098520" imgH="431640" progId="Equation.3">
                  <p:embed/>
                </p:oleObj>
              </mc:Choice>
              <mc:Fallback>
                <p:oleObj name="Équation" r:id="rId3" imgW="3098520" imgH="431640" progId="Equation.3">
                  <p:embed/>
                  <p:pic>
                    <p:nvPicPr>
                      <p:cNvPr id="0" name="Object 8"/>
                      <p:cNvPicPr>
                        <a:picLocks noChangeAspect="1" noChangeArrowheads="1"/>
                      </p:cNvPicPr>
                      <p:nvPr/>
                    </p:nvPicPr>
                    <p:blipFill>
                      <a:blip r:embed="rId4"/>
                      <a:srcRect/>
                      <a:stretch>
                        <a:fillRect/>
                      </a:stretch>
                    </p:blipFill>
                    <p:spPr bwMode="auto">
                      <a:xfrm>
                        <a:off x="1554163" y="4221163"/>
                        <a:ext cx="5932487"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t 4"/>
          <p:cNvGraphicFramePr>
            <a:graphicFrameLocks noChangeAspect="1"/>
          </p:cNvGraphicFramePr>
          <p:nvPr>
            <p:extLst>
              <p:ext uri="{D42A27DB-BD31-4B8C-83A1-F6EECF244321}">
                <p14:modId xmlns:p14="http://schemas.microsoft.com/office/powerpoint/2010/main" val="1081919968"/>
              </p:ext>
            </p:extLst>
          </p:nvPr>
        </p:nvGraphicFramePr>
        <p:xfrm>
          <a:off x="2483346" y="2924944"/>
          <a:ext cx="2952750" cy="473075"/>
        </p:xfrm>
        <a:graphic>
          <a:graphicData uri="http://schemas.openxmlformats.org/presentationml/2006/ole">
            <mc:AlternateContent xmlns:mc="http://schemas.openxmlformats.org/markup-compatibility/2006">
              <mc:Choice xmlns:v="urn:schemas-microsoft-com:vml" Requires="v">
                <p:oleObj spid="_x0000_s146041" name="Equation" r:id="rId5" imgW="1422400" imgH="228600" progId="Equation.3">
                  <p:embed/>
                </p:oleObj>
              </mc:Choice>
              <mc:Fallback>
                <p:oleObj name="Equation" r:id="rId5" imgW="142240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3346" y="2924944"/>
                        <a:ext cx="29527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5736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1052736"/>
            <a:ext cx="8424936" cy="2144300"/>
          </a:xfrm>
        </p:spPr>
        <p:txBody>
          <a:bodyPr/>
          <a:lstStyle/>
          <a:p>
            <a:pPr>
              <a:spcBef>
                <a:spcPts val="0"/>
              </a:spcBef>
            </a:pPr>
            <a:r>
              <a:rPr lang="en-US" sz="2400" dirty="0">
                <a:latin typeface="Calibri" pitchFamily="34" charset="0"/>
                <a:cs typeface="Calibri" pitchFamily="34" charset="0"/>
              </a:rPr>
              <a:t>If in our demand model, the changes in </a:t>
            </a:r>
            <a:r>
              <a:rPr lang="el-GR" sz="2400" dirty="0">
                <a:latin typeface="Calibri" pitchFamily="34" charset="0"/>
                <a:cs typeface="Calibri" pitchFamily="34" charset="0"/>
              </a:rPr>
              <a:t>ε</a:t>
            </a:r>
            <a:r>
              <a:rPr lang="en-US" sz="2400" dirty="0">
                <a:latin typeface="Calibri" pitchFamily="34" charset="0"/>
                <a:cs typeface="Calibri" pitchFamily="34" charset="0"/>
              </a:rPr>
              <a:t> and p are not related we should be able to disentangle the effects of </a:t>
            </a:r>
            <a:r>
              <a:rPr lang="el-GR" sz="2400" dirty="0">
                <a:latin typeface="Calibri" pitchFamily="34" charset="0"/>
                <a:cs typeface="Calibri" pitchFamily="34" charset="0"/>
              </a:rPr>
              <a:t>ε</a:t>
            </a:r>
            <a:r>
              <a:rPr lang="en-US" sz="2400" dirty="0">
                <a:latin typeface="Calibri" pitchFamily="34" charset="0"/>
                <a:cs typeface="Calibri" pitchFamily="34" charset="0"/>
              </a:rPr>
              <a:t> and p.</a:t>
            </a:r>
          </a:p>
          <a:p>
            <a:pPr>
              <a:spcBef>
                <a:spcPts val="0"/>
              </a:spcBef>
            </a:pPr>
            <a:r>
              <a:rPr lang="en-US" sz="2400" dirty="0">
                <a:latin typeface="Calibri" pitchFamily="34" charset="0"/>
                <a:cs typeface="Calibri" pitchFamily="34" charset="0"/>
              </a:rPr>
              <a:t>However, when p and </a:t>
            </a:r>
            <a:r>
              <a:rPr lang="el-GR" sz="2400" dirty="0">
                <a:latin typeface="Calibri" pitchFamily="34" charset="0"/>
                <a:cs typeface="Calibri" pitchFamily="34" charset="0"/>
              </a:rPr>
              <a:t>ε</a:t>
            </a:r>
            <a:r>
              <a:rPr lang="en-US" sz="2400" dirty="0">
                <a:latin typeface="Calibri" pitchFamily="34" charset="0"/>
                <a:cs typeface="Calibri" pitchFamily="34" charset="0"/>
              </a:rPr>
              <a:t> are related, we cannot disentangle their separate effects, no matter how many observations we have ⇒ our estimate of </a:t>
            </a:r>
            <a:r>
              <a:rPr lang="el-GR" sz="2400" dirty="0">
                <a:latin typeface="Calibri" pitchFamily="34" charset="0"/>
                <a:cs typeface="Calibri" pitchFamily="34" charset="0"/>
              </a:rPr>
              <a:t>γ</a:t>
            </a:r>
            <a:r>
              <a:rPr lang="en-GB" sz="2400" dirty="0">
                <a:latin typeface="Calibri" pitchFamily="34" charset="0"/>
                <a:cs typeface="Calibri" pitchFamily="34" charset="0"/>
              </a:rPr>
              <a:t> </a:t>
            </a:r>
            <a:r>
              <a:rPr lang="en-US" sz="2400" dirty="0">
                <a:latin typeface="Calibri" pitchFamily="34" charset="0"/>
                <a:cs typeface="Calibri" pitchFamily="34" charset="0"/>
              </a:rPr>
              <a:t>will be biased.</a:t>
            </a:r>
            <a:endParaRPr lang="fr-FR" sz="2400" dirty="0">
              <a:latin typeface="Calibri" pitchFamily="34" charset="0"/>
              <a:cs typeface="Calibri" pitchFamily="34" charset="0"/>
            </a:endParaRPr>
          </a:p>
        </p:txBody>
      </p:sp>
      <p:sp>
        <p:nvSpPr>
          <p:cNvPr id="9" name="Titre 1"/>
          <p:cNvSpPr>
            <a:spLocks noGrp="1"/>
          </p:cNvSpPr>
          <p:nvPr>
            <p:ph type="title"/>
          </p:nvPr>
        </p:nvSpPr>
        <p:spPr>
          <a:xfrm>
            <a:off x="539552" y="116632"/>
            <a:ext cx="8229600" cy="864096"/>
          </a:xfrm>
        </p:spPr>
        <p:txBody>
          <a:bodyPr/>
          <a:lstStyle/>
          <a:p>
            <a:r>
              <a:rPr lang="en-GB" sz="3600" dirty="0">
                <a:solidFill>
                  <a:srgbClr val="CC0000"/>
                </a:solidFill>
                <a:latin typeface="Calibri" pitchFamily="34" charset="0"/>
                <a:cs typeface="Calibri" pitchFamily="34" charset="0"/>
              </a:rPr>
              <a:t>Econometric modelling</a:t>
            </a:r>
            <a:endParaRPr lang="fr-FR" sz="3600" dirty="0">
              <a:solidFill>
                <a:srgbClr val="CC0000"/>
              </a:solidFill>
              <a:latin typeface="Calibri" pitchFamily="34" charset="0"/>
              <a:cs typeface="Calibri" pitchFamily="34" charset="0"/>
            </a:endParaRPr>
          </a:p>
        </p:txBody>
      </p:sp>
      <p:sp>
        <p:nvSpPr>
          <p:cNvPr id="6" name="Slide Number Placeholder 3"/>
          <p:cNvSpPr txBox="1">
            <a:spLocks noGrp="1"/>
          </p:cNvSpPr>
          <p:nvPr/>
        </p:nvSpPr>
        <p:spPr>
          <a:xfrm>
            <a:off x="6553200" y="6356350"/>
            <a:ext cx="2133600" cy="365125"/>
          </a:xfrm>
          <a:prstGeom prst="rect">
            <a:avLst/>
          </a:prstGeom>
          <a:noFill/>
        </p:spPr>
        <p:txBody>
          <a:bodyPr anchor="ctr"/>
          <a:lstStyle/>
          <a:p>
            <a:pPr algn="r">
              <a:defRPr/>
            </a:pPr>
            <a:fld id="{77E79ADC-62C6-44BF-9438-86D7E217B0CE}" type="slidenum">
              <a:rPr lang="en-ZA" sz="1200">
                <a:solidFill>
                  <a:schemeClr val="tx1">
                    <a:tint val="75000"/>
                  </a:schemeClr>
                </a:solidFill>
              </a:rPr>
              <a:pPr algn="r">
                <a:defRPr/>
              </a:pPr>
              <a:t>15</a:t>
            </a:fld>
            <a:endParaRPr lang="en-ZA" sz="1200">
              <a:solidFill>
                <a:schemeClr val="tx1">
                  <a:tint val="75000"/>
                </a:schemeClr>
              </a:solidFill>
            </a:endParaRPr>
          </a:p>
        </p:txBody>
      </p:sp>
      <p:sp>
        <p:nvSpPr>
          <p:cNvPr id="7" name="Line 4"/>
          <p:cNvSpPr>
            <a:spLocks noChangeShapeType="1"/>
          </p:cNvSpPr>
          <p:nvPr/>
        </p:nvSpPr>
        <p:spPr bwMode="auto">
          <a:xfrm flipV="1">
            <a:off x="611188" y="3418225"/>
            <a:ext cx="0" cy="2879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b="0">
              <a:latin typeface="Calibri" pitchFamily="34" charset="0"/>
              <a:cs typeface="Calibri" pitchFamily="34" charset="0"/>
            </a:endParaRPr>
          </a:p>
        </p:txBody>
      </p:sp>
      <p:sp>
        <p:nvSpPr>
          <p:cNvPr id="8" name="Line 5"/>
          <p:cNvSpPr>
            <a:spLocks noChangeShapeType="1"/>
          </p:cNvSpPr>
          <p:nvPr/>
        </p:nvSpPr>
        <p:spPr bwMode="auto">
          <a:xfrm>
            <a:off x="609600" y="6242388"/>
            <a:ext cx="3657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b="0">
              <a:latin typeface="Calibri" pitchFamily="34" charset="0"/>
              <a:cs typeface="Calibri" pitchFamily="34" charset="0"/>
            </a:endParaRPr>
          </a:p>
        </p:txBody>
      </p:sp>
      <p:sp>
        <p:nvSpPr>
          <p:cNvPr id="10" name="Text Box 6"/>
          <p:cNvSpPr txBox="1">
            <a:spLocks noChangeArrowheads="1"/>
          </p:cNvSpPr>
          <p:nvPr/>
        </p:nvSpPr>
        <p:spPr bwMode="auto">
          <a:xfrm>
            <a:off x="202465" y="3048893"/>
            <a:ext cx="6575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GB" b="0" dirty="0">
                <a:latin typeface="Calibri" pitchFamily="34" charset="0"/>
                <a:cs typeface="Calibri" pitchFamily="34" charset="0"/>
              </a:rPr>
              <a:t>Price</a:t>
            </a:r>
          </a:p>
        </p:txBody>
      </p:sp>
      <p:sp>
        <p:nvSpPr>
          <p:cNvPr id="11" name="Text Box 7"/>
          <p:cNvSpPr txBox="1">
            <a:spLocks noChangeArrowheads="1"/>
          </p:cNvSpPr>
          <p:nvPr/>
        </p:nvSpPr>
        <p:spPr bwMode="auto">
          <a:xfrm>
            <a:off x="3353512" y="6237312"/>
            <a:ext cx="1035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GB" b="0" dirty="0">
                <a:latin typeface="Calibri" pitchFamily="34" charset="0"/>
                <a:cs typeface="Calibri" pitchFamily="34" charset="0"/>
              </a:rPr>
              <a:t>Quantity</a:t>
            </a:r>
          </a:p>
        </p:txBody>
      </p:sp>
      <p:sp>
        <p:nvSpPr>
          <p:cNvPr id="12" name="Line 8"/>
          <p:cNvSpPr>
            <a:spLocks noChangeShapeType="1"/>
          </p:cNvSpPr>
          <p:nvPr/>
        </p:nvSpPr>
        <p:spPr bwMode="auto">
          <a:xfrm>
            <a:off x="611188" y="3870663"/>
            <a:ext cx="3529012" cy="2016125"/>
          </a:xfrm>
          <a:prstGeom prst="line">
            <a:avLst/>
          </a:prstGeom>
          <a:noFill/>
          <a:ln w="57150">
            <a:solidFill>
              <a:srgbClr val="3F70EB"/>
            </a:solidFill>
            <a:round/>
            <a:headEnd/>
            <a:tailEnd/>
          </a:ln>
          <a:extLst>
            <a:ext uri="{909E8E84-426E-40DD-AFC4-6F175D3DCCD1}">
              <a14:hiddenFill xmlns:a14="http://schemas.microsoft.com/office/drawing/2010/main">
                <a:noFill/>
              </a14:hiddenFill>
            </a:ext>
          </a:extLst>
        </p:spPr>
        <p:txBody>
          <a:bodyPr/>
          <a:lstStyle/>
          <a:p>
            <a:endParaRPr lang="fr-FR" b="0">
              <a:latin typeface="Calibri" pitchFamily="34" charset="0"/>
              <a:cs typeface="Calibri" pitchFamily="34" charset="0"/>
            </a:endParaRPr>
          </a:p>
        </p:txBody>
      </p:sp>
      <p:sp>
        <p:nvSpPr>
          <p:cNvPr id="13" name="Oval 11"/>
          <p:cNvSpPr>
            <a:spLocks noChangeArrowheads="1"/>
          </p:cNvSpPr>
          <p:nvPr/>
        </p:nvSpPr>
        <p:spPr bwMode="auto">
          <a:xfrm>
            <a:off x="827088" y="4662825"/>
            <a:ext cx="144462"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14" name="Oval 24"/>
          <p:cNvSpPr>
            <a:spLocks noChangeArrowheads="1"/>
          </p:cNvSpPr>
          <p:nvPr/>
        </p:nvSpPr>
        <p:spPr bwMode="auto">
          <a:xfrm>
            <a:off x="1042988" y="4839038"/>
            <a:ext cx="144462"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15" name="Oval 25"/>
          <p:cNvSpPr>
            <a:spLocks noChangeArrowheads="1"/>
          </p:cNvSpPr>
          <p:nvPr/>
        </p:nvSpPr>
        <p:spPr bwMode="auto">
          <a:xfrm>
            <a:off x="1330325" y="4981913"/>
            <a:ext cx="144463"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16" name="Oval 26"/>
          <p:cNvSpPr>
            <a:spLocks noChangeArrowheads="1"/>
          </p:cNvSpPr>
          <p:nvPr/>
        </p:nvSpPr>
        <p:spPr bwMode="auto">
          <a:xfrm>
            <a:off x="1690688" y="5199400"/>
            <a:ext cx="144462"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17" name="Oval 27"/>
          <p:cNvSpPr>
            <a:spLocks noChangeArrowheads="1"/>
          </p:cNvSpPr>
          <p:nvPr/>
        </p:nvSpPr>
        <p:spPr bwMode="auto">
          <a:xfrm>
            <a:off x="1835150" y="4839038"/>
            <a:ext cx="144463" cy="142875"/>
          </a:xfrm>
          <a:prstGeom prst="ellipse">
            <a:avLst/>
          </a:prstGeom>
          <a:solidFill>
            <a:schemeClr val="accent1"/>
          </a:solidFill>
          <a:ln w="9525">
            <a:solidFill>
              <a:schemeClr val="tx1"/>
            </a:solidFill>
            <a:round/>
            <a:headEnd/>
            <a:tailEnd/>
          </a:ln>
        </p:spPr>
        <p:txBody>
          <a:bodyPr wrap="none" anchor="ctr"/>
          <a:lstStyle/>
          <a:p>
            <a:pPr algn="ctr"/>
            <a:endParaRPr lang="en-US" b="0">
              <a:latin typeface="Calibri" pitchFamily="34" charset="0"/>
              <a:cs typeface="Calibri" pitchFamily="34" charset="0"/>
            </a:endParaRPr>
          </a:p>
        </p:txBody>
      </p:sp>
      <p:sp>
        <p:nvSpPr>
          <p:cNvPr id="18" name="Oval 28"/>
          <p:cNvSpPr>
            <a:spLocks noChangeArrowheads="1"/>
          </p:cNvSpPr>
          <p:nvPr/>
        </p:nvSpPr>
        <p:spPr bwMode="auto">
          <a:xfrm>
            <a:off x="1979613" y="5270838"/>
            <a:ext cx="144462"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19" name="Oval 29"/>
          <p:cNvSpPr>
            <a:spLocks noChangeArrowheads="1"/>
          </p:cNvSpPr>
          <p:nvPr/>
        </p:nvSpPr>
        <p:spPr bwMode="auto">
          <a:xfrm>
            <a:off x="2266950" y="5486738"/>
            <a:ext cx="144463"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20" name="Oval 30"/>
          <p:cNvSpPr>
            <a:spLocks noChangeArrowheads="1"/>
          </p:cNvSpPr>
          <p:nvPr/>
        </p:nvSpPr>
        <p:spPr bwMode="auto">
          <a:xfrm>
            <a:off x="2482850" y="5342275"/>
            <a:ext cx="144463"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21" name="Oval 31"/>
          <p:cNvSpPr>
            <a:spLocks noChangeArrowheads="1"/>
          </p:cNvSpPr>
          <p:nvPr/>
        </p:nvSpPr>
        <p:spPr bwMode="auto">
          <a:xfrm>
            <a:off x="2698750" y="4694575"/>
            <a:ext cx="144463"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22" name="Oval 32"/>
          <p:cNvSpPr>
            <a:spLocks noChangeArrowheads="1"/>
          </p:cNvSpPr>
          <p:nvPr/>
        </p:nvSpPr>
        <p:spPr bwMode="auto">
          <a:xfrm>
            <a:off x="2914650" y="4621550"/>
            <a:ext cx="144463"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23" name="Oval 33"/>
          <p:cNvSpPr>
            <a:spLocks noChangeArrowheads="1"/>
          </p:cNvSpPr>
          <p:nvPr/>
        </p:nvSpPr>
        <p:spPr bwMode="auto">
          <a:xfrm>
            <a:off x="3130550" y="4912063"/>
            <a:ext cx="144463"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24" name="Oval 34"/>
          <p:cNvSpPr>
            <a:spLocks noChangeArrowheads="1"/>
          </p:cNvSpPr>
          <p:nvPr/>
        </p:nvSpPr>
        <p:spPr bwMode="auto">
          <a:xfrm>
            <a:off x="3346450" y="5631200"/>
            <a:ext cx="144463"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25" name="Oval 35"/>
          <p:cNvSpPr>
            <a:spLocks noChangeArrowheads="1"/>
          </p:cNvSpPr>
          <p:nvPr/>
        </p:nvSpPr>
        <p:spPr bwMode="auto">
          <a:xfrm>
            <a:off x="3635375" y="5270838"/>
            <a:ext cx="144463"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26" name="Oval 36"/>
          <p:cNvSpPr>
            <a:spLocks noChangeArrowheads="1"/>
          </p:cNvSpPr>
          <p:nvPr/>
        </p:nvSpPr>
        <p:spPr bwMode="auto">
          <a:xfrm>
            <a:off x="3851275" y="5054938"/>
            <a:ext cx="144463"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27" name="Oval 37"/>
          <p:cNvSpPr>
            <a:spLocks noChangeArrowheads="1"/>
          </p:cNvSpPr>
          <p:nvPr/>
        </p:nvSpPr>
        <p:spPr bwMode="auto">
          <a:xfrm>
            <a:off x="3924300" y="5415300"/>
            <a:ext cx="144463"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28" name="Oval 38"/>
          <p:cNvSpPr>
            <a:spLocks noChangeArrowheads="1"/>
          </p:cNvSpPr>
          <p:nvPr/>
        </p:nvSpPr>
        <p:spPr bwMode="auto">
          <a:xfrm>
            <a:off x="2843213" y="5558175"/>
            <a:ext cx="144462"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29" name="Oval 39"/>
          <p:cNvSpPr>
            <a:spLocks noChangeArrowheads="1"/>
          </p:cNvSpPr>
          <p:nvPr/>
        </p:nvSpPr>
        <p:spPr bwMode="auto">
          <a:xfrm>
            <a:off x="2051050" y="4334213"/>
            <a:ext cx="144463"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30" name="Oval 40"/>
          <p:cNvSpPr>
            <a:spLocks noChangeArrowheads="1"/>
          </p:cNvSpPr>
          <p:nvPr/>
        </p:nvSpPr>
        <p:spPr bwMode="auto">
          <a:xfrm>
            <a:off x="2338388" y="4405650"/>
            <a:ext cx="144462"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31" name="Oval 41"/>
          <p:cNvSpPr>
            <a:spLocks noChangeArrowheads="1"/>
          </p:cNvSpPr>
          <p:nvPr/>
        </p:nvSpPr>
        <p:spPr bwMode="auto">
          <a:xfrm>
            <a:off x="2554288" y="4262775"/>
            <a:ext cx="144462"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32" name="Oval 42"/>
          <p:cNvSpPr>
            <a:spLocks noChangeArrowheads="1"/>
          </p:cNvSpPr>
          <p:nvPr/>
        </p:nvSpPr>
        <p:spPr bwMode="auto">
          <a:xfrm>
            <a:off x="2770188" y="4405650"/>
            <a:ext cx="144462"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33" name="Oval 43"/>
          <p:cNvSpPr>
            <a:spLocks noChangeArrowheads="1"/>
          </p:cNvSpPr>
          <p:nvPr/>
        </p:nvSpPr>
        <p:spPr bwMode="auto">
          <a:xfrm>
            <a:off x="1403350" y="3902413"/>
            <a:ext cx="144463"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34" name="Oval 44"/>
          <p:cNvSpPr>
            <a:spLocks noChangeArrowheads="1"/>
          </p:cNvSpPr>
          <p:nvPr/>
        </p:nvSpPr>
        <p:spPr bwMode="auto">
          <a:xfrm>
            <a:off x="1690688" y="4119900"/>
            <a:ext cx="144462"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35" name="Oval 45"/>
          <p:cNvSpPr>
            <a:spLocks noChangeArrowheads="1"/>
          </p:cNvSpPr>
          <p:nvPr/>
        </p:nvSpPr>
        <p:spPr bwMode="auto">
          <a:xfrm>
            <a:off x="1403350" y="4551700"/>
            <a:ext cx="144463"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36" name="Oval 46"/>
          <p:cNvSpPr>
            <a:spLocks noChangeArrowheads="1"/>
          </p:cNvSpPr>
          <p:nvPr/>
        </p:nvSpPr>
        <p:spPr bwMode="auto">
          <a:xfrm>
            <a:off x="971550" y="3686513"/>
            <a:ext cx="144463"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37" name="Oval 47"/>
          <p:cNvSpPr>
            <a:spLocks noChangeArrowheads="1"/>
          </p:cNvSpPr>
          <p:nvPr/>
        </p:nvSpPr>
        <p:spPr bwMode="auto">
          <a:xfrm>
            <a:off x="1187450" y="3902413"/>
            <a:ext cx="144463"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38" name="Oval 48"/>
          <p:cNvSpPr>
            <a:spLocks noChangeArrowheads="1"/>
          </p:cNvSpPr>
          <p:nvPr/>
        </p:nvSpPr>
        <p:spPr bwMode="auto">
          <a:xfrm>
            <a:off x="1546225" y="3686513"/>
            <a:ext cx="144463"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39" name="Oval 49"/>
          <p:cNvSpPr>
            <a:spLocks noChangeArrowheads="1"/>
          </p:cNvSpPr>
          <p:nvPr/>
        </p:nvSpPr>
        <p:spPr bwMode="auto">
          <a:xfrm>
            <a:off x="1906588" y="3902413"/>
            <a:ext cx="144462" cy="142875"/>
          </a:xfrm>
          <a:prstGeom prst="ellipse">
            <a:avLst/>
          </a:prstGeom>
          <a:solidFill>
            <a:schemeClr val="accent1"/>
          </a:solidFill>
          <a:ln w="9525">
            <a:solidFill>
              <a:schemeClr val="tx1"/>
            </a:solidFill>
            <a:round/>
            <a:headEnd/>
            <a:tailEnd/>
          </a:ln>
        </p:spPr>
        <p:txBody>
          <a:bodyPr wrap="none" anchor="ctr"/>
          <a:lstStyle/>
          <a:p>
            <a:pPr algn="ctr"/>
            <a:endParaRPr lang="en-US" b="0">
              <a:latin typeface="Calibri" pitchFamily="34" charset="0"/>
              <a:cs typeface="Calibri" pitchFamily="34" charset="0"/>
            </a:endParaRPr>
          </a:p>
        </p:txBody>
      </p:sp>
      <p:sp>
        <p:nvSpPr>
          <p:cNvPr id="40" name="Oval 50"/>
          <p:cNvSpPr>
            <a:spLocks noChangeArrowheads="1"/>
          </p:cNvSpPr>
          <p:nvPr/>
        </p:nvSpPr>
        <p:spPr bwMode="auto">
          <a:xfrm>
            <a:off x="2338388" y="3973850"/>
            <a:ext cx="144462" cy="142875"/>
          </a:xfrm>
          <a:prstGeom prst="ellipse">
            <a:avLst/>
          </a:prstGeom>
          <a:solidFill>
            <a:schemeClr val="accent1"/>
          </a:solidFill>
          <a:ln w="9525">
            <a:solidFill>
              <a:schemeClr val="tx1"/>
            </a:solidFill>
            <a:round/>
            <a:headEnd/>
            <a:tailEnd/>
          </a:ln>
        </p:spPr>
        <p:txBody>
          <a:bodyPr wrap="none" anchor="ctr"/>
          <a:lstStyle/>
          <a:p>
            <a:pPr algn="ctr"/>
            <a:endParaRPr lang="en-US" b="0">
              <a:latin typeface="Calibri" pitchFamily="34" charset="0"/>
              <a:cs typeface="Calibri" pitchFamily="34" charset="0"/>
            </a:endParaRPr>
          </a:p>
        </p:txBody>
      </p:sp>
      <p:sp>
        <p:nvSpPr>
          <p:cNvPr id="41" name="Line 51"/>
          <p:cNvSpPr>
            <a:spLocks noChangeShapeType="1"/>
          </p:cNvSpPr>
          <p:nvPr/>
        </p:nvSpPr>
        <p:spPr bwMode="auto">
          <a:xfrm flipV="1">
            <a:off x="4997450" y="3418225"/>
            <a:ext cx="0" cy="2879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b="0">
              <a:latin typeface="Calibri" pitchFamily="34" charset="0"/>
              <a:cs typeface="Calibri" pitchFamily="34" charset="0"/>
            </a:endParaRPr>
          </a:p>
        </p:txBody>
      </p:sp>
      <p:sp>
        <p:nvSpPr>
          <p:cNvPr id="42" name="Text Box 53"/>
          <p:cNvSpPr txBox="1">
            <a:spLocks noChangeArrowheads="1"/>
          </p:cNvSpPr>
          <p:nvPr/>
        </p:nvSpPr>
        <p:spPr bwMode="auto">
          <a:xfrm>
            <a:off x="4237421" y="3277986"/>
            <a:ext cx="6575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GB" b="0" dirty="0">
                <a:latin typeface="Calibri" pitchFamily="34" charset="0"/>
                <a:cs typeface="Calibri" pitchFamily="34" charset="0"/>
              </a:rPr>
              <a:t>Price</a:t>
            </a:r>
          </a:p>
        </p:txBody>
      </p:sp>
      <p:sp>
        <p:nvSpPr>
          <p:cNvPr id="44" name="Line 55"/>
          <p:cNvSpPr>
            <a:spLocks noChangeShapeType="1"/>
          </p:cNvSpPr>
          <p:nvPr/>
        </p:nvSpPr>
        <p:spPr bwMode="auto">
          <a:xfrm>
            <a:off x="4997450" y="3870663"/>
            <a:ext cx="3529013" cy="2016125"/>
          </a:xfrm>
          <a:prstGeom prst="line">
            <a:avLst/>
          </a:prstGeom>
          <a:noFill/>
          <a:ln w="57150">
            <a:solidFill>
              <a:srgbClr val="3F70EB"/>
            </a:solidFill>
            <a:round/>
            <a:headEnd/>
            <a:tailEnd/>
          </a:ln>
          <a:extLst>
            <a:ext uri="{909E8E84-426E-40DD-AFC4-6F175D3DCCD1}">
              <a14:hiddenFill xmlns:a14="http://schemas.microsoft.com/office/drawing/2010/main">
                <a:noFill/>
              </a14:hiddenFill>
            </a:ext>
          </a:extLst>
        </p:spPr>
        <p:txBody>
          <a:bodyPr/>
          <a:lstStyle/>
          <a:p>
            <a:endParaRPr lang="fr-FR" b="0">
              <a:latin typeface="Calibri" pitchFamily="34" charset="0"/>
              <a:cs typeface="Calibri" pitchFamily="34" charset="0"/>
            </a:endParaRPr>
          </a:p>
        </p:txBody>
      </p:sp>
      <p:sp>
        <p:nvSpPr>
          <p:cNvPr id="45" name="Oval 56"/>
          <p:cNvSpPr>
            <a:spLocks noChangeArrowheads="1"/>
          </p:cNvSpPr>
          <p:nvPr/>
        </p:nvSpPr>
        <p:spPr bwMode="auto">
          <a:xfrm>
            <a:off x="5219700" y="4159588"/>
            <a:ext cx="144463"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46" name="Oval 59"/>
          <p:cNvSpPr>
            <a:spLocks noChangeArrowheads="1"/>
          </p:cNvSpPr>
          <p:nvPr/>
        </p:nvSpPr>
        <p:spPr bwMode="auto">
          <a:xfrm>
            <a:off x="5435600" y="4446925"/>
            <a:ext cx="144463"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47" name="Oval 60"/>
          <p:cNvSpPr>
            <a:spLocks noChangeArrowheads="1"/>
          </p:cNvSpPr>
          <p:nvPr/>
        </p:nvSpPr>
        <p:spPr bwMode="auto">
          <a:xfrm>
            <a:off x="5940425" y="4591388"/>
            <a:ext cx="144463"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48" name="Oval 61"/>
          <p:cNvSpPr>
            <a:spLocks noChangeArrowheads="1"/>
          </p:cNvSpPr>
          <p:nvPr/>
        </p:nvSpPr>
        <p:spPr bwMode="auto">
          <a:xfrm>
            <a:off x="6084888" y="4878725"/>
            <a:ext cx="144462"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49" name="Oval 62"/>
          <p:cNvSpPr>
            <a:spLocks noChangeArrowheads="1"/>
          </p:cNvSpPr>
          <p:nvPr/>
        </p:nvSpPr>
        <p:spPr bwMode="auto">
          <a:xfrm>
            <a:off x="6221413" y="4839038"/>
            <a:ext cx="144462" cy="142875"/>
          </a:xfrm>
          <a:prstGeom prst="ellipse">
            <a:avLst/>
          </a:prstGeom>
          <a:solidFill>
            <a:schemeClr val="accent1"/>
          </a:solidFill>
          <a:ln w="9525">
            <a:solidFill>
              <a:schemeClr val="tx1"/>
            </a:solidFill>
            <a:round/>
            <a:headEnd/>
            <a:tailEnd/>
          </a:ln>
        </p:spPr>
        <p:txBody>
          <a:bodyPr wrap="none" anchor="ctr"/>
          <a:lstStyle/>
          <a:p>
            <a:pPr algn="ctr"/>
            <a:endParaRPr lang="en-US" b="0">
              <a:latin typeface="Calibri" pitchFamily="34" charset="0"/>
              <a:cs typeface="Calibri" pitchFamily="34" charset="0"/>
            </a:endParaRPr>
          </a:p>
        </p:txBody>
      </p:sp>
      <p:sp>
        <p:nvSpPr>
          <p:cNvPr id="50" name="Oval 63"/>
          <p:cNvSpPr>
            <a:spLocks noChangeArrowheads="1"/>
          </p:cNvSpPr>
          <p:nvPr/>
        </p:nvSpPr>
        <p:spPr bwMode="auto">
          <a:xfrm>
            <a:off x="6443663" y="5023188"/>
            <a:ext cx="144462"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51" name="Oval 64"/>
          <p:cNvSpPr>
            <a:spLocks noChangeArrowheads="1"/>
          </p:cNvSpPr>
          <p:nvPr/>
        </p:nvSpPr>
        <p:spPr bwMode="auto">
          <a:xfrm>
            <a:off x="6659563" y="5094625"/>
            <a:ext cx="144462"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52" name="Oval 65"/>
          <p:cNvSpPr>
            <a:spLocks noChangeArrowheads="1"/>
          </p:cNvSpPr>
          <p:nvPr/>
        </p:nvSpPr>
        <p:spPr bwMode="auto">
          <a:xfrm>
            <a:off x="6877050" y="5094625"/>
            <a:ext cx="144463"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53" name="Oval 66"/>
          <p:cNvSpPr>
            <a:spLocks noChangeArrowheads="1"/>
          </p:cNvSpPr>
          <p:nvPr/>
        </p:nvSpPr>
        <p:spPr bwMode="auto">
          <a:xfrm>
            <a:off x="7092950" y="4735850"/>
            <a:ext cx="144463"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54" name="Oval 67"/>
          <p:cNvSpPr>
            <a:spLocks noChangeArrowheads="1"/>
          </p:cNvSpPr>
          <p:nvPr/>
        </p:nvSpPr>
        <p:spPr bwMode="auto">
          <a:xfrm>
            <a:off x="7620000" y="4032588"/>
            <a:ext cx="144463"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55" name="Oval 68"/>
          <p:cNvSpPr>
            <a:spLocks noChangeArrowheads="1"/>
          </p:cNvSpPr>
          <p:nvPr/>
        </p:nvSpPr>
        <p:spPr bwMode="auto">
          <a:xfrm>
            <a:off x="7848600" y="4108788"/>
            <a:ext cx="144463"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56" name="Oval 69"/>
          <p:cNvSpPr>
            <a:spLocks noChangeArrowheads="1"/>
          </p:cNvSpPr>
          <p:nvPr/>
        </p:nvSpPr>
        <p:spPr bwMode="auto">
          <a:xfrm>
            <a:off x="7732713" y="5631200"/>
            <a:ext cx="144462"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57" name="Oval 70"/>
          <p:cNvSpPr>
            <a:spLocks noChangeArrowheads="1"/>
          </p:cNvSpPr>
          <p:nvPr/>
        </p:nvSpPr>
        <p:spPr bwMode="auto">
          <a:xfrm>
            <a:off x="7924800" y="4565988"/>
            <a:ext cx="144463"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58" name="Oval 71"/>
          <p:cNvSpPr>
            <a:spLocks noChangeArrowheads="1"/>
          </p:cNvSpPr>
          <p:nvPr/>
        </p:nvSpPr>
        <p:spPr bwMode="auto">
          <a:xfrm>
            <a:off x="8305800" y="4565988"/>
            <a:ext cx="144463"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59" name="Oval 72"/>
          <p:cNvSpPr>
            <a:spLocks noChangeArrowheads="1"/>
          </p:cNvSpPr>
          <p:nvPr/>
        </p:nvSpPr>
        <p:spPr bwMode="auto">
          <a:xfrm>
            <a:off x="8243888" y="5167650"/>
            <a:ext cx="144462"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60" name="Oval 73"/>
          <p:cNvSpPr>
            <a:spLocks noChangeArrowheads="1"/>
          </p:cNvSpPr>
          <p:nvPr/>
        </p:nvSpPr>
        <p:spPr bwMode="auto">
          <a:xfrm>
            <a:off x="7235825" y="5310525"/>
            <a:ext cx="144463"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61" name="Oval 74"/>
          <p:cNvSpPr>
            <a:spLocks noChangeArrowheads="1"/>
          </p:cNvSpPr>
          <p:nvPr/>
        </p:nvSpPr>
        <p:spPr bwMode="auto">
          <a:xfrm>
            <a:off x="6443663" y="4231025"/>
            <a:ext cx="144462"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62" name="Oval 75"/>
          <p:cNvSpPr>
            <a:spLocks noChangeArrowheads="1"/>
          </p:cNvSpPr>
          <p:nvPr/>
        </p:nvSpPr>
        <p:spPr bwMode="auto">
          <a:xfrm>
            <a:off x="6732588" y="4518363"/>
            <a:ext cx="144462"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63" name="Oval 76"/>
          <p:cNvSpPr>
            <a:spLocks noChangeArrowheads="1"/>
          </p:cNvSpPr>
          <p:nvPr/>
        </p:nvSpPr>
        <p:spPr bwMode="auto">
          <a:xfrm>
            <a:off x="7086600" y="4032588"/>
            <a:ext cx="144463"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64" name="Oval 77"/>
          <p:cNvSpPr>
            <a:spLocks noChangeArrowheads="1"/>
          </p:cNvSpPr>
          <p:nvPr/>
        </p:nvSpPr>
        <p:spPr bwMode="auto">
          <a:xfrm>
            <a:off x="7315200" y="4261188"/>
            <a:ext cx="144463"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65" name="Oval 78"/>
          <p:cNvSpPr>
            <a:spLocks noChangeArrowheads="1"/>
          </p:cNvSpPr>
          <p:nvPr/>
        </p:nvSpPr>
        <p:spPr bwMode="auto">
          <a:xfrm>
            <a:off x="5795963" y="3799225"/>
            <a:ext cx="144462"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66" name="Oval 79"/>
          <p:cNvSpPr>
            <a:spLocks noChangeArrowheads="1"/>
          </p:cNvSpPr>
          <p:nvPr/>
        </p:nvSpPr>
        <p:spPr bwMode="auto">
          <a:xfrm>
            <a:off x="6084888" y="4231025"/>
            <a:ext cx="144462"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67" name="Oval 80"/>
          <p:cNvSpPr>
            <a:spLocks noChangeArrowheads="1"/>
          </p:cNvSpPr>
          <p:nvPr/>
        </p:nvSpPr>
        <p:spPr bwMode="auto">
          <a:xfrm>
            <a:off x="5789613" y="4551700"/>
            <a:ext cx="144462"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68" name="Oval 81"/>
          <p:cNvSpPr>
            <a:spLocks noChangeArrowheads="1"/>
          </p:cNvSpPr>
          <p:nvPr/>
        </p:nvSpPr>
        <p:spPr bwMode="auto">
          <a:xfrm>
            <a:off x="5357813" y="3686513"/>
            <a:ext cx="144462"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69" name="Oval 82"/>
          <p:cNvSpPr>
            <a:spLocks noChangeArrowheads="1"/>
          </p:cNvSpPr>
          <p:nvPr/>
        </p:nvSpPr>
        <p:spPr bwMode="auto">
          <a:xfrm>
            <a:off x="5651500" y="3583325"/>
            <a:ext cx="144463"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70" name="Oval 83"/>
          <p:cNvSpPr>
            <a:spLocks noChangeArrowheads="1"/>
          </p:cNvSpPr>
          <p:nvPr/>
        </p:nvSpPr>
        <p:spPr bwMode="auto">
          <a:xfrm>
            <a:off x="5940425" y="3510300"/>
            <a:ext cx="144463" cy="142875"/>
          </a:xfrm>
          <a:prstGeom prst="ellipse">
            <a:avLst/>
          </a:prstGeom>
          <a:solidFill>
            <a:schemeClr val="accent1"/>
          </a:solidFill>
          <a:ln w="9525">
            <a:solidFill>
              <a:schemeClr val="tx1"/>
            </a:solidFill>
            <a:round/>
            <a:headEnd/>
            <a:tailEnd/>
          </a:ln>
        </p:spPr>
        <p:txBody>
          <a:bodyPr wrap="none" anchor="ctr"/>
          <a:lstStyle/>
          <a:p>
            <a:endParaRPr lang="en-ZA" b="0">
              <a:latin typeface="Calibri" pitchFamily="34" charset="0"/>
              <a:cs typeface="Calibri" pitchFamily="34" charset="0"/>
            </a:endParaRPr>
          </a:p>
        </p:txBody>
      </p:sp>
      <p:sp>
        <p:nvSpPr>
          <p:cNvPr id="71" name="Oval 84"/>
          <p:cNvSpPr>
            <a:spLocks noChangeArrowheads="1"/>
          </p:cNvSpPr>
          <p:nvPr/>
        </p:nvSpPr>
        <p:spPr bwMode="auto">
          <a:xfrm>
            <a:off x="6477000" y="3651588"/>
            <a:ext cx="144463" cy="142875"/>
          </a:xfrm>
          <a:prstGeom prst="ellipse">
            <a:avLst/>
          </a:prstGeom>
          <a:solidFill>
            <a:schemeClr val="accent1"/>
          </a:solidFill>
          <a:ln w="9525">
            <a:solidFill>
              <a:schemeClr val="tx1"/>
            </a:solidFill>
            <a:round/>
            <a:headEnd/>
            <a:tailEnd/>
          </a:ln>
        </p:spPr>
        <p:txBody>
          <a:bodyPr wrap="none" anchor="ctr"/>
          <a:lstStyle/>
          <a:p>
            <a:pPr algn="ctr"/>
            <a:endParaRPr lang="en-US" b="0">
              <a:latin typeface="Calibri" pitchFamily="34" charset="0"/>
              <a:cs typeface="Calibri" pitchFamily="34" charset="0"/>
            </a:endParaRPr>
          </a:p>
        </p:txBody>
      </p:sp>
      <p:sp>
        <p:nvSpPr>
          <p:cNvPr id="72" name="Oval 85"/>
          <p:cNvSpPr>
            <a:spLocks noChangeArrowheads="1"/>
          </p:cNvSpPr>
          <p:nvPr/>
        </p:nvSpPr>
        <p:spPr bwMode="auto">
          <a:xfrm>
            <a:off x="6724650" y="3973850"/>
            <a:ext cx="144463" cy="142875"/>
          </a:xfrm>
          <a:prstGeom prst="ellipse">
            <a:avLst/>
          </a:prstGeom>
          <a:solidFill>
            <a:schemeClr val="accent1"/>
          </a:solidFill>
          <a:ln w="9525">
            <a:solidFill>
              <a:schemeClr val="tx1"/>
            </a:solidFill>
            <a:round/>
            <a:headEnd/>
            <a:tailEnd/>
          </a:ln>
        </p:spPr>
        <p:txBody>
          <a:bodyPr wrap="none" anchor="ctr"/>
          <a:lstStyle/>
          <a:p>
            <a:pPr algn="ctr"/>
            <a:endParaRPr lang="en-US" b="0">
              <a:latin typeface="Calibri" pitchFamily="34" charset="0"/>
              <a:cs typeface="Calibri" pitchFamily="34" charset="0"/>
            </a:endParaRPr>
          </a:p>
        </p:txBody>
      </p:sp>
      <p:sp>
        <p:nvSpPr>
          <p:cNvPr id="73" name="Line 88"/>
          <p:cNvSpPr>
            <a:spLocks noChangeShapeType="1"/>
          </p:cNvSpPr>
          <p:nvPr/>
        </p:nvSpPr>
        <p:spPr bwMode="auto">
          <a:xfrm>
            <a:off x="5146675" y="3735725"/>
            <a:ext cx="3387725" cy="1516063"/>
          </a:xfrm>
          <a:prstGeom prst="line">
            <a:avLst/>
          </a:prstGeom>
          <a:noFill/>
          <a:ln w="57150">
            <a:solidFill>
              <a:srgbClr val="BC0000"/>
            </a:solidFill>
            <a:prstDash val="dash"/>
            <a:round/>
            <a:headEnd/>
            <a:tailEnd/>
          </a:ln>
          <a:extLst>
            <a:ext uri="{909E8E84-426E-40DD-AFC4-6F175D3DCCD1}">
              <a14:hiddenFill xmlns:a14="http://schemas.microsoft.com/office/drawing/2010/main">
                <a:noFill/>
              </a14:hiddenFill>
            </a:ext>
          </a:extLst>
        </p:spPr>
        <p:txBody>
          <a:bodyPr/>
          <a:lstStyle/>
          <a:p>
            <a:endParaRPr lang="fr-FR" b="0">
              <a:latin typeface="Calibri" pitchFamily="34" charset="0"/>
              <a:cs typeface="Calibri" pitchFamily="34" charset="0"/>
            </a:endParaRPr>
          </a:p>
        </p:txBody>
      </p:sp>
      <p:sp>
        <p:nvSpPr>
          <p:cNvPr id="74" name="Line 89"/>
          <p:cNvSpPr>
            <a:spLocks noChangeShapeType="1"/>
          </p:cNvSpPr>
          <p:nvPr/>
        </p:nvSpPr>
        <p:spPr bwMode="auto">
          <a:xfrm flipH="1">
            <a:off x="5257800" y="3294400"/>
            <a:ext cx="322263" cy="357188"/>
          </a:xfrm>
          <a:prstGeom prst="line">
            <a:avLst/>
          </a:prstGeom>
          <a:noFill/>
          <a:ln w="9525">
            <a:solidFill>
              <a:srgbClr val="BC0000"/>
            </a:solidFill>
            <a:round/>
            <a:headEnd/>
            <a:tailEnd type="triangle" w="med" len="med"/>
          </a:ln>
          <a:extLst>
            <a:ext uri="{909E8E84-426E-40DD-AFC4-6F175D3DCCD1}">
              <a14:hiddenFill xmlns:a14="http://schemas.microsoft.com/office/drawing/2010/main">
                <a:noFill/>
              </a14:hiddenFill>
            </a:ext>
          </a:extLst>
        </p:spPr>
        <p:txBody>
          <a:bodyPr/>
          <a:lstStyle/>
          <a:p>
            <a:endParaRPr lang="fr-FR" b="0">
              <a:latin typeface="Calibri" pitchFamily="34" charset="0"/>
              <a:cs typeface="Calibri" pitchFamily="34" charset="0"/>
            </a:endParaRPr>
          </a:p>
        </p:txBody>
      </p:sp>
      <p:graphicFrame>
        <p:nvGraphicFramePr>
          <p:cNvPr id="75" name="Object 0"/>
          <p:cNvGraphicFramePr>
            <a:graphicFrameLocks noChangeAspect="1"/>
          </p:cNvGraphicFramePr>
          <p:nvPr>
            <p:extLst>
              <p:ext uri="{D42A27DB-BD31-4B8C-83A1-F6EECF244321}">
                <p14:modId xmlns:p14="http://schemas.microsoft.com/office/powerpoint/2010/main" val="3944196017"/>
              </p:ext>
            </p:extLst>
          </p:nvPr>
        </p:nvGraphicFramePr>
        <p:xfrm>
          <a:off x="5414963" y="5665282"/>
          <a:ext cx="1338262" cy="388938"/>
        </p:xfrm>
        <a:graphic>
          <a:graphicData uri="http://schemas.openxmlformats.org/presentationml/2006/ole">
            <mc:AlternateContent xmlns:mc="http://schemas.openxmlformats.org/markup-compatibility/2006">
              <mc:Choice xmlns:v="urn:schemas-microsoft-com:vml" Requires="v">
                <p:oleObj spid="_x0000_s146743" name="Équation" r:id="rId3" imgW="698400" imgH="203040" progId="Equation.3">
                  <p:embed/>
                </p:oleObj>
              </mc:Choice>
              <mc:Fallback>
                <p:oleObj name="Équation" r:id="rId3" imgW="698400" imgH="203040" progId="Equation.3">
                  <p:embed/>
                  <p:pic>
                    <p:nvPicPr>
                      <p:cNvPr id="0" name=""/>
                      <p:cNvPicPr>
                        <a:picLocks noChangeAspect="1" noChangeArrowheads="1"/>
                      </p:cNvPicPr>
                      <p:nvPr/>
                    </p:nvPicPr>
                    <p:blipFill>
                      <a:blip r:embed="rId4"/>
                      <a:srcRect/>
                      <a:stretch>
                        <a:fillRect/>
                      </a:stretch>
                    </p:blipFill>
                    <p:spPr bwMode="auto">
                      <a:xfrm>
                        <a:off x="5414963" y="5665282"/>
                        <a:ext cx="1338262" cy="388938"/>
                      </a:xfrm>
                      <a:prstGeom prst="rect">
                        <a:avLst/>
                      </a:prstGeom>
                      <a:noFill/>
                    </p:spPr>
                  </p:pic>
                </p:oleObj>
              </mc:Fallback>
            </mc:AlternateContent>
          </a:graphicData>
        </a:graphic>
      </p:graphicFrame>
      <p:sp>
        <p:nvSpPr>
          <p:cNvPr id="76" name="Text Box 92"/>
          <p:cNvSpPr txBox="1">
            <a:spLocks noChangeArrowheads="1"/>
          </p:cNvSpPr>
          <p:nvPr/>
        </p:nvSpPr>
        <p:spPr bwMode="auto">
          <a:xfrm>
            <a:off x="5699125" y="3154700"/>
            <a:ext cx="29933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GB" b="0">
                <a:latin typeface="Calibri" pitchFamily="34" charset="0"/>
                <a:cs typeface="Calibri" pitchFamily="34" charset="0"/>
              </a:rPr>
              <a:t>Estimated OLS regression line</a:t>
            </a:r>
          </a:p>
        </p:txBody>
      </p:sp>
      <p:sp>
        <p:nvSpPr>
          <p:cNvPr id="77" name="Line 93"/>
          <p:cNvSpPr>
            <a:spLocks noChangeShapeType="1"/>
          </p:cNvSpPr>
          <p:nvPr/>
        </p:nvSpPr>
        <p:spPr bwMode="auto">
          <a:xfrm>
            <a:off x="4953000" y="6242388"/>
            <a:ext cx="3657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b="0">
              <a:latin typeface="Calibri" pitchFamily="34" charset="0"/>
              <a:cs typeface="Calibri" pitchFamily="34" charset="0"/>
            </a:endParaRPr>
          </a:p>
        </p:txBody>
      </p:sp>
    </p:spTree>
    <p:extLst>
      <p:ext uri="{BB962C8B-B14F-4D97-AF65-F5344CB8AC3E}">
        <p14:creationId xmlns:p14="http://schemas.microsoft.com/office/powerpoint/2010/main" val="2479768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39552" y="1124744"/>
            <a:ext cx="8229600" cy="2664296"/>
          </a:xfrm>
        </p:spPr>
        <p:txBody>
          <a:bodyPr/>
          <a:lstStyle/>
          <a:p>
            <a:r>
              <a:rPr lang="en-US" sz="2400" dirty="0">
                <a:latin typeface="Calibri" pitchFamily="34" charset="0"/>
                <a:cs typeface="Calibri" pitchFamily="34" charset="0"/>
              </a:rPr>
              <a:t>One solution is to find a variable, W, which influences p but is independent from </a:t>
            </a:r>
            <a:r>
              <a:rPr lang="el-GR" sz="2400" dirty="0">
                <a:latin typeface="Calibri" pitchFamily="34" charset="0"/>
                <a:cs typeface="Calibri" pitchFamily="34" charset="0"/>
              </a:rPr>
              <a:t>ε</a:t>
            </a:r>
            <a:r>
              <a:rPr lang="en-US" sz="2400" dirty="0">
                <a:latin typeface="Calibri" pitchFamily="34" charset="0"/>
                <a:cs typeface="Calibri" pitchFamily="34" charset="0"/>
              </a:rPr>
              <a:t> ⇒ Instrumental Variable.</a:t>
            </a:r>
          </a:p>
          <a:p>
            <a:r>
              <a:rPr lang="en-US" sz="2400" dirty="0">
                <a:latin typeface="Calibri" pitchFamily="34" charset="0"/>
                <a:cs typeface="Calibri" pitchFamily="34" charset="0"/>
              </a:rPr>
              <a:t>For instance, such a variable could be the price of input factor which is not influenced by demand on the market analyzed, e.g., cost of capital, price of commodities.</a:t>
            </a:r>
          </a:p>
          <a:p>
            <a:r>
              <a:rPr lang="en-US" sz="2400" dirty="0">
                <a:latin typeface="Calibri" pitchFamily="34" charset="0"/>
                <a:cs typeface="Calibri" pitchFamily="34" charset="0"/>
              </a:rPr>
              <a:t>The following assumptions yield then estimation method:</a:t>
            </a:r>
            <a:endParaRPr lang="fr-FR" sz="2400" dirty="0">
              <a:latin typeface="Calibri" pitchFamily="34" charset="0"/>
              <a:cs typeface="Calibri" pitchFamily="34" charset="0"/>
            </a:endParaRPr>
          </a:p>
        </p:txBody>
      </p:sp>
      <p:graphicFrame>
        <p:nvGraphicFramePr>
          <p:cNvPr id="5" name="Objet 4"/>
          <p:cNvGraphicFramePr>
            <a:graphicFrameLocks noGrp="1" noChangeAspect="1"/>
          </p:cNvGraphicFramePr>
          <p:nvPr>
            <p:extLst>
              <p:ext uri="{D42A27DB-BD31-4B8C-83A1-F6EECF244321}">
                <p14:modId xmlns:p14="http://schemas.microsoft.com/office/powerpoint/2010/main" val="3001487830"/>
              </p:ext>
            </p:extLst>
          </p:nvPr>
        </p:nvGraphicFramePr>
        <p:xfrm>
          <a:off x="3275856" y="3861048"/>
          <a:ext cx="2353072" cy="690575"/>
        </p:xfrm>
        <a:graphic>
          <a:graphicData uri="http://schemas.openxmlformats.org/presentationml/2006/ole">
            <mc:AlternateContent xmlns:mc="http://schemas.openxmlformats.org/markup-compatibility/2006">
              <mc:Choice xmlns:v="urn:schemas-microsoft-com:vml" Requires="v">
                <p:oleObj spid="_x0000_s148376" name="Équation" r:id="rId3" imgW="1473120" imgH="431640" progId="Equation.3">
                  <p:embed/>
                </p:oleObj>
              </mc:Choice>
              <mc:Fallback>
                <p:oleObj name="Équation" r:id="rId3" imgW="1473120" imgH="431640" progId="Equation.3">
                  <p:embed/>
                  <p:pic>
                    <p:nvPicPr>
                      <p:cNvPr id="0" name="Objet 5"/>
                      <p:cNvPicPr>
                        <a:picLocks noGrp="1" noChangeAspect="1" noChangeArrowheads="1"/>
                      </p:cNvPicPr>
                      <p:nvPr/>
                    </p:nvPicPr>
                    <p:blipFill>
                      <a:blip r:embed="rId4"/>
                      <a:srcRect/>
                      <a:stretch>
                        <a:fillRect/>
                      </a:stretch>
                    </p:blipFill>
                    <p:spPr bwMode="auto">
                      <a:xfrm>
                        <a:off x="3275856" y="3861048"/>
                        <a:ext cx="2353072" cy="690575"/>
                      </a:xfrm>
                      <a:prstGeom prst="rect">
                        <a:avLst/>
                      </a:prstGeom>
                      <a:noFill/>
                      <a:ln>
                        <a:noFill/>
                      </a:ln>
                      <a:effectLst/>
                    </p:spPr>
                  </p:pic>
                </p:oleObj>
              </mc:Fallback>
            </mc:AlternateContent>
          </a:graphicData>
        </a:graphic>
      </p:graphicFrame>
      <p:graphicFrame>
        <p:nvGraphicFramePr>
          <p:cNvPr id="6" name="Objet 5"/>
          <p:cNvGraphicFramePr>
            <a:graphicFrameLocks noGrp="1" noChangeAspect="1"/>
          </p:cNvGraphicFramePr>
          <p:nvPr>
            <p:extLst>
              <p:ext uri="{D42A27DB-BD31-4B8C-83A1-F6EECF244321}">
                <p14:modId xmlns:p14="http://schemas.microsoft.com/office/powerpoint/2010/main" val="1522611636"/>
              </p:ext>
            </p:extLst>
          </p:nvPr>
        </p:nvGraphicFramePr>
        <p:xfrm>
          <a:off x="2849563" y="4640510"/>
          <a:ext cx="3189287" cy="765175"/>
        </p:xfrm>
        <a:graphic>
          <a:graphicData uri="http://schemas.openxmlformats.org/presentationml/2006/ole">
            <mc:AlternateContent xmlns:mc="http://schemas.openxmlformats.org/markup-compatibility/2006">
              <mc:Choice xmlns:v="urn:schemas-microsoft-com:vml" Requires="v">
                <p:oleObj spid="_x0000_s148377" name="Équation" r:id="rId5" imgW="1803240" imgH="431640" progId="Equation.3">
                  <p:embed/>
                </p:oleObj>
              </mc:Choice>
              <mc:Fallback>
                <p:oleObj name="Équation" r:id="rId5" imgW="1803240" imgH="431640" progId="Equation.3">
                  <p:embed/>
                  <p:pic>
                    <p:nvPicPr>
                      <p:cNvPr id="0" name="Objet 6"/>
                      <p:cNvPicPr>
                        <a:picLocks noGrp="1" noChangeAspect="1" noChangeArrowheads="1"/>
                      </p:cNvPicPr>
                      <p:nvPr/>
                    </p:nvPicPr>
                    <p:blipFill>
                      <a:blip r:embed="rId6"/>
                      <a:srcRect/>
                      <a:stretch>
                        <a:fillRect/>
                      </a:stretch>
                    </p:blipFill>
                    <p:spPr bwMode="auto">
                      <a:xfrm>
                        <a:off x="2849563" y="4640510"/>
                        <a:ext cx="3189287" cy="765175"/>
                      </a:xfrm>
                      <a:prstGeom prst="rect">
                        <a:avLst/>
                      </a:prstGeom>
                      <a:noFill/>
                      <a:ln>
                        <a:noFill/>
                      </a:ln>
                      <a:effectLst/>
                    </p:spPr>
                  </p:pic>
                </p:oleObj>
              </mc:Fallback>
            </mc:AlternateContent>
          </a:graphicData>
        </a:graphic>
      </p:graphicFrame>
      <p:graphicFrame>
        <p:nvGraphicFramePr>
          <p:cNvPr id="7" name="Objet 6"/>
          <p:cNvGraphicFramePr>
            <a:graphicFrameLocks noGrp="1" noChangeAspect="1"/>
          </p:cNvGraphicFramePr>
          <p:nvPr>
            <p:extLst>
              <p:ext uri="{D42A27DB-BD31-4B8C-83A1-F6EECF244321}">
                <p14:modId xmlns:p14="http://schemas.microsoft.com/office/powerpoint/2010/main" val="4253522563"/>
              </p:ext>
            </p:extLst>
          </p:nvPr>
        </p:nvGraphicFramePr>
        <p:xfrm>
          <a:off x="2874963" y="5599708"/>
          <a:ext cx="2955925" cy="709612"/>
        </p:xfrm>
        <a:graphic>
          <a:graphicData uri="http://schemas.openxmlformats.org/presentationml/2006/ole">
            <mc:AlternateContent xmlns:mc="http://schemas.openxmlformats.org/markup-compatibility/2006">
              <mc:Choice xmlns:v="urn:schemas-microsoft-com:vml" Requires="v">
                <p:oleObj spid="_x0000_s148378" name="Équation" r:id="rId7" imgW="1803240" imgH="431640" progId="Equation.3">
                  <p:embed/>
                </p:oleObj>
              </mc:Choice>
              <mc:Fallback>
                <p:oleObj name="Équation" r:id="rId7" imgW="1803240" imgH="431640" progId="Equation.3">
                  <p:embed/>
                  <p:pic>
                    <p:nvPicPr>
                      <p:cNvPr id="0" name="Objet 7"/>
                      <p:cNvPicPr>
                        <a:picLocks noGrp="1" noChangeAspect="1" noChangeArrowheads="1"/>
                      </p:cNvPicPr>
                      <p:nvPr/>
                    </p:nvPicPr>
                    <p:blipFill>
                      <a:blip r:embed="rId8"/>
                      <a:srcRect/>
                      <a:stretch>
                        <a:fillRect/>
                      </a:stretch>
                    </p:blipFill>
                    <p:spPr bwMode="auto">
                      <a:xfrm>
                        <a:off x="2874963" y="5599708"/>
                        <a:ext cx="2955925" cy="709612"/>
                      </a:xfrm>
                      <a:prstGeom prst="rect">
                        <a:avLst/>
                      </a:prstGeom>
                      <a:noFill/>
                      <a:ln>
                        <a:noFill/>
                      </a:ln>
                      <a:effectLst/>
                    </p:spPr>
                  </p:pic>
                </p:oleObj>
              </mc:Fallback>
            </mc:AlternateContent>
          </a:graphicData>
        </a:graphic>
      </p:graphicFrame>
      <p:sp>
        <p:nvSpPr>
          <p:cNvPr id="9" name="Titre 1"/>
          <p:cNvSpPr>
            <a:spLocks noGrp="1"/>
          </p:cNvSpPr>
          <p:nvPr>
            <p:ph type="title"/>
          </p:nvPr>
        </p:nvSpPr>
        <p:spPr>
          <a:xfrm>
            <a:off x="539552" y="116632"/>
            <a:ext cx="8229600" cy="864096"/>
          </a:xfrm>
        </p:spPr>
        <p:txBody>
          <a:bodyPr/>
          <a:lstStyle/>
          <a:p>
            <a:r>
              <a:rPr lang="en-GB" sz="3600" dirty="0">
                <a:solidFill>
                  <a:srgbClr val="CC0000"/>
                </a:solidFill>
                <a:latin typeface="Calibri" pitchFamily="34" charset="0"/>
                <a:cs typeface="Calibri" pitchFamily="34" charset="0"/>
              </a:rPr>
              <a:t>Econometric modelling</a:t>
            </a:r>
            <a:endParaRPr lang="fr-FR" sz="3600" dirty="0">
              <a:solidFill>
                <a:srgbClr val="CC0000"/>
              </a:solidFill>
              <a:latin typeface="Calibri" pitchFamily="34" charset="0"/>
              <a:cs typeface="Calibri" pitchFamily="34" charset="0"/>
            </a:endParaRPr>
          </a:p>
        </p:txBody>
      </p:sp>
      <p:sp>
        <p:nvSpPr>
          <p:cNvPr id="8" name="Slide Number Placeholder 3"/>
          <p:cNvSpPr txBox="1">
            <a:spLocks noGrp="1"/>
          </p:cNvSpPr>
          <p:nvPr/>
        </p:nvSpPr>
        <p:spPr>
          <a:xfrm>
            <a:off x="6553200" y="6356350"/>
            <a:ext cx="2133600" cy="365125"/>
          </a:xfrm>
          <a:prstGeom prst="rect">
            <a:avLst/>
          </a:prstGeom>
          <a:noFill/>
        </p:spPr>
        <p:txBody>
          <a:bodyPr anchor="ctr"/>
          <a:lstStyle/>
          <a:p>
            <a:pPr algn="r">
              <a:defRPr/>
            </a:pPr>
            <a:fld id="{77E79ADC-62C6-44BF-9438-86D7E217B0CE}" type="slidenum">
              <a:rPr lang="en-ZA" sz="1200">
                <a:solidFill>
                  <a:schemeClr val="tx1">
                    <a:tint val="75000"/>
                  </a:schemeClr>
                </a:solidFill>
              </a:rPr>
              <a:pPr algn="r">
                <a:defRPr/>
              </a:pPr>
              <a:t>16</a:t>
            </a:fld>
            <a:endParaRPr lang="en-ZA" sz="1200">
              <a:solidFill>
                <a:schemeClr val="tx1">
                  <a:tint val="75000"/>
                </a:schemeClr>
              </a:solidFill>
            </a:endParaRPr>
          </a:p>
        </p:txBody>
      </p:sp>
    </p:spTree>
    <p:extLst>
      <p:ext uri="{BB962C8B-B14F-4D97-AF65-F5344CB8AC3E}">
        <p14:creationId xmlns:p14="http://schemas.microsoft.com/office/powerpoint/2010/main" val="344568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1268760"/>
            <a:ext cx="8568952" cy="5270152"/>
          </a:xfrm>
        </p:spPr>
        <p:txBody>
          <a:bodyPr/>
          <a:lstStyle/>
          <a:p>
            <a:r>
              <a:rPr lang="fr-FR" sz="2400" dirty="0">
                <a:latin typeface="Calibri" pitchFamily="34" charset="0"/>
                <a:cs typeface="Calibri" pitchFamily="34" charset="0"/>
              </a:rPr>
              <a:t>In matrix </a:t>
            </a:r>
            <a:r>
              <a:rPr lang="fr-FR" sz="2400" dirty="0" err="1">
                <a:latin typeface="Calibri" pitchFamily="34" charset="0"/>
                <a:cs typeface="Calibri" pitchFamily="34" charset="0"/>
              </a:rPr>
              <a:t>form</a:t>
            </a:r>
            <a:endParaRPr lang="fr-FR" sz="2400" dirty="0">
              <a:latin typeface="Calibri" pitchFamily="34" charset="0"/>
              <a:cs typeface="Calibri" pitchFamily="34" charset="0"/>
            </a:endParaRPr>
          </a:p>
          <a:p>
            <a:endParaRPr lang="fr-FR" sz="2400" dirty="0">
              <a:latin typeface="Calibri" pitchFamily="34" charset="0"/>
              <a:cs typeface="Calibri" pitchFamily="34" charset="0"/>
            </a:endParaRPr>
          </a:p>
          <a:p>
            <a:endParaRPr lang="fr-FR" sz="2400" dirty="0">
              <a:latin typeface="Calibri" pitchFamily="34" charset="0"/>
              <a:cs typeface="Calibri" pitchFamily="34" charset="0"/>
            </a:endParaRPr>
          </a:p>
          <a:p>
            <a:endParaRPr lang="fr-FR" sz="2400" dirty="0">
              <a:latin typeface="Calibri" pitchFamily="34" charset="0"/>
              <a:cs typeface="Calibri" pitchFamily="34" charset="0"/>
            </a:endParaRPr>
          </a:p>
          <a:p>
            <a:r>
              <a:rPr lang="fr-FR" sz="2400" dirty="0">
                <a:latin typeface="Calibri" pitchFamily="34" charset="0"/>
                <a:cs typeface="Calibri" pitchFamily="34" charset="0"/>
              </a:rPr>
              <a:t>Or more </a:t>
            </a:r>
            <a:r>
              <a:rPr lang="fr-FR" sz="2400" dirty="0" err="1">
                <a:latin typeface="Calibri" pitchFamily="34" charset="0"/>
                <a:cs typeface="Calibri" pitchFamily="34" charset="0"/>
              </a:rPr>
              <a:t>concisely</a:t>
            </a:r>
            <a:r>
              <a:rPr lang="fr-FR" sz="2400" dirty="0">
                <a:latin typeface="Calibri" pitchFamily="34" charset="0"/>
                <a:cs typeface="Calibri" pitchFamily="34" charset="0"/>
              </a:rPr>
              <a:t> </a:t>
            </a:r>
          </a:p>
          <a:p>
            <a:endParaRPr lang="en-US" sz="2400" dirty="0">
              <a:latin typeface="Calibri" pitchFamily="34" charset="0"/>
              <a:cs typeface="Calibri" pitchFamily="34" charset="0"/>
            </a:endParaRPr>
          </a:p>
          <a:p>
            <a:r>
              <a:rPr lang="en-US" sz="2400" dirty="0">
                <a:latin typeface="Calibri" pitchFamily="34" charset="0"/>
                <a:cs typeface="Calibri" pitchFamily="34" charset="0"/>
              </a:rPr>
              <a:t>We can solve it for </a:t>
            </a:r>
            <a:r>
              <a:rPr lang="el-GR" sz="2400" dirty="0">
                <a:latin typeface="Calibri" pitchFamily="34" charset="0"/>
                <a:cs typeface="Calibri" pitchFamily="34" charset="0"/>
              </a:rPr>
              <a:t>θ</a:t>
            </a:r>
            <a:r>
              <a:rPr lang="en-US" sz="2400" dirty="0">
                <a:latin typeface="Calibri" pitchFamily="34" charset="0"/>
                <a:cs typeface="Calibri" pitchFamily="34" charset="0"/>
              </a:rPr>
              <a:t> to obtain I</a:t>
            </a:r>
            <a:r>
              <a:rPr lang="fr-FR" sz="2400" dirty="0" err="1">
                <a:latin typeface="Calibri" pitchFamily="34" charset="0"/>
                <a:cs typeface="Calibri" pitchFamily="34" charset="0"/>
              </a:rPr>
              <a:t>nstrumental</a:t>
            </a:r>
            <a:r>
              <a:rPr lang="fr-FR" sz="2400" dirty="0">
                <a:latin typeface="Calibri" pitchFamily="34" charset="0"/>
                <a:cs typeface="Calibri" pitchFamily="34" charset="0"/>
              </a:rPr>
              <a:t> Variables </a:t>
            </a:r>
            <a:r>
              <a:rPr lang="fr-FR" sz="2400" dirty="0" err="1">
                <a:latin typeface="Calibri" pitchFamily="34" charset="0"/>
                <a:cs typeface="Calibri" pitchFamily="34" charset="0"/>
              </a:rPr>
              <a:t>estimator</a:t>
            </a:r>
            <a:r>
              <a:rPr lang="fr-FR" sz="2400" dirty="0">
                <a:latin typeface="Calibri" pitchFamily="34" charset="0"/>
                <a:cs typeface="Calibri" pitchFamily="34" charset="0"/>
              </a:rPr>
              <a:t>:</a:t>
            </a:r>
          </a:p>
          <a:p>
            <a:endParaRPr lang="en-US" sz="2400" dirty="0">
              <a:latin typeface="Calibri" pitchFamily="34" charset="0"/>
              <a:cs typeface="Calibri" pitchFamily="34" charset="0"/>
            </a:endParaRPr>
          </a:p>
          <a:p>
            <a:endParaRPr lang="en-US" sz="2400" dirty="0">
              <a:latin typeface="Calibri" pitchFamily="34" charset="0"/>
              <a:cs typeface="Calibri" pitchFamily="34" charset="0"/>
            </a:endParaRPr>
          </a:p>
          <a:p>
            <a:r>
              <a:rPr lang="en-US" sz="2400" dirty="0">
                <a:latin typeface="Calibri" pitchFamily="34" charset="0"/>
                <a:cs typeface="Calibri" pitchFamily="34" charset="0"/>
              </a:rPr>
              <a:t>One can show that as the number of observations, N, grows our estimate of the model parameters </a:t>
            </a:r>
            <a:r>
              <a:rPr lang="el-GR" sz="2400" dirty="0">
                <a:latin typeface="Calibri" pitchFamily="34" charset="0"/>
                <a:cs typeface="Calibri" pitchFamily="34" charset="0"/>
              </a:rPr>
              <a:t>θ</a:t>
            </a:r>
            <a:r>
              <a:rPr lang="en-US" sz="2400" dirty="0">
                <a:latin typeface="Calibri" pitchFamily="34" charset="0"/>
                <a:cs typeface="Calibri" pitchFamily="34" charset="0"/>
              </a:rPr>
              <a:t> become arbitrarily close to the true values.</a:t>
            </a:r>
          </a:p>
        </p:txBody>
      </p:sp>
      <p:graphicFrame>
        <p:nvGraphicFramePr>
          <p:cNvPr id="4" name="Objet 3"/>
          <p:cNvGraphicFramePr>
            <a:graphicFrameLocks noGrp="1" noChangeAspect="1"/>
          </p:cNvGraphicFramePr>
          <p:nvPr>
            <p:extLst>
              <p:ext uri="{D42A27DB-BD31-4B8C-83A1-F6EECF244321}">
                <p14:modId xmlns:p14="http://schemas.microsoft.com/office/powerpoint/2010/main" val="3414666229"/>
              </p:ext>
            </p:extLst>
          </p:nvPr>
        </p:nvGraphicFramePr>
        <p:xfrm>
          <a:off x="2771800" y="908720"/>
          <a:ext cx="5976361" cy="2160240"/>
        </p:xfrm>
        <a:graphic>
          <a:graphicData uri="http://schemas.openxmlformats.org/presentationml/2006/ole">
            <mc:AlternateContent xmlns:mc="http://schemas.openxmlformats.org/markup-compatibility/2006">
              <mc:Choice xmlns:v="urn:schemas-microsoft-com:vml" Requires="v">
                <p:oleObj spid="_x0000_s143331" name="Équation" r:id="rId3" imgW="3517560" imgH="1269720" progId="Equation.3">
                  <p:embed/>
                </p:oleObj>
              </mc:Choice>
              <mc:Fallback>
                <p:oleObj name="Équation" r:id="rId3" imgW="3517560" imgH="1269720" progId="Equation.3">
                  <p:embed/>
                  <p:pic>
                    <p:nvPicPr>
                      <p:cNvPr id="0" name=""/>
                      <p:cNvPicPr>
                        <a:picLocks noGrp="1" noChangeAspect="1" noChangeArrowheads="1"/>
                      </p:cNvPicPr>
                      <p:nvPr/>
                    </p:nvPicPr>
                    <p:blipFill>
                      <a:blip r:embed="rId4"/>
                      <a:srcRect/>
                      <a:stretch>
                        <a:fillRect/>
                      </a:stretch>
                    </p:blipFill>
                    <p:spPr bwMode="auto">
                      <a:xfrm>
                        <a:off x="2771800" y="908720"/>
                        <a:ext cx="5976361" cy="2160240"/>
                      </a:xfrm>
                      <a:prstGeom prst="rect">
                        <a:avLst/>
                      </a:prstGeom>
                      <a:noFill/>
                      <a:ln>
                        <a:noFill/>
                      </a:ln>
                      <a:effectLst/>
                    </p:spPr>
                  </p:pic>
                </p:oleObj>
              </mc:Fallback>
            </mc:AlternateContent>
          </a:graphicData>
        </a:graphic>
      </p:graphicFrame>
      <p:graphicFrame>
        <p:nvGraphicFramePr>
          <p:cNvPr id="5" name="Objet 4"/>
          <p:cNvGraphicFramePr>
            <a:graphicFrameLocks noGrp="1" noChangeAspect="1"/>
          </p:cNvGraphicFramePr>
          <p:nvPr>
            <p:extLst>
              <p:ext uri="{D42A27DB-BD31-4B8C-83A1-F6EECF244321}">
                <p14:modId xmlns:p14="http://schemas.microsoft.com/office/powerpoint/2010/main" val="1588583220"/>
              </p:ext>
            </p:extLst>
          </p:nvPr>
        </p:nvGraphicFramePr>
        <p:xfrm>
          <a:off x="3748088" y="3284984"/>
          <a:ext cx="2013807" cy="504379"/>
        </p:xfrm>
        <a:graphic>
          <a:graphicData uri="http://schemas.openxmlformats.org/presentationml/2006/ole">
            <mc:AlternateContent xmlns:mc="http://schemas.openxmlformats.org/markup-compatibility/2006">
              <mc:Choice xmlns:v="urn:schemas-microsoft-com:vml" Requires="v">
                <p:oleObj spid="_x0000_s143332" name="Équation" r:id="rId5" imgW="812520" imgH="203040" progId="Equation.3">
                  <p:embed/>
                </p:oleObj>
              </mc:Choice>
              <mc:Fallback>
                <p:oleObj name="Équation" r:id="rId5" imgW="812520" imgH="203040" progId="Equation.3">
                  <p:embed/>
                  <p:pic>
                    <p:nvPicPr>
                      <p:cNvPr id="0" name=""/>
                      <p:cNvPicPr>
                        <a:picLocks noGrp="1" noChangeAspect="1" noChangeArrowheads="1"/>
                      </p:cNvPicPr>
                      <p:nvPr/>
                    </p:nvPicPr>
                    <p:blipFill>
                      <a:blip r:embed="rId6"/>
                      <a:srcRect/>
                      <a:stretch>
                        <a:fillRect/>
                      </a:stretch>
                    </p:blipFill>
                    <p:spPr bwMode="auto">
                      <a:xfrm>
                        <a:off x="3748088" y="3284984"/>
                        <a:ext cx="2013807" cy="504379"/>
                      </a:xfrm>
                      <a:prstGeom prst="rect">
                        <a:avLst/>
                      </a:prstGeom>
                      <a:noFill/>
                      <a:ln>
                        <a:noFill/>
                      </a:ln>
                      <a:effectLst/>
                    </p:spPr>
                  </p:pic>
                </p:oleObj>
              </mc:Fallback>
            </mc:AlternateContent>
          </a:graphicData>
        </a:graphic>
      </p:graphicFrame>
      <p:graphicFrame>
        <p:nvGraphicFramePr>
          <p:cNvPr id="6" name="Objet 5"/>
          <p:cNvGraphicFramePr>
            <a:graphicFrameLocks noGrp="1" noChangeAspect="1"/>
          </p:cNvGraphicFramePr>
          <p:nvPr>
            <p:extLst>
              <p:ext uri="{D42A27DB-BD31-4B8C-83A1-F6EECF244321}">
                <p14:modId xmlns:p14="http://schemas.microsoft.com/office/powerpoint/2010/main" val="473259401"/>
              </p:ext>
            </p:extLst>
          </p:nvPr>
        </p:nvGraphicFramePr>
        <p:xfrm>
          <a:off x="3203848" y="4509120"/>
          <a:ext cx="2598737" cy="574675"/>
        </p:xfrm>
        <a:graphic>
          <a:graphicData uri="http://schemas.openxmlformats.org/presentationml/2006/ole">
            <mc:AlternateContent xmlns:mc="http://schemas.openxmlformats.org/markup-compatibility/2006">
              <mc:Choice xmlns:v="urn:schemas-microsoft-com:vml" Requires="v">
                <p:oleObj spid="_x0000_s143333" name="Équation" r:id="rId7" imgW="1091880" imgH="241200" progId="Equation.3">
                  <p:embed/>
                </p:oleObj>
              </mc:Choice>
              <mc:Fallback>
                <p:oleObj name="Équation" r:id="rId7" imgW="1091880" imgH="241200" progId="Equation.3">
                  <p:embed/>
                  <p:pic>
                    <p:nvPicPr>
                      <p:cNvPr id="0" name=""/>
                      <p:cNvPicPr>
                        <a:picLocks noGrp="1" noChangeAspect="1" noChangeArrowheads="1"/>
                      </p:cNvPicPr>
                      <p:nvPr/>
                    </p:nvPicPr>
                    <p:blipFill>
                      <a:blip r:embed="rId8"/>
                      <a:srcRect/>
                      <a:stretch>
                        <a:fillRect/>
                      </a:stretch>
                    </p:blipFill>
                    <p:spPr bwMode="auto">
                      <a:xfrm>
                        <a:off x="3203848" y="4509120"/>
                        <a:ext cx="2598737"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itre 1"/>
          <p:cNvSpPr>
            <a:spLocks noGrp="1"/>
          </p:cNvSpPr>
          <p:nvPr>
            <p:ph type="title"/>
          </p:nvPr>
        </p:nvSpPr>
        <p:spPr>
          <a:xfrm>
            <a:off x="539552" y="116632"/>
            <a:ext cx="8229600" cy="864096"/>
          </a:xfrm>
        </p:spPr>
        <p:txBody>
          <a:bodyPr/>
          <a:lstStyle/>
          <a:p>
            <a:r>
              <a:rPr lang="en-GB" sz="3600" dirty="0">
                <a:solidFill>
                  <a:srgbClr val="CC0000"/>
                </a:solidFill>
                <a:latin typeface="Calibri" pitchFamily="34" charset="0"/>
                <a:cs typeface="Calibri" pitchFamily="34" charset="0"/>
              </a:rPr>
              <a:t>Econometric modelling</a:t>
            </a:r>
            <a:endParaRPr lang="fr-FR" sz="3600" dirty="0">
              <a:solidFill>
                <a:srgbClr val="CC0000"/>
              </a:solidFill>
              <a:latin typeface="Calibri" pitchFamily="34" charset="0"/>
              <a:cs typeface="Calibri" pitchFamily="34" charset="0"/>
            </a:endParaRPr>
          </a:p>
        </p:txBody>
      </p:sp>
      <p:sp>
        <p:nvSpPr>
          <p:cNvPr id="7" name="Slide Number Placeholder 3"/>
          <p:cNvSpPr txBox="1">
            <a:spLocks noGrp="1"/>
          </p:cNvSpPr>
          <p:nvPr/>
        </p:nvSpPr>
        <p:spPr>
          <a:xfrm>
            <a:off x="6553200" y="6356350"/>
            <a:ext cx="2133600" cy="365125"/>
          </a:xfrm>
          <a:prstGeom prst="rect">
            <a:avLst/>
          </a:prstGeom>
          <a:noFill/>
        </p:spPr>
        <p:txBody>
          <a:bodyPr anchor="ctr"/>
          <a:lstStyle/>
          <a:p>
            <a:pPr algn="r">
              <a:defRPr/>
            </a:pPr>
            <a:fld id="{77E79ADC-62C6-44BF-9438-86D7E217B0CE}" type="slidenum">
              <a:rPr lang="en-ZA" sz="1200">
                <a:solidFill>
                  <a:schemeClr val="tx1">
                    <a:tint val="75000"/>
                  </a:schemeClr>
                </a:solidFill>
              </a:rPr>
              <a:pPr algn="r">
                <a:defRPr/>
              </a:pPr>
              <a:t>17</a:t>
            </a:fld>
            <a:endParaRPr lang="en-ZA" sz="1200">
              <a:solidFill>
                <a:schemeClr val="tx1">
                  <a:tint val="75000"/>
                </a:schemeClr>
              </a:solidFill>
            </a:endParaRPr>
          </a:p>
        </p:txBody>
      </p:sp>
    </p:spTree>
    <p:extLst>
      <p:ext uri="{BB962C8B-B14F-4D97-AF65-F5344CB8AC3E}">
        <p14:creationId xmlns:p14="http://schemas.microsoft.com/office/powerpoint/2010/main" val="217460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5003800" y="1125538"/>
            <a:ext cx="3467100" cy="3167062"/>
          </a:xfrm>
        </p:spPr>
        <p:txBody>
          <a:bodyPr/>
          <a:lstStyle/>
          <a:p>
            <a:pPr eaLnBrk="1" hangingPunct="1"/>
            <a:r>
              <a:rPr lang="en-ZA" sz="2000" dirty="0"/>
              <a:t>“Quantitative Techniques for Competition and Antitrust Analysis”</a:t>
            </a:r>
            <a:br>
              <a:rPr lang="en-ZA" sz="2000" dirty="0"/>
            </a:br>
            <a:r>
              <a:rPr lang="en-ZA" sz="2000" dirty="0"/>
              <a:t>by Peter Davies and Eliana </a:t>
            </a:r>
            <a:r>
              <a:rPr lang="en-ZA" sz="2000" dirty="0" err="1"/>
              <a:t>Garces</a:t>
            </a:r>
            <a:br>
              <a:rPr lang="en-ZA" sz="2000" dirty="0"/>
            </a:br>
            <a:br>
              <a:rPr lang="en-ZA" sz="2000" dirty="0"/>
            </a:br>
            <a:r>
              <a:rPr lang="en-ZA" sz="2000" dirty="0"/>
              <a:t>Chapter: 2</a:t>
            </a:r>
          </a:p>
        </p:txBody>
      </p:sp>
      <p:pic>
        <p:nvPicPr>
          <p:cNvPr id="297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901700"/>
            <a:ext cx="3744913" cy="565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4870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196752"/>
            <a:ext cx="8229600" cy="2520280"/>
          </a:xfrm>
        </p:spPr>
        <p:txBody>
          <a:bodyPr/>
          <a:lstStyle/>
          <a:p>
            <a:pPr>
              <a:spcBef>
                <a:spcPts val="0"/>
              </a:spcBef>
            </a:pPr>
            <a:r>
              <a:rPr lang="en-US" sz="2400" dirty="0">
                <a:latin typeface="Calibri" pitchFamily="34" charset="0"/>
                <a:cs typeface="Calibri" pitchFamily="34" charset="0"/>
              </a:rPr>
              <a:t>Consumers’ demand is generally influenced by:</a:t>
            </a:r>
          </a:p>
          <a:p>
            <a:pPr lvl="1">
              <a:spcBef>
                <a:spcPts val="0"/>
              </a:spcBef>
            </a:pPr>
            <a:r>
              <a:rPr lang="en-US" sz="2400" dirty="0">
                <a:latin typeface="Calibri" pitchFamily="34" charset="0"/>
                <a:cs typeface="Calibri" pitchFamily="34" charset="0"/>
              </a:rPr>
              <a:t>Price variable, denoted by p.</a:t>
            </a:r>
          </a:p>
          <a:p>
            <a:pPr lvl="1">
              <a:spcBef>
                <a:spcPts val="0"/>
              </a:spcBef>
            </a:pPr>
            <a:r>
              <a:rPr lang="en-US" sz="2400" dirty="0">
                <a:latin typeface="Calibri" pitchFamily="34" charset="0"/>
                <a:cs typeface="Calibri" pitchFamily="34" charset="0"/>
              </a:rPr>
              <a:t>Observable variables which may effect demand, such as seasonal effects, marketing effort, etc., denoted by X.</a:t>
            </a:r>
          </a:p>
          <a:p>
            <a:pPr lvl="1">
              <a:spcBef>
                <a:spcPts val="0"/>
              </a:spcBef>
            </a:pPr>
            <a:r>
              <a:rPr lang="en-US" sz="2400" dirty="0">
                <a:latin typeface="Calibri" pitchFamily="34" charset="0"/>
                <a:cs typeface="Calibri" pitchFamily="34" charset="0"/>
              </a:rPr>
              <a:t>A variable representing factors unobservable (to the analyst) </a:t>
            </a:r>
            <a:r>
              <a:rPr lang="fr-FR" sz="2400" dirty="0" err="1">
                <a:latin typeface="Calibri" pitchFamily="34" charset="0"/>
                <a:cs typeface="Calibri" pitchFamily="34" charset="0"/>
              </a:rPr>
              <a:t>which</a:t>
            </a:r>
            <a:r>
              <a:rPr lang="fr-FR" sz="2400" dirty="0">
                <a:latin typeface="Calibri" pitchFamily="34" charset="0"/>
                <a:cs typeface="Calibri" pitchFamily="34" charset="0"/>
              </a:rPr>
              <a:t> </a:t>
            </a:r>
            <a:r>
              <a:rPr lang="fr-FR" sz="2400" dirty="0" err="1">
                <a:latin typeface="Calibri" pitchFamily="34" charset="0"/>
                <a:cs typeface="Calibri" pitchFamily="34" charset="0"/>
              </a:rPr>
              <a:t>may</a:t>
            </a:r>
            <a:r>
              <a:rPr lang="fr-FR" sz="2400" dirty="0">
                <a:latin typeface="Calibri" pitchFamily="34" charset="0"/>
                <a:cs typeface="Calibri" pitchFamily="34" charset="0"/>
              </a:rPr>
              <a:t> affect </a:t>
            </a:r>
            <a:r>
              <a:rPr lang="fr-FR" sz="2400" dirty="0" err="1">
                <a:latin typeface="Calibri" pitchFamily="34" charset="0"/>
                <a:cs typeface="Calibri" pitchFamily="34" charset="0"/>
              </a:rPr>
              <a:t>demand</a:t>
            </a:r>
            <a:r>
              <a:rPr lang="fr-FR" sz="2400" dirty="0">
                <a:latin typeface="Calibri" pitchFamily="34" charset="0"/>
                <a:cs typeface="Calibri" pitchFamily="34" charset="0"/>
              </a:rPr>
              <a:t>, </a:t>
            </a:r>
            <a:r>
              <a:rPr lang="fr-FR" sz="2400" dirty="0" err="1">
                <a:latin typeface="Calibri" pitchFamily="34" charset="0"/>
                <a:cs typeface="Calibri" pitchFamily="34" charset="0"/>
              </a:rPr>
              <a:t>denoted</a:t>
            </a:r>
            <a:r>
              <a:rPr lang="fr-FR" sz="2400" dirty="0">
                <a:latin typeface="Calibri" pitchFamily="34" charset="0"/>
                <a:cs typeface="Calibri" pitchFamily="34" charset="0"/>
              </a:rPr>
              <a:t> by</a:t>
            </a:r>
            <a:r>
              <a:rPr lang="en-US" sz="2400" dirty="0">
                <a:latin typeface="Calibri" pitchFamily="34" charset="0"/>
                <a:cs typeface="Calibri" pitchFamily="34" charset="0"/>
              </a:rPr>
              <a:t> </a:t>
            </a:r>
            <a:r>
              <a:rPr lang="el-GR" sz="2400" dirty="0">
                <a:latin typeface="Calibri" pitchFamily="34" charset="0"/>
                <a:cs typeface="Calibri" pitchFamily="34" charset="0"/>
              </a:rPr>
              <a:t>ε</a:t>
            </a:r>
            <a:r>
              <a:rPr lang="fr-FR" sz="2400" dirty="0">
                <a:latin typeface="Calibri" pitchFamily="34" charset="0"/>
                <a:cs typeface="Calibri" pitchFamily="34" charset="0"/>
              </a:rPr>
              <a:t>.</a:t>
            </a:r>
          </a:p>
        </p:txBody>
      </p:sp>
      <p:graphicFrame>
        <p:nvGraphicFramePr>
          <p:cNvPr id="4" name="Objet 3"/>
          <p:cNvGraphicFramePr>
            <a:graphicFrameLocks noGrp="1" noChangeAspect="1"/>
          </p:cNvGraphicFramePr>
          <p:nvPr>
            <p:extLst>
              <p:ext uri="{D42A27DB-BD31-4B8C-83A1-F6EECF244321}">
                <p14:modId xmlns:p14="http://schemas.microsoft.com/office/powerpoint/2010/main" val="1681851186"/>
              </p:ext>
            </p:extLst>
          </p:nvPr>
        </p:nvGraphicFramePr>
        <p:xfrm>
          <a:off x="3117850" y="4005263"/>
          <a:ext cx="2268538" cy="484187"/>
        </p:xfrm>
        <a:graphic>
          <a:graphicData uri="http://schemas.openxmlformats.org/presentationml/2006/ole">
            <mc:AlternateContent xmlns:mc="http://schemas.openxmlformats.org/markup-compatibility/2006">
              <mc:Choice xmlns:v="urn:schemas-microsoft-com:vml" Requires="v">
                <p:oleObj spid="_x0000_s137554" name="Équation" r:id="rId3" imgW="952200" imgH="203040" progId="Equation.3">
                  <p:embed/>
                </p:oleObj>
              </mc:Choice>
              <mc:Fallback>
                <p:oleObj name="Équation" r:id="rId3" imgW="952200" imgH="203040" progId="Equation.3">
                  <p:embed/>
                  <p:pic>
                    <p:nvPicPr>
                      <p:cNvPr id="0" name="Object 5"/>
                      <p:cNvPicPr>
                        <a:picLocks noGrp="1" noChangeAspect="1" noChangeArrowheads="1"/>
                      </p:cNvPicPr>
                      <p:nvPr/>
                    </p:nvPicPr>
                    <p:blipFill>
                      <a:blip r:embed="rId4"/>
                      <a:srcRect/>
                      <a:stretch>
                        <a:fillRect/>
                      </a:stretch>
                    </p:blipFill>
                    <p:spPr bwMode="auto">
                      <a:xfrm>
                        <a:off x="3117850" y="4005263"/>
                        <a:ext cx="2268538" cy="484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itre 1"/>
          <p:cNvSpPr>
            <a:spLocks noGrp="1"/>
          </p:cNvSpPr>
          <p:nvPr>
            <p:ph type="title"/>
          </p:nvPr>
        </p:nvSpPr>
        <p:spPr>
          <a:xfrm>
            <a:off x="539552" y="116632"/>
            <a:ext cx="8147248" cy="864096"/>
          </a:xfrm>
        </p:spPr>
        <p:txBody>
          <a:bodyPr/>
          <a:lstStyle/>
          <a:p>
            <a:r>
              <a:rPr lang="en-GB" sz="3600" dirty="0">
                <a:solidFill>
                  <a:srgbClr val="CC0000"/>
                </a:solidFill>
                <a:latin typeface="Calibri" pitchFamily="34" charset="0"/>
                <a:cs typeface="Calibri" pitchFamily="34" charset="0"/>
              </a:rPr>
              <a:t>Econometric modelling</a:t>
            </a:r>
            <a:endParaRPr lang="fr-FR" sz="3600" dirty="0">
              <a:solidFill>
                <a:srgbClr val="CC0000"/>
              </a:solidFill>
              <a:latin typeface="Calibri" pitchFamily="34" charset="0"/>
              <a:cs typeface="Calibri" pitchFamily="34" charset="0"/>
            </a:endParaRPr>
          </a:p>
        </p:txBody>
      </p:sp>
      <p:sp>
        <p:nvSpPr>
          <p:cNvPr id="5" name="Slide Number Placeholder 3"/>
          <p:cNvSpPr txBox="1">
            <a:spLocks noGrp="1"/>
          </p:cNvSpPr>
          <p:nvPr/>
        </p:nvSpPr>
        <p:spPr>
          <a:xfrm>
            <a:off x="6553200" y="6356350"/>
            <a:ext cx="2133600" cy="365125"/>
          </a:xfrm>
          <a:prstGeom prst="rect">
            <a:avLst/>
          </a:prstGeom>
          <a:noFill/>
        </p:spPr>
        <p:txBody>
          <a:bodyPr anchor="ctr"/>
          <a:lstStyle/>
          <a:p>
            <a:pPr algn="r">
              <a:defRPr/>
            </a:pPr>
            <a:fld id="{77E79ADC-62C6-44BF-9438-86D7E217B0CE}" type="slidenum">
              <a:rPr lang="en-ZA" sz="1200">
                <a:solidFill>
                  <a:schemeClr val="tx1">
                    <a:tint val="75000"/>
                  </a:schemeClr>
                </a:solidFill>
              </a:rPr>
              <a:pPr algn="r">
                <a:defRPr/>
              </a:pPr>
              <a:t>3</a:t>
            </a:fld>
            <a:endParaRPr lang="en-ZA" sz="1200">
              <a:solidFill>
                <a:schemeClr val="tx1">
                  <a:tint val="75000"/>
                </a:schemeClr>
              </a:solidFill>
            </a:endParaRPr>
          </a:p>
        </p:txBody>
      </p:sp>
    </p:spTree>
    <p:extLst>
      <p:ext uri="{BB962C8B-B14F-4D97-AF65-F5344CB8AC3E}">
        <p14:creationId xmlns:p14="http://schemas.microsoft.com/office/powerpoint/2010/main" val="201322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196752"/>
            <a:ext cx="8229600" cy="5184576"/>
          </a:xfrm>
        </p:spPr>
        <p:txBody>
          <a:bodyPr/>
          <a:lstStyle/>
          <a:p>
            <a:pPr>
              <a:spcBef>
                <a:spcPts val="0"/>
              </a:spcBef>
            </a:pPr>
            <a:r>
              <a:rPr lang="fr-FR" sz="2400" dirty="0">
                <a:latin typeface="Calibri" pitchFamily="34" charset="0"/>
                <a:cs typeface="Calibri" pitchFamily="34" charset="0"/>
              </a:rPr>
              <a:t>If the </a:t>
            </a:r>
            <a:r>
              <a:rPr lang="fr-FR" sz="2400" dirty="0" err="1">
                <a:latin typeface="Calibri" pitchFamily="34" charset="0"/>
                <a:cs typeface="Calibri" pitchFamily="34" charset="0"/>
              </a:rPr>
              <a:t>function</a:t>
            </a:r>
            <a:r>
              <a:rPr lang="fr-FR" sz="2400" dirty="0">
                <a:latin typeface="Calibri" pitchFamily="34" charset="0"/>
                <a:cs typeface="Calibri" pitchFamily="34" charset="0"/>
              </a:rPr>
              <a:t> D(</a:t>
            </a:r>
            <a:r>
              <a:rPr lang="fr-FR" sz="2400" dirty="0" err="1">
                <a:latin typeface="Calibri" pitchFamily="34" charset="0"/>
                <a:cs typeface="Calibri" pitchFamily="34" charset="0"/>
              </a:rPr>
              <a:t>p,X</a:t>
            </a:r>
            <a:r>
              <a:rPr lang="fr-FR" sz="2400" dirty="0">
                <a:latin typeface="Calibri" pitchFamily="34" charset="0"/>
                <a:cs typeface="Calibri" pitchFamily="34" charset="0"/>
              </a:rPr>
              <a:t> ,</a:t>
            </a:r>
            <a:r>
              <a:rPr lang="el-GR" sz="2400" dirty="0">
                <a:latin typeface="Calibri" pitchFamily="34" charset="0"/>
                <a:cs typeface="Calibri" pitchFamily="34" charset="0"/>
              </a:rPr>
              <a:t>ε</a:t>
            </a:r>
            <a:r>
              <a:rPr lang="fr-FR" sz="2400" dirty="0">
                <a:latin typeface="Calibri" pitchFamily="34" charset="0"/>
                <a:cs typeface="Calibri" pitchFamily="34" charset="0"/>
              </a:rPr>
              <a:t>) </a:t>
            </a:r>
            <a:r>
              <a:rPr lang="fr-FR" sz="2400" dirty="0" err="1">
                <a:latin typeface="Calibri" pitchFamily="34" charset="0"/>
                <a:cs typeface="Calibri" pitchFamily="34" charset="0"/>
              </a:rPr>
              <a:t>is</a:t>
            </a:r>
            <a:r>
              <a:rPr lang="fr-FR" sz="2400" dirty="0">
                <a:latin typeface="Calibri" pitchFamily="34" charset="0"/>
                <a:cs typeface="Calibri" pitchFamily="34" charset="0"/>
              </a:rPr>
              <a:t> </a:t>
            </a:r>
            <a:r>
              <a:rPr lang="fr-FR" sz="2400" dirty="0" err="1">
                <a:latin typeface="Calibri" pitchFamily="34" charset="0"/>
                <a:cs typeface="Calibri" pitchFamily="34" charset="0"/>
              </a:rPr>
              <a:t>correctly</a:t>
            </a:r>
            <a:r>
              <a:rPr lang="fr-FR" sz="2400" dirty="0">
                <a:latin typeface="Calibri" pitchFamily="34" charset="0"/>
                <a:cs typeface="Calibri" pitchFamily="34" charset="0"/>
              </a:rPr>
              <a:t> </a:t>
            </a:r>
            <a:r>
              <a:rPr lang="fr-FR" sz="2400" dirty="0" err="1">
                <a:latin typeface="Calibri" pitchFamily="34" charset="0"/>
                <a:cs typeface="Calibri" pitchFamily="34" charset="0"/>
              </a:rPr>
              <a:t>specified</a:t>
            </a:r>
            <a:r>
              <a:rPr lang="fr-FR" sz="2400" dirty="0">
                <a:latin typeface="Calibri" pitchFamily="34" charset="0"/>
                <a:cs typeface="Calibri" pitchFamily="34" charset="0"/>
              </a:rPr>
              <a:t> and </a:t>
            </a:r>
            <a:r>
              <a:rPr lang="fr-FR" sz="2400" dirty="0" err="1">
                <a:latin typeface="Calibri" pitchFamily="34" charset="0"/>
                <a:cs typeface="Calibri" pitchFamily="34" charset="0"/>
              </a:rPr>
              <a:t>we</a:t>
            </a:r>
            <a:r>
              <a:rPr lang="fr-FR" sz="2400" dirty="0">
                <a:latin typeface="Calibri" pitchFamily="34" charset="0"/>
                <a:cs typeface="Calibri" pitchFamily="34" charset="0"/>
              </a:rPr>
              <a:t> know p, X and </a:t>
            </a:r>
            <a:r>
              <a:rPr lang="el-GR" sz="2400" dirty="0">
                <a:latin typeface="Calibri" pitchFamily="34" charset="0"/>
                <a:cs typeface="Calibri" pitchFamily="34" charset="0"/>
              </a:rPr>
              <a:t>ε</a:t>
            </a:r>
            <a:r>
              <a:rPr lang="fr-FR" sz="2400" dirty="0">
                <a:latin typeface="Calibri" pitchFamily="34" charset="0"/>
                <a:cs typeface="Calibri" pitchFamily="34" charset="0"/>
              </a:rPr>
              <a:t>, in </a:t>
            </a:r>
            <a:r>
              <a:rPr lang="en-US" sz="2400" dirty="0">
                <a:latin typeface="Calibri" pitchFamily="34" charset="0"/>
                <a:cs typeface="Calibri" pitchFamily="34" charset="0"/>
              </a:rPr>
              <a:t>theory, we should be able to compute exactly the number of units that would be demanded.</a:t>
            </a:r>
          </a:p>
          <a:p>
            <a:pPr>
              <a:spcBef>
                <a:spcPts val="0"/>
              </a:spcBef>
            </a:pPr>
            <a:endParaRPr lang="fr-FR" sz="2400" dirty="0">
              <a:latin typeface="Calibri" pitchFamily="34" charset="0"/>
              <a:cs typeface="Calibri" pitchFamily="34" charset="0"/>
            </a:endParaRPr>
          </a:p>
          <a:p>
            <a:pPr>
              <a:spcBef>
                <a:spcPts val="0"/>
              </a:spcBef>
            </a:pPr>
            <a:r>
              <a:rPr lang="fr-FR" sz="2400" dirty="0">
                <a:latin typeface="Calibri" pitchFamily="34" charset="0"/>
                <a:cs typeface="Calibri" pitchFamily="34" charset="0"/>
              </a:rPr>
              <a:t>There are </a:t>
            </a:r>
            <a:r>
              <a:rPr lang="fr-FR" sz="2400" dirty="0" err="1">
                <a:latin typeface="Calibri" pitchFamily="34" charset="0"/>
                <a:cs typeface="Calibri" pitchFamily="34" charset="0"/>
              </a:rPr>
              <a:t>however</a:t>
            </a:r>
            <a:r>
              <a:rPr lang="fr-FR" sz="2400" dirty="0">
                <a:latin typeface="Calibri" pitchFamily="34" charset="0"/>
                <a:cs typeface="Calibri" pitchFamily="34" charset="0"/>
              </a:rPr>
              <a:t> </a:t>
            </a:r>
            <a:r>
              <a:rPr lang="fr-FR" sz="2400" dirty="0" err="1">
                <a:latin typeface="Calibri" pitchFamily="34" charset="0"/>
                <a:cs typeface="Calibri" pitchFamily="34" charset="0"/>
              </a:rPr>
              <a:t>two</a:t>
            </a:r>
            <a:r>
              <a:rPr lang="fr-FR" sz="2400" dirty="0">
                <a:latin typeface="Calibri" pitchFamily="34" charset="0"/>
                <a:cs typeface="Calibri" pitchFamily="34" charset="0"/>
              </a:rPr>
              <a:t> </a:t>
            </a:r>
            <a:r>
              <a:rPr lang="fr-FR" sz="2400" dirty="0" err="1">
                <a:latin typeface="Calibri" pitchFamily="34" charset="0"/>
                <a:cs typeface="Calibri" pitchFamily="34" charset="0"/>
              </a:rPr>
              <a:t>problems</a:t>
            </a:r>
            <a:r>
              <a:rPr lang="fr-FR" sz="2400" dirty="0">
                <a:latin typeface="Calibri" pitchFamily="34" charset="0"/>
                <a:cs typeface="Calibri" pitchFamily="34" charset="0"/>
              </a:rPr>
              <a:t>:</a:t>
            </a:r>
          </a:p>
          <a:p>
            <a:pPr lvl="1">
              <a:spcBef>
                <a:spcPts val="0"/>
              </a:spcBef>
              <a:buSzPct val="70000"/>
              <a:buFont typeface="Calibri" pitchFamily="34" charset="0"/>
              <a:buChar char="–"/>
            </a:pPr>
            <a:r>
              <a:rPr lang="fr-FR" sz="2400" dirty="0" err="1">
                <a:latin typeface="Calibri" pitchFamily="34" charset="0"/>
                <a:cs typeface="Calibri" pitchFamily="34" charset="0"/>
              </a:rPr>
              <a:t>We</a:t>
            </a:r>
            <a:r>
              <a:rPr lang="fr-FR" sz="2400" dirty="0">
                <a:latin typeface="Calibri" pitchFamily="34" charset="0"/>
                <a:cs typeface="Calibri" pitchFamily="34" charset="0"/>
              </a:rPr>
              <a:t> do not know the correct </a:t>
            </a:r>
            <a:r>
              <a:rPr lang="fr-FR" sz="2400" dirty="0" err="1">
                <a:latin typeface="Calibri" pitchFamily="34" charset="0"/>
                <a:cs typeface="Calibri" pitchFamily="34" charset="0"/>
              </a:rPr>
              <a:t>function</a:t>
            </a:r>
            <a:r>
              <a:rPr lang="fr-FR" sz="2400" dirty="0">
                <a:latin typeface="Calibri" pitchFamily="34" charset="0"/>
                <a:cs typeface="Calibri" pitchFamily="34" charset="0"/>
              </a:rPr>
              <a:t> D(</a:t>
            </a:r>
            <a:r>
              <a:rPr lang="fr-FR" sz="2400" dirty="0" err="1">
                <a:latin typeface="Calibri" pitchFamily="34" charset="0"/>
                <a:cs typeface="Calibri" pitchFamily="34" charset="0"/>
              </a:rPr>
              <a:t>p,X</a:t>
            </a:r>
            <a:r>
              <a:rPr lang="fr-FR" sz="2400" dirty="0">
                <a:latin typeface="Calibri" pitchFamily="34" charset="0"/>
                <a:cs typeface="Calibri" pitchFamily="34" charset="0"/>
              </a:rPr>
              <a:t> ,</a:t>
            </a:r>
            <a:r>
              <a:rPr lang="el-GR" sz="2400" dirty="0">
                <a:latin typeface="Calibri" pitchFamily="34" charset="0"/>
                <a:cs typeface="Calibri" pitchFamily="34" charset="0"/>
              </a:rPr>
              <a:t>ε</a:t>
            </a:r>
            <a:r>
              <a:rPr lang="fr-FR" sz="2400" dirty="0">
                <a:latin typeface="Calibri" pitchFamily="34" charset="0"/>
                <a:cs typeface="Calibri" pitchFamily="34" charset="0"/>
              </a:rPr>
              <a:t>) ⇒ </a:t>
            </a:r>
            <a:r>
              <a:rPr lang="fr-FR" sz="2400" dirty="0" err="1">
                <a:latin typeface="Calibri" pitchFamily="34" charset="0"/>
                <a:cs typeface="Calibri" pitchFamily="34" charset="0"/>
              </a:rPr>
              <a:t>we</a:t>
            </a:r>
            <a:r>
              <a:rPr lang="fr-FR" sz="2400" dirty="0">
                <a:latin typeface="Calibri" pitchFamily="34" charset="0"/>
                <a:cs typeface="Calibri" pitchFamily="34" charset="0"/>
              </a:rPr>
              <a:t> </a:t>
            </a:r>
            <a:r>
              <a:rPr lang="fr-FR" sz="2400" dirty="0" err="1">
                <a:latin typeface="Calibri" pitchFamily="34" charset="0"/>
                <a:cs typeface="Calibri" pitchFamily="34" charset="0"/>
              </a:rPr>
              <a:t>need</a:t>
            </a:r>
            <a:r>
              <a:rPr lang="fr-FR" sz="2400" dirty="0">
                <a:latin typeface="Calibri" pitchFamily="34" charset="0"/>
                <a:cs typeface="Calibri" pitchFamily="34" charset="0"/>
              </a:rPr>
              <a:t> to assume </a:t>
            </a:r>
            <a:r>
              <a:rPr lang="en-US" sz="2400" dirty="0">
                <a:latin typeface="Calibri" pitchFamily="34" charset="0"/>
                <a:cs typeface="Calibri" pitchFamily="34" charset="0"/>
              </a:rPr>
              <a:t>a form for it ⇒ everything we say will consequently be valid </a:t>
            </a:r>
            <a:r>
              <a:rPr lang="fr-FR" sz="2400" dirty="0" err="1">
                <a:latin typeface="Calibri" pitchFamily="34" charset="0"/>
                <a:cs typeface="Calibri" pitchFamily="34" charset="0"/>
              </a:rPr>
              <a:t>conditional</a:t>
            </a:r>
            <a:r>
              <a:rPr lang="fr-FR" sz="2400" dirty="0">
                <a:latin typeface="Calibri" pitchFamily="34" charset="0"/>
                <a:cs typeface="Calibri" pitchFamily="34" charset="0"/>
              </a:rPr>
              <a:t> on </a:t>
            </a:r>
            <a:r>
              <a:rPr lang="fr-FR" sz="2400" dirty="0" err="1">
                <a:latin typeface="Calibri" pitchFamily="34" charset="0"/>
                <a:cs typeface="Calibri" pitchFamily="34" charset="0"/>
              </a:rPr>
              <a:t>this</a:t>
            </a:r>
            <a:r>
              <a:rPr lang="fr-FR" sz="2400" dirty="0">
                <a:latin typeface="Calibri" pitchFamily="34" charset="0"/>
                <a:cs typeface="Calibri" pitchFamily="34" charset="0"/>
              </a:rPr>
              <a:t> </a:t>
            </a:r>
            <a:r>
              <a:rPr lang="fr-FR" sz="2400" dirty="0" err="1">
                <a:latin typeface="Calibri" pitchFamily="34" charset="0"/>
                <a:cs typeface="Calibri" pitchFamily="34" charset="0"/>
              </a:rPr>
              <a:t>assumption</a:t>
            </a:r>
            <a:r>
              <a:rPr lang="fr-FR" sz="2400" dirty="0">
                <a:latin typeface="Calibri" pitchFamily="34" charset="0"/>
                <a:cs typeface="Calibri" pitchFamily="34" charset="0"/>
              </a:rPr>
              <a:t>.</a:t>
            </a:r>
          </a:p>
          <a:p>
            <a:pPr lvl="1">
              <a:spcBef>
                <a:spcPts val="0"/>
              </a:spcBef>
              <a:buSzPct val="70000"/>
              <a:buFont typeface="Calibri" pitchFamily="34" charset="0"/>
              <a:buChar char="–"/>
            </a:pPr>
            <a:r>
              <a:rPr lang="en-US" sz="2400" dirty="0">
                <a:latin typeface="Calibri" pitchFamily="34" charset="0"/>
                <a:cs typeface="Calibri" pitchFamily="34" charset="0"/>
              </a:rPr>
              <a:t>We do not observe </a:t>
            </a:r>
            <a:r>
              <a:rPr lang="el-GR" sz="2400" dirty="0">
                <a:latin typeface="Calibri" pitchFamily="34" charset="0"/>
                <a:cs typeface="Calibri" pitchFamily="34" charset="0"/>
              </a:rPr>
              <a:t>ε</a:t>
            </a:r>
            <a:r>
              <a:rPr lang="en-US" sz="2400" dirty="0">
                <a:latin typeface="Calibri" pitchFamily="34" charset="0"/>
                <a:cs typeface="Calibri" pitchFamily="34" charset="0"/>
              </a:rPr>
              <a:t> ⇒ we can make assumptions regarding statistical properties of </a:t>
            </a:r>
            <a:r>
              <a:rPr lang="el-GR" sz="2400" dirty="0">
                <a:latin typeface="Calibri" pitchFamily="34" charset="0"/>
                <a:cs typeface="Calibri" pitchFamily="34" charset="0"/>
              </a:rPr>
              <a:t>ε</a:t>
            </a:r>
            <a:r>
              <a:rPr lang="en-US" sz="2400" dirty="0">
                <a:latin typeface="Calibri" pitchFamily="34" charset="0"/>
                <a:cs typeface="Calibri" pitchFamily="34" charset="0"/>
              </a:rPr>
              <a:t> and use these assumptions to derive parameters of the function we assumed before ⇒ everything we say will consequently be valid conditional on the assumptions regarding the statistical properties of </a:t>
            </a:r>
            <a:r>
              <a:rPr lang="el-GR" sz="2400" dirty="0">
                <a:latin typeface="Calibri" pitchFamily="34" charset="0"/>
                <a:cs typeface="Calibri" pitchFamily="34" charset="0"/>
              </a:rPr>
              <a:t>ε</a:t>
            </a:r>
            <a:r>
              <a:rPr lang="en-US" sz="2400" dirty="0">
                <a:latin typeface="Calibri" pitchFamily="34" charset="0"/>
                <a:cs typeface="Calibri" pitchFamily="34" charset="0"/>
              </a:rPr>
              <a:t>.</a:t>
            </a:r>
            <a:endParaRPr lang="fr-FR" sz="2400" dirty="0">
              <a:latin typeface="Calibri" pitchFamily="34" charset="0"/>
              <a:cs typeface="Calibri" pitchFamily="34" charset="0"/>
            </a:endParaRPr>
          </a:p>
        </p:txBody>
      </p:sp>
      <p:sp>
        <p:nvSpPr>
          <p:cNvPr id="5" name="Titre 1"/>
          <p:cNvSpPr>
            <a:spLocks noGrp="1"/>
          </p:cNvSpPr>
          <p:nvPr>
            <p:ph type="title"/>
          </p:nvPr>
        </p:nvSpPr>
        <p:spPr>
          <a:xfrm>
            <a:off x="539552" y="116632"/>
            <a:ext cx="8229600" cy="864096"/>
          </a:xfrm>
        </p:spPr>
        <p:txBody>
          <a:bodyPr/>
          <a:lstStyle/>
          <a:p>
            <a:r>
              <a:rPr lang="en-GB" sz="3600" dirty="0">
                <a:solidFill>
                  <a:srgbClr val="CC0000"/>
                </a:solidFill>
                <a:latin typeface="Calibri" pitchFamily="34" charset="0"/>
                <a:cs typeface="Calibri" pitchFamily="34" charset="0"/>
              </a:rPr>
              <a:t>Econometric modelling</a:t>
            </a:r>
            <a:endParaRPr lang="fr-FR" sz="3600" dirty="0">
              <a:solidFill>
                <a:srgbClr val="CC0000"/>
              </a:solidFill>
              <a:latin typeface="Calibri" pitchFamily="34" charset="0"/>
              <a:cs typeface="Calibri" pitchFamily="34" charset="0"/>
            </a:endParaRPr>
          </a:p>
        </p:txBody>
      </p:sp>
      <p:sp>
        <p:nvSpPr>
          <p:cNvPr id="4" name="Slide Number Placeholder 3"/>
          <p:cNvSpPr txBox="1">
            <a:spLocks noGrp="1"/>
          </p:cNvSpPr>
          <p:nvPr/>
        </p:nvSpPr>
        <p:spPr>
          <a:xfrm>
            <a:off x="6553200" y="6356350"/>
            <a:ext cx="2133600" cy="365125"/>
          </a:xfrm>
          <a:prstGeom prst="rect">
            <a:avLst/>
          </a:prstGeom>
          <a:noFill/>
        </p:spPr>
        <p:txBody>
          <a:bodyPr anchor="ctr"/>
          <a:lstStyle/>
          <a:p>
            <a:pPr algn="r">
              <a:defRPr/>
            </a:pPr>
            <a:fld id="{77E79ADC-62C6-44BF-9438-86D7E217B0CE}" type="slidenum">
              <a:rPr lang="en-ZA" sz="1200">
                <a:solidFill>
                  <a:schemeClr val="tx1">
                    <a:tint val="75000"/>
                  </a:schemeClr>
                </a:solidFill>
              </a:rPr>
              <a:pPr algn="r">
                <a:defRPr/>
              </a:pPr>
              <a:t>4</a:t>
            </a:fld>
            <a:endParaRPr lang="en-ZA" sz="1200">
              <a:solidFill>
                <a:schemeClr val="tx1">
                  <a:tint val="75000"/>
                </a:schemeClr>
              </a:solidFill>
            </a:endParaRPr>
          </a:p>
        </p:txBody>
      </p:sp>
    </p:spTree>
    <p:extLst>
      <p:ext uri="{BB962C8B-B14F-4D97-AF65-F5344CB8AC3E}">
        <p14:creationId xmlns:p14="http://schemas.microsoft.com/office/powerpoint/2010/main" val="30767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052736"/>
            <a:ext cx="8229600" cy="3960440"/>
          </a:xfrm>
        </p:spPr>
        <p:txBody>
          <a:bodyPr/>
          <a:lstStyle/>
          <a:p>
            <a:pPr>
              <a:spcBef>
                <a:spcPts val="0"/>
              </a:spcBef>
            </a:pPr>
            <a:r>
              <a:rPr lang="en-US" sz="2400" dirty="0">
                <a:latin typeface="Calibri" pitchFamily="34" charset="0"/>
                <a:cs typeface="Calibri" pitchFamily="34" charset="0"/>
              </a:rPr>
              <a:t>Let us start with assuming a concrete demand function, for example, we can start with a linear demand function:</a:t>
            </a:r>
          </a:p>
          <a:p>
            <a:pPr>
              <a:spcBef>
                <a:spcPts val="0"/>
              </a:spcBef>
            </a:pPr>
            <a:endParaRPr lang="en-US" sz="2400" dirty="0">
              <a:latin typeface="Calibri" pitchFamily="34" charset="0"/>
              <a:cs typeface="Calibri" pitchFamily="34" charset="0"/>
            </a:endParaRPr>
          </a:p>
          <a:p>
            <a:pPr>
              <a:spcBef>
                <a:spcPts val="0"/>
              </a:spcBef>
            </a:pPr>
            <a:endParaRPr lang="en-US" sz="2400" dirty="0">
              <a:latin typeface="Calibri" pitchFamily="34" charset="0"/>
              <a:cs typeface="Calibri" pitchFamily="34" charset="0"/>
            </a:endParaRPr>
          </a:p>
          <a:p>
            <a:pPr>
              <a:spcBef>
                <a:spcPts val="0"/>
              </a:spcBef>
            </a:pPr>
            <a:endParaRPr lang="en-US" sz="2400" dirty="0">
              <a:latin typeface="Calibri" pitchFamily="34" charset="0"/>
              <a:cs typeface="Calibri" pitchFamily="34" charset="0"/>
            </a:endParaRPr>
          </a:p>
          <a:p>
            <a:pPr>
              <a:spcBef>
                <a:spcPts val="0"/>
              </a:spcBef>
            </a:pPr>
            <a:r>
              <a:rPr lang="en-US" sz="2400" dirty="0">
                <a:latin typeface="Calibri" pitchFamily="34" charset="0"/>
                <a:cs typeface="Calibri" pitchFamily="34" charset="0"/>
              </a:rPr>
              <a:t>Where X is, for example, an indicator for summer season, p for price, and </a:t>
            </a:r>
            <a:r>
              <a:rPr lang="el-GR" sz="2400" dirty="0">
                <a:latin typeface="Calibri" pitchFamily="34" charset="0"/>
                <a:cs typeface="Calibri" pitchFamily="34" charset="0"/>
              </a:rPr>
              <a:t>ε</a:t>
            </a:r>
            <a:r>
              <a:rPr lang="en-US" sz="2400" dirty="0">
                <a:latin typeface="Calibri" pitchFamily="34" charset="0"/>
                <a:cs typeface="Calibri" pitchFamily="34" charset="0"/>
              </a:rPr>
              <a:t> for unobserved shocks.</a:t>
            </a:r>
          </a:p>
          <a:p>
            <a:pPr>
              <a:spcBef>
                <a:spcPts val="0"/>
              </a:spcBef>
            </a:pPr>
            <a:endParaRPr lang="en-US" sz="2400" dirty="0">
              <a:latin typeface="Calibri" pitchFamily="34" charset="0"/>
              <a:cs typeface="Calibri" pitchFamily="34" charset="0"/>
            </a:endParaRPr>
          </a:p>
          <a:p>
            <a:pPr>
              <a:spcBef>
                <a:spcPts val="0"/>
              </a:spcBef>
            </a:pPr>
            <a:r>
              <a:rPr lang="en-US" sz="2400" dirty="0">
                <a:latin typeface="Calibri" pitchFamily="34" charset="0"/>
                <a:cs typeface="Calibri" pitchFamily="34" charset="0"/>
              </a:rPr>
              <a:t>We have N observations on </a:t>
            </a:r>
            <a:r>
              <a:rPr lang="en-GB" sz="2400" dirty="0">
                <a:latin typeface="Calibri" pitchFamily="34" charset="0"/>
                <a:cs typeface="Calibri" pitchFamily="34" charset="0"/>
              </a:rPr>
              <a:t>Q</a:t>
            </a:r>
            <a:r>
              <a:rPr lang="en-GB" sz="2400" baseline="-25000" dirty="0">
                <a:latin typeface="Calibri" pitchFamily="34" charset="0"/>
                <a:cs typeface="Calibri" pitchFamily="34" charset="0"/>
              </a:rPr>
              <a:t>i</a:t>
            </a:r>
            <a:r>
              <a:rPr lang="en-GB" sz="2400" dirty="0">
                <a:latin typeface="Calibri" pitchFamily="34" charset="0"/>
                <a:cs typeface="Calibri" pitchFamily="34" charset="0"/>
              </a:rPr>
              <a:t>, p</a:t>
            </a:r>
            <a:r>
              <a:rPr lang="en-GB" sz="2400" baseline="-25000" dirty="0">
                <a:latin typeface="Calibri" pitchFamily="34" charset="0"/>
                <a:cs typeface="Calibri" pitchFamily="34" charset="0"/>
              </a:rPr>
              <a:t>i</a:t>
            </a:r>
            <a:r>
              <a:rPr lang="en-GB" sz="2400" dirty="0">
                <a:latin typeface="Calibri" pitchFamily="34" charset="0"/>
                <a:cs typeface="Calibri" pitchFamily="34" charset="0"/>
              </a:rPr>
              <a:t> and X</a:t>
            </a:r>
            <a:r>
              <a:rPr lang="en-GB" sz="2400" baseline="-25000" dirty="0">
                <a:latin typeface="Calibri" pitchFamily="34" charset="0"/>
                <a:cs typeface="Calibri" pitchFamily="34" charset="0"/>
              </a:rPr>
              <a:t>i</a:t>
            </a:r>
            <a:r>
              <a:rPr lang="fr-FR" sz="2400" dirty="0">
                <a:latin typeface="Calibri" pitchFamily="34" charset="0"/>
                <a:cs typeface="Calibri" pitchFamily="34" charset="0"/>
              </a:rPr>
              <a:t> and </a:t>
            </a:r>
            <a:r>
              <a:rPr lang="en-US" sz="2400" dirty="0">
                <a:latin typeface="Calibri" pitchFamily="34" charset="0"/>
                <a:cs typeface="Calibri" pitchFamily="34" charset="0"/>
              </a:rPr>
              <a:t>if we knew </a:t>
            </a:r>
            <a:r>
              <a:rPr lang="el-GR" sz="2400" dirty="0">
                <a:latin typeface="Calibri" pitchFamily="34" charset="0"/>
                <a:cs typeface="Calibri" pitchFamily="34" charset="0"/>
              </a:rPr>
              <a:t>α</a:t>
            </a:r>
            <a:r>
              <a:rPr lang="en-GB" sz="2400" dirty="0">
                <a:latin typeface="Calibri" pitchFamily="34" charset="0"/>
                <a:cs typeface="Calibri" pitchFamily="34" charset="0"/>
              </a:rPr>
              <a:t>, </a:t>
            </a:r>
            <a:r>
              <a:rPr lang="el-GR" sz="2400" dirty="0">
                <a:latin typeface="Calibri" pitchFamily="34" charset="0"/>
                <a:cs typeface="Calibri" pitchFamily="34" charset="0"/>
              </a:rPr>
              <a:t>β</a:t>
            </a:r>
            <a:r>
              <a:rPr lang="en-GB" sz="2400" dirty="0">
                <a:latin typeface="Calibri" pitchFamily="34" charset="0"/>
                <a:cs typeface="Calibri" pitchFamily="34" charset="0"/>
              </a:rPr>
              <a:t> and </a:t>
            </a:r>
            <a:r>
              <a:rPr lang="el-GR" sz="2400" dirty="0">
                <a:latin typeface="Calibri" pitchFamily="34" charset="0"/>
                <a:cs typeface="Calibri" pitchFamily="34" charset="0"/>
              </a:rPr>
              <a:t>γ</a:t>
            </a:r>
            <a:r>
              <a:rPr lang="en-US" sz="2400" dirty="0">
                <a:latin typeface="Calibri" pitchFamily="34" charset="0"/>
                <a:cs typeface="Calibri" pitchFamily="34" charset="0"/>
              </a:rPr>
              <a:t>, we can compute N corresponding realizations of </a:t>
            </a:r>
            <a:r>
              <a:rPr lang="el-GR" sz="2400" dirty="0">
                <a:latin typeface="Calibri" pitchFamily="34" charset="0"/>
                <a:cs typeface="Calibri" pitchFamily="34" charset="0"/>
              </a:rPr>
              <a:t>ε</a:t>
            </a:r>
            <a:r>
              <a:rPr lang="en-GB" sz="2400" baseline="-25000" dirty="0" err="1">
                <a:latin typeface="Calibri" pitchFamily="34" charset="0"/>
                <a:cs typeface="Calibri" pitchFamily="34" charset="0"/>
              </a:rPr>
              <a:t>i</a:t>
            </a:r>
            <a:endParaRPr lang="en-US" sz="2400" dirty="0">
              <a:latin typeface="Calibri" pitchFamily="34" charset="0"/>
              <a:cs typeface="Calibri" pitchFamily="34" charset="0"/>
            </a:endParaRPr>
          </a:p>
        </p:txBody>
      </p:sp>
      <p:graphicFrame>
        <p:nvGraphicFramePr>
          <p:cNvPr id="6" name="Objet 5"/>
          <p:cNvGraphicFramePr>
            <a:graphicFrameLocks noGrp="1" noChangeAspect="1"/>
          </p:cNvGraphicFramePr>
          <p:nvPr>
            <p:extLst>
              <p:ext uri="{D42A27DB-BD31-4B8C-83A1-F6EECF244321}">
                <p14:modId xmlns:p14="http://schemas.microsoft.com/office/powerpoint/2010/main" val="2912963694"/>
              </p:ext>
            </p:extLst>
          </p:nvPr>
        </p:nvGraphicFramePr>
        <p:xfrm>
          <a:off x="2987824" y="2132856"/>
          <a:ext cx="2963862" cy="484188"/>
        </p:xfrm>
        <a:graphic>
          <a:graphicData uri="http://schemas.openxmlformats.org/presentationml/2006/ole">
            <mc:AlternateContent xmlns:mc="http://schemas.openxmlformats.org/markup-compatibility/2006">
              <mc:Choice xmlns:v="urn:schemas-microsoft-com:vml" Requires="v">
                <p:oleObj spid="_x0000_s138911" name="Équation" r:id="rId3" imgW="1244520" imgH="203040" progId="Equation.3">
                  <p:embed/>
                </p:oleObj>
              </mc:Choice>
              <mc:Fallback>
                <p:oleObj name="Équation" r:id="rId3" imgW="1244520" imgH="203040" progId="Equation.3">
                  <p:embed/>
                  <p:pic>
                    <p:nvPicPr>
                      <p:cNvPr id="0" name="Objet 3"/>
                      <p:cNvPicPr>
                        <a:picLocks noGrp="1" noChangeAspect="1" noChangeArrowheads="1"/>
                      </p:cNvPicPr>
                      <p:nvPr/>
                    </p:nvPicPr>
                    <p:blipFill>
                      <a:blip r:embed="rId4"/>
                      <a:srcRect/>
                      <a:stretch>
                        <a:fillRect/>
                      </a:stretch>
                    </p:blipFill>
                    <p:spPr bwMode="auto">
                      <a:xfrm>
                        <a:off x="2987824" y="2132856"/>
                        <a:ext cx="2963862"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t 6"/>
          <p:cNvGraphicFramePr>
            <a:graphicFrameLocks noGrp="1" noChangeAspect="1"/>
          </p:cNvGraphicFramePr>
          <p:nvPr>
            <p:extLst>
              <p:ext uri="{D42A27DB-BD31-4B8C-83A1-F6EECF244321}">
                <p14:modId xmlns:p14="http://schemas.microsoft.com/office/powerpoint/2010/main" val="2975625024"/>
              </p:ext>
            </p:extLst>
          </p:nvPr>
        </p:nvGraphicFramePr>
        <p:xfrm>
          <a:off x="2915816" y="5249068"/>
          <a:ext cx="3205162" cy="484188"/>
        </p:xfrm>
        <a:graphic>
          <a:graphicData uri="http://schemas.openxmlformats.org/presentationml/2006/ole">
            <mc:AlternateContent xmlns:mc="http://schemas.openxmlformats.org/markup-compatibility/2006">
              <mc:Choice xmlns:v="urn:schemas-microsoft-com:vml" Requires="v">
                <p:oleObj spid="_x0000_s138912" name="Équation" r:id="rId5" imgW="1346040" imgH="203040" progId="Equation.3">
                  <p:embed/>
                </p:oleObj>
              </mc:Choice>
              <mc:Fallback>
                <p:oleObj name="Équation" r:id="rId5" imgW="1346040" imgH="203040" progId="Equation.3">
                  <p:embed/>
                  <p:pic>
                    <p:nvPicPr>
                      <p:cNvPr id="0" name="Objet 5"/>
                      <p:cNvPicPr>
                        <a:picLocks noGrp="1" noChangeAspect="1" noChangeArrowheads="1"/>
                      </p:cNvPicPr>
                      <p:nvPr/>
                    </p:nvPicPr>
                    <p:blipFill>
                      <a:blip r:embed="rId6"/>
                      <a:srcRect/>
                      <a:stretch>
                        <a:fillRect/>
                      </a:stretch>
                    </p:blipFill>
                    <p:spPr bwMode="auto">
                      <a:xfrm>
                        <a:off x="2915816" y="5249068"/>
                        <a:ext cx="3205162"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itre 1"/>
          <p:cNvSpPr>
            <a:spLocks noGrp="1"/>
          </p:cNvSpPr>
          <p:nvPr>
            <p:ph type="title"/>
          </p:nvPr>
        </p:nvSpPr>
        <p:spPr>
          <a:xfrm>
            <a:off x="539552" y="116632"/>
            <a:ext cx="8229600" cy="864096"/>
          </a:xfrm>
        </p:spPr>
        <p:txBody>
          <a:bodyPr/>
          <a:lstStyle/>
          <a:p>
            <a:r>
              <a:rPr lang="en-GB" sz="3600" dirty="0">
                <a:solidFill>
                  <a:srgbClr val="CC0000"/>
                </a:solidFill>
                <a:latin typeface="Calibri" pitchFamily="34" charset="0"/>
                <a:cs typeface="Calibri" pitchFamily="34" charset="0"/>
              </a:rPr>
              <a:t>Econometric modelling</a:t>
            </a:r>
            <a:endParaRPr lang="fr-FR" sz="3600" dirty="0">
              <a:solidFill>
                <a:srgbClr val="CC0000"/>
              </a:solidFill>
              <a:latin typeface="Calibri" pitchFamily="34" charset="0"/>
              <a:cs typeface="Calibri" pitchFamily="34" charset="0"/>
            </a:endParaRPr>
          </a:p>
        </p:txBody>
      </p:sp>
      <p:sp>
        <p:nvSpPr>
          <p:cNvPr id="8" name="Slide Number Placeholder 3"/>
          <p:cNvSpPr txBox="1">
            <a:spLocks noGrp="1"/>
          </p:cNvSpPr>
          <p:nvPr/>
        </p:nvSpPr>
        <p:spPr>
          <a:xfrm>
            <a:off x="6553200" y="6356350"/>
            <a:ext cx="2133600" cy="365125"/>
          </a:xfrm>
          <a:prstGeom prst="rect">
            <a:avLst/>
          </a:prstGeom>
          <a:noFill/>
        </p:spPr>
        <p:txBody>
          <a:bodyPr anchor="ctr"/>
          <a:lstStyle/>
          <a:p>
            <a:pPr algn="r">
              <a:defRPr/>
            </a:pPr>
            <a:fld id="{77E79ADC-62C6-44BF-9438-86D7E217B0CE}" type="slidenum">
              <a:rPr lang="en-ZA" sz="1200">
                <a:solidFill>
                  <a:schemeClr val="tx1">
                    <a:tint val="75000"/>
                  </a:schemeClr>
                </a:solidFill>
              </a:rPr>
              <a:pPr algn="r">
                <a:defRPr/>
              </a:pPr>
              <a:t>5</a:t>
            </a:fld>
            <a:endParaRPr lang="en-ZA" sz="1200">
              <a:solidFill>
                <a:schemeClr val="tx1">
                  <a:tint val="75000"/>
                </a:schemeClr>
              </a:solidFill>
            </a:endParaRPr>
          </a:p>
        </p:txBody>
      </p:sp>
    </p:spTree>
    <p:extLst>
      <p:ext uri="{BB962C8B-B14F-4D97-AF65-F5344CB8AC3E}">
        <p14:creationId xmlns:p14="http://schemas.microsoft.com/office/powerpoint/2010/main" val="343548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1196752"/>
            <a:ext cx="8229600" cy="5159598"/>
          </a:xfrm>
        </p:spPr>
        <p:txBody>
          <a:bodyPr/>
          <a:lstStyle/>
          <a:p>
            <a:pPr>
              <a:spcBef>
                <a:spcPts val="0"/>
              </a:spcBef>
            </a:pPr>
            <a:r>
              <a:rPr lang="en-US" sz="2400" dirty="0">
                <a:latin typeface="Calibri" pitchFamily="34" charset="0"/>
                <a:cs typeface="Calibri" pitchFamily="34" charset="0"/>
              </a:rPr>
              <a:t>If we make enough many assumptions regarding the statistical properties of </a:t>
            </a:r>
            <a:r>
              <a:rPr lang="el-GR" sz="2400" dirty="0">
                <a:latin typeface="Calibri" pitchFamily="34" charset="0"/>
                <a:cs typeface="Calibri" pitchFamily="34" charset="0"/>
              </a:rPr>
              <a:t>ε</a:t>
            </a:r>
            <a:r>
              <a:rPr lang="en-US" sz="2400" dirty="0">
                <a:latin typeface="Calibri" pitchFamily="34" charset="0"/>
                <a:cs typeface="Calibri" pitchFamily="34" charset="0"/>
              </a:rPr>
              <a:t>, we may be able to statistically estimate </a:t>
            </a:r>
            <a:r>
              <a:rPr lang="el-GR" sz="2400" dirty="0">
                <a:latin typeface="Calibri" pitchFamily="34" charset="0"/>
                <a:cs typeface="Calibri" pitchFamily="34" charset="0"/>
              </a:rPr>
              <a:t>α</a:t>
            </a:r>
            <a:r>
              <a:rPr lang="en-GB" sz="2400" dirty="0">
                <a:latin typeface="Calibri" pitchFamily="34" charset="0"/>
                <a:cs typeface="Calibri" pitchFamily="34" charset="0"/>
              </a:rPr>
              <a:t>, </a:t>
            </a:r>
            <a:r>
              <a:rPr lang="el-GR" sz="2400" dirty="0">
                <a:latin typeface="Calibri" pitchFamily="34" charset="0"/>
                <a:cs typeface="Calibri" pitchFamily="34" charset="0"/>
              </a:rPr>
              <a:t>β</a:t>
            </a:r>
            <a:r>
              <a:rPr lang="en-GB" sz="2400" dirty="0">
                <a:latin typeface="Calibri" pitchFamily="34" charset="0"/>
                <a:cs typeface="Calibri" pitchFamily="34" charset="0"/>
              </a:rPr>
              <a:t>, a</a:t>
            </a:r>
            <a:r>
              <a:rPr lang="en-US" sz="2400" dirty="0" err="1">
                <a:latin typeface="Calibri" pitchFamily="34" charset="0"/>
                <a:cs typeface="Calibri" pitchFamily="34" charset="0"/>
              </a:rPr>
              <a:t>nd</a:t>
            </a:r>
            <a:r>
              <a:rPr lang="en-US" sz="2400" dirty="0">
                <a:latin typeface="Calibri" pitchFamily="34" charset="0"/>
                <a:cs typeface="Calibri" pitchFamily="34" charset="0"/>
              </a:rPr>
              <a:t> </a:t>
            </a:r>
            <a:r>
              <a:rPr lang="el-GR" sz="2400" dirty="0">
                <a:latin typeface="Calibri" pitchFamily="34" charset="0"/>
                <a:cs typeface="Calibri" pitchFamily="34" charset="0"/>
              </a:rPr>
              <a:t>γ</a:t>
            </a:r>
            <a:r>
              <a:rPr lang="en-US" sz="2400" dirty="0">
                <a:latin typeface="Calibri" pitchFamily="34" charset="0"/>
                <a:cs typeface="Calibri" pitchFamily="34" charset="0"/>
              </a:rPr>
              <a:t>.</a:t>
            </a:r>
            <a:endParaRPr lang="fr-FR" sz="2400" dirty="0">
              <a:latin typeface="Calibri" pitchFamily="34" charset="0"/>
              <a:cs typeface="Calibri" pitchFamily="34" charset="0"/>
            </a:endParaRPr>
          </a:p>
          <a:p>
            <a:pPr>
              <a:spcBef>
                <a:spcPts val="0"/>
              </a:spcBef>
            </a:pPr>
            <a:endParaRPr lang="en-US" sz="2400" dirty="0">
              <a:latin typeface="Calibri" pitchFamily="34" charset="0"/>
              <a:cs typeface="Calibri" pitchFamily="34" charset="0"/>
            </a:endParaRPr>
          </a:p>
          <a:p>
            <a:pPr>
              <a:spcBef>
                <a:spcPts val="0"/>
              </a:spcBef>
            </a:pPr>
            <a:r>
              <a:rPr lang="en-US" sz="2400" dirty="0">
                <a:latin typeface="Calibri" pitchFamily="34" charset="0"/>
                <a:cs typeface="Calibri" pitchFamily="34" charset="0"/>
              </a:rPr>
              <a:t>For example, we can assume that epsilons are conditional mean zero (strict </a:t>
            </a:r>
            <a:r>
              <a:rPr lang="en-US" sz="2400" dirty="0" err="1">
                <a:latin typeface="Calibri" pitchFamily="34" charset="0"/>
                <a:cs typeface="Calibri" pitchFamily="34" charset="0"/>
              </a:rPr>
              <a:t>exogeneity</a:t>
            </a:r>
            <a:r>
              <a:rPr lang="en-US" sz="2400" dirty="0">
                <a:latin typeface="Calibri" pitchFamily="34" charset="0"/>
                <a:cs typeface="Calibri" pitchFamily="34" charset="0"/>
              </a:rPr>
              <a:t>):</a:t>
            </a:r>
          </a:p>
          <a:p>
            <a:pPr>
              <a:spcBef>
                <a:spcPts val="0"/>
              </a:spcBef>
            </a:pPr>
            <a:endParaRPr lang="en-US" sz="2400" dirty="0">
              <a:latin typeface="Calibri" pitchFamily="34" charset="0"/>
              <a:cs typeface="Calibri" pitchFamily="34" charset="0"/>
            </a:endParaRPr>
          </a:p>
          <a:p>
            <a:pPr>
              <a:spcBef>
                <a:spcPts val="0"/>
              </a:spcBef>
            </a:pPr>
            <a:endParaRPr lang="en-US" sz="2400" dirty="0">
              <a:latin typeface="Calibri" pitchFamily="34" charset="0"/>
              <a:cs typeface="Calibri" pitchFamily="34" charset="0"/>
            </a:endParaRPr>
          </a:p>
          <a:p>
            <a:pPr>
              <a:spcBef>
                <a:spcPts val="0"/>
              </a:spcBef>
            </a:pPr>
            <a:endParaRPr lang="en-US" sz="2400" dirty="0">
              <a:latin typeface="Calibri" pitchFamily="34" charset="0"/>
              <a:cs typeface="Calibri" pitchFamily="34" charset="0"/>
            </a:endParaRPr>
          </a:p>
          <a:p>
            <a:pPr>
              <a:spcBef>
                <a:spcPts val="0"/>
              </a:spcBef>
            </a:pPr>
            <a:endParaRPr lang="en-US" sz="2400" dirty="0">
              <a:latin typeface="Calibri" pitchFamily="34" charset="0"/>
              <a:cs typeface="Calibri" pitchFamily="34" charset="0"/>
            </a:endParaRPr>
          </a:p>
          <a:p>
            <a:pPr>
              <a:spcBef>
                <a:spcPts val="0"/>
              </a:spcBef>
            </a:pPr>
            <a:endParaRPr lang="en-US" sz="2400" dirty="0">
              <a:latin typeface="Calibri" pitchFamily="34" charset="0"/>
              <a:cs typeface="Calibri" pitchFamily="34" charset="0"/>
            </a:endParaRPr>
          </a:p>
          <a:p>
            <a:pPr marL="361950" indent="0">
              <a:spcBef>
                <a:spcPts val="0"/>
              </a:spcBef>
              <a:buNone/>
            </a:pPr>
            <a:endParaRPr lang="en-GB" sz="2400" dirty="0">
              <a:latin typeface="Calibri" pitchFamily="34" charset="0"/>
              <a:cs typeface="Calibri" pitchFamily="34" charset="0"/>
            </a:endParaRPr>
          </a:p>
          <a:p>
            <a:pPr marL="361950" indent="0">
              <a:spcBef>
                <a:spcPts val="0"/>
              </a:spcBef>
              <a:buNone/>
            </a:pPr>
            <a:r>
              <a:rPr lang="en-GB" sz="2400" dirty="0">
                <a:latin typeface="Calibri" pitchFamily="34" charset="0"/>
                <a:cs typeface="Calibri" pitchFamily="34" charset="0"/>
              </a:rPr>
              <a:t>because:</a:t>
            </a:r>
          </a:p>
        </p:txBody>
      </p:sp>
      <p:graphicFrame>
        <p:nvGraphicFramePr>
          <p:cNvPr id="5" name="Objet 4"/>
          <p:cNvGraphicFramePr>
            <a:graphicFrameLocks noGrp="1" noChangeAspect="1"/>
          </p:cNvGraphicFramePr>
          <p:nvPr>
            <p:extLst>
              <p:ext uri="{D42A27DB-BD31-4B8C-83A1-F6EECF244321}">
                <p14:modId xmlns:p14="http://schemas.microsoft.com/office/powerpoint/2010/main" val="3525309550"/>
              </p:ext>
            </p:extLst>
          </p:nvPr>
        </p:nvGraphicFramePr>
        <p:xfrm>
          <a:off x="3867492" y="4653136"/>
          <a:ext cx="1208564" cy="430119"/>
        </p:xfrm>
        <a:graphic>
          <a:graphicData uri="http://schemas.openxmlformats.org/presentationml/2006/ole">
            <mc:AlternateContent xmlns:mc="http://schemas.openxmlformats.org/markup-compatibility/2006">
              <mc:Choice xmlns:v="urn:schemas-microsoft-com:vml" Requires="v">
                <p:oleObj spid="_x0000_s181263" name="Équation" r:id="rId3" imgW="571320" imgH="203040" progId="Equation.3">
                  <p:embed/>
                </p:oleObj>
              </mc:Choice>
              <mc:Fallback>
                <p:oleObj name="Équation" r:id="rId3" imgW="571320" imgH="203040" progId="Equation.3">
                  <p:embed/>
                  <p:pic>
                    <p:nvPicPr>
                      <p:cNvPr id="0" name="Objet 6"/>
                      <p:cNvPicPr>
                        <a:picLocks noGrp="1" noChangeAspect="1" noChangeArrowheads="1"/>
                      </p:cNvPicPr>
                      <p:nvPr/>
                    </p:nvPicPr>
                    <p:blipFill>
                      <a:blip r:embed="rId4"/>
                      <a:srcRect/>
                      <a:stretch>
                        <a:fillRect/>
                      </a:stretch>
                    </p:blipFill>
                    <p:spPr bwMode="auto">
                      <a:xfrm>
                        <a:off x="3867492" y="4653136"/>
                        <a:ext cx="1208564" cy="430119"/>
                      </a:xfrm>
                      <a:prstGeom prst="rect">
                        <a:avLst/>
                      </a:prstGeom>
                      <a:noFill/>
                      <a:ln>
                        <a:noFill/>
                      </a:ln>
                      <a:effectLst/>
                    </p:spPr>
                  </p:pic>
                </p:oleObj>
              </mc:Fallback>
            </mc:AlternateContent>
          </a:graphicData>
        </a:graphic>
      </p:graphicFrame>
      <p:graphicFrame>
        <p:nvGraphicFramePr>
          <p:cNvPr id="6" name="Objet 5"/>
          <p:cNvGraphicFramePr>
            <a:graphicFrameLocks noGrp="1" noChangeAspect="1"/>
          </p:cNvGraphicFramePr>
          <p:nvPr>
            <p:extLst>
              <p:ext uri="{D42A27DB-BD31-4B8C-83A1-F6EECF244321}">
                <p14:modId xmlns:p14="http://schemas.microsoft.com/office/powerpoint/2010/main" val="2202545623"/>
              </p:ext>
            </p:extLst>
          </p:nvPr>
        </p:nvGraphicFramePr>
        <p:xfrm>
          <a:off x="2656081" y="3645024"/>
          <a:ext cx="3572103" cy="430118"/>
        </p:xfrm>
        <a:graphic>
          <a:graphicData uri="http://schemas.openxmlformats.org/presentationml/2006/ole">
            <mc:AlternateContent xmlns:mc="http://schemas.openxmlformats.org/markup-compatibility/2006">
              <mc:Choice xmlns:v="urn:schemas-microsoft-com:vml" Requires="v">
                <p:oleObj spid="_x0000_s181264" name="Équation" r:id="rId5" imgW="1688760" imgH="203040" progId="Equation.3">
                  <p:embed/>
                </p:oleObj>
              </mc:Choice>
              <mc:Fallback>
                <p:oleObj name="Équation" r:id="rId5" imgW="1688760" imgH="203040" progId="Equation.3">
                  <p:embed/>
                  <p:pic>
                    <p:nvPicPr>
                      <p:cNvPr id="0" name="Objet 4"/>
                      <p:cNvPicPr>
                        <a:picLocks noGrp="1" noChangeAspect="1" noChangeArrowheads="1"/>
                      </p:cNvPicPr>
                      <p:nvPr/>
                    </p:nvPicPr>
                    <p:blipFill>
                      <a:blip r:embed="rId6"/>
                      <a:srcRect/>
                      <a:stretch>
                        <a:fillRect/>
                      </a:stretch>
                    </p:blipFill>
                    <p:spPr bwMode="auto">
                      <a:xfrm>
                        <a:off x="2656081" y="3645024"/>
                        <a:ext cx="3572103" cy="430118"/>
                      </a:xfrm>
                      <a:prstGeom prst="rect">
                        <a:avLst/>
                      </a:prstGeom>
                      <a:noFill/>
                      <a:ln>
                        <a:noFill/>
                      </a:ln>
                      <a:effectLst/>
                    </p:spPr>
                  </p:pic>
                </p:oleObj>
              </mc:Fallback>
            </mc:AlternateContent>
          </a:graphicData>
        </a:graphic>
      </p:graphicFrame>
      <p:graphicFrame>
        <p:nvGraphicFramePr>
          <p:cNvPr id="7" name="Objet 6"/>
          <p:cNvGraphicFramePr>
            <a:graphicFrameLocks noGrp="1" noChangeAspect="1"/>
          </p:cNvGraphicFramePr>
          <p:nvPr>
            <p:extLst>
              <p:ext uri="{D42A27DB-BD31-4B8C-83A1-F6EECF244321}">
                <p14:modId xmlns:p14="http://schemas.microsoft.com/office/powerpoint/2010/main" val="1462278977"/>
              </p:ext>
            </p:extLst>
          </p:nvPr>
        </p:nvGraphicFramePr>
        <p:xfrm>
          <a:off x="2771800" y="4149080"/>
          <a:ext cx="3436720" cy="430119"/>
        </p:xfrm>
        <a:graphic>
          <a:graphicData uri="http://schemas.openxmlformats.org/presentationml/2006/ole">
            <mc:AlternateContent xmlns:mc="http://schemas.openxmlformats.org/markup-compatibility/2006">
              <mc:Choice xmlns:v="urn:schemas-microsoft-com:vml" Requires="v">
                <p:oleObj spid="_x0000_s181265" name="Équation" r:id="rId7" imgW="1625400" imgH="203040" progId="Equation.3">
                  <p:embed/>
                </p:oleObj>
              </mc:Choice>
              <mc:Fallback>
                <p:oleObj name="Équation" r:id="rId7" imgW="1625400" imgH="203040" progId="Equation.3">
                  <p:embed/>
                  <p:pic>
                    <p:nvPicPr>
                      <p:cNvPr id="0" name="Objet 5"/>
                      <p:cNvPicPr>
                        <a:picLocks noGrp="1" noChangeAspect="1" noChangeArrowheads="1"/>
                      </p:cNvPicPr>
                      <p:nvPr/>
                    </p:nvPicPr>
                    <p:blipFill>
                      <a:blip r:embed="rId8"/>
                      <a:srcRect/>
                      <a:stretch>
                        <a:fillRect/>
                      </a:stretch>
                    </p:blipFill>
                    <p:spPr bwMode="auto">
                      <a:xfrm>
                        <a:off x="2771800" y="4149080"/>
                        <a:ext cx="3436720" cy="430119"/>
                      </a:xfrm>
                      <a:prstGeom prst="rect">
                        <a:avLst/>
                      </a:prstGeom>
                      <a:noFill/>
                      <a:ln>
                        <a:noFill/>
                      </a:ln>
                      <a:effectLst/>
                    </p:spPr>
                  </p:pic>
                </p:oleObj>
              </mc:Fallback>
            </mc:AlternateContent>
          </a:graphicData>
        </a:graphic>
      </p:graphicFrame>
      <p:sp>
        <p:nvSpPr>
          <p:cNvPr id="9" name="Titre 1"/>
          <p:cNvSpPr>
            <a:spLocks noGrp="1"/>
          </p:cNvSpPr>
          <p:nvPr>
            <p:ph type="title"/>
          </p:nvPr>
        </p:nvSpPr>
        <p:spPr>
          <a:xfrm>
            <a:off x="539552" y="116632"/>
            <a:ext cx="8229600" cy="864096"/>
          </a:xfrm>
        </p:spPr>
        <p:txBody>
          <a:bodyPr/>
          <a:lstStyle/>
          <a:p>
            <a:r>
              <a:rPr lang="en-GB" sz="3600" dirty="0">
                <a:solidFill>
                  <a:srgbClr val="CC0000"/>
                </a:solidFill>
                <a:latin typeface="Calibri" pitchFamily="34" charset="0"/>
                <a:cs typeface="Calibri" pitchFamily="34" charset="0"/>
              </a:rPr>
              <a:t>Econometric modelling</a:t>
            </a:r>
            <a:endParaRPr lang="fr-FR" sz="3600" dirty="0">
              <a:solidFill>
                <a:srgbClr val="CC0000"/>
              </a:solidFill>
              <a:latin typeface="Calibri" pitchFamily="34" charset="0"/>
              <a:cs typeface="Calibri" pitchFamily="34" charset="0"/>
            </a:endParaRPr>
          </a:p>
        </p:txBody>
      </p:sp>
      <p:sp>
        <p:nvSpPr>
          <p:cNvPr id="8" name="Slide Number Placeholder 3"/>
          <p:cNvSpPr txBox="1">
            <a:spLocks noGrp="1"/>
          </p:cNvSpPr>
          <p:nvPr/>
        </p:nvSpPr>
        <p:spPr>
          <a:xfrm>
            <a:off x="6553200" y="6356350"/>
            <a:ext cx="2133600" cy="365125"/>
          </a:xfrm>
          <a:prstGeom prst="rect">
            <a:avLst/>
          </a:prstGeom>
          <a:noFill/>
        </p:spPr>
        <p:txBody>
          <a:bodyPr anchor="ctr"/>
          <a:lstStyle/>
          <a:p>
            <a:pPr algn="r">
              <a:defRPr/>
            </a:pPr>
            <a:fld id="{77E79ADC-62C6-44BF-9438-86D7E217B0CE}" type="slidenum">
              <a:rPr lang="en-ZA" sz="1200">
                <a:solidFill>
                  <a:schemeClr val="tx1">
                    <a:tint val="75000"/>
                  </a:schemeClr>
                </a:solidFill>
              </a:rPr>
              <a:pPr algn="r">
                <a:defRPr/>
              </a:pPr>
              <a:t>6</a:t>
            </a:fld>
            <a:endParaRPr lang="en-ZA" sz="1200">
              <a:solidFill>
                <a:schemeClr val="tx1">
                  <a:tint val="75000"/>
                </a:schemeClr>
              </a:solidFill>
            </a:endParaRPr>
          </a:p>
        </p:txBody>
      </p:sp>
      <p:graphicFrame>
        <p:nvGraphicFramePr>
          <p:cNvPr id="2" name="Objet 1"/>
          <p:cNvGraphicFramePr>
            <a:graphicFrameLocks noChangeAspect="1"/>
          </p:cNvGraphicFramePr>
          <p:nvPr>
            <p:extLst>
              <p:ext uri="{D42A27DB-BD31-4B8C-83A1-F6EECF244321}">
                <p14:modId xmlns:p14="http://schemas.microsoft.com/office/powerpoint/2010/main" val="3916498459"/>
              </p:ext>
            </p:extLst>
          </p:nvPr>
        </p:nvGraphicFramePr>
        <p:xfrm>
          <a:off x="2833688" y="5610225"/>
          <a:ext cx="4017962" cy="400050"/>
        </p:xfrm>
        <a:graphic>
          <a:graphicData uri="http://schemas.openxmlformats.org/presentationml/2006/ole">
            <mc:AlternateContent xmlns:mc="http://schemas.openxmlformats.org/markup-compatibility/2006">
              <mc:Choice xmlns:v="urn:schemas-microsoft-com:vml" Requires="v">
                <p:oleObj spid="_x0000_s181266" name="Équation" r:id="rId9" imgW="2298600" imgH="228600" progId="Equation.3">
                  <p:embed/>
                </p:oleObj>
              </mc:Choice>
              <mc:Fallback>
                <p:oleObj name="Équation" r:id="rId9" imgW="2298600" imgH="228600" progId="Equation.3">
                  <p:embed/>
                  <p:pic>
                    <p:nvPicPr>
                      <p:cNvPr id="0" name="Object 28"/>
                      <p:cNvPicPr>
                        <a:picLocks noChangeAspect="1" noChangeArrowheads="1"/>
                      </p:cNvPicPr>
                      <p:nvPr/>
                    </p:nvPicPr>
                    <p:blipFill>
                      <a:blip r:embed="rId10"/>
                      <a:srcRect/>
                      <a:stretch>
                        <a:fillRect/>
                      </a:stretch>
                    </p:blipFill>
                    <p:spPr bwMode="auto">
                      <a:xfrm>
                        <a:off x="2833688" y="5610225"/>
                        <a:ext cx="4017962" cy="4000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1778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p:cNvSpPr>
            <a:spLocks noGrp="1"/>
          </p:cNvSpPr>
          <p:nvPr>
            <p:ph idx="1"/>
          </p:nvPr>
        </p:nvSpPr>
        <p:spPr>
          <a:xfrm>
            <a:off x="457200" y="1268760"/>
            <a:ext cx="8229600" cy="4752528"/>
          </a:xfrm>
        </p:spPr>
        <p:txBody>
          <a:bodyPr/>
          <a:lstStyle/>
          <a:p>
            <a:pPr>
              <a:spcBef>
                <a:spcPts val="0"/>
              </a:spcBef>
            </a:pPr>
            <a:r>
              <a:rPr lang="en-GB" sz="2400" dirty="0">
                <a:latin typeface="Calibri" pitchFamily="34" charset="0"/>
                <a:cs typeface="Calibri" pitchFamily="34" charset="0"/>
              </a:rPr>
              <a:t>E</a:t>
            </a:r>
            <a:r>
              <a:rPr lang="en-US" sz="2400" dirty="0" err="1">
                <a:latin typeface="Calibri" pitchFamily="34" charset="0"/>
                <a:cs typeface="Calibri" pitchFamily="34" charset="0"/>
              </a:rPr>
              <a:t>xpectations</a:t>
            </a:r>
            <a:r>
              <a:rPr lang="en-US" sz="2400" dirty="0">
                <a:latin typeface="Calibri" pitchFamily="34" charset="0"/>
                <a:cs typeface="Calibri" pitchFamily="34" charset="0"/>
              </a:rPr>
              <a:t> are well approximated by sample average.</a:t>
            </a:r>
            <a:endParaRPr lang="fr-FR" sz="2400" dirty="0">
              <a:latin typeface="Calibri" pitchFamily="34" charset="0"/>
              <a:cs typeface="Calibri" pitchFamily="34" charset="0"/>
            </a:endParaRPr>
          </a:p>
          <a:p>
            <a:endParaRPr lang="en-US" sz="2400" dirty="0">
              <a:latin typeface="Calibri" pitchFamily="34" charset="0"/>
              <a:cs typeface="Calibri" pitchFamily="34" charset="0"/>
            </a:endParaRPr>
          </a:p>
          <a:p>
            <a:r>
              <a:rPr lang="en-US" sz="2400" dirty="0">
                <a:latin typeface="Calibri" pitchFamily="34" charset="0"/>
                <a:cs typeface="Calibri" pitchFamily="34" charset="0"/>
              </a:rPr>
              <a:t>Using this fact, we can actually approximate the above expectations </a:t>
            </a:r>
            <a:r>
              <a:rPr lang="fr-FR" sz="2400" dirty="0" err="1">
                <a:latin typeface="Calibri" pitchFamily="34" charset="0"/>
                <a:cs typeface="Calibri" pitchFamily="34" charset="0"/>
              </a:rPr>
              <a:t>with</a:t>
            </a:r>
            <a:r>
              <a:rPr lang="fr-FR" sz="2400" dirty="0">
                <a:latin typeface="Calibri" pitchFamily="34" charset="0"/>
                <a:cs typeface="Calibri" pitchFamily="34" charset="0"/>
              </a:rPr>
              <a:t> </a:t>
            </a:r>
            <a:r>
              <a:rPr lang="fr-FR" sz="2400" dirty="0" err="1">
                <a:latin typeface="Calibri" pitchFamily="34" charset="0"/>
                <a:cs typeface="Calibri" pitchFamily="34" charset="0"/>
              </a:rPr>
              <a:t>their</a:t>
            </a:r>
            <a:r>
              <a:rPr lang="fr-FR" sz="2400" dirty="0">
                <a:latin typeface="Calibri" pitchFamily="34" charset="0"/>
                <a:cs typeface="Calibri" pitchFamily="34" charset="0"/>
              </a:rPr>
              <a:t> </a:t>
            </a:r>
            <a:r>
              <a:rPr lang="fr-FR" sz="2400" dirty="0" err="1">
                <a:latin typeface="Calibri" pitchFamily="34" charset="0"/>
                <a:cs typeface="Calibri" pitchFamily="34" charset="0"/>
              </a:rPr>
              <a:t>sample</a:t>
            </a:r>
            <a:r>
              <a:rPr lang="fr-FR" sz="2400" dirty="0">
                <a:latin typeface="Calibri" pitchFamily="34" charset="0"/>
                <a:cs typeface="Calibri" pitchFamily="34" charset="0"/>
              </a:rPr>
              <a:t> </a:t>
            </a:r>
            <a:r>
              <a:rPr lang="fr-FR" sz="2400" dirty="0" err="1">
                <a:latin typeface="Calibri" pitchFamily="34" charset="0"/>
                <a:cs typeface="Calibri" pitchFamily="34" charset="0"/>
              </a:rPr>
              <a:t>equivalent</a:t>
            </a:r>
            <a:r>
              <a:rPr lang="fr-FR" sz="2400" dirty="0">
                <a:latin typeface="Calibri" pitchFamily="34" charset="0"/>
                <a:cs typeface="Calibri" pitchFamily="34" charset="0"/>
              </a:rPr>
              <a:t>:</a:t>
            </a:r>
          </a:p>
          <a:p>
            <a:endParaRPr lang="en-GB" sz="2400" dirty="0">
              <a:latin typeface="Calibri" pitchFamily="34" charset="0"/>
              <a:cs typeface="Calibri" pitchFamily="34" charset="0"/>
            </a:endParaRPr>
          </a:p>
          <a:p>
            <a:endParaRPr lang="en-GB" sz="2400" dirty="0">
              <a:latin typeface="Calibri" pitchFamily="34" charset="0"/>
              <a:cs typeface="Calibri" pitchFamily="34" charset="0"/>
            </a:endParaRPr>
          </a:p>
          <a:p>
            <a:endParaRPr lang="en-GB" sz="2400" dirty="0">
              <a:latin typeface="Calibri" pitchFamily="34" charset="0"/>
              <a:cs typeface="Calibri" pitchFamily="34" charset="0"/>
            </a:endParaRPr>
          </a:p>
          <a:p>
            <a:r>
              <a:rPr lang="en-GB" sz="2400" dirty="0">
                <a:latin typeface="Calibri" pitchFamily="34" charset="0"/>
                <a:cs typeface="Calibri" pitchFamily="34" charset="0"/>
              </a:rPr>
              <a:t>Where</a:t>
            </a:r>
          </a:p>
          <a:p>
            <a:endParaRPr lang="en-GB" sz="2400" dirty="0">
              <a:latin typeface="Calibri" pitchFamily="34" charset="0"/>
              <a:cs typeface="Calibri" pitchFamily="34" charset="0"/>
            </a:endParaRPr>
          </a:p>
          <a:p>
            <a:r>
              <a:rPr lang="en-US" sz="2400" dirty="0">
                <a:latin typeface="Calibri" pitchFamily="34" charset="0"/>
                <a:cs typeface="Calibri" pitchFamily="34" charset="0"/>
              </a:rPr>
              <a:t>Which gives us three equations and three unknowns: </a:t>
            </a:r>
            <a:r>
              <a:rPr lang="el-GR" sz="2400" dirty="0">
                <a:latin typeface="Calibri" pitchFamily="34" charset="0"/>
                <a:cs typeface="Calibri" pitchFamily="34" charset="0"/>
              </a:rPr>
              <a:t>θ</a:t>
            </a:r>
            <a:r>
              <a:rPr lang="en-GB" sz="2400" dirty="0">
                <a:latin typeface="Calibri" pitchFamily="34" charset="0"/>
                <a:cs typeface="Calibri" pitchFamily="34" charset="0"/>
              </a:rPr>
              <a:t>=[</a:t>
            </a:r>
            <a:r>
              <a:rPr lang="el-GR" sz="2400" dirty="0">
                <a:latin typeface="Calibri" pitchFamily="34" charset="0"/>
                <a:cs typeface="Calibri" pitchFamily="34" charset="0"/>
              </a:rPr>
              <a:t>α</a:t>
            </a:r>
            <a:r>
              <a:rPr lang="en-GB" sz="2400" dirty="0">
                <a:latin typeface="Calibri" pitchFamily="34" charset="0"/>
                <a:cs typeface="Calibri" pitchFamily="34" charset="0"/>
              </a:rPr>
              <a:t>,</a:t>
            </a:r>
            <a:r>
              <a:rPr lang="el-GR" sz="2400" dirty="0">
                <a:latin typeface="Calibri" pitchFamily="34" charset="0"/>
                <a:cs typeface="Calibri" pitchFamily="34" charset="0"/>
              </a:rPr>
              <a:t>β</a:t>
            </a:r>
            <a:r>
              <a:rPr lang="en-GB" sz="2400" dirty="0">
                <a:latin typeface="Calibri" pitchFamily="34" charset="0"/>
                <a:cs typeface="Calibri" pitchFamily="34" charset="0"/>
              </a:rPr>
              <a:t>,</a:t>
            </a:r>
            <a:r>
              <a:rPr lang="el-GR" sz="2400" dirty="0">
                <a:latin typeface="Calibri" pitchFamily="34" charset="0"/>
                <a:cs typeface="Calibri" pitchFamily="34" charset="0"/>
              </a:rPr>
              <a:t>γ</a:t>
            </a:r>
            <a:r>
              <a:rPr lang="en-GB" sz="2400" dirty="0">
                <a:latin typeface="Calibri" pitchFamily="34" charset="0"/>
                <a:cs typeface="Calibri" pitchFamily="34" charset="0"/>
              </a:rPr>
              <a:t>].</a:t>
            </a:r>
            <a:endParaRPr lang="en-US" sz="2400" dirty="0">
              <a:latin typeface="Calibri" pitchFamily="34" charset="0"/>
              <a:cs typeface="Calibri" pitchFamily="34" charset="0"/>
            </a:endParaRPr>
          </a:p>
        </p:txBody>
      </p:sp>
      <p:graphicFrame>
        <p:nvGraphicFramePr>
          <p:cNvPr id="6" name="Objet 5"/>
          <p:cNvGraphicFramePr>
            <a:graphicFrameLocks noGrp="1" noChangeAspect="1"/>
          </p:cNvGraphicFramePr>
          <p:nvPr>
            <p:extLst>
              <p:ext uri="{D42A27DB-BD31-4B8C-83A1-F6EECF244321}">
                <p14:modId xmlns:p14="http://schemas.microsoft.com/office/powerpoint/2010/main" val="3151324123"/>
              </p:ext>
            </p:extLst>
          </p:nvPr>
        </p:nvGraphicFramePr>
        <p:xfrm>
          <a:off x="1187624" y="3068960"/>
          <a:ext cx="1350715" cy="779397"/>
        </p:xfrm>
        <a:graphic>
          <a:graphicData uri="http://schemas.openxmlformats.org/presentationml/2006/ole">
            <mc:AlternateContent xmlns:mc="http://schemas.openxmlformats.org/markup-compatibility/2006">
              <mc:Choice xmlns:v="urn:schemas-microsoft-com:vml" Requires="v">
                <p:oleObj spid="_x0000_s175402" name="Équation" r:id="rId3" imgW="749160" imgH="431640" progId="Equation.3">
                  <p:embed/>
                </p:oleObj>
              </mc:Choice>
              <mc:Fallback>
                <p:oleObj name="Équation" r:id="rId3" imgW="749160" imgH="431640" progId="Equation.3">
                  <p:embed/>
                  <p:pic>
                    <p:nvPicPr>
                      <p:cNvPr id="0" name="Objet 4"/>
                      <p:cNvPicPr>
                        <a:picLocks noGrp="1" noChangeAspect="1" noChangeArrowheads="1"/>
                      </p:cNvPicPr>
                      <p:nvPr/>
                    </p:nvPicPr>
                    <p:blipFill>
                      <a:blip r:embed="rId4"/>
                      <a:srcRect/>
                      <a:stretch>
                        <a:fillRect/>
                      </a:stretch>
                    </p:blipFill>
                    <p:spPr bwMode="auto">
                      <a:xfrm>
                        <a:off x="1187624" y="3068960"/>
                        <a:ext cx="1350715" cy="779397"/>
                      </a:xfrm>
                      <a:prstGeom prst="rect">
                        <a:avLst/>
                      </a:prstGeom>
                      <a:noFill/>
                      <a:ln>
                        <a:noFill/>
                      </a:ln>
                      <a:effectLst/>
                    </p:spPr>
                  </p:pic>
                </p:oleObj>
              </mc:Fallback>
            </mc:AlternateContent>
          </a:graphicData>
        </a:graphic>
      </p:graphicFrame>
      <p:graphicFrame>
        <p:nvGraphicFramePr>
          <p:cNvPr id="7" name="Objet 6"/>
          <p:cNvGraphicFramePr>
            <a:graphicFrameLocks noGrp="1" noChangeAspect="1"/>
          </p:cNvGraphicFramePr>
          <p:nvPr>
            <p:extLst>
              <p:ext uri="{D42A27DB-BD31-4B8C-83A1-F6EECF244321}">
                <p14:modId xmlns:p14="http://schemas.microsoft.com/office/powerpoint/2010/main" val="3122129507"/>
              </p:ext>
            </p:extLst>
          </p:nvPr>
        </p:nvGraphicFramePr>
        <p:xfrm>
          <a:off x="3723612" y="3140968"/>
          <a:ext cx="1624947" cy="779397"/>
        </p:xfrm>
        <a:graphic>
          <a:graphicData uri="http://schemas.openxmlformats.org/presentationml/2006/ole">
            <mc:AlternateContent xmlns:mc="http://schemas.openxmlformats.org/markup-compatibility/2006">
              <mc:Choice xmlns:v="urn:schemas-microsoft-com:vml" Requires="v">
                <p:oleObj spid="_x0000_s175403" name="Équation" r:id="rId5" imgW="901440" imgH="431640" progId="Equation.3">
                  <p:embed/>
                </p:oleObj>
              </mc:Choice>
              <mc:Fallback>
                <p:oleObj name="Équation" r:id="rId5" imgW="901440" imgH="431640" progId="Equation.3">
                  <p:embed/>
                  <p:pic>
                    <p:nvPicPr>
                      <p:cNvPr id="0" name="Objet 5"/>
                      <p:cNvPicPr>
                        <a:picLocks noGrp="1" noChangeAspect="1" noChangeArrowheads="1"/>
                      </p:cNvPicPr>
                      <p:nvPr/>
                    </p:nvPicPr>
                    <p:blipFill>
                      <a:blip r:embed="rId6"/>
                      <a:srcRect/>
                      <a:stretch>
                        <a:fillRect/>
                      </a:stretch>
                    </p:blipFill>
                    <p:spPr bwMode="auto">
                      <a:xfrm>
                        <a:off x="3723612" y="3140968"/>
                        <a:ext cx="1624947" cy="779397"/>
                      </a:xfrm>
                      <a:prstGeom prst="rect">
                        <a:avLst/>
                      </a:prstGeom>
                      <a:noFill/>
                      <a:ln>
                        <a:noFill/>
                      </a:ln>
                      <a:effectLst/>
                    </p:spPr>
                  </p:pic>
                </p:oleObj>
              </mc:Fallback>
            </mc:AlternateContent>
          </a:graphicData>
        </a:graphic>
      </p:graphicFrame>
      <p:graphicFrame>
        <p:nvGraphicFramePr>
          <p:cNvPr id="8" name="Objet 7"/>
          <p:cNvGraphicFramePr>
            <a:graphicFrameLocks noGrp="1" noChangeAspect="1"/>
          </p:cNvGraphicFramePr>
          <p:nvPr>
            <p:extLst>
              <p:ext uri="{D42A27DB-BD31-4B8C-83A1-F6EECF244321}">
                <p14:modId xmlns:p14="http://schemas.microsoft.com/office/powerpoint/2010/main" val="1765457054"/>
              </p:ext>
            </p:extLst>
          </p:nvPr>
        </p:nvGraphicFramePr>
        <p:xfrm>
          <a:off x="6301282" y="3068960"/>
          <a:ext cx="1579241" cy="779397"/>
        </p:xfrm>
        <a:graphic>
          <a:graphicData uri="http://schemas.openxmlformats.org/presentationml/2006/ole">
            <mc:AlternateContent xmlns:mc="http://schemas.openxmlformats.org/markup-compatibility/2006">
              <mc:Choice xmlns:v="urn:schemas-microsoft-com:vml" Requires="v">
                <p:oleObj spid="_x0000_s175404" name="Équation" r:id="rId7" imgW="876240" imgH="431640" progId="Equation.3">
                  <p:embed/>
                </p:oleObj>
              </mc:Choice>
              <mc:Fallback>
                <p:oleObj name="Équation" r:id="rId7" imgW="876240" imgH="431640" progId="Equation.3">
                  <p:embed/>
                  <p:pic>
                    <p:nvPicPr>
                      <p:cNvPr id="0" name="Objet 5"/>
                      <p:cNvPicPr>
                        <a:picLocks noGrp="1" noChangeAspect="1" noChangeArrowheads="1"/>
                      </p:cNvPicPr>
                      <p:nvPr/>
                    </p:nvPicPr>
                    <p:blipFill>
                      <a:blip r:embed="rId8"/>
                      <a:srcRect/>
                      <a:stretch>
                        <a:fillRect/>
                      </a:stretch>
                    </p:blipFill>
                    <p:spPr bwMode="auto">
                      <a:xfrm>
                        <a:off x="6301282" y="3068960"/>
                        <a:ext cx="1579241" cy="779397"/>
                      </a:xfrm>
                      <a:prstGeom prst="rect">
                        <a:avLst/>
                      </a:prstGeom>
                      <a:noFill/>
                      <a:ln>
                        <a:noFill/>
                      </a:ln>
                      <a:effectLst/>
                    </p:spPr>
                  </p:pic>
                </p:oleObj>
              </mc:Fallback>
            </mc:AlternateContent>
          </a:graphicData>
        </a:graphic>
      </p:graphicFrame>
      <p:graphicFrame>
        <p:nvGraphicFramePr>
          <p:cNvPr id="9" name="Objet 8"/>
          <p:cNvGraphicFramePr>
            <a:graphicFrameLocks noGrp="1" noChangeAspect="1"/>
          </p:cNvGraphicFramePr>
          <p:nvPr>
            <p:extLst>
              <p:ext uri="{D42A27DB-BD31-4B8C-83A1-F6EECF244321}">
                <p14:modId xmlns:p14="http://schemas.microsoft.com/office/powerpoint/2010/main" val="651334011"/>
              </p:ext>
            </p:extLst>
          </p:nvPr>
        </p:nvGraphicFramePr>
        <p:xfrm>
          <a:off x="3131840" y="4221088"/>
          <a:ext cx="3096344" cy="538925"/>
        </p:xfrm>
        <a:graphic>
          <a:graphicData uri="http://schemas.openxmlformats.org/presentationml/2006/ole">
            <mc:AlternateContent xmlns:mc="http://schemas.openxmlformats.org/markup-compatibility/2006">
              <mc:Choice xmlns:v="urn:schemas-microsoft-com:vml" Requires="v">
                <p:oleObj spid="_x0000_s175405" name="Équation" r:id="rId9" imgW="1460160" imgH="253800" progId="Equation.3">
                  <p:embed/>
                </p:oleObj>
              </mc:Choice>
              <mc:Fallback>
                <p:oleObj name="Équation" r:id="rId9" imgW="1460160" imgH="253800" progId="Equation.3">
                  <p:embed/>
                  <p:pic>
                    <p:nvPicPr>
                      <p:cNvPr id="0" name="Objet 5"/>
                      <p:cNvPicPr>
                        <a:picLocks noGrp="1" noChangeAspect="1" noChangeArrowheads="1"/>
                      </p:cNvPicPr>
                      <p:nvPr/>
                    </p:nvPicPr>
                    <p:blipFill>
                      <a:blip r:embed="rId10"/>
                      <a:srcRect/>
                      <a:stretch>
                        <a:fillRect/>
                      </a:stretch>
                    </p:blipFill>
                    <p:spPr bwMode="auto">
                      <a:xfrm>
                        <a:off x="3131840" y="4221088"/>
                        <a:ext cx="3096344" cy="538925"/>
                      </a:xfrm>
                      <a:prstGeom prst="rect">
                        <a:avLst/>
                      </a:prstGeom>
                      <a:noFill/>
                      <a:ln>
                        <a:noFill/>
                      </a:ln>
                      <a:effectLst/>
                    </p:spPr>
                  </p:pic>
                </p:oleObj>
              </mc:Fallback>
            </mc:AlternateContent>
          </a:graphicData>
        </a:graphic>
      </p:graphicFrame>
      <p:sp>
        <p:nvSpPr>
          <p:cNvPr id="12" name="Titre 1"/>
          <p:cNvSpPr>
            <a:spLocks noGrp="1"/>
          </p:cNvSpPr>
          <p:nvPr>
            <p:ph type="title"/>
          </p:nvPr>
        </p:nvSpPr>
        <p:spPr>
          <a:xfrm>
            <a:off x="539552" y="116632"/>
            <a:ext cx="8229600" cy="864096"/>
          </a:xfrm>
        </p:spPr>
        <p:txBody>
          <a:bodyPr/>
          <a:lstStyle/>
          <a:p>
            <a:r>
              <a:rPr lang="en-GB" sz="3600" dirty="0">
                <a:solidFill>
                  <a:srgbClr val="CC0000"/>
                </a:solidFill>
                <a:latin typeface="Calibri" pitchFamily="34" charset="0"/>
                <a:cs typeface="Calibri" pitchFamily="34" charset="0"/>
              </a:rPr>
              <a:t>Econometric modelling</a:t>
            </a:r>
            <a:endParaRPr lang="fr-FR" sz="3600" dirty="0">
              <a:solidFill>
                <a:srgbClr val="CC0000"/>
              </a:solidFill>
              <a:latin typeface="Calibri" pitchFamily="34" charset="0"/>
              <a:cs typeface="Calibri" pitchFamily="34" charset="0"/>
            </a:endParaRPr>
          </a:p>
        </p:txBody>
      </p:sp>
      <p:sp>
        <p:nvSpPr>
          <p:cNvPr id="10" name="Slide Number Placeholder 3"/>
          <p:cNvSpPr txBox="1">
            <a:spLocks noGrp="1"/>
          </p:cNvSpPr>
          <p:nvPr/>
        </p:nvSpPr>
        <p:spPr>
          <a:xfrm>
            <a:off x="6553200" y="6356350"/>
            <a:ext cx="2133600" cy="365125"/>
          </a:xfrm>
          <a:prstGeom prst="rect">
            <a:avLst/>
          </a:prstGeom>
          <a:noFill/>
        </p:spPr>
        <p:txBody>
          <a:bodyPr anchor="ctr"/>
          <a:lstStyle/>
          <a:p>
            <a:pPr algn="r">
              <a:defRPr/>
            </a:pPr>
            <a:fld id="{77E79ADC-62C6-44BF-9438-86D7E217B0CE}" type="slidenum">
              <a:rPr lang="en-ZA" sz="1200">
                <a:solidFill>
                  <a:schemeClr val="tx1">
                    <a:tint val="75000"/>
                  </a:schemeClr>
                </a:solidFill>
              </a:rPr>
              <a:pPr algn="r">
                <a:defRPr/>
              </a:pPr>
              <a:t>7</a:t>
            </a:fld>
            <a:endParaRPr lang="en-ZA" sz="1200">
              <a:solidFill>
                <a:schemeClr val="tx1">
                  <a:tint val="75000"/>
                </a:schemeClr>
              </a:solidFill>
            </a:endParaRPr>
          </a:p>
        </p:txBody>
      </p:sp>
    </p:spTree>
    <p:extLst>
      <p:ext uri="{BB962C8B-B14F-4D97-AF65-F5344CB8AC3E}">
        <p14:creationId xmlns:p14="http://schemas.microsoft.com/office/powerpoint/2010/main" val="325687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1052736"/>
            <a:ext cx="8229600" cy="5342160"/>
          </a:xfrm>
        </p:spPr>
        <p:txBody>
          <a:bodyPr/>
          <a:lstStyle/>
          <a:p>
            <a:r>
              <a:rPr lang="fr-FR" sz="2400" dirty="0">
                <a:latin typeface="Calibri" pitchFamily="34" charset="0"/>
                <a:cs typeface="Calibri" pitchFamily="34" charset="0"/>
              </a:rPr>
              <a:t>In matrix </a:t>
            </a:r>
            <a:r>
              <a:rPr lang="fr-FR" sz="2400" dirty="0" err="1">
                <a:latin typeface="Calibri" pitchFamily="34" charset="0"/>
                <a:cs typeface="Calibri" pitchFamily="34" charset="0"/>
              </a:rPr>
              <a:t>form</a:t>
            </a:r>
            <a:r>
              <a:rPr lang="fr-FR" sz="2400" dirty="0">
                <a:latin typeface="Calibri" pitchFamily="34" charset="0"/>
                <a:cs typeface="Calibri" pitchFamily="34" charset="0"/>
              </a:rPr>
              <a:t>:</a:t>
            </a:r>
          </a:p>
          <a:p>
            <a:endParaRPr lang="fr-FR" sz="2400" dirty="0">
              <a:latin typeface="Calibri" pitchFamily="34" charset="0"/>
              <a:cs typeface="Calibri" pitchFamily="34" charset="0"/>
            </a:endParaRPr>
          </a:p>
          <a:p>
            <a:endParaRPr lang="fr-FR" sz="2400" dirty="0">
              <a:latin typeface="Calibri" pitchFamily="34" charset="0"/>
              <a:cs typeface="Calibri" pitchFamily="34" charset="0"/>
            </a:endParaRPr>
          </a:p>
          <a:p>
            <a:endParaRPr lang="fr-FR" sz="2400" dirty="0">
              <a:latin typeface="Calibri" pitchFamily="34" charset="0"/>
              <a:cs typeface="Calibri" pitchFamily="34" charset="0"/>
            </a:endParaRPr>
          </a:p>
          <a:p>
            <a:endParaRPr lang="fr-FR" sz="2400" dirty="0">
              <a:latin typeface="Calibri" pitchFamily="34" charset="0"/>
              <a:cs typeface="Calibri" pitchFamily="34" charset="0"/>
            </a:endParaRPr>
          </a:p>
          <a:p>
            <a:endParaRPr lang="fr-FR" sz="2400" dirty="0">
              <a:latin typeface="Calibri" pitchFamily="34" charset="0"/>
              <a:cs typeface="Calibri" pitchFamily="34" charset="0"/>
            </a:endParaRPr>
          </a:p>
          <a:p>
            <a:r>
              <a:rPr lang="fr-FR" sz="2400" dirty="0">
                <a:latin typeface="Calibri" pitchFamily="34" charset="0"/>
                <a:cs typeface="Calibri" pitchFamily="34" charset="0"/>
              </a:rPr>
              <a:t>Or more </a:t>
            </a:r>
            <a:r>
              <a:rPr lang="fr-FR" sz="2400" dirty="0" err="1">
                <a:latin typeface="Calibri" pitchFamily="34" charset="0"/>
                <a:cs typeface="Calibri" pitchFamily="34" charset="0"/>
              </a:rPr>
              <a:t>concisely</a:t>
            </a:r>
            <a:r>
              <a:rPr lang="fr-FR" sz="2400" dirty="0">
                <a:latin typeface="Calibri" pitchFamily="34" charset="0"/>
                <a:cs typeface="Calibri" pitchFamily="34" charset="0"/>
              </a:rPr>
              <a:t>:</a:t>
            </a:r>
          </a:p>
          <a:p>
            <a:endParaRPr lang="en-US" sz="2400" dirty="0">
              <a:latin typeface="Calibri" pitchFamily="34" charset="0"/>
              <a:cs typeface="Calibri" pitchFamily="34" charset="0"/>
            </a:endParaRPr>
          </a:p>
          <a:p>
            <a:r>
              <a:rPr lang="en-US" sz="2400" dirty="0">
                <a:latin typeface="Calibri" pitchFamily="34" charset="0"/>
                <a:cs typeface="Calibri" pitchFamily="34" charset="0"/>
              </a:rPr>
              <a:t>We can solve it for </a:t>
            </a:r>
            <a:r>
              <a:rPr lang="el-GR" sz="2400" dirty="0">
                <a:latin typeface="Calibri" pitchFamily="34" charset="0"/>
                <a:cs typeface="Calibri" pitchFamily="34" charset="0"/>
              </a:rPr>
              <a:t>θ</a:t>
            </a:r>
            <a:r>
              <a:rPr lang="en-US" sz="2400" dirty="0">
                <a:latin typeface="Calibri" pitchFamily="34" charset="0"/>
                <a:cs typeface="Calibri" pitchFamily="34" charset="0"/>
              </a:rPr>
              <a:t> to obtain:</a:t>
            </a:r>
          </a:p>
          <a:p>
            <a:endParaRPr lang="en-US" sz="2400" dirty="0">
              <a:latin typeface="Calibri" pitchFamily="34" charset="0"/>
              <a:cs typeface="Calibri" pitchFamily="34" charset="0"/>
            </a:endParaRPr>
          </a:p>
          <a:p>
            <a:r>
              <a:rPr lang="en-US" sz="2400" dirty="0">
                <a:latin typeface="Calibri" pitchFamily="34" charset="0"/>
                <a:cs typeface="Calibri" pitchFamily="34" charset="0"/>
              </a:rPr>
              <a:t>It can be shown that, if our assumptions were correct, as N becomes larger our estimate of </a:t>
            </a:r>
            <a:r>
              <a:rPr lang="el-GR" sz="2400" dirty="0">
                <a:latin typeface="Calibri" pitchFamily="34" charset="0"/>
                <a:cs typeface="Calibri" pitchFamily="34" charset="0"/>
              </a:rPr>
              <a:t>θ</a:t>
            </a:r>
            <a:r>
              <a:rPr lang="en-US" sz="2400" dirty="0">
                <a:latin typeface="Calibri" pitchFamily="34" charset="0"/>
                <a:cs typeface="Calibri" pitchFamily="34" charset="0"/>
              </a:rPr>
              <a:t> converges to its true value.</a:t>
            </a:r>
          </a:p>
          <a:p>
            <a:endParaRPr lang="en-US" sz="2400" dirty="0">
              <a:latin typeface="Calibri" pitchFamily="34" charset="0"/>
              <a:cs typeface="Calibri" pitchFamily="34" charset="0"/>
            </a:endParaRPr>
          </a:p>
        </p:txBody>
      </p:sp>
      <p:graphicFrame>
        <p:nvGraphicFramePr>
          <p:cNvPr id="4" name="Objet 3"/>
          <p:cNvGraphicFramePr>
            <a:graphicFrameLocks noGrp="1" noChangeAspect="1"/>
          </p:cNvGraphicFramePr>
          <p:nvPr>
            <p:extLst>
              <p:ext uri="{D42A27DB-BD31-4B8C-83A1-F6EECF244321}">
                <p14:modId xmlns:p14="http://schemas.microsoft.com/office/powerpoint/2010/main" val="3907185429"/>
              </p:ext>
            </p:extLst>
          </p:nvPr>
        </p:nvGraphicFramePr>
        <p:xfrm>
          <a:off x="1547664" y="1334582"/>
          <a:ext cx="6192688" cy="2238434"/>
        </p:xfrm>
        <a:graphic>
          <a:graphicData uri="http://schemas.openxmlformats.org/presentationml/2006/ole">
            <mc:AlternateContent xmlns:mc="http://schemas.openxmlformats.org/markup-compatibility/2006">
              <mc:Choice xmlns:v="urn:schemas-microsoft-com:vml" Requires="v">
                <p:oleObj spid="_x0000_s182279" name="Équation" r:id="rId3" imgW="3517560" imgH="1269720" progId="Equation.3">
                  <p:embed/>
                </p:oleObj>
              </mc:Choice>
              <mc:Fallback>
                <p:oleObj name="Équation" r:id="rId3" imgW="3517560" imgH="1269720" progId="Equation.3">
                  <p:embed/>
                  <p:pic>
                    <p:nvPicPr>
                      <p:cNvPr id="0" name="Objet 8"/>
                      <p:cNvPicPr>
                        <a:picLocks noGrp="1" noChangeAspect="1" noChangeArrowheads="1"/>
                      </p:cNvPicPr>
                      <p:nvPr/>
                    </p:nvPicPr>
                    <p:blipFill>
                      <a:blip r:embed="rId4"/>
                      <a:srcRect/>
                      <a:stretch>
                        <a:fillRect/>
                      </a:stretch>
                    </p:blipFill>
                    <p:spPr bwMode="auto">
                      <a:xfrm>
                        <a:off x="1547664" y="1334582"/>
                        <a:ext cx="6192688" cy="2238434"/>
                      </a:xfrm>
                      <a:prstGeom prst="rect">
                        <a:avLst/>
                      </a:prstGeom>
                      <a:noFill/>
                      <a:ln>
                        <a:noFill/>
                      </a:ln>
                      <a:effectLst/>
                    </p:spPr>
                  </p:pic>
                </p:oleObj>
              </mc:Fallback>
            </mc:AlternateContent>
          </a:graphicData>
        </a:graphic>
      </p:graphicFrame>
      <p:graphicFrame>
        <p:nvGraphicFramePr>
          <p:cNvPr id="5" name="Objet 4"/>
          <p:cNvGraphicFramePr>
            <a:graphicFrameLocks noGrp="1" noChangeAspect="1"/>
          </p:cNvGraphicFramePr>
          <p:nvPr>
            <p:extLst>
              <p:ext uri="{D42A27DB-BD31-4B8C-83A1-F6EECF244321}">
                <p14:modId xmlns:p14="http://schemas.microsoft.com/office/powerpoint/2010/main" val="1471044164"/>
              </p:ext>
            </p:extLst>
          </p:nvPr>
        </p:nvGraphicFramePr>
        <p:xfrm>
          <a:off x="3843338" y="3717032"/>
          <a:ext cx="1824037" cy="430212"/>
        </p:xfrm>
        <a:graphic>
          <a:graphicData uri="http://schemas.openxmlformats.org/presentationml/2006/ole">
            <mc:AlternateContent xmlns:mc="http://schemas.openxmlformats.org/markup-compatibility/2006">
              <mc:Choice xmlns:v="urn:schemas-microsoft-com:vml" Requires="v">
                <p:oleObj spid="_x0000_s182280" name="Équation" r:id="rId5" imgW="863280" imgH="203040" progId="Equation.3">
                  <p:embed/>
                </p:oleObj>
              </mc:Choice>
              <mc:Fallback>
                <p:oleObj name="Équation" r:id="rId5" imgW="863280" imgH="203040" progId="Equation.3">
                  <p:embed/>
                  <p:pic>
                    <p:nvPicPr>
                      <p:cNvPr id="0" name="Objet 7"/>
                      <p:cNvPicPr>
                        <a:picLocks noGrp="1" noChangeAspect="1" noChangeArrowheads="1"/>
                      </p:cNvPicPr>
                      <p:nvPr/>
                    </p:nvPicPr>
                    <p:blipFill>
                      <a:blip r:embed="rId6"/>
                      <a:srcRect/>
                      <a:stretch>
                        <a:fillRect/>
                      </a:stretch>
                    </p:blipFill>
                    <p:spPr bwMode="auto">
                      <a:xfrm>
                        <a:off x="3843338" y="3717032"/>
                        <a:ext cx="1824037" cy="430212"/>
                      </a:xfrm>
                      <a:prstGeom prst="rect">
                        <a:avLst/>
                      </a:prstGeom>
                      <a:noFill/>
                      <a:ln>
                        <a:noFill/>
                      </a:ln>
                      <a:effectLst/>
                    </p:spPr>
                  </p:pic>
                </p:oleObj>
              </mc:Fallback>
            </mc:AlternateContent>
          </a:graphicData>
        </a:graphic>
      </p:graphicFrame>
      <p:graphicFrame>
        <p:nvGraphicFramePr>
          <p:cNvPr id="6" name="Objet 5"/>
          <p:cNvGraphicFramePr>
            <a:graphicFrameLocks noGrp="1" noChangeAspect="1"/>
          </p:cNvGraphicFramePr>
          <p:nvPr>
            <p:extLst>
              <p:ext uri="{D42A27DB-BD31-4B8C-83A1-F6EECF244321}">
                <p14:modId xmlns:p14="http://schemas.microsoft.com/office/powerpoint/2010/main" val="2018669772"/>
              </p:ext>
            </p:extLst>
          </p:nvPr>
        </p:nvGraphicFramePr>
        <p:xfrm>
          <a:off x="4921250" y="4561309"/>
          <a:ext cx="2366963" cy="523875"/>
        </p:xfrm>
        <a:graphic>
          <a:graphicData uri="http://schemas.openxmlformats.org/presentationml/2006/ole">
            <mc:AlternateContent xmlns:mc="http://schemas.openxmlformats.org/markup-compatibility/2006">
              <mc:Choice xmlns:v="urn:schemas-microsoft-com:vml" Requires="v">
                <p:oleObj spid="_x0000_s182281" name="Équation" r:id="rId7" imgW="1091880" imgH="241200" progId="Equation.3">
                  <p:embed/>
                </p:oleObj>
              </mc:Choice>
              <mc:Fallback>
                <p:oleObj name="Équation" r:id="rId7" imgW="1091880" imgH="241200" progId="Equation.3">
                  <p:embed/>
                  <p:pic>
                    <p:nvPicPr>
                      <p:cNvPr id="0" name="Objet 4"/>
                      <p:cNvPicPr>
                        <a:picLocks noGrp="1" noChangeAspect="1" noChangeArrowheads="1"/>
                      </p:cNvPicPr>
                      <p:nvPr/>
                    </p:nvPicPr>
                    <p:blipFill>
                      <a:blip r:embed="rId8"/>
                      <a:srcRect/>
                      <a:stretch>
                        <a:fillRect/>
                      </a:stretch>
                    </p:blipFill>
                    <p:spPr bwMode="auto">
                      <a:xfrm>
                        <a:off x="4921250" y="4561309"/>
                        <a:ext cx="2366963" cy="523875"/>
                      </a:xfrm>
                      <a:prstGeom prst="rect">
                        <a:avLst/>
                      </a:prstGeom>
                      <a:noFill/>
                      <a:ln>
                        <a:noFill/>
                      </a:ln>
                      <a:effectLst/>
                    </p:spPr>
                  </p:pic>
                </p:oleObj>
              </mc:Fallback>
            </mc:AlternateContent>
          </a:graphicData>
        </a:graphic>
      </p:graphicFrame>
      <p:sp>
        <p:nvSpPr>
          <p:cNvPr id="11" name="Titre 1"/>
          <p:cNvSpPr>
            <a:spLocks noGrp="1"/>
          </p:cNvSpPr>
          <p:nvPr>
            <p:ph type="title"/>
          </p:nvPr>
        </p:nvSpPr>
        <p:spPr>
          <a:xfrm>
            <a:off x="539552" y="116632"/>
            <a:ext cx="8229600" cy="864096"/>
          </a:xfrm>
        </p:spPr>
        <p:txBody>
          <a:bodyPr/>
          <a:lstStyle/>
          <a:p>
            <a:r>
              <a:rPr lang="en-GB" sz="3600" dirty="0">
                <a:solidFill>
                  <a:srgbClr val="CC0000"/>
                </a:solidFill>
                <a:latin typeface="Calibri" pitchFamily="34" charset="0"/>
                <a:cs typeface="Calibri" pitchFamily="34" charset="0"/>
              </a:rPr>
              <a:t>Econometric modelling</a:t>
            </a:r>
            <a:endParaRPr lang="fr-FR" sz="3600" dirty="0">
              <a:solidFill>
                <a:srgbClr val="CC0000"/>
              </a:solidFill>
              <a:latin typeface="Calibri" pitchFamily="34" charset="0"/>
              <a:cs typeface="Calibri" pitchFamily="34" charset="0"/>
            </a:endParaRPr>
          </a:p>
        </p:txBody>
      </p:sp>
      <p:sp>
        <p:nvSpPr>
          <p:cNvPr id="7" name="Slide Number Placeholder 3"/>
          <p:cNvSpPr txBox="1">
            <a:spLocks noGrp="1"/>
          </p:cNvSpPr>
          <p:nvPr/>
        </p:nvSpPr>
        <p:spPr>
          <a:xfrm>
            <a:off x="6553200" y="6356350"/>
            <a:ext cx="2133600" cy="365125"/>
          </a:xfrm>
          <a:prstGeom prst="rect">
            <a:avLst/>
          </a:prstGeom>
          <a:noFill/>
        </p:spPr>
        <p:txBody>
          <a:bodyPr anchor="ctr"/>
          <a:lstStyle/>
          <a:p>
            <a:pPr algn="r">
              <a:defRPr/>
            </a:pPr>
            <a:fld id="{77E79ADC-62C6-44BF-9438-86D7E217B0CE}" type="slidenum">
              <a:rPr lang="en-ZA" sz="1200">
                <a:solidFill>
                  <a:schemeClr val="tx1">
                    <a:tint val="75000"/>
                  </a:schemeClr>
                </a:solidFill>
              </a:rPr>
              <a:pPr algn="r">
                <a:defRPr/>
              </a:pPr>
              <a:t>8</a:t>
            </a:fld>
            <a:endParaRPr lang="en-ZA" sz="1200">
              <a:solidFill>
                <a:schemeClr val="tx1">
                  <a:tint val="75000"/>
                </a:schemeClr>
              </a:solidFill>
            </a:endParaRPr>
          </a:p>
        </p:txBody>
      </p:sp>
    </p:spTree>
    <p:extLst>
      <p:ext uri="{BB962C8B-B14F-4D97-AF65-F5344CB8AC3E}">
        <p14:creationId xmlns:p14="http://schemas.microsoft.com/office/powerpoint/2010/main" val="123363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28" name="Rectangle 3"/>
          <p:cNvSpPr>
            <a:spLocks noGrp="1" noChangeArrowheads="1"/>
          </p:cNvSpPr>
          <p:nvPr>
            <p:ph idx="1"/>
          </p:nvPr>
        </p:nvSpPr>
        <p:spPr>
          <a:xfrm>
            <a:off x="457200" y="1208039"/>
            <a:ext cx="8305800" cy="4741242"/>
          </a:xfrm>
        </p:spPr>
        <p:txBody>
          <a:bodyPr/>
          <a:lstStyle/>
          <a:p>
            <a:pPr>
              <a:lnSpc>
                <a:spcPct val="90000"/>
              </a:lnSpc>
            </a:pPr>
            <a:r>
              <a:rPr lang="en-GB" sz="2400" dirty="0">
                <a:latin typeface="Calibri" pitchFamily="34" charset="0"/>
                <a:cs typeface="Calibri" pitchFamily="34" charset="0"/>
              </a:rPr>
              <a:t>We call an estimator unbiased </a:t>
            </a:r>
            <a:r>
              <a:rPr lang="en-GB" sz="2400" dirty="0" err="1">
                <a:latin typeface="Calibri" pitchFamily="34" charset="0"/>
                <a:cs typeface="Calibri" pitchFamily="34" charset="0"/>
              </a:rPr>
              <a:t>iff</a:t>
            </a:r>
            <a:endParaRPr lang="en-GB" sz="2400" dirty="0">
              <a:latin typeface="Calibri" pitchFamily="34" charset="0"/>
              <a:cs typeface="Calibri" pitchFamily="34" charset="0"/>
            </a:endParaRPr>
          </a:p>
          <a:p>
            <a:pPr>
              <a:lnSpc>
                <a:spcPct val="90000"/>
              </a:lnSpc>
            </a:pPr>
            <a:endParaRPr lang="en-GB" sz="2400" dirty="0">
              <a:latin typeface="Calibri" pitchFamily="34" charset="0"/>
              <a:cs typeface="Calibri" pitchFamily="34" charset="0"/>
            </a:endParaRPr>
          </a:p>
          <a:p>
            <a:pPr>
              <a:lnSpc>
                <a:spcPct val="90000"/>
              </a:lnSpc>
            </a:pPr>
            <a:r>
              <a:rPr lang="en-GB" sz="2400" dirty="0">
                <a:latin typeface="Calibri" pitchFamily="34" charset="0"/>
                <a:cs typeface="Calibri" pitchFamily="34" charset="0"/>
              </a:rPr>
              <a:t>That is, averaged over all possible (</a:t>
            </a:r>
            <a:r>
              <a:rPr lang="en-GB" sz="2400" dirty="0" err="1">
                <a:latin typeface="Calibri" pitchFamily="34" charset="0"/>
                <a:cs typeface="Calibri" pitchFamily="34" charset="0"/>
              </a:rPr>
              <a:t>X</a:t>
            </a:r>
            <a:r>
              <a:rPr lang="en-GB" sz="2400" baseline="-25000" dirty="0" err="1">
                <a:latin typeface="Calibri" pitchFamily="34" charset="0"/>
                <a:cs typeface="Calibri" pitchFamily="34" charset="0"/>
              </a:rPr>
              <a:t>i</a:t>
            </a:r>
            <a:r>
              <a:rPr lang="en-GB" sz="2400" dirty="0" err="1">
                <a:latin typeface="Calibri" pitchFamily="34" charset="0"/>
                <a:cs typeface="Calibri" pitchFamily="34" charset="0"/>
              </a:rPr>
              <a:t>,Q</a:t>
            </a:r>
            <a:r>
              <a:rPr lang="en-GB" sz="2400" baseline="-25000" dirty="0" err="1">
                <a:latin typeface="Calibri" pitchFamily="34" charset="0"/>
                <a:cs typeface="Calibri" pitchFamily="34" charset="0"/>
              </a:rPr>
              <a:t>i</a:t>
            </a:r>
            <a:r>
              <a:rPr lang="en-GB" sz="2400" dirty="0">
                <a:latin typeface="Calibri" pitchFamily="34" charset="0"/>
                <a:cs typeface="Calibri" pitchFamily="34" charset="0"/>
              </a:rPr>
              <a:t>) samples of size n, the average estimate would be the true one. For OLS to be unbiased, a sufficient condition is that  </a:t>
            </a:r>
          </a:p>
          <a:p>
            <a:pPr>
              <a:lnSpc>
                <a:spcPct val="90000"/>
              </a:lnSpc>
              <a:buFont typeface="Arial" charset="0"/>
              <a:buNone/>
            </a:pPr>
            <a:endParaRPr lang="en-GB" sz="2400" dirty="0">
              <a:latin typeface="Calibri" pitchFamily="34" charset="0"/>
              <a:cs typeface="Calibri" pitchFamily="34" charset="0"/>
            </a:endParaRPr>
          </a:p>
        </p:txBody>
      </p:sp>
      <p:graphicFrame>
        <p:nvGraphicFramePr>
          <p:cNvPr id="294917" name="Object 5"/>
          <p:cNvGraphicFramePr>
            <a:graphicFrameLocks noChangeAspect="1"/>
          </p:cNvGraphicFramePr>
          <p:nvPr>
            <p:extLst>
              <p:ext uri="{D42A27DB-BD31-4B8C-83A1-F6EECF244321}">
                <p14:modId xmlns:p14="http://schemas.microsoft.com/office/powerpoint/2010/main" val="999136516"/>
              </p:ext>
            </p:extLst>
          </p:nvPr>
        </p:nvGraphicFramePr>
        <p:xfrm>
          <a:off x="1077913" y="3778919"/>
          <a:ext cx="7169150" cy="1738313"/>
        </p:xfrm>
        <a:graphic>
          <a:graphicData uri="http://schemas.openxmlformats.org/presentationml/2006/ole">
            <mc:AlternateContent xmlns:mc="http://schemas.openxmlformats.org/markup-compatibility/2006">
              <mc:Choice xmlns:v="urn:schemas-microsoft-com:vml" Requires="v">
                <p:oleObj spid="_x0000_s177337" name="Équation" r:id="rId4" imgW="4025880" imgH="990360" progId="Equation.3">
                  <p:embed/>
                </p:oleObj>
              </mc:Choice>
              <mc:Fallback>
                <p:oleObj name="Équation" r:id="rId4" imgW="4025880" imgH="990360" progId="Equation.3">
                  <p:embed/>
                  <p:pic>
                    <p:nvPicPr>
                      <p:cNvPr id="0" name=""/>
                      <p:cNvPicPr>
                        <a:picLocks noChangeAspect="1" noChangeArrowheads="1"/>
                      </p:cNvPicPr>
                      <p:nvPr/>
                    </p:nvPicPr>
                    <p:blipFill>
                      <a:blip r:embed="rId5"/>
                      <a:srcRect/>
                      <a:stretch>
                        <a:fillRect/>
                      </a:stretch>
                    </p:blipFill>
                    <p:spPr bwMode="auto">
                      <a:xfrm>
                        <a:off x="1077913" y="3778919"/>
                        <a:ext cx="7169150" cy="173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4919" name="Object 7"/>
          <p:cNvGraphicFramePr>
            <a:graphicFrameLocks noChangeAspect="1"/>
          </p:cNvGraphicFramePr>
          <p:nvPr>
            <p:extLst>
              <p:ext uri="{D42A27DB-BD31-4B8C-83A1-F6EECF244321}">
                <p14:modId xmlns:p14="http://schemas.microsoft.com/office/powerpoint/2010/main" val="919523145"/>
              </p:ext>
            </p:extLst>
          </p:nvPr>
        </p:nvGraphicFramePr>
        <p:xfrm>
          <a:off x="5148064" y="1124744"/>
          <a:ext cx="1217613" cy="495805"/>
        </p:xfrm>
        <a:graphic>
          <a:graphicData uri="http://schemas.openxmlformats.org/presentationml/2006/ole">
            <mc:AlternateContent xmlns:mc="http://schemas.openxmlformats.org/markup-compatibility/2006">
              <mc:Choice xmlns:v="urn:schemas-microsoft-com:vml" Requires="v">
                <p:oleObj spid="_x0000_s177338" name="Équation" r:id="rId6" imgW="583920" imgH="241200" progId="Equation.3">
                  <p:embed/>
                </p:oleObj>
              </mc:Choice>
              <mc:Fallback>
                <p:oleObj name="Équation" r:id="rId6" imgW="583920" imgH="241200" progId="Equation.3">
                  <p:embed/>
                  <p:pic>
                    <p:nvPicPr>
                      <p:cNvPr id="0" name=""/>
                      <p:cNvPicPr>
                        <a:picLocks noChangeAspect="1" noChangeArrowheads="1"/>
                      </p:cNvPicPr>
                      <p:nvPr/>
                    </p:nvPicPr>
                    <p:blipFill>
                      <a:blip r:embed="rId7"/>
                      <a:srcRect/>
                      <a:stretch>
                        <a:fillRect/>
                      </a:stretch>
                    </p:blipFill>
                    <p:spPr bwMode="auto">
                      <a:xfrm>
                        <a:off x="5148064" y="1124744"/>
                        <a:ext cx="1217613" cy="495805"/>
                      </a:xfrm>
                      <a:prstGeom prst="rect">
                        <a:avLst/>
                      </a:prstGeom>
                      <a:noFill/>
                    </p:spPr>
                  </p:pic>
                </p:oleObj>
              </mc:Fallback>
            </mc:AlternateContent>
          </a:graphicData>
        </a:graphic>
      </p:graphicFrame>
      <p:sp>
        <p:nvSpPr>
          <p:cNvPr id="294930" name="Line 10"/>
          <p:cNvSpPr>
            <a:spLocks noChangeShapeType="1"/>
          </p:cNvSpPr>
          <p:nvPr/>
        </p:nvSpPr>
        <p:spPr bwMode="auto">
          <a:xfrm flipH="1" flipV="1">
            <a:off x="6732240" y="4034060"/>
            <a:ext cx="288256" cy="234156"/>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94931" name="Text Box 11"/>
          <p:cNvSpPr txBox="1">
            <a:spLocks noChangeArrowheads="1"/>
          </p:cNvSpPr>
          <p:nvPr/>
        </p:nvSpPr>
        <p:spPr bwMode="auto">
          <a:xfrm>
            <a:off x="5454650" y="3667348"/>
            <a:ext cx="20696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GB" b="0" dirty="0">
                <a:solidFill>
                  <a:srgbClr val="BC0000"/>
                </a:solidFill>
              </a:rPr>
              <a:t>By assumption</a:t>
            </a:r>
          </a:p>
        </p:txBody>
      </p:sp>
      <p:graphicFrame>
        <p:nvGraphicFramePr>
          <p:cNvPr id="294926" name="Object 14"/>
          <p:cNvGraphicFramePr>
            <a:graphicFrameLocks noChangeAspect="1"/>
          </p:cNvGraphicFramePr>
          <p:nvPr>
            <p:extLst>
              <p:ext uri="{D42A27DB-BD31-4B8C-83A1-F6EECF244321}">
                <p14:modId xmlns:p14="http://schemas.microsoft.com/office/powerpoint/2010/main" val="1806120110"/>
              </p:ext>
            </p:extLst>
          </p:nvPr>
        </p:nvGraphicFramePr>
        <p:xfrm>
          <a:off x="5653088" y="2697882"/>
          <a:ext cx="1295400" cy="346075"/>
        </p:xfrm>
        <a:graphic>
          <a:graphicData uri="http://schemas.openxmlformats.org/presentationml/2006/ole">
            <mc:AlternateContent xmlns:mc="http://schemas.openxmlformats.org/markup-compatibility/2006">
              <mc:Choice xmlns:v="urn:schemas-microsoft-com:vml" Requires="v">
                <p:oleObj spid="_x0000_s177339" name="Équation" r:id="rId8" imgW="761760" imgH="203040" progId="Equation.3">
                  <p:embed/>
                </p:oleObj>
              </mc:Choice>
              <mc:Fallback>
                <p:oleObj name="Équation" r:id="rId8" imgW="761760" imgH="203040" progId="Equation.3">
                  <p:embed/>
                  <p:pic>
                    <p:nvPicPr>
                      <p:cNvPr id="0" name=""/>
                      <p:cNvPicPr>
                        <a:picLocks noChangeAspect="1" noChangeArrowheads="1"/>
                      </p:cNvPicPr>
                      <p:nvPr/>
                    </p:nvPicPr>
                    <p:blipFill>
                      <a:blip r:embed="rId9"/>
                      <a:srcRect/>
                      <a:stretch>
                        <a:fillRect/>
                      </a:stretch>
                    </p:blipFill>
                    <p:spPr bwMode="auto">
                      <a:xfrm>
                        <a:off x="5653088" y="2697882"/>
                        <a:ext cx="129540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itre 1"/>
          <p:cNvSpPr>
            <a:spLocks noGrp="1"/>
          </p:cNvSpPr>
          <p:nvPr>
            <p:ph type="title"/>
          </p:nvPr>
        </p:nvSpPr>
        <p:spPr>
          <a:xfrm>
            <a:off x="539552" y="116632"/>
            <a:ext cx="8229600" cy="864096"/>
          </a:xfrm>
        </p:spPr>
        <p:txBody>
          <a:bodyPr/>
          <a:lstStyle/>
          <a:p>
            <a:r>
              <a:rPr lang="en-GB" sz="3600" dirty="0">
                <a:solidFill>
                  <a:srgbClr val="CC0000"/>
                </a:solidFill>
                <a:latin typeface="Calibri" pitchFamily="34" charset="0"/>
                <a:cs typeface="Calibri" pitchFamily="34" charset="0"/>
              </a:rPr>
              <a:t>Econometric modelling: </a:t>
            </a:r>
            <a:r>
              <a:rPr lang="en-GB" sz="3600" dirty="0" err="1">
                <a:solidFill>
                  <a:srgbClr val="CC0000"/>
                </a:solidFill>
                <a:latin typeface="Calibri" pitchFamily="34" charset="0"/>
                <a:cs typeface="Calibri" pitchFamily="34" charset="0"/>
              </a:rPr>
              <a:t>unbiasedness</a:t>
            </a:r>
            <a:endParaRPr lang="fr-FR" sz="3600" dirty="0">
              <a:solidFill>
                <a:srgbClr val="CC0000"/>
              </a:solidFill>
              <a:latin typeface="Calibri" pitchFamily="34" charset="0"/>
              <a:cs typeface="Calibri" pitchFamily="34" charset="0"/>
            </a:endParaRPr>
          </a:p>
        </p:txBody>
      </p:sp>
      <p:sp>
        <p:nvSpPr>
          <p:cNvPr id="13" name="Slide Number Placeholder 3"/>
          <p:cNvSpPr txBox="1">
            <a:spLocks noGrp="1"/>
          </p:cNvSpPr>
          <p:nvPr/>
        </p:nvSpPr>
        <p:spPr>
          <a:xfrm>
            <a:off x="6553200" y="6356350"/>
            <a:ext cx="2133600" cy="365125"/>
          </a:xfrm>
          <a:prstGeom prst="rect">
            <a:avLst/>
          </a:prstGeom>
          <a:noFill/>
        </p:spPr>
        <p:txBody>
          <a:bodyPr anchor="ctr"/>
          <a:lstStyle/>
          <a:p>
            <a:pPr algn="r">
              <a:defRPr/>
            </a:pPr>
            <a:fld id="{77E79ADC-62C6-44BF-9438-86D7E217B0CE}" type="slidenum">
              <a:rPr lang="en-ZA" sz="1200">
                <a:solidFill>
                  <a:schemeClr val="tx1">
                    <a:tint val="75000"/>
                  </a:schemeClr>
                </a:solidFill>
              </a:rPr>
              <a:pPr algn="r">
                <a:defRPr/>
              </a:pPr>
              <a:t>9</a:t>
            </a:fld>
            <a:endParaRPr lang="en-ZA" sz="1200">
              <a:solidFill>
                <a:schemeClr val="tx1">
                  <a:tint val="75000"/>
                </a:schemeClr>
              </a:solidFill>
            </a:endParaRPr>
          </a:p>
        </p:txBody>
      </p:sp>
    </p:spTree>
    <p:extLst>
      <p:ext uri="{BB962C8B-B14F-4D97-AF65-F5344CB8AC3E}">
        <p14:creationId xmlns:p14="http://schemas.microsoft.com/office/powerpoint/2010/main" val="26600809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21535</TotalTime>
  <Words>1087</Words>
  <Application>Microsoft Macintosh PowerPoint</Application>
  <PresentationFormat>On-screen Show (4:3)</PresentationFormat>
  <Paragraphs>163</Paragraphs>
  <Slides>17</Slides>
  <Notes>6</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2</vt:i4>
      </vt:variant>
      <vt:variant>
        <vt:lpstr>Slide Titles</vt:lpstr>
      </vt:variant>
      <vt:variant>
        <vt:i4>17</vt:i4>
      </vt:variant>
    </vt:vector>
  </HeadingPairs>
  <TitlesOfParts>
    <vt:vector size="22" baseType="lpstr">
      <vt:lpstr>Arial</vt:lpstr>
      <vt:lpstr>Calibri</vt:lpstr>
      <vt:lpstr>Default Design</vt:lpstr>
      <vt:lpstr>Équation</vt:lpstr>
      <vt:lpstr>Equation</vt:lpstr>
      <vt:lpstr>PowerPoint Presentation</vt:lpstr>
      <vt:lpstr>“Quantitative Techniques for Competition and Antitrust Analysis” by Peter Davies and Eliana Garces  Chapter: 2</vt:lpstr>
      <vt:lpstr>Econometric modelling</vt:lpstr>
      <vt:lpstr>Econometric modelling</vt:lpstr>
      <vt:lpstr>Econometric modelling</vt:lpstr>
      <vt:lpstr>Econometric modelling</vt:lpstr>
      <vt:lpstr>Econometric modelling</vt:lpstr>
      <vt:lpstr>Econometric modelling</vt:lpstr>
      <vt:lpstr>Econometric modelling: unbiasedness</vt:lpstr>
      <vt:lpstr>Econometric modelling: law of large numbers</vt:lpstr>
      <vt:lpstr>Econometric modelling: consistency of OLS</vt:lpstr>
      <vt:lpstr>Econometric modelling: consistency of OLS</vt:lpstr>
      <vt:lpstr>Econometric modelling</vt:lpstr>
      <vt:lpstr>Econometric modelling</vt:lpstr>
      <vt:lpstr>Econometric modelling</vt:lpstr>
      <vt:lpstr>Econometric modelling</vt:lpstr>
      <vt:lpstr>Econometric modelling</vt:lpstr>
    </vt:vector>
  </TitlesOfParts>
  <Company>STICERD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Peter Davis</dc:creator>
  <cp:lastModifiedBy>lukasz@mushroomski.com</cp:lastModifiedBy>
  <cp:revision>436</cp:revision>
  <cp:lastPrinted>2014-07-28T09:35:58Z</cp:lastPrinted>
  <dcterms:created xsi:type="dcterms:W3CDTF">2002-12-16T12:39:29Z</dcterms:created>
  <dcterms:modified xsi:type="dcterms:W3CDTF">2021-08-24T11:33:40Z</dcterms:modified>
</cp:coreProperties>
</file>