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Catamaran"/>
      <p:regular r:id="rId33"/>
      <p:bold r:id="rId34"/>
    </p:embeddedFont>
    <p:embeddedFont>
      <p:font typeface="Raleway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tamaran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font" Target="fonts/Catamaran-bold.fntdata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009bb6528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5009bb6528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contraction for e, for delta_theta_d is similar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009bb6528_5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5009bb6528_5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009bb6528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5009bb6528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b77ca54a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4b77ca54a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009bb6528_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5009bb6528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009bb6528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5009bb6528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b77ca54a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4b77ca54a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b77ca54a2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4b77ca54a2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b77ca54a2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4b77ca54a2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b77ca54a2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4b77ca54a2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regulation problem is important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b77ca54a2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4b77ca54a2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b77ca54a2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4b77ca54a2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002f8e6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5002f8e6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009bb6528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5009bb652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009bb6528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5009bb6528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009bb6528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5009bb6528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it"/>
              <a:t>we want to highlight the pros and cons; need to be revised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b77ca54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4b77ca54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they</a:t>
            </a:r>
            <a:r>
              <a:rPr lang="it"/>
              <a:t> are not found only on books, and regulation for them is not a toy problem found only in school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b77ca54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4b77ca54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b77ca54a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4b77ca54a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with A2 is the basic requirement for long life of an electrical drive and thanks to it the rotor inertia matrix is then diagonal (+ g indep from thata);thanks to A3 general expression for Riwri = sum up to i-1 of Jrij*dqj+ (0 0 thetam,i)’, A4 is true engaging large reduction ratio; </a:t>
            </a:r>
            <a:r>
              <a:rPr lang="it"/>
              <a:t>A3 allow to express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it"/>
              <a:t>2N generalized coordinates, this equations are also know as reduced model. Eventually it’s interesting to note that k-&gt;inf, theta-&gt;q, elastic torque K(t-q)-&gt;u, making it collapse into the standard fully rigid. we do not model any kind of friction or dampening since they only helps the control.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09bb6528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5009bb6528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more complex and sophisticated control is the price to pay for the agility and safety given by the motor relocation.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proportional gain, derivative gain; how to initialize u0 and thetad its most correct initialization is the desired tip position whether the arm were fully rigid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0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 flipH="1" rot="10800000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b="0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b="0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16522" l="7087" r="9620" t="14912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flipH="1" rot="10800000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10800000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770150" y="2192250"/>
            <a:ext cx="33009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5161900" y="83157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 b="17784" l="0" r="0" t="13651"/>
          <a:stretch/>
        </p:blipFill>
        <p:spPr>
          <a:xfrm>
            <a:off x="0" y="4597050"/>
            <a:ext cx="6071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 flipH="1" rot="10800000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 flipH="1" rot="10800000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16522" l="7087" r="9620" t="14912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tamaran"/>
              <a:buNone/>
              <a:defRPr b="1" i="0" sz="28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b="0" i="0" sz="11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b="0" i="0" sz="11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b="0" i="0" sz="11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b="0" i="0" sz="11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b="0" i="0" sz="11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b="0" i="0" sz="11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b="0" i="0" sz="11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b="0" i="0" sz="11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30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hyperlink" Target="http://drive.google.com/file/d/1yx1OEy2yY1xceIG2Bmh7WSjZ96hH65MW/view" TargetMode="External"/><Relationship Id="rId5" Type="http://schemas.openxmlformats.org/officeDocument/2006/relationships/image" Target="../media/image3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hyperlink" Target="http://drive.google.com/file/d/1lVknNnmqX09vWpu_h_S5--APOAh8tCLq/view" TargetMode="External"/><Relationship Id="rId5" Type="http://schemas.openxmlformats.org/officeDocument/2006/relationships/image" Target="../media/image26.png"/><Relationship Id="rId6" Type="http://schemas.openxmlformats.org/officeDocument/2006/relationships/hyperlink" Target="http://drive.google.com/file/d/1lCXcWkBUDpeHxK9txrZnuKkoXKhN5xrz/view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pietro-nardelli/sapienza-ppt-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/>
              <a:t>Gravity learning for elastic joint robots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Robotics 2 Final Project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Master in Artificial Intelligence and Robotics</a:t>
            </a:r>
            <a:endParaRPr sz="2800"/>
          </a:p>
        </p:txBody>
      </p:sp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729625" y="3249100"/>
            <a:ext cx="7688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made and presented by: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" sz="1200"/>
              <a:t>Dennis Rotondi - 1834864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rotondi.1834864@studenti.uniroma1.it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" sz="1200"/>
              <a:t>Fabio Scaparro  - 1834913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scaparro.1834913@studenti.uniroma1.it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Academic Year 2021-2022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" sz="1200"/>
              <a:t>Sapienza University of Rome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Sketch of proof</a:t>
            </a:r>
            <a:endParaRPr/>
          </a:p>
        </p:txBody>
      </p:sp>
      <p:sp>
        <p:nvSpPr>
          <p:cNvPr id="172" name="Google Shape;17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727650" y="1622025"/>
            <a:ext cx="7853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/>
              <a:t>We first define                                then by proving that                                                         we can show                    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it"/>
              <a:t>To this purpose we need to create a </a:t>
            </a:r>
            <a:r>
              <a:rPr b="1" lang="it">
                <a:solidFill>
                  <a:srgbClr val="6F0A19"/>
                </a:solidFill>
              </a:rPr>
              <a:t>contraction map</a:t>
            </a:r>
            <a:r>
              <a:rPr lang="it"/>
              <a:t> for both of them. </a:t>
            </a:r>
            <a:endParaRPr b="1">
              <a:solidFill>
                <a:srgbClr val="6F0A19"/>
              </a:solidFill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075" y="1467625"/>
            <a:ext cx="1187025" cy="7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 b="0" l="0" r="81882" t="0"/>
          <a:stretch/>
        </p:blipFill>
        <p:spPr>
          <a:xfrm>
            <a:off x="4484950" y="1397000"/>
            <a:ext cx="827824" cy="4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4">
            <a:alphaModFix/>
          </a:blip>
          <a:srcRect b="10960" l="50317" r="0" t="0"/>
          <a:stretch/>
        </p:blipFill>
        <p:spPr>
          <a:xfrm>
            <a:off x="4564525" y="1796325"/>
            <a:ext cx="2011375" cy="3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5">
            <a:alphaModFix/>
          </a:blip>
          <a:srcRect b="0" l="0" r="12434" t="0"/>
          <a:stretch/>
        </p:blipFill>
        <p:spPr>
          <a:xfrm>
            <a:off x="7528675" y="1661475"/>
            <a:ext cx="724875" cy="3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6749" y="2940900"/>
            <a:ext cx="3138201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730381" y="2049389"/>
            <a:ext cx="7853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/>
              <a:t>                                                                                                                               </a:t>
            </a:r>
            <a:r>
              <a:rPr lang="it"/>
              <a:t>This is possible considering that </a:t>
            </a:r>
            <a:r>
              <a:rPr b="1" lang="it"/>
              <a:t>with a</a:t>
            </a:r>
            <a:r>
              <a:rPr lang="it"/>
              <a:t> </a:t>
            </a:r>
            <a:r>
              <a:rPr b="1" lang="it"/>
              <a:t>constant gravity approximation we end up in a steady state</a:t>
            </a:r>
            <a:endParaRPr b="1">
              <a:solidFill>
                <a:srgbClr val="6F0A19"/>
              </a:solidFill>
            </a:endParaRPr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730381" y="2277989"/>
            <a:ext cx="7853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/>
              <a:t>                                                                                                              </a:t>
            </a:r>
            <a:r>
              <a:rPr lang="it"/>
              <a:t> , then manipulating the </a:t>
            </a:r>
            <a:r>
              <a:rPr b="1" lang="it"/>
              <a:t>differences between quantities at consequent iteration </a:t>
            </a:r>
            <a:r>
              <a:rPr lang="it"/>
              <a:t>and involving the </a:t>
            </a:r>
            <a:r>
              <a:rPr b="1" lang="it"/>
              <a:t>structural property</a:t>
            </a:r>
            <a:r>
              <a:rPr lang="it"/>
              <a:t> of the gravity term we can properly upper bound</a:t>
            </a:r>
            <a:endParaRPr b="1">
              <a:solidFill>
                <a:srgbClr val="6F0A19"/>
              </a:solidFill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7">
            <a:alphaModFix/>
          </a:blip>
          <a:srcRect b="15498" l="0" r="0" t="22134"/>
          <a:stretch/>
        </p:blipFill>
        <p:spPr>
          <a:xfrm>
            <a:off x="1373438" y="3465688"/>
            <a:ext cx="5883275" cy="2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8">
            <a:alphaModFix/>
          </a:blip>
          <a:srcRect b="9" l="0" r="55271" t="7765"/>
          <a:stretch/>
        </p:blipFill>
        <p:spPr>
          <a:xfrm>
            <a:off x="1437250" y="3702475"/>
            <a:ext cx="2966776" cy="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 rotWithShape="1">
          <a:blip r:embed="rId8">
            <a:alphaModFix/>
          </a:blip>
          <a:srcRect b="9" l="44839" r="0" t="7765"/>
          <a:stretch/>
        </p:blipFill>
        <p:spPr>
          <a:xfrm>
            <a:off x="4404026" y="3703450"/>
            <a:ext cx="3658698" cy="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730373" y="2734352"/>
            <a:ext cx="7853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                       </a:t>
            </a:r>
            <a:r>
              <a:rPr lang="it"/>
              <a:t>, assumptions guarantee that the inequalities do not change sign and that they are enforced.  </a:t>
            </a:r>
            <a:endParaRPr b="1">
              <a:solidFill>
                <a:srgbClr val="6F0A19"/>
              </a:solidFill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9">
            <a:alphaModFix/>
          </a:blip>
          <a:srcRect b="0" l="0" r="0" t="6777"/>
          <a:stretch/>
        </p:blipFill>
        <p:spPr>
          <a:xfrm>
            <a:off x="1362475" y="4083575"/>
            <a:ext cx="3471675" cy="4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60995" y="4069004"/>
            <a:ext cx="2766726" cy="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>
          <a:blip r:embed="rId11">
            <a:alphaModFix amt="31000"/>
          </a:blip>
          <a:stretch>
            <a:fillRect/>
          </a:stretch>
        </p:blipFill>
        <p:spPr>
          <a:xfrm>
            <a:off x="3447845" y="624127"/>
            <a:ext cx="987080" cy="9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>
          <a:blip r:embed="rId12">
            <a:alphaModFix amt="31000"/>
          </a:blip>
          <a:stretch>
            <a:fillRect/>
          </a:stretch>
        </p:blipFill>
        <p:spPr>
          <a:xfrm>
            <a:off x="4555877" y="624135"/>
            <a:ext cx="2011375" cy="74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>
          <a:blip r:embed="rId13">
            <a:alphaModFix amt="31000"/>
          </a:blip>
          <a:stretch>
            <a:fillRect/>
          </a:stretch>
        </p:blipFill>
        <p:spPr>
          <a:xfrm>
            <a:off x="6615360" y="795389"/>
            <a:ext cx="2306539" cy="4561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5"/>
          <p:cNvCxnSpPr/>
          <p:nvPr/>
        </p:nvCxnSpPr>
        <p:spPr>
          <a:xfrm>
            <a:off x="4819579" y="4268996"/>
            <a:ext cx="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Sketch of proof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727650" y="1622025"/>
            <a:ext cx="78531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/>
              <a:t>We first define                                then by proving that                                                         we can show                    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it"/>
              <a:t>To this purpose we need to create a </a:t>
            </a:r>
            <a:r>
              <a:rPr b="1" lang="it">
                <a:solidFill>
                  <a:srgbClr val="6F0A19"/>
                </a:solidFill>
              </a:rPr>
              <a:t>contraction map</a:t>
            </a:r>
            <a:r>
              <a:rPr lang="it"/>
              <a:t> for both of them. </a:t>
            </a:r>
            <a:endParaRPr b="1">
              <a:solidFill>
                <a:srgbClr val="6F0A19"/>
              </a:solidFill>
            </a:endParaRPr>
          </a:p>
        </p:txBody>
      </p:sp>
      <p:pic>
        <p:nvPicPr>
          <p:cNvPr id="198" name="Google Shape;1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075" y="1467625"/>
            <a:ext cx="1187025" cy="7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81882" t="0"/>
          <a:stretch/>
        </p:blipFill>
        <p:spPr>
          <a:xfrm>
            <a:off x="4484950" y="1397000"/>
            <a:ext cx="827824" cy="4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0" l="50317" r="0" t="0"/>
          <a:stretch/>
        </p:blipFill>
        <p:spPr>
          <a:xfrm>
            <a:off x="4564517" y="1796325"/>
            <a:ext cx="201137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5">
            <a:alphaModFix/>
          </a:blip>
          <a:srcRect b="0" l="0" r="12434" t="0"/>
          <a:stretch/>
        </p:blipFill>
        <p:spPr>
          <a:xfrm>
            <a:off x="7528675" y="1661475"/>
            <a:ext cx="724875" cy="3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6">
            <a:alphaModFix amt="31000"/>
          </a:blip>
          <a:stretch>
            <a:fillRect/>
          </a:stretch>
        </p:blipFill>
        <p:spPr>
          <a:xfrm>
            <a:off x="3447845" y="624127"/>
            <a:ext cx="987080" cy="9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7">
            <a:alphaModFix amt="31000"/>
          </a:blip>
          <a:stretch>
            <a:fillRect/>
          </a:stretch>
        </p:blipFill>
        <p:spPr>
          <a:xfrm>
            <a:off x="4555877" y="624135"/>
            <a:ext cx="2011375" cy="74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6615360" y="795389"/>
            <a:ext cx="2306539" cy="45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7850" y="2496625"/>
            <a:ext cx="3846674" cy="6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4684525" y="2467150"/>
            <a:ext cx="40413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/>
              <a:t>t</a:t>
            </a:r>
            <a:r>
              <a:rPr lang="it"/>
              <a:t>his is the mapping we are looking for since thanks to </a:t>
            </a:r>
            <a:r>
              <a:rPr b="1" lang="it"/>
              <a:t>d)</a:t>
            </a:r>
            <a:r>
              <a:rPr lang="it"/>
              <a:t> the matrix has eigenvalues strictly inside the unit circle.</a:t>
            </a:r>
            <a:endParaRPr b="1">
              <a:solidFill>
                <a:srgbClr val="6F0A19"/>
              </a:solidFill>
            </a:endParaRPr>
          </a:p>
        </p:txBody>
      </p:sp>
      <p:pic>
        <p:nvPicPr>
          <p:cNvPr id="207" name="Google Shape;20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72149" y="3305450"/>
            <a:ext cx="1931075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885250" y="3265000"/>
            <a:ext cx="6072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/>
              <a:t>Then from                                                we can easily derive the thesis.                                                          </a:t>
            </a:r>
            <a:endParaRPr b="1">
              <a:solidFill>
                <a:srgbClr val="6F0A1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"/>
              <a:t>on Simulink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346950" y="2050300"/>
            <a:ext cx="44550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Forward dynamics via Matlab Function Block:</a:t>
            </a:r>
            <a:endParaRPr/>
          </a:p>
          <a:p>
            <a:pPr indent="-330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/>
              <a:t>define symbolic expression ddq = …;</a:t>
            </a:r>
            <a:endParaRPr/>
          </a:p>
          <a:p>
            <a:pPr indent="-330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it"/>
              <a:t>compile a Matlab Function Block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ddq = directDynamics(q, dq, u).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Additional block which exchanges elastic forces between state variables.</a:t>
            </a:r>
            <a:endParaRPr/>
          </a:p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888" y="3585525"/>
            <a:ext cx="2843312" cy="13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975" y="324475"/>
            <a:ext cx="4155300" cy="291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7"/>
          <p:cNvCxnSpPr>
            <a:stCxn id="216" idx="0"/>
          </p:cNvCxnSpPr>
          <p:nvPr/>
        </p:nvCxnSpPr>
        <p:spPr>
          <a:xfrm flipH="1" rot="10800000">
            <a:off x="6476544" y="2804625"/>
            <a:ext cx="87600" cy="7809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"/>
              <a:t>Iterative control law</a:t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86" y="1550962"/>
            <a:ext cx="7758291" cy="29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4495800" y="3110950"/>
            <a:ext cx="4425600" cy="1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</a:t>
            </a:r>
            <a:r>
              <a:rPr b="1" lang="it">
                <a:solidFill>
                  <a:srgbClr val="006778"/>
                </a:solidFill>
              </a:rPr>
              <a:t>control input</a:t>
            </a:r>
            <a:r>
              <a:rPr b="1" lang="it"/>
              <a:t> </a:t>
            </a:r>
            <a:r>
              <a:rPr lang="it"/>
              <a:t>is composed of FB + FFW alike PD+, but: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feedforward is not constant and is sampled from the whole control input at each new iteration;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motor position reference is also variable and sampled;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3533425" y="1639225"/>
            <a:ext cx="1260300" cy="677400"/>
          </a:xfrm>
          <a:prstGeom prst="rect">
            <a:avLst/>
          </a:prstGeom>
          <a:solidFill>
            <a:srgbClr val="6F0A19">
              <a:alpha val="298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it"/>
              <a:t>Sample and Hold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87" y="1988074"/>
            <a:ext cx="6587626" cy="12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1924175" y="3131150"/>
            <a:ext cx="2196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Rising edge detector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278175" y="2433175"/>
            <a:ext cx="2927400" cy="727200"/>
          </a:xfrm>
          <a:prstGeom prst="rect">
            <a:avLst/>
          </a:prstGeom>
          <a:noFill/>
          <a:ln cap="flat" cmpd="sng" w="9525">
            <a:solidFill>
              <a:srgbClr val="6F0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727650" y="1441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</a:pPr>
            <a:r>
              <a:rPr lang="it"/>
              <a:t>To update FFW term and reference value, we make use of a </a:t>
            </a:r>
            <a:r>
              <a:rPr b="1" lang="it"/>
              <a:t>Sample&amp;Hold </a:t>
            </a:r>
            <a:r>
              <a:rPr lang="it"/>
              <a:t>block, which outputs a sampled </a:t>
            </a:r>
            <a:r>
              <a:rPr lang="it">
                <a:solidFill>
                  <a:srgbClr val="006778"/>
                </a:solidFill>
                <a:latin typeface="Courier New"/>
                <a:ea typeface="Courier New"/>
                <a:cs typeface="Courier New"/>
                <a:sym typeface="Courier New"/>
              </a:rPr>
              <a:t>signal_in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/>
              <a:t>resampling it when</a:t>
            </a:r>
            <a:r>
              <a:rPr lang="it"/>
              <a:t> </a:t>
            </a:r>
            <a:r>
              <a:rPr lang="it">
                <a:solidFill>
                  <a:srgbClr val="006778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it"/>
              <a:t> </a:t>
            </a:r>
            <a:r>
              <a:rPr lang="it"/>
              <a:t>has a rising edge.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727650" y="3574800"/>
            <a:ext cx="7688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</a:pPr>
            <a:r>
              <a:rPr b="1" lang="it"/>
              <a:t>Ideally</a:t>
            </a:r>
            <a:r>
              <a:rPr lang="it"/>
              <a:t> sampling happens when the system is at ~steady state (velocities close to zero), so </a:t>
            </a:r>
            <a:r>
              <a:rPr lang="it">
                <a:solidFill>
                  <a:srgbClr val="006778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it"/>
              <a:t> would be some steady state detection mechanism (for example a check on velocity norm).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our case it is </a:t>
            </a:r>
            <a:r>
              <a:rPr b="1" lang="it"/>
              <a:t>hard to dampen link velocities</a:t>
            </a:r>
            <a:r>
              <a:rPr lang="it"/>
              <a:t> due to our modeling choices and the check would never trigger. We iterate at periodic intervals instead. </a:t>
            </a:r>
            <a:r>
              <a:rPr b="1" lang="it"/>
              <a:t>Thus </a:t>
            </a:r>
            <a:r>
              <a:rPr b="1" lang="it">
                <a:solidFill>
                  <a:srgbClr val="006778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it"/>
              <a:t> </a:t>
            </a:r>
            <a:r>
              <a:rPr b="1" lang="it">
                <a:solidFill>
                  <a:srgbClr val="4D5156"/>
                </a:solidFill>
              </a:rPr>
              <a:t>is just a clock</a:t>
            </a:r>
            <a:r>
              <a:rPr lang="it">
                <a:solidFill>
                  <a:srgbClr val="4D5156"/>
                </a:solidFill>
              </a:rPr>
              <a:t>.</a:t>
            </a:r>
            <a:endParaRPr>
              <a:solidFill>
                <a:srgbClr val="4D51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Simulations	</a:t>
            </a:r>
            <a:endParaRPr/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1595450" y="2859569"/>
            <a:ext cx="252300" cy="335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 txBox="1"/>
          <p:nvPr>
            <p:ph idx="2" type="body"/>
          </p:nvPr>
        </p:nvSpPr>
        <p:spPr>
          <a:xfrm>
            <a:off x="712775" y="1540500"/>
            <a:ext cx="29982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Links have the same length 1 [m]</a:t>
            </a:r>
            <a:br>
              <a:rPr lang="it"/>
            </a:br>
            <a:r>
              <a:rPr lang="it"/>
              <a:t>Uniformly distributed masses:</a:t>
            </a:r>
            <a:br>
              <a:rPr lang="it"/>
            </a:br>
            <a:r>
              <a:rPr lang="it"/>
              <a:t>	- </a:t>
            </a:r>
            <a:r>
              <a:rPr lang="it"/>
              <a:t>m1 = 10 [kg]</a:t>
            </a:r>
            <a:br>
              <a:rPr lang="it"/>
            </a:br>
            <a:r>
              <a:rPr lang="it"/>
              <a:t>	- m2 = 7.5 [kg]</a:t>
            </a:r>
            <a:br>
              <a:rPr lang="it"/>
            </a:br>
            <a:r>
              <a:rPr lang="it"/>
              <a:t>	- m3 =  5 [kg]</a:t>
            </a:r>
            <a:endParaRPr/>
          </a:p>
        </p:txBody>
      </p:sp>
      <p:pic>
        <p:nvPicPr>
          <p:cNvPr descr="\alpha \approx 340" id="247" name="Google Shape;247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50" y="3406519"/>
            <a:ext cx="780300" cy="1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0"/>
          <p:cNvSpPr txBox="1"/>
          <p:nvPr>
            <p:ph idx="2" type="body"/>
          </p:nvPr>
        </p:nvSpPr>
        <p:spPr>
          <a:xfrm>
            <a:off x="222504" y="3587348"/>
            <a:ext cx="299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000">
                <a:solidFill>
                  <a:srgbClr val="999999"/>
                </a:solidFill>
              </a:rPr>
              <a:t>at q = [-pi/2; 0; 0]</a:t>
            </a:r>
            <a:br>
              <a:rPr lang="it" sz="1000">
                <a:solidFill>
                  <a:srgbClr val="999999"/>
                </a:solidFill>
              </a:rPr>
            </a:br>
            <a:r>
              <a:rPr lang="it" sz="1000">
                <a:solidFill>
                  <a:srgbClr val="999999"/>
                </a:solidFill>
              </a:rPr>
              <a:t>(estimated through sampling random configurations)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 txBox="1"/>
          <p:nvPr>
            <p:ph idx="2" type="body"/>
          </p:nvPr>
        </p:nvSpPr>
        <p:spPr>
          <a:xfrm>
            <a:off x="4598550" y="1666775"/>
            <a:ext cx="41964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Three different stiffness configurations to test the limits of the iterative approach:</a:t>
            </a:r>
            <a:endParaRPr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>
                <a:solidFill>
                  <a:srgbClr val="6F0A19"/>
                </a:solidFill>
              </a:rPr>
              <a:t>HIGH</a:t>
            </a:r>
            <a:r>
              <a:rPr lang="it"/>
              <a:t> stiffness</a:t>
            </a:r>
            <a:endParaRPr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>
                <a:solidFill>
                  <a:srgbClr val="006778"/>
                </a:solidFill>
              </a:rPr>
              <a:t>MEDIUM</a:t>
            </a:r>
            <a:r>
              <a:rPr b="1" lang="it"/>
              <a:t> </a:t>
            </a:r>
            <a:r>
              <a:rPr lang="it"/>
              <a:t>stiffness</a:t>
            </a:r>
            <a:endParaRPr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>
                <a:solidFill>
                  <a:srgbClr val="F7C158"/>
                </a:solidFill>
              </a:rPr>
              <a:t>LOW</a:t>
            </a:r>
            <a:r>
              <a:rPr lang="it"/>
              <a:t> stiffness</a:t>
            </a:r>
            <a:endParaRPr/>
          </a:p>
        </p:txBody>
      </p:sp>
      <p:sp>
        <p:nvSpPr>
          <p:cNvPr id="250" name="Google Shape;250;p20"/>
          <p:cNvSpPr txBox="1"/>
          <p:nvPr>
            <p:ph idx="2" type="body"/>
          </p:nvPr>
        </p:nvSpPr>
        <p:spPr>
          <a:xfrm>
            <a:off x="4598550" y="3199450"/>
            <a:ext cx="41964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 also test the hypotheses of the proof to demonstrate that in some cases we can attain convergence despite having </a:t>
            </a:r>
            <a:r>
              <a:rPr lang="it">
                <a:solidFill>
                  <a:srgbClr val="006778"/>
                </a:solidFill>
              </a:rPr>
              <a:t>low gains</a:t>
            </a:r>
            <a:r>
              <a:rPr lang="it"/>
              <a:t> </a:t>
            </a:r>
            <a:r>
              <a:rPr lang="it">
                <a:solidFill>
                  <a:srgbClr val="006778"/>
                </a:solidFill>
              </a:rPr>
              <a:t>/ soft joints</a:t>
            </a:r>
            <a:r>
              <a:rPr lang="it">
                <a:solidFill>
                  <a:srgbClr val="595959"/>
                </a:solidFill>
              </a:rPr>
              <a:t>.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High stiffness</a:t>
            </a:r>
            <a:endParaRPr/>
          </a:p>
        </p:txBody>
      </p:sp>
      <p:sp>
        <p:nvSpPr>
          <p:cNvPr id="256" name="Google Shape;25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298450" y="1676075"/>
            <a:ext cx="37326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</a:t>
            </a:r>
            <a:r>
              <a:rPr lang="it"/>
              <a:t> = diag{14210, 29800, 13500} [Nm rad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it"/>
              <a:t>-1]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K</a:t>
            </a:r>
            <a:r>
              <a:rPr b="1" lang="it"/>
              <a:t>p</a:t>
            </a:r>
            <a:r>
              <a:rPr lang="it"/>
              <a:t> = diag{600, 500, 400}	</a:t>
            </a:r>
            <a:r>
              <a:rPr b="1" lang="it"/>
              <a:t>K</a:t>
            </a:r>
            <a:r>
              <a:rPr b="1" lang="it"/>
              <a:t>d</a:t>
            </a:r>
            <a:r>
              <a:rPr lang="it"/>
              <a:t> = diag{200, 200, 200}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γ</a:t>
            </a:r>
            <a:r>
              <a:rPr lang="it"/>
              <a:t> = 35  			</a:t>
            </a:r>
            <a:r>
              <a:rPr lang="it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it"/>
              <a:t> = 0.47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q_0 = (-\pi/2,0,0)^{T} \to q_d = (\pi/4,0,\pi/2)^T" id="258" name="Google Shape;258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0" y="4011610"/>
            <a:ext cx="3732600" cy="27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843" y="861801"/>
            <a:ext cx="4227445" cy="13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525" y="2290950"/>
            <a:ext cx="4200376" cy="29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 txBox="1"/>
          <p:nvPr/>
        </p:nvSpPr>
        <p:spPr>
          <a:xfrm>
            <a:off x="45400" y="3094050"/>
            <a:ext cx="4238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</a:pPr>
            <a:r>
              <a:rPr lang="it"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Very rigid joints produce a behavior that is very similar to the rigid case</a:t>
            </a:r>
            <a:endParaRPr sz="13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</a:pPr>
            <a:r>
              <a:rPr lang="it"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No proof’s hypotheses are violated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6035313" y="661425"/>
            <a:ext cx="158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Link position error </a:t>
            </a:r>
            <a:endParaRPr>
              <a:solidFill>
                <a:srgbClr val="00677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4669727" y="2205000"/>
            <a:ext cx="431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Motor positions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4669727" y="3595850"/>
            <a:ext cx="431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Link displacements</a:t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5286375" y="3989450"/>
            <a:ext cx="158700" cy="158700"/>
          </a:xfrm>
          <a:prstGeom prst="ellipse">
            <a:avLst/>
          </a:prstGeom>
          <a:noFill/>
          <a:ln cap="flat" cmpd="sng" w="9525">
            <a:solidFill>
              <a:srgbClr val="6F0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5445075" y="3900975"/>
            <a:ext cx="2196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Small rebound (3 deg) on the first joint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6220350" y="4256550"/>
            <a:ext cx="2196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Constant displacement at steady state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5671575" y="1050050"/>
            <a:ext cx="2196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Dashed lines indicate iterations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High stiffness – video</a:t>
            </a:r>
            <a:endParaRPr/>
          </a:p>
        </p:txBody>
      </p:sp>
      <p:sp>
        <p:nvSpPr>
          <p:cNvPr id="274" name="Google Shape;27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75" name="Google Shape;2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725" y="1458283"/>
            <a:ext cx="2509013" cy="111346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2"/>
          <p:cNvSpPr txBox="1"/>
          <p:nvPr>
            <p:ph idx="1" type="body"/>
          </p:nvPr>
        </p:nvSpPr>
        <p:spPr>
          <a:xfrm>
            <a:off x="6490350" y="2814750"/>
            <a:ext cx="22884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Red</a:t>
            </a:r>
            <a:r>
              <a:rPr lang="it"/>
              <a:t> marker indicates link positions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0000"/>
                </a:solidFill>
              </a:rPr>
              <a:t>Black</a:t>
            </a:r>
            <a:r>
              <a:rPr lang="it">
                <a:solidFill>
                  <a:srgbClr val="000000"/>
                </a:solidFill>
              </a:rPr>
              <a:t> </a:t>
            </a:r>
            <a:r>
              <a:rPr lang="it"/>
              <a:t>marker indicates motor positions</a:t>
            </a:r>
            <a:endParaRPr/>
          </a:p>
        </p:txBody>
      </p:sp>
      <p:pic>
        <p:nvPicPr>
          <p:cNvPr id="277" name="Google Shape;277;p22" title="sim_1_high_HQ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825" y="1518325"/>
            <a:ext cx="4480726" cy="3334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Medium stiffness</a:t>
            </a:r>
            <a:endParaRPr/>
          </a:p>
        </p:txBody>
      </p:sp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4" name="Google Shape;284;p23"/>
          <p:cNvSpPr txBox="1"/>
          <p:nvPr>
            <p:ph idx="1" type="body"/>
          </p:nvPr>
        </p:nvSpPr>
        <p:spPr>
          <a:xfrm>
            <a:off x="298450" y="1676075"/>
            <a:ext cx="37326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</a:t>
            </a:r>
            <a:r>
              <a:rPr lang="it"/>
              <a:t> = diag{2100, 4500, 1500} [Nm rad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it"/>
              <a:t>-1]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Kp</a:t>
            </a:r>
            <a:r>
              <a:rPr lang="it"/>
              <a:t> = diag{200, 200, 200}	</a:t>
            </a:r>
            <a:r>
              <a:rPr b="1" lang="it"/>
              <a:t>Kd</a:t>
            </a:r>
            <a:r>
              <a:rPr lang="it"/>
              <a:t> = diag{150, 150, 150}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95959"/>
                </a:solidFill>
              </a:rPr>
              <a:t>γ</a:t>
            </a:r>
            <a:r>
              <a:rPr b="1" lang="it">
                <a:solidFill>
                  <a:srgbClr val="006778"/>
                </a:solidFill>
              </a:rPr>
              <a:t> </a:t>
            </a:r>
            <a:r>
              <a:rPr lang="it"/>
              <a:t>= 5  				</a:t>
            </a:r>
            <a:r>
              <a:rPr lang="it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it"/>
              <a:t> = 0.3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Predictably slower convergence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Violated hypotheses: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>
                <a:solidFill>
                  <a:srgbClr val="006778"/>
                </a:solidFill>
              </a:rPr>
              <a:t>Kp &lt; α</a:t>
            </a:r>
            <a:endParaRPr b="1">
              <a:solidFill>
                <a:srgbClr val="006778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</a:pPr>
            <a:r>
              <a:rPr b="1" lang="it">
                <a:solidFill>
                  <a:srgbClr val="006778"/>
                </a:solidFill>
              </a:rPr>
              <a:t>K3 &lt; γα</a:t>
            </a:r>
            <a:endParaRPr b="1">
              <a:solidFill>
                <a:srgbClr val="006778"/>
              </a:solidFill>
            </a:endParaRPr>
          </a:p>
        </p:txBody>
      </p:sp>
      <p:pic>
        <p:nvPicPr>
          <p:cNvPr descr="q_0 = (-\pi/2,0,0)^{T} \to q_d = (\pi/4,0,\pi/2)^T" id="285" name="Google Shape;285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0" y="4087810"/>
            <a:ext cx="3732600" cy="27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800" y="860400"/>
            <a:ext cx="4226400" cy="1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6035313" y="661425"/>
            <a:ext cx="158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Link position error </a:t>
            </a:r>
            <a:endParaRPr>
              <a:solidFill>
                <a:srgbClr val="00677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800" y="2437200"/>
            <a:ext cx="4201200" cy="27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4669727" y="2281200"/>
            <a:ext cx="431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Motor positions</a:t>
            </a:r>
            <a:endParaRPr/>
          </a:p>
        </p:txBody>
      </p:sp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4669727" y="3595850"/>
            <a:ext cx="431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Link displacements</a:t>
            </a:r>
            <a:endParaRPr/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5916550" y="4334350"/>
            <a:ext cx="2196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The displacement is much more visible in this case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5253025" y="1906775"/>
            <a:ext cx="158700" cy="158700"/>
          </a:xfrm>
          <a:prstGeom prst="ellipse">
            <a:avLst/>
          </a:prstGeom>
          <a:noFill/>
          <a:ln cap="flat" cmpd="sng" w="9525">
            <a:solidFill>
              <a:srgbClr val="6F0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 txBox="1"/>
          <p:nvPr>
            <p:ph idx="1" type="body"/>
          </p:nvPr>
        </p:nvSpPr>
        <p:spPr>
          <a:xfrm>
            <a:off x="4234375" y="2003425"/>
            <a:ext cx="2196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Big overshoot despite small gains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Medium stiffness</a:t>
            </a:r>
            <a:endParaRPr/>
          </a:p>
        </p:txBody>
      </p:sp>
      <p:sp>
        <p:nvSpPr>
          <p:cNvPr id="299" name="Google Shape;29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0" name="Google Shape;3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600" y="1476000"/>
            <a:ext cx="3877199" cy="30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5522260" y="1397000"/>
            <a:ext cx="283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Gravity compensation (ffw term)</a:t>
            </a:r>
            <a:endParaRPr>
              <a:solidFill>
                <a:srgbClr val="00677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00" y="1476000"/>
            <a:ext cx="3981600" cy="30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4"/>
          <p:cNvSpPr txBox="1"/>
          <p:nvPr>
            <p:ph idx="1" type="body"/>
          </p:nvPr>
        </p:nvSpPr>
        <p:spPr>
          <a:xfrm>
            <a:off x="1181285" y="1373188"/>
            <a:ext cx="283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Control effort</a:t>
            </a:r>
            <a:endParaRPr>
              <a:solidFill>
                <a:srgbClr val="00677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1339975" y="2509475"/>
            <a:ext cx="295800" cy="295800"/>
          </a:xfrm>
          <a:prstGeom prst="ellipse">
            <a:avLst/>
          </a:prstGeom>
          <a:noFill/>
          <a:ln cap="flat" cmpd="sng" w="9525">
            <a:solidFill>
              <a:srgbClr val="6F0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1641600" y="2433275"/>
            <a:ext cx="2777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Spikes due to the sudden change of reference value and modified feedforward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>
            <a:off x="5479975" y="916500"/>
            <a:ext cx="283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At steady state the robot balances gravity at the desired configuration, the control effort is just the feedforward term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In this presentation . . 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U</a:t>
            </a:r>
            <a:r>
              <a:rPr b="1" lang="it"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nderstand why regularize elastic robots is important</a:t>
            </a:r>
            <a:endParaRPr b="1" sz="13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Elastic joint robots dynamic model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7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Why the classic PID fails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Iterative method with a sketch of proof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474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Implementation on Simulink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697025" y="1631170"/>
            <a:ext cx="18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F0A19"/>
                </a:solidFill>
                <a:latin typeface="Catamaran"/>
                <a:ea typeface="Catamaran"/>
                <a:cs typeface="Catamaran"/>
                <a:sym typeface="Catamaran"/>
              </a:rPr>
              <a:t>Dennis</a:t>
            </a:r>
            <a:endParaRPr b="1">
              <a:solidFill>
                <a:srgbClr val="6F0A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697025" y="4643740"/>
            <a:ext cx="18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  <a:latin typeface="Catamaran"/>
                <a:ea typeface="Catamaran"/>
                <a:cs typeface="Catamaran"/>
                <a:sym typeface="Catamaran"/>
              </a:rPr>
              <a:t>Fabio</a:t>
            </a:r>
            <a:endParaRPr b="1">
              <a:solidFill>
                <a:srgbClr val="006778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54030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Simulation results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697050" y="3844225"/>
            <a:ext cx="6705900" cy="905700"/>
          </a:xfrm>
          <a:prstGeom prst="rect">
            <a:avLst/>
          </a:prstGeom>
          <a:solidFill>
            <a:srgbClr val="006778">
              <a:alpha val="43920"/>
            </a:srgbClr>
          </a:solidFill>
          <a:ln cap="flat" cmpd="sng" w="19050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97025" y="1934825"/>
            <a:ext cx="6705900" cy="1880400"/>
          </a:xfrm>
          <a:prstGeom prst="rect">
            <a:avLst/>
          </a:prstGeom>
          <a:solidFill>
            <a:srgbClr val="6F0A19">
              <a:alpha val="29800"/>
            </a:srgbClr>
          </a:solidFill>
          <a:ln cap="flat" cmpd="sng" w="19050">
            <a:solidFill>
              <a:srgbClr val="6F0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Medium stiffness</a:t>
            </a:r>
            <a:endParaRPr/>
          </a:p>
        </p:txBody>
      </p: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3" name="Google Shape;3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00" y="1475450"/>
            <a:ext cx="3877299" cy="30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5410510" y="1397000"/>
            <a:ext cx="283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Iterative and PD comparison</a:t>
            </a:r>
            <a:endParaRPr/>
          </a:p>
        </p:txBody>
      </p:sp>
      <p:pic>
        <p:nvPicPr>
          <p:cNvPr id="315" name="Google Shape;3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25" y="1475500"/>
            <a:ext cx="3982325" cy="30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1263710" y="1397000"/>
            <a:ext cx="283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Motor position reference </a:t>
            </a:r>
            <a:r>
              <a:rPr b="1" lang="it" sz="1200">
                <a:solidFill>
                  <a:srgbClr val="00677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lang="it" sz="1200">
                <a:solidFill>
                  <a:srgbClr val="00677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it">
                <a:solidFill>
                  <a:srgbClr val="006778"/>
                </a:solidFill>
              </a:rPr>
              <a:t> </a:t>
            </a:r>
            <a:endParaRPr>
              <a:solidFill>
                <a:srgbClr val="00677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idx="1" type="body"/>
          </p:nvPr>
        </p:nvSpPr>
        <p:spPr>
          <a:xfrm>
            <a:off x="5181175" y="4484425"/>
            <a:ext cx="283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Identical behavior before the first iteration. Then, PD controller cannot recover the constant error while the iterative law learns to compensate for it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Low</a:t>
            </a:r>
            <a:r>
              <a:rPr lang="it"/>
              <a:t> stiffness</a:t>
            </a:r>
            <a:r>
              <a:rPr lang="it"/>
              <a:t> – Sim. 1</a:t>
            </a:r>
            <a:endParaRPr/>
          </a:p>
        </p:txBody>
      </p:sp>
      <p:sp>
        <p:nvSpPr>
          <p:cNvPr id="323" name="Google Shape;32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298450" y="1676075"/>
            <a:ext cx="45207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</a:t>
            </a:r>
            <a:r>
              <a:rPr lang="it"/>
              <a:t> = diag{1500, 1000, 500} [Nm rad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it"/>
              <a:t>-1]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/>
              <a:t>Kp</a:t>
            </a:r>
            <a:r>
              <a:rPr lang="it"/>
              <a:t> = diag{7.5, 5, 0.75}</a:t>
            </a:r>
            <a:r>
              <a:rPr lang="it"/>
              <a:t>	</a:t>
            </a:r>
            <a:r>
              <a:rPr lang="it"/>
              <a:t>          </a:t>
            </a:r>
            <a:r>
              <a:rPr b="1" lang="it"/>
              <a:t>Kd</a:t>
            </a:r>
            <a:r>
              <a:rPr lang="it"/>
              <a:t> = diag{2000,1000,800}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γ</a:t>
            </a:r>
            <a:r>
              <a:rPr lang="it"/>
              <a:t> = 2.01  			</a:t>
            </a:r>
            <a:r>
              <a:rPr lang="it" sz="1050">
                <a:solidFill>
                  <a:srgbClr val="4D515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lang="it"/>
              <a:t> = 1/400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Violated hypotheses: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>
                <a:solidFill>
                  <a:srgbClr val="006778"/>
                </a:solidFill>
              </a:rPr>
              <a:t>Kp &lt; α</a:t>
            </a:r>
            <a:endParaRPr b="1">
              <a:solidFill>
                <a:srgbClr val="006778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it">
                <a:solidFill>
                  <a:srgbClr val="006778"/>
                </a:solidFill>
              </a:rPr>
              <a:t>K &lt; γα</a:t>
            </a:r>
            <a:endParaRPr/>
          </a:p>
        </p:txBody>
      </p:sp>
      <p:pic>
        <p:nvPicPr>
          <p:cNvPr descr="q_0 = (-\pi/2,0,0)^{T} \to q_d = (\pi/4,0,\pi/2)^T" id="325" name="Google Shape;325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0" y="4087810"/>
            <a:ext cx="3732600" cy="27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 rotWithShape="1">
          <a:blip r:embed="rId4">
            <a:alphaModFix/>
          </a:blip>
          <a:srcRect b="6956" l="0" r="0" t="6947"/>
          <a:stretch/>
        </p:blipFill>
        <p:spPr>
          <a:xfrm>
            <a:off x="4654800" y="2439550"/>
            <a:ext cx="4085975" cy="26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4669727" y="2177813"/>
            <a:ext cx="431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Motor positions</a:t>
            </a:r>
            <a:endParaRPr/>
          </a:p>
        </p:txBody>
      </p:sp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4669727" y="3622100"/>
            <a:ext cx="431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Link displacements</a:t>
            </a:r>
            <a:endParaRPr/>
          </a:p>
        </p:txBody>
      </p:sp>
      <p:pic>
        <p:nvPicPr>
          <p:cNvPr id="329" name="Google Shape;329;p26"/>
          <p:cNvPicPr preferRelativeResize="0"/>
          <p:nvPr/>
        </p:nvPicPr>
        <p:blipFill rotWithShape="1">
          <a:blip r:embed="rId5">
            <a:alphaModFix/>
          </a:blip>
          <a:srcRect b="641" l="0" r="0" t="641"/>
          <a:stretch/>
        </p:blipFill>
        <p:spPr>
          <a:xfrm>
            <a:off x="4654800" y="860400"/>
            <a:ext cx="4086000" cy="1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6035313" y="661425"/>
            <a:ext cx="158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Link position error </a:t>
            </a:r>
            <a:endParaRPr>
              <a:solidFill>
                <a:srgbClr val="00677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 txBox="1"/>
          <p:nvPr>
            <p:ph idx="1" type="body"/>
          </p:nvPr>
        </p:nvSpPr>
        <p:spPr>
          <a:xfrm>
            <a:off x="2041425" y="4363100"/>
            <a:ext cx="283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Convergence is NOT achieved: despite the fact that motors are still, the links keep oscillating at high frequencies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  <p:sp>
        <p:nvSpPr>
          <p:cNvPr id="332" name="Google Shape;332;p26"/>
          <p:cNvSpPr txBox="1"/>
          <p:nvPr>
            <p:ph idx="1" type="body"/>
          </p:nvPr>
        </p:nvSpPr>
        <p:spPr>
          <a:xfrm>
            <a:off x="2628825" y="3062000"/>
            <a:ext cx="2245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High derivative gains allow the motors to slowly move to their target, without oscillating</a:t>
            </a:r>
            <a:endParaRPr b="1" sz="900">
              <a:solidFill>
                <a:srgbClr val="6F0A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6778"/>
              </a:solidFill>
            </a:endParaRPr>
          </a:p>
        </p:txBody>
      </p:sp>
      <p:cxnSp>
        <p:nvCxnSpPr>
          <p:cNvPr id="333" name="Google Shape;333;p26"/>
          <p:cNvCxnSpPr>
            <a:stCxn id="332" idx="3"/>
          </p:cNvCxnSpPr>
          <p:nvPr/>
        </p:nvCxnSpPr>
        <p:spPr>
          <a:xfrm flipH="1" rot="10800000">
            <a:off x="4874025" y="3160700"/>
            <a:ext cx="5097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Medium vs low stiffness comparison</a:t>
            </a:r>
            <a:endParaRPr/>
          </a:p>
        </p:txBody>
      </p: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40" name="Google Shape;340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=</a:t>
            </a:r>
            <a:endParaRPr/>
          </a:p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1911000" y="4498375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Medium stiffness</a:t>
            </a:r>
            <a:endParaRPr/>
          </a:p>
        </p:txBody>
      </p:sp>
      <p:sp>
        <p:nvSpPr>
          <p:cNvPr id="342" name="Google Shape;342;p27"/>
          <p:cNvSpPr txBox="1"/>
          <p:nvPr>
            <p:ph idx="1" type="body"/>
          </p:nvPr>
        </p:nvSpPr>
        <p:spPr>
          <a:xfrm>
            <a:off x="6372125" y="4498375"/>
            <a:ext cx="12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Low stiffness</a:t>
            </a:r>
            <a:endParaRPr/>
          </a:p>
        </p:txBody>
      </p:sp>
      <p:pic>
        <p:nvPicPr>
          <p:cNvPr descr="q_0 = (-\pi/2,0,0)^{T} \to q_d = (\pi/4,0,\pi/2)^T" id="343" name="Google Shape;343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145" y="1403942"/>
            <a:ext cx="2518116" cy="1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7" title="sim_2_med_HQ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450" y="1742067"/>
            <a:ext cx="3471877" cy="260390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5" name="Google Shape;345;p27" title="sim_4_low_HQ.avi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6327" y="1742067"/>
            <a:ext cx="3471877" cy="260390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Low stiffness – Sim. 2</a:t>
            </a:r>
            <a:endParaRPr/>
          </a:p>
        </p:txBody>
      </p:sp>
      <p:sp>
        <p:nvSpPr>
          <p:cNvPr id="351" name="Google Shape;35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2" name="Google Shape;352;p28"/>
          <p:cNvSpPr txBox="1"/>
          <p:nvPr>
            <p:ph idx="1" type="body"/>
          </p:nvPr>
        </p:nvSpPr>
        <p:spPr>
          <a:xfrm>
            <a:off x="298450" y="1676075"/>
            <a:ext cx="45207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What happens if we lower the derivative gains?</a:t>
            </a:r>
            <a:endParaRPr b="1">
              <a:solidFill>
                <a:srgbClr val="0067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595959"/>
                </a:solidFill>
              </a:rPr>
              <a:t>It </a:t>
            </a:r>
            <a:r>
              <a:rPr b="1" lang="it">
                <a:solidFill>
                  <a:srgbClr val="595959"/>
                </a:solidFill>
              </a:rPr>
              <a:t>should </a:t>
            </a:r>
            <a:r>
              <a:rPr lang="it">
                <a:solidFill>
                  <a:srgbClr val="595959"/>
                </a:solidFill>
              </a:rPr>
              <a:t>not matter, because there’s no requirement for Kd in the proof, but we’re already violating many of the hypotheses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With the values</a:t>
            </a:r>
            <a:r>
              <a:rPr b="1" lang="it"/>
              <a:t> </a:t>
            </a:r>
            <a:r>
              <a:rPr b="1" lang="it"/>
              <a:t>Kd</a:t>
            </a:r>
            <a:r>
              <a:rPr lang="it"/>
              <a:t> = diag{200, 200, 200} we get nowhere near convergence</a:t>
            </a:r>
            <a:endParaRPr/>
          </a:p>
        </p:txBody>
      </p:sp>
      <p:pic>
        <p:nvPicPr>
          <p:cNvPr id="353" name="Google Shape;353;p28"/>
          <p:cNvPicPr preferRelativeResize="0"/>
          <p:nvPr/>
        </p:nvPicPr>
        <p:blipFill rotWithShape="1">
          <a:blip r:embed="rId3">
            <a:alphaModFix/>
          </a:blip>
          <a:srcRect b="0" l="19" r="19" t="0"/>
          <a:stretch/>
        </p:blipFill>
        <p:spPr>
          <a:xfrm>
            <a:off x="4654800" y="2298400"/>
            <a:ext cx="4226400" cy="285319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4669727" y="2177813"/>
            <a:ext cx="431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Motor positions</a:t>
            </a:r>
            <a:endParaRPr/>
          </a:p>
        </p:txBody>
      </p:sp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4669727" y="3564000"/>
            <a:ext cx="431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Link displacements</a:t>
            </a:r>
            <a:endParaRPr/>
          </a:p>
        </p:txBody>
      </p:sp>
      <p:pic>
        <p:nvPicPr>
          <p:cNvPr id="356" name="Google Shape;356;p28"/>
          <p:cNvPicPr preferRelativeResize="0"/>
          <p:nvPr/>
        </p:nvPicPr>
        <p:blipFill rotWithShape="1">
          <a:blip r:embed="rId4">
            <a:alphaModFix/>
          </a:blip>
          <a:srcRect b="641" l="0" r="0" t="641"/>
          <a:stretch/>
        </p:blipFill>
        <p:spPr>
          <a:xfrm>
            <a:off x="4654800" y="860400"/>
            <a:ext cx="4226400" cy="1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8"/>
          <p:cNvSpPr/>
          <p:nvPr/>
        </p:nvSpPr>
        <p:spPr>
          <a:xfrm>
            <a:off x="5209200" y="3805225"/>
            <a:ext cx="162000" cy="162000"/>
          </a:xfrm>
          <a:prstGeom prst="ellipse">
            <a:avLst/>
          </a:prstGeom>
          <a:noFill/>
          <a:ln cap="flat" cmpd="sng" w="9525">
            <a:solidFill>
              <a:srgbClr val="6F0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6658000" y="989675"/>
            <a:ext cx="149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No convergence at all</a:t>
            </a:r>
            <a:endParaRPr b="1">
              <a:solidFill>
                <a:srgbClr val="006778"/>
              </a:solidFill>
            </a:endParaRPr>
          </a:p>
        </p:txBody>
      </p:sp>
      <p:sp>
        <p:nvSpPr>
          <p:cNvPr id="359" name="Google Shape;359;p28"/>
          <p:cNvSpPr txBox="1"/>
          <p:nvPr>
            <p:ph idx="1" type="body"/>
          </p:nvPr>
        </p:nvSpPr>
        <p:spPr>
          <a:xfrm>
            <a:off x="6035313" y="661425"/>
            <a:ext cx="158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Link position error </a:t>
            </a:r>
            <a:endParaRPr>
              <a:solidFill>
                <a:srgbClr val="00677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 txBox="1"/>
          <p:nvPr>
            <p:ph idx="1" type="body"/>
          </p:nvPr>
        </p:nvSpPr>
        <p:spPr>
          <a:xfrm>
            <a:off x="3137675" y="3493200"/>
            <a:ext cx="235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Very high displacements (around 60°)  because the motors accelerate so fast</a:t>
            </a:r>
            <a:endParaRPr b="1">
              <a:solidFill>
                <a:srgbClr val="00677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Low stiffness – Sim.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298450" y="1676075"/>
            <a:ext cx="4520700" cy="2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Why do we need such high derivative gains in low stiffness configurations?</a:t>
            </a:r>
            <a:endParaRPr b="1">
              <a:solidFill>
                <a:srgbClr val="006778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it">
                <a:solidFill>
                  <a:srgbClr val="595959"/>
                </a:solidFill>
              </a:rPr>
              <a:t>Avoid oscillations on motor positions which in turn make the links oscillate even more</a:t>
            </a:r>
            <a:endParaRPr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it">
                <a:solidFill>
                  <a:srgbClr val="595959"/>
                </a:solidFill>
              </a:rPr>
              <a:t>If we iterate when the robot is far from a steady state, we get very bad estimates for the updated variables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595959"/>
                </a:solidFill>
              </a:rPr>
              <a:t>We could increase the iteration time, but that implies longer convergence times (&gt;30s) which in practice is not useful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150" y="1397012"/>
            <a:ext cx="4172450" cy="303318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9"/>
          <p:cNvSpPr txBox="1"/>
          <p:nvPr>
            <p:ph idx="1" type="body"/>
          </p:nvPr>
        </p:nvSpPr>
        <p:spPr>
          <a:xfrm>
            <a:off x="4986121" y="1282475"/>
            <a:ext cx="398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Gravity compensation on low stiffness configuration </a:t>
            </a:r>
            <a:endParaRPr>
              <a:solidFill>
                <a:srgbClr val="00677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5493575" y="4368475"/>
            <a:ext cx="2823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6F0A19"/>
                </a:solidFill>
              </a:rPr>
              <a:t>“Bad” iterations can be highlighted especially 6 and 15 seconds into the simulation</a:t>
            </a:r>
            <a:endParaRPr b="1">
              <a:solidFill>
                <a:srgbClr val="6F0A19"/>
              </a:solidFill>
            </a:endParaRPr>
          </a:p>
        </p:txBody>
      </p:sp>
      <p:cxnSp>
        <p:nvCxnSpPr>
          <p:cNvPr id="371" name="Google Shape;371;p29"/>
          <p:cNvCxnSpPr/>
          <p:nvPr/>
        </p:nvCxnSpPr>
        <p:spPr>
          <a:xfrm rot="10800000">
            <a:off x="6015050" y="3110075"/>
            <a:ext cx="0" cy="247500"/>
          </a:xfrm>
          <a:prstGeom prst="straightConnector1">
            <a:avLst/>
          </a:prstGeom>
          <a:noFill/>
          <a:ln cap="flat" cmpd="sng" w="28575">
            <a:solidFill>
              <a:srgbClr val="6F0A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9"/>
          <p:cNvCxnSpPr/>
          <p:nvPr/>
        </p:nvCxnSpPr>
        <p:spPr>
          <a:xfrm rot="10800000">
            <a:off x="6977075" y="3110075"/>
            <a:ext cx="0" cy="247500"/>
          </a:xfrm>
          <a:prstGeom prst="straightConnector1">
            <a:avLst/>
          </a:prstGeom>
          <a:noFill/>
          <a:ln cap="flat" cmpd="sng" w="28575">
            <a:solidFill>
              <a:srgbClr val="6F0A1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378" name="Google Shape;37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79" name="Google Shape;379;p30"/>
          <p:cNvSpPr txBox="1"/>
          <p:nvPr>
            <p:ph idx="1" type="body"/>
          </p:nvPr>
        </p:nvSpPr>
        <p:spPr>
          <a:xfrm>
            <a:off x="603250" y="1295075"/>
            <a:ext cx="7475100" cy="2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D5156"/>
                </a:solidFill>
              </a:rPr>
              <a:t>Notwithstanding the notorious challenge in control elastic joint robots, by this extension of the rigid case we have accomplished astonishing results for the regulation task.</a:t>
            </a:r>
            <a:endParaRPr>
              <a:solidFill>
                <a:srgbClr val="4D5156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6F0A19"/>
              </a:buClr>
              <a:buSzPts val="1300"/>
              <a:buChar char="+"/>
            </a:pPr>
            <a:r>
              <a:rPr b="1" lang="it">
                <a:solidFill>
                  <a:srgbClr val="6F0A19"/>
                </a:solidFill>
              </a:rPr>
              <a:t>Does not require knowledge about the robot and converges even with unknown payloads; </a:t>
            </a:r>
            <a:endParaRPr b="1">
              <a:solidFill>
                <a:srgbClr val="6F0A1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F0A19"/>
              </a:buClr>
              <a:buSzPts val="1300"/>
              <a:buChar char="+"/>
            </a:pPr>
            <a:r>
              <a:rPr b="1" lang="it">
                <a:solidFill>
                  <a:srgbClr val="6F0A19"/>
                </a:solidFill>
              </a:rPr>
              <a:t>Globally Asymptotically stable (with easily satisfiable conditions);</a:t>
            </a:r>
            <a:endParaRPr b="1">
              <a:solidFill>
                <a:srgbClr val="6F0A1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F0A19"/>
              </a:buClr>
              <a:buSzPts val="1300"/>
              <a:buChar char="+"/>
            </a:pPr>
            <a:r>
              <a:rPr b="1" lang="it">
                <a:solidFill>
                  <a:srgbClr val="6F0A19"/>
                </a:solidFill>
              </a:rPr>
              <a:t>Provides knowledge about the gravity term at the desired configuration;</a:t>
            </a:r>
            <a:endParaRPr b="1">
              <a:solidFill>
                <a:srgbClr val="6F0A1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6778"/>
              </a:buClr>
              <a:buSzPts val="1300"/>
              <a:buChar char="-"/>
            </a:pPr>
            <a:r>
              <a:rPr b="1" lang="it">
                <a:solidFill>
                  <a:srgbClr val="006778"/>
                </a:solidFill>
              </a:rPr>
              <a:t>No indication about the number of iterations necessary for convergence </a:t>
            </a:r>
            <a:br>
              <a:rPr b="1" lang="it">
                <a:solidFill>
                  <a:srgbClr val="006778"/>
                </a:solidFill>
              </a:rPr>
            </a:br>
            <a:r>
              <a:rPr b="1" lang="it">
                <a:solidFill>
                  <a:srgbClr val="006778"/>
                </a:solidFill>
              </a:rPr>
              <a:t>(and consequentially for the convergence time);</a:t>
            </a:r>
            <a:endParaRPr b="1">
              <a:solidFill>
                <a:srgbClr val="00677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6778"/>
              </a:buClr>
              <a:buSzPts val="1300"/>
              <a:buChar char="-"/>
            </a:pPr>
            <a:r>
              <a:rPr b="1" lang="it">
                <a:solidFill>
                  <a:srgbClr val="006778"/>
                </a:solidFill>
              </a:rPr>
              <a:t>Requires measures also on the link side;</a:t>
            </a:r>
            <a:endParaRPr b="1">
              <a:solidFill>
                <a:srgbClr val="00677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6778"/>
              </a:buClr>
              <a:buSzPts val="1300"/>
              <a:buChar char="-"/>
            </a:pPr>
            <a:r>
              <a:rPr b="1" lang="it">
                <a:solidFill>
                  <a:srgbClr val="006778"/>
                </a:solidFill>
              </a:rPr>
              <a:t>Down to very soft robots need to be rethought. </a:t>
            </a:r>
            <a:endParaRPr b="1">
              <a:solidFill>
                <a:srgbClr val="00677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385" name="Google Shape;385;p31"/>
          <p:cNvSpPr txBox="1"/>
          <p:nvPr>
            <p:ph idx="1" type="body"/>
          </p:nvPr>
        </p:nvSpPr>
        <p:spPr>
          <a:xfrm>
            <a:off x="727650" y="1397000"/>
            <a:ext cx="76887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 sz="1100"/>
              <a:t>Papers:</a:t>
            </a:r>
            <a:endParaRPr b="1" sz="1100"/>
          </a:p>
          <a:p>
            <a:pPr indent="-28257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-"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[1] P. Tomei. A simple PD controller for robots with elastic joints. IEEE Transactions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on Automatic Control, 36(10):1208–1213, 1991.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[2] A. De Luca and S. Panzieri. Learning Gravity Compensation in Robots: Rigid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Arms, Elastic Joints, Flexible Links. Int. J. Adapt. Control Signal Process.,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7(5):417–433, 1993.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[3] A. De Luca and S. Panzieri. End-effector regulation of robots with elastic elements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by an iterative scheme. International Journal of Adaptive Control and Signal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Processing, 10(4-5):379–393, 1996.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[4] B. Siciliano and O. Khatib. Springer Handbook of Robotics. Springer-Verlag, Berlin,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Heidelberg, 2007.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[5] A. De Luca and B. Siciliano. An Asymptotically Stable Joint PD Controller for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Robot Arms with Flexible Links Under Gravity. In Proceedings of the 31st IEEE</a:t>
            </a:r>
            <a:endParaRPr sz="8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50">
                <a:solidFill>
                  <a:srgbClr val="000000"/>
                </a:solidFill>
                <a:highlight>
                  <a:srgbClr val="FFFFFF"/>
                </a:highlight>
              </a:rPr>
              <a:t>Conference on Decision and Control, pages 325–326 vol.1, 1992.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it" sz="1100"/>
              <a:t>Slides: </a:t>
            </a:r>
            <a:endParaRPr b="1" sz="1100"/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-"/>
            </a:pPr>
            <a:r>
              <a:rPr lang="it" sz="850" u="sng">
                <a:solidFill>
                  <a:schemeClr val="hlink"/>
                </a:solidFill>
                <a:hlinkClick r:id="rId3"/>
              </a:rPr>
              <a:t>https://github.com/pietro-nardelli/sapienza-ppt-template</a:t>
            </a:r>
            <a:r>
              <a:rPr lang="it" sz="850"/>
              <a:t> (restyle of Sapienza NLP group slides)</a:t>
            </a:r>
            <a:br>
              <a:rPr lang="it" sz="850"/>
            </a:br>
            <a:r>
              <a:rPr i="1" lang="it" sz="850"/>
              <a:t>[Attribution-NonCommercial-ShareAlike 4.0 International (CC BY-NC-SA 4.0)]</a:t>
            </a:r>
            <a:endParaRPr i="1" sz="850"/>
          </a:p>
        </p:txBody>
      </p:sp>
      <p:sp>
        <p:nvSpPr>
          <p:cNvPr id="386" name="Google Shape;38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Thank you for the attention!</a:t>
            </a:r>
            <a:endParaRPr/>
          </a:p>
        </p:txBody>
      </p:sp>
      <p:sp>
        <p:nvSpPr>
          <p:cNvPr id="392" name="Google Shape;392;p32"/>
          <p:cNvSpPr txBox="1"/>
          <p:nvPr>
            <p:ph idx="1" type="subTitle"/>
          </p:nvPr>
        </p:nvSpPr>
        <p:spPr>
          <a:xfrm>
            <a:off x="729625" y="3249100"/>
            <a:ext cx="7688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made and presented by: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Dennis Rotondi - 1834864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rotondi.1834864@studenti.uniroma1.it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Fabio Scaparro  - 1834913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scaparro.1834913@studenti.uniroma1.it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Academic Year 2021-2022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Sapienza University of Rome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770150" y="831575"/>
            <a:ext cx="28203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Are elastic joint robots a thing?</a:t>
            </a:r>
            <a:endParaRPr/>
          </a:p>
        </p:txBody>
      </p:sp>
      <p:sp>
        <p:nvSpPr>
          <p:cNvPr id="86" name="Google Shape;86;p8"/>
          <p:cNvSpPr txBox="1"/>
          <p:nvPr>
            <p:ph idx="1" type="subTitle"/>
          </p:nvPr>
        </p:nvSpPr>
        <p:spPr>
          <a:xfrm>
            <a:off x="279319" y="2292485"/>
            <a:ext cx="33009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t" sz="2100">
                <a:solidFill>
                  <a:srgbClr val="6F0A19"/>
                </a:solidFill>
              </a:rPr>
              <a:t>YES</a:t>
            </a:r>
            <a:r>
              <a:rPr b="1" lang="it" sz="2100">
                <a:solidFill>
                  <a:srgbClr val="6F0A19"/>
                </a:solidFill>
              </a:rPr>
              <a:t>!!</a:t>
            </a:r>
            <a:endParaRPr b="1" sz="2100">
              <a:solidFill>
                <a:srgbClr val="6F0A19"/>
              </a:solidFill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8" name="Google Shape;8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937" y="1173075"/>
            <a:ext cx="4292751" cy="25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Joint flexibility is common in industrial robots</a:t>
            </a:r>
            <a:endParaRPr/>
          </a:p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6778"/>
                </a:solidFill>
              </a:rPr>
              <a:t>M</a:t>
            </a:r>
            <a:r>
              <a:rPr b="1" lang="it">
                <a:solidFill>
                  <a:srgbClr val="006778"/>
                </a:solidFill>
              </a:rPr>
              <a:t>otion transmission/reduction elements</a:t>
            </a:r>
            <a:r>
              <a:rPr lang="it"/>
              <a:t> </a:t>
            </a:r>
            <a:r>
              <a:rPr lang="it"/>
              <a:t>such as: belts, long shafts, cables, harmonic drives, or cycloidal gears, </a:t>
            </a:r>
            <a:r>
              <a:rPr b="1" lang="it">
                <a:solidFill>
                  <a:srgbClr val="006778"/>
                </a:solidFill>
              </a:rPr>
              <a:t>intrinsically</a:t>
            </a:r>
            <a:r>
              <a:rPr lang="it"/>
              <a:t> </a:t>
            </a:r>
            <a:r>
              <a:rPr b="1" lang="it">
                <a:solidFill>
                  <a:srgbClr val="006778"/>
                </a:solidFill>
              </a:rPr>
              <a:t>introduce this property</a:t>
            </a:r>
            <a:r>
              <a:rPr lang="it"/>
              <a:t>!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allow to </a:t>
            </a:r>
            <a:r>
              <a:rPr b="1" lang="it"/>
              <a:t>relocate the actuators</a:t>
            </a:r>
            <a:r>
              <a:rPr lang="it"/>
              <a:t> next to the robot base, thus improve </a:t>
            </a:r>
            <a:r>
              <a:rPr b="1" lang="it">
                <a:solidFill>
                  <a:srgbClr val="6F0A19"/>
                </a:solidFill>
              </a:rPr>
              <a:t>power/dynamic efficiency</a:t>
            </a:r>
            <a:r>
              <a:rPr lang="it">
                <a:solidFill>
                  <a:srgbClr val="1A1A1A"/>
                </a:solidFill>
              </a:rPr>
              <a:t>;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are also</a:t>
            </a:r>
            <a:r>
              <a:rPr b="1" lang="it"/>
              <a:t> preferred for physical human–robot interaction</a:t>
            </a:r>
            <a:r>
              <a:rPr lang="it"/>
              <a:t>, since grant a decoupling between actuators and the lighter links, thus </a:t>
            </a:r>
            <a:r>
              <a:rPr b="1" lang="it">
                <a:solidFill>
                  <a:srgbClr val="6F0A19"/>
                </a:solidFill>
              </a:rPr>
              <a:t>reducing the kinetic energy involved in undesired collisions with humans</a:t>
            </a:r>
            <a:r>
              <a:rPr lang="it"/>
              <a:t>.</a:t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6" name="Google Shape;9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41" y="3354725"/>
            <a:ext cx="2692626" cy="11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975" y="3414550"/>
            <a:ext cx="2967426" cy="11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9150" y="3414550"/>
            <a:ext cx="1772024" cy="11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Dynamic Modeling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	</a:t>
            </a:r>
            <a:endParaRPr/>
          </a:p>
        </p:txBody>
      </p:sp>
      <p:sp>
        <p:nvSpPr>
          <p:cNvPr id="104" name="Google Shape;104;p10"/>
          <p:cNvSpPr txBox="1"/>
          <p:nvPr>
            <p:ph idx="1" type="subTitle"/>
          </p:nvPr>
        </p:nvSpPr>
        <p:spPr>
          <a:xfrm>
            <a:off x="466375" y="1735050"/>
            <a:ext cx="41055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When </a:t>
            </a:r>
            <a:r>
              <a:rPr b="1" lang="it"/>
              <a:t>reduction gearings</a:t>
            </a:r>
            <a:r>
              <a:rPr lang="it"/>
              <a:t> are present, they are </a:t>
            </a:r>
            <a:r>
              <a:rPr b="1" lang="it"/>
              <a:t>modeled</a:t>
            </a:r>
            <a:r>
              <a:rPr lang="it"/>
              <a:t> as being</a:t>
            </a:r>
            <a:r>
              <a:rPr b="1" lang="it"/>
              <a:t> </a:t>
            </a:r>
            <a:r>
              <a:rPr lang="it"/>
              <a:t>placed</a:t>
            </a:r>
            <a:r>
              <a:rPr b="1" lang="it"/>
              <a:t> before the joint deflection </a:t>
            </a:r>
            <a:r>
              <a:rPr lang="it"/>
              <a:t>occurs. Standard assumptions and simplifications are made to ensure </a:t>
            </a:r>
            <a:r>
              <a:rPr lang="it" u="sng"/>
              <a:t>long life of electrical drives</a:t>
            </a:r>
            <a:r>
              <a:rPr lang="it"/>
              <a:t>, </a:t>
            </a:r>
            <a:r>
              <a:rPr lang="it" u="sng"/>
              <a:t>linear elasticity</a:t>
            </a:r>
            <a:r>
              <a:rPr lang="it"/>
              <a:t>, </a:t>
            </a:r>
            <a:r>
              <a:rPr lang="it" u="sng"/>
              <a:t>decoupling </a:t>
            </a:r>
            <a:r>
              <a:rPr lang="it"/>
              <a:t>and </a:t>
            </a:r>
            <a:r>
              <a:rPr lang="it" u="sng"/>
              <a:t>independence properties</a:t>
            </a:r>
            <a:r>
              <a:rPr lang="it"/>
              <a:t>.</a:t>
            </a:r>
            <a:endParaRPr/>
          </a:p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144" y="1143928"/>
            <a:ext cx="4039375" cy="29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0"/>
          <p:cNvSpPr/>
          <p:nvPr/>
        </p:nvSpPr>
        <p:spPr>
          <a:xfrm>
            <a:off x="5216300" y="1200850"/>
            <a:ext cx="1821600" cy="1833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6468575" y="1412350"/>
            <a:ext cx="1875900" cy="1950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6468575" y="1826175"/>
            <a:ext cx="2316900" cy="1833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5228800" y="2021075"/>
            <a:ext cx="339300" cy="1833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5228800" y="2228300"/>
            <a:ext cx="3556800" cy="1833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5228800" y="2435534"/>
            <a:ext cx="1875900" cy="1833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5505075" y="3579450"/>
            <a:ext cx="1516200" cy="4098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6248075" y="1625125"/>
            <a:ext cx="2537400" cy="1833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5228800" y="1813850"/>
            <a:ext cx="228000" cy="1833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Reduced Model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727650" y="1622025"/>
            <a:ext cx="76887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it"/>
              <a:t>In contrast with the rigid robot, here there is a displacement between motor and link frames, </a:t>
            </a:r>
            <a:r>
              <a:rPr b="1" lang="it"/>
              <a:t>w</a:t>
            </a:r>
            <a:r>
              <a:rPr b="1" lang="it"/>
              <a:t>e need 2N variables</a:t>
            </a:r>
            <a:r>
              <a:rPr lang="it"/>
              <a:t>, one for each rigid body. </a:t>
            </a:r>
            <a:r>
              <a:rPr b="1" lang="it"/>
              <a:t>A1</a:t>
            </a:r>
            <a:r>
              <a:rPr lang="it"/>
              <a:t>–</a:t>
            </a:r>
            <a:r>
              <a:rPr b="1" lang="it"/>
              <a:t>A4</a:t>
            </a:r>
            <a:r>
              <a:rPr lang="it"/>
              <a:t> combined with </a:t>
            </a:r>
            <a:r>
              <a:rPr lang="it"/>
              <a:t>Euler-Lagrange method </a:t>
            </a:r>
            <a:r>
              <a:rPr lang="it"/>
              <a:t>lead to the model:</a:t>
            </a:r>
            <a:endParaRPr/>
          </a:p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622" l="0" r="0" t="612"/>
          <a:stretch/>
        </p:blipFill>
        <p:spPr>
          <a:xfrm>
            <a:off x="780975" y="2230375"/>
            <a:ext cx="7406774" cy="1989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/>
          <p:nvPr/>
        </p:nvSpPr>
        <p:spPr>
          <a:xfrm>
            <a:off x="3428746" y="2625046"/>
            <a:ext cx="183300" cy="183300"/>
          </a:xfrm>
          <a:prstGeom prst="rect">
            <a:avLst/>
          </a:prstGeom>
          <a:solidFill>
            <a:srgbClr val="6F0A19">
              <a:alpha val="29800"/>
            </a:srgbClr>
          </a:solidFill>
          <a:ln cap="flat" cmpd="sng" w="9525">
            <a:solidFill>
              <a:srgbClr val="6F0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1391525" y="3076925"/>
            <a:ext cx="6675600" cy="204300"/>
          </a:xfrm>
          <a:prstGeom prst="rect">
            <a:avLst/>
          </a:prstGeom>
          <a:solidFill>
            <a:srgbClr val="6F0A19">
              <a:alpha val="29800"/>
            </a:srgbClr>
          </a:solidFill>
          <a:ln cap="flat" cmpd="sng" w="9525">
            <a:solidFill>
              <a:srgbClr val="6F0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823525" y="3351275"/>
            <a:ext cx="1179900" cy="220500"/>
          </a:xfrm>
          <a:prstGeom prst="rect">
            <a:avLst/>
          </a:prstGeom>
          <a:solidFill>
            <a:srgbClr val="6F0A19">
              <a:alpha val="29800"/>
            </a:srgbClr>
          </a:solidFill>
          <a:ln cap="flat" cmpd="sng" w="9525">
            <a:solidFill>
              <a:srgbClr val="6F0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2580016" y="2328804"/>
            <a:ext cx="480900" cy="241500"/>
          </a:xfrm>
          <a:prstGeom prst="rect">
            <a:avLst/>
          </a:prstGeom>
          <a:solidFill>
            <a:srgbClr val="006778">
              <a:alpha val="43920"/>
            </a:srgbClr>
          </a:solidFill>
          <a:ln cap="flat" cmpd="sng" w="9525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2098200" y="3351275"/>
            <a:ext cx="5968800" cy="220500"/>
          </a:xfrm>
          <a:prstGeom prst="rect">
            <a:avLst/>
          </a:prstGeom>
          <a:solidFill>
            <a:srgbClr val="006778">
              <a:alpha val="43920"/>
            </a:srgbClr>
          </a:solidFill>
          <a:ln cap="flat" cmpd="sng" w="9525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823525" y="3645743"/>
            <a:ext cx="4178100" cy="204300"/>
          </a:xfrm>
          <a:prstGeom prst="rect">
            <a:avLst/>
          </a:prstGeom>
          <a:solidFill>
            <a:srgbClr val="006778">
              <a:alpha val="43920"/>
            </a:srgbClr>
          </a:solidFill>
          <a:ln cap="flat" cmpd="sng" w="9525">
            <a:solidFill>
              <a:srgbClr val="0067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4814058" y="2328800"/>
            <a:ext cx="223200" cy="2415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3958400" y="2625075"/>
            <a:ext cx="223200" cy="1833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5077925" y="3645743"/>
            <a:ext cx="2989200" cy="2043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823525" y="3926700"/>
            <a:ext cx="723600" cy="220500"/>
          </a:xfrm>
          <a:prstGeom prst="rect">
            <a:avLst/>
          </a:prstGeom>
          <a:solidFill>
            <a:srgbClr val="95AEBE">
              <a:alpha val="43920"/>
            </a:srgbClr>
          </a:solidFill>
          <a:ln cap="flat" cmpd="sng" w="9525">
            <a:solidFill>
              <a:srgbClr val="95A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1640725" y="3926700"/>
            <a:ext cx="6426300" cy="220500"/>
          </a:xfrm>
          <a:prstGeom prst="rect">
            <a:avLst/>
          </a:prstGeom>
          <a:solidFill>
            <a:srgbClr val="F7C158">
              <a:alpha val="43920"/>
            </a:srgbClr>
          </a:solidFill>
          <a:ln cap="flat" cmpd="sng" w="9525">
            <a:solidFill>
              <a:srgbClr val="F7C1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  <p:sp>
        <p:nvSpPr>
          <p:cNvPr id="135" name="Google Shape;135;p11"/>
          <p:cNvSpPr/>
          <p:nvPr/>
        </p:nvSpPr>
        <p:spPr>
          <a:xfrm>
            <a:off x="3388625" y="2328750"/>
            <a:ext cx="1215600" cy="241500"/>
          </a:xfrm>
          <a:prstGeom prst="rect">
            <a:avLst/>
          </a:prstGeom>
          <a:solidFill>
            <a:srgbClr val="F7C158">
              <a:alpha val="43920"/>
            </a:srgbClr>
          </a:solidFill>
          <a:ln cap="flat" cmpd="sng" w="9525">
            <a:solidFill>
              <a:srgbClr val="F7C1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Control is harder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	</a:t>
            </a:r>
            <a:endParaRPr/>
          </a:p>
        </p:txBody>
      </p:sp>
      <p:sp>
        <p:nvSpPr>
          <p:cNvPr id="141" name="Google Shape;141;p12"/>
          <p:cNvSpPr txBox="1"/>
          <p:nvPr>
            <p:ph idx="1" type="subTitle"/>
          </p:nvPr>
        </p:nvSpPr>
        <p:spPr>
          <a:xfrm>
            <a:off x="466375" y="1735050"/>
            <a:ext cx="40395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The price for agility and safety given by transmission elements is that </a:t>
            </a:r>
            <a:r>
              <a:rPr lang="it" u="sng"/>
              <a:t>we cannot rely on classic controls</a:t>
            </a:r>
            <a:r>
              <a:rPr lang="it"/>
              <a:t> and therefore, in particular, </a:t>
            </a:r>
            <a:r>
              <a:rPr lang="it" u="sng"/>
              <a:t>it’s harder to regularize flexible joint robots</a:t>
            </a:r>
            <a:r>
              <a:rPr lang="it"/>
              <a:t>. </a:t>
            </a:r>
            <a:endParaRPr/>
          </a:p>
        </p:txBody>
      </p:sp>
      <p:sp>
        <p:nvSpPr>
          <p:cNvPr id="142" name="Google Shape;14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3" name="Google Shape;14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150" y="1736450"/>
            <a:ext cx="4333326" cy="215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2"/>
          <p:cNvSpPr/>
          <p:nvPr/>
        </p:nvSpPr>
        <p:spPr>
          <a:xfrm>
            <a:off x="4649450" y="587075"/>
            <a:ext cx="4394700" cy="4451400"/>
          </a:xfrm>
          <a:prstGeom prst="mathMultiply">
            <a:avLst>
              <a:gd fmla="val 23520" name="adj1"/>
            </a:avLst>
          </a:prstGeom>
          <a:solidFill>
            <a:srgbClr val="FF0000">
              <a:alpha val="5792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PID limitations</a:t>
            </a:r>
            <a:endParaRPr/>
          </a:p>
        </p:txBody>
      </p: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727650" y="1622025"/>
            <a:ext cx="7853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/>
              <a:t>On several tasks there isn’t exact knowledge of the gravity vector</a:t>
            </a:r>
            <a:r>
              <a:rPr lang="it"/>
              <a:t>, hence we cannot use a simple PD law with constant gravity compensation. </a:t>
            </a:r>
            <a:r>
              <a:rPr b="1" lang="it">
                <a:solidFill>
                  <a:srgbClr val="006778"/>
                </a:solidFill>
              </a:rPr>
              <a:t>Even PID</a:t>
            </a:r>
            <a:r>
              <a:rPr lang="it"/>
              <a:t>, the go-to for the rigid case: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F0A19"/>
              </a:buClr>
              <a:buSzPts val="1300"/>
              <a:buChar char="●"/>
            </a:pPr>
            <a:r>
              <a:rPr b="1" lang="it">
                <a:solidFill>
                  <a:srgbClr val="6F0A19"/>
                </a:solidFill>
              </a:rPr>
              <a:t>has no formal proof of global convergence;</a:t>
            </a:r>
            <a:endParaRPr b="1">
              <a:solidFill>
                <a:srgbClr val="6F0A1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0A19"/>
              </a:buClr>
              <a:buSzPts val="1300"/>
              <a:buChar char="●"/>
            </a:pPr>
            <a:r>
              <a:rPr b="1" lang="it">
                <a:solidFill>
                  <a:srgbClr val="6F0A19"/>
                </a:solidFill>
              </a:rPr>
              <a:t>is mathematically complex due to the nonlinear nature of the model;</a:t>
            </a:r>
            <a:endParaRPr b="1">
              <a:solidFill>
                <a:srgbClr val="6F0A1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0A19"/>
              </a:buClr>
              <a:buSzPts val="1300"/>
              <a:buChar char="●"/>
            </a:pPr>
            <a:r>
              <a:rPr b="1" lang="it">
                <a:solidFill>
                  <a:srgbClr val="6F0A19"/>
                </a:solidFill>
              </a:rPr>
              <a:t>saturation will occur during large transient phases</a:t>
            </a:r>
            <a:r>
              <a:rPr b="1" lang="it">
                <a:solidFill>
                  <a:srgbClr val="6F0A19"/>
                </a:solidFill>
              </a:rPr>
              <a:t>.</a:t>
            </a:r>
            <a:endParaRPr b="1">
              <a:solidFill>
                <a:srgbClr val="6F0A19"/>
              </a:solidFill>
            </a:endParaRPr>
          </a:p>
        </p:txBody>
      </p:sp>
      <p:pic>
        <p:nvPicPr>
          <p:cNvPr id="152" name="Google Shape;15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75" y="3248550"/>
            <a:ext cx="2466680" cy="164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791" y="3248550"/>
            <a:ext cx="2469456" cy="16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Iterative learning method	</a:t>
            </a:r>
            <a:endParaRPr/>
          </a:p>
        </p:txBody>
      </p:sp>
      <p:sp>
        <p:nvSpPr>
          <p:cNvPr id="159" name="Google Shape;159;p14"/>
          <p:cNvSpPr txBox="1"/>
          <p:nvPr>
            <p:ph idx="1" type="subTitle"/>
          </p:nvPr>
        </p:nvSpPr>
        <p:spPr>
          <a:xfrm>
            <a:off x="770150" y="2192250"/>
            <a:ext cx="33744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This approach i</a:t>
            </a:r>
            <a:r>
              <a:rPr lang="it"/>
              <a:t>s based on the idea of using a </a:t>
            </a:r>
            <a:r>
              <a:rPr lang="it" u="sng"/>
              <a:t>PD control loop at motor level and two update rules for learning the correct compensation at the desired point</a:t>
            </a:r>
            <a:r>
              <a:rPr lang="it"/>
              <a:t>. Under the assumptions a)--d) it assure global convergence to the desired configuration </a:t>
            </a:r>
            <a:r>
              <a:rPr b="1" lang="it"/>
              <a:t>q</a:t>
            </a:r>
            <a:r>
              <a:rPr baseline="-25000" lang="it"/>
              <a:t>d</a:t>
            </a:r>
            <a:r>
              <a:rPr lang="it"/>
              <a:t>!</a:t>
            </a:r>
            <a:endParaRPr/>
          </a:p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1" name="Google Shape;1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50" y="356873"/>
            <a:ext cx="4149376" cy="153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575" y="3194780"/>
            <a:ext cx="1928550" cy="18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8570" y="2096455"/>
            <a:ext cx="3667025" cy="7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4886275" y="180060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F0A19"/>
                </a:solidFill>
                <a:latin typeface="Catamaran"/>
                <a:ea typeface="Catamaran"/>
                <a:cs typeface="Catamaran"/>
                <a:sym typeface="Catamaran"/>
              </a:rPr>
              <a:t>Recalling:</a:t>
            </a:r>
            <a:endParaRPr b="1">
              <a:solidFill>
                <a:srgbClr val="6F0A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4887643" y="2858425"/>
            <a:ext cx="20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F0A19"/>
                </a:solidFill>
                <a:latin typeface="Catamaran"/>
                <a:ea typeface="Catamaran"/>
                <a:cs typeface="Catamaran"/>
                <a:sym typeface="Catamaran"/>
              </a:rPr>
              <a:t>Sufficient Assumptions</a:t>
            </a:r>
            <a:r>
              <a:rPr b="1" lang="it">
                <a:solidFill>
                  <a:srgbClr val="6F0A19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b="1">
              <a:solidFill>
                <a:srgbClr val="6F0A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4886275" y="107867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6F0A19"/>
                </a:solidFill>
                <a:latin typeface="Catamaran"/>
                <a:ea typeface="Catamaran"/>
                <a:cs typeface="Catamaran"/>
                <a:sym typeface="Catamaran"/>
              </a:rPr>
              <a:t>Control law</a:t>
            </a:r>
            <a:r>
              <a:rPr b="1" lang="it">
                <a:solidFill>
                  <a:srgbClr val="6F0A19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b="1">
              <a:solidFill>
                <a:srgbClr val="6F0A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