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271" r:id="rId5"/>
    <p:sldId id="333" r:id="rId6"/>
    <p:sldId id="318" r:id="rId7"/>
    <p:sldId id="319" r:id="rId8"/>
    <p:sldId id="265" r:id="rId9"/>
    <p:sldId id="264" r:id="rId10"/>
    <p:sldId id="338" r:id="rId11"/>
    <p:sldId id="339" r:id="rId12"/>
    <p:sldId id="267" r:id="rId13"/>
    <p:sldId id="268" r:id="rId14"/>
    <p:sldId id="269" r:id="rId15"/>
    <p:sldId id="270" r:id="rId16"/>
    <p:sldId id="332" r:id="rId17"/>
    <p:sldId id="334" r:id="rId18"/>
    <p:sldId id="331" r:id="rId1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B2B"/>
    <a:srgbClr val="181818"/>
    <a:srgbClr val="FFFF99"/>
    <a:srgbClr val="1B192E"/>
    <a:srgbClr val="4D768D"/>
    <a:srgbClr val="456B80"/>
    <a:srgbClr val="F8A860"/>
    <a:srgbClr val="AAE2E9"/>
    <a:srgbClr val="B86900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2887" autoAdjust="0"/>
  </p:normalViewPr>
  <p:slideViewPr>
    <p:cSldViewPr snapToGrid="0">
      <p:cViewPr varScale="1">
        <p:scale>
          <a:sx n="114" d="100"/>
          <a:sy n="114" d="100"/>
        </p:scale>
        <p:origin x="264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CB8A531B-D10A-4A00-8E97-36105489925A}" type="datetime1">
              <a:rPr lang="de-DE" smtClean="0"/>
              <a:t>22.06.25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CFA70580-B89C-4157-871D-6B9318EE5F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C563769F-93B2-4387-BE20-6C983F01D6F8}" type="datetime1">
              <a:rPr lang="de-DE" smtClean="0"/>
              <a:t>22.06.25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7AF00E9-A49D-4007-B3B9-A3783809E5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3398F5-F9F0-5447-BC81-058C8297AB1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878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6C455-F36E-B817-ACCC-44302982E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1B12D48-6A57-5AF7-8F27-9007D40775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67C1059-EACB-4ACF-3265-32B2C20D4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FF5574-4ECB-15D9-6B96-A6E52228A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AF00E9-A49D-4007-B3B9-A3783809E505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913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de-DE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Titel durch Klicken hinzufügen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esord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0" name="Titel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>
                <a:solidFill>
                  <a:schemeClr val="tx1"/>
                </a:solidFill>
              </a:defRPr>
            </a:lvl1pPr>
            <a:lvl2pPr>
              <a:defRPr lang="de-DE" sz="1200">
                <a:solidFill>
                  <a:schemeClr val="tx1"/>
                </a:solidFill>
              </a:defRPr>
            </a:lvl2pPr>
            <a:lvl3pPr>
              <a:defRPr lang="de-DE" sz="1200">
                <a:solidFill>
                  <a:schemeClr val="tx1"/>
                </a:solidFill>
              </a:defRPr>
            </a:lvl3pPr>
            <a:lvl4pPr>
              <a:defRPr lang="de-DE" sz="120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Inhalt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1DB1A5E7-4375-4FD5-94A8-F8D5FE464FF1}" type="datetime1">
              <a:rPr lang="de-DE" smtClean="0"/>
              <a:t>22.06.25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US"/>
              <a:t>Dennis Sackmann | Niklas Held | Moritz Gaßmann - Problemset 3: Extracting Predictive Equity Features from Stock Options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ihand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8" name="Freihand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ihandform: Form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ihandform: Form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/>
              </a:p>
            </p:txBody>
          </p:sp>
        </p:grp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ihandform: Form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rtlCol="0" anchor="ctr">
            <a:noAutofit/>
          </a:bodyPr>
          <a:lstStyle>
            <a:lvl1pPr algn="l">
              <a:defRPr lang="de-DE" sz="54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4EBDB20-061D-44F3-9978-D0BAB65181FE}" type="datetime1">
              <a:rPr lang="de-DE" smtClean="0"/>
              <a:t>22.06.25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US"/>
              <a:t>Dennis Sackmann | Niklas Held | Moritz Gaßmann - Problemset 3: Extracting Predictive Equity Features from Stock Options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BD12358-51D2-46B3-9BDE-DF29528B94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ihandform: Form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ihandform: Form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/>
              </a:p>
            </p:txBody>
          </p:sp>
        </p:grp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ihandform: Form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de-DE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Titel durch Klicken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de-DE" sz="1800">
                <a:solidFill>
                  <a:schemeClr val="tx1"/>
                </a:solidFill>
              </a:defRPr>
            </a:lvl1pPr>
            <a:lvl2pPr>
              <a:defRPr lang="de-DE" sz="1200">
                <a:solidFill>
                  <a:schemeClr val="tx1"/>
                </a:solidFill>
              </a:defRPr>
            </a:lvl2pPr>
            <a:lvl3pPr>
              <a:defRPr lang="de-DE" sz="1200">
                <a:solidFill>
                  <a:schemeClr val="tx1"/>
                </a:solidFill>
              </a:defRPr>
            </a:lvl3pPr>
            <a:lvl4pPr>
              <a:defRPr lang="de-DE" sz="120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Inhalt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0C4D2CC-3E2C-4C5F-9183-4302F46A317D}" type="datetime1">
              <a:rPr lang="de-DE" smtClean="0"/>
              <a:t>22.06.25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US"/>
              <a:t>Dennis Sackmann | Niklas Held | Moritz Gaßmann - Problemset 3: Extracting Predictive Equity Features from Stock Options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Inhalt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Inhalt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0BFDFFE3-36CB-4F83-BF55-A820CB693665}" type="datetime1">
              <a:rPr lang="de-DE" smtClean="0"/>
              <a:t>22.06.25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US"/>
              <a:t>Dennis Sackmann | Niklas Held | Moritz Gaßmann - Problemset 3: Extracting Predictive Equity Features from Stock Options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ihandform: Form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</p:grpSp>
      <p:sp>
        <p:nvSpPr>
          <p:cNvPr id="15" name="Freihandform: Form 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>
                <a:solidFill>
                  <a:schemeClr val="tx1"/>
                </a:solidFill>
              </a:defRPr>
            </a:lvl1pPr>
            <a:lvl2pPr>
              <a:defRPr lang="de-DE" sz="1800">
                <a:solidFill>
                  <a:schemeClr val="tx1"/>
                </a:solidFill>
              </a:defRPr>
            </a:lvl2pPr>
            <a:lvl3pPr>
              <a:defRPr lang="de-DE" sz="1800">
                <a:solidFill>
                  <a:schemeClr val="tx1"/>
                </a:solidFill>
              </a:defRPr>
            </a:lvl3pPr>
            <a:lvl4pPr>
              <a:defRPr lang="de-DE" sz="1800">
                <a:solidFill>
                  <a:schemeClr val="tx1"/>
                </a:solidFill>
              </a:defRPr>
            </a:lvl4pPr>
            <a:lvl5pPr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Inhalt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>
                <a:solidFill>
                  <a:schemeClr val="tx1"/>
                </a:solidFill>
              </a:defRPr>
            </a:lvl1pPr>
            <a:lvl2pPr>
              <a:defRPr lang="de-DE" sz="1800">
                <a:solidFill>
                  <a:schemeClr val="tx1"/>
                </a:solidFill>
              </a:defRPr>
            </a:lvl2pPr>
            <a:lvl3pPr>
              <a:defRPr lang="de-DE" sz="1800">
                <a:solidFill>
                  <a:schemeClr val="tx1"/>
                </a:solidFill>
              </a:defRPr>
            </a:lvl3pPr>
            <a:lvl4pPr>
              <a:defRPr lang="de-DE" sz="1800">
                <a:solidFill>
                  <a:schemeClr val="tx1"/>
                </a:solidFill>
              </a:defRPr>
            </a:lvl4pPr>
            <a:lvl5pPr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Inhalt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90B90845-F5B6-480A-A82A-92FCD40A60C1}" type="datetime1">
              <a:rPr lang="de-DE" smtClean="0"/>
              <a:t>22.06.25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US"/>
              <a:t>Dennis Sackmann | Niklas Held | Moritz Gaßmann - Problemset 3: Extracting Predictive Equity Features from Stock Options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emerk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de-DE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Titel durch Klicken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de-DE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de-DE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de-DE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de-DE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Inhalt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ihandform: Form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DA08283-6C01-4BB7-BD0A-D9DD55A4F497}" type="datetime1">
              <a:rPr lang="de-DE" smtClean="0"/>
              <a:t>22.06.25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US"/>
              <a:t>Dennis Sackmann | Niklas Held | Moritz Gaßmann - Problemset 3: Extracting Predictive Equity Features from Stock Options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de-DE" sz="64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2A569275-BA39-4766-A9A6-6DF2EA04E94C}" type="datetime1">
              <a:rPr lang="de-DE" smtClean="0"/>
              <a:t>22.06.25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US"/>
              <a:t>Dennis Sackmann | Niklas Held | Moritz Gaßmann - Problemset 3: Extracting Predictive Equity Features from Stock Options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‹Nr.›</a:t>
            </a:fld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36" name="Freihandform: Form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EA7056-3CDF-23D5-1ADA-5DE88615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05F72-2520-E814-20E5-E6DEE8CB5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85AA70-D2EC-17A7-0F5C-E2C37459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B0817-7DBE-4E2D-BF03-83AB8112236C}" type="datetime1">
              <a:rPr lang="de-DE" smtClean="0"/>
              <a:t>22.06.25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903D84-8E1E-8B71-3A48-5A701E0ED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Dennis Sackmann | Niklas Held | Moritz Gaßmann - Problemset 3: Extracting Predictive Equity Features from Stock Options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FD4C25-529B-EEB4-3ACC-B5EF1512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CD1C-07EA-B446-8E9B-27068A3C76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287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36371D24-F41E-D34C-37F4-50629A82FB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17874227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2" imgW="425" imgH="424" progId="TCLayout.ActiveDocument.1">
                  <p:embed/>
                </p:oleObj>
              </mc:Choice>
              <mc:Fallback>
                <p:oleObj name="think-cell Folie" r:id="rId12" imgW="425" imgH="424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6371D24-F41E-D34C-37F4-50629A82FB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de-DE"/>
            </a:defPPr>
          </a:lstStyle>
          <a:p>
            <a:pPr lvl="0" rtl="0">
              <a:lnSpc>
                <a:spcPct val="100000"/>
              </a:lnSpc>
            </a:pPr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de-DE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840494E5-7759-49D7-9AE1-3D7C64B2FEFD}" type="datetime1">
              <a:rPr lang="de-DE" smtClean="0"/>
              <a:t>22.06.25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de-DE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/>
              <a:t>Dennis Sackmann | Niklas Held | Moritz Gaßmann - Problemset 3: Extracting Predictive Equity Features from Stock Options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de-DE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de-DE" smtClean="0"/>
              <a:pPr rtl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6" r:id="rId3"/>
    <p:sldLayoutId id="2147483703" r:id="rId4"/>
    <p:sldLayoutId id="2147483704" r:id="rId5"/>
    <p:sldLayoutId id="2147483688" r:id="rId6"/>
    <p:sldLayoutId id="2147483686" r:id="rId7"/>
    <p:sldLayoutId id="2147483685" r:id="rId8"/>
    <p:sldLayoutId id="2147483705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60E64B50-37C2-BA93-8B21-D16B0076A16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99605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25" imgH="424" progId="TCLayout.ActiveDocument.1">
                  <p:embed/>
                </p:oleObj>
              </mc:Choice>
              <mc:Fallback>
                <p:oleObj name="think-cell Folie" r:id="rId4" imgW="425" imgH="42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0E64B50-37C2-BA93-8B21-D16B0076A1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el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3859967"/>
            <a:ext cx="11115355" cy="2471497"/>
          </a:xfrm>
          <a:noFill/>
        </p:spPr>
        <p:txBody>
          <a:bodyPr vert="horz" rtlCol="0" anchor="ctr"/>
          <a:lstStyle>
            <a:defPPr>
              <a:defRPr lang="de-DE"/>
            </a:defPPr>
          </a:lstStyle>
          <a:p>
            <a:r>
              <a:rPr lang="de-DE" sz="4800" b="1" dirty="0" err="1"/>
              <a:t>Extracting</a:t>
            </a:r>
            <a:r>
              <a:rPr lang="de-DE" sz="4800" b="1" dirty="0"/>
              <a:t> </a:t>
            </a:r>
            <a:r>
              <a:rPr lang="de-DE" sz="4800" b="1" dirty="0" err="1"/>
              <a:t>Predictive</a:t>
            </a:r>
            <a:r>
              <a:rPr lang="de-DE" sz="4800" b="1" dirty="0"/>
              <a:t> Equity Features </a:t>
            </a:r>
            <a:r>
              <a:rPr lang="de-DE" sz="4800" b="1" dirty="0" err="1"/>
              <a:t>from</a:t>
            </a:r>
            <a:r>
              <a:rPr lang="de-DE" sz="4800" b="1" dirty="0"/>
              <a:t> Stock Options</a:t>
            </a:r>
            <a:br>
              <a:rPr lang="de-DE" b="1" dirty="0"/>
            </a:br>
            <a:r>
              <a:rPr lang="de-DE" sz="1600" b="1" dirty="0"/>
              <a:t> </a:t>
            </a:r>
            <a:br>
              <a:rPr lang="de-DE" dirty="0"/>
            </a:br>
            <a:r>
              <a:rPr lang="de-DE" sz="2800" dirty="0"/>
              <a:t>Financial Data Science | Dennis, Moritz, Niklas</a:t>
            </a:r>
            <a:endParaRPr lang="en-US" sz="3600" dirty="0"/>
          </a:p>
        </p:txBody>
      </p:sp>
      <p:pic>
        <p:nvPicPr>
          <p:cNvPr id="11" name="Bildplatzhalter 15" descr="Digitaler Hintergrund für Datenpunkte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38CA5F-B6B3-5614-BD4F-45032C34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BD12358-51D2-46B3-9BDE-DF29528B945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35EAC-2F80-8913-51CB-8880F42BA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A756B4-D6AF-DDB6-5916-F8B3FE88C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err="1">
                <a:solidFill>
                  <a:srgbClr val="FFFF99"/>
                </a:solidFill>
              </a:rPr>
              <a:t>Skewness</a:t>
            </a:r>
            <a:r>
              <a:rPr lang="de-DE" sz="4000" dirty="0">
                <a:solidFill>
                  <a:srgbClr val="FFFF99"/>
                </a:solidFill>
              </a:rPr>
              <a:t> </a:t>
            </a:r>
            <a:r>
              <a:rPr lang="de-DE" sz="4000" dirty="0" err="1">
                <a:solidFill>
                  <a:srgbClr val="FFFF99"/>
                </a:solidFill>
              </a:rPr>
              <a:t>Decomposing</a:t>
            </a:r>
            <a:r>
              <a:rPr lang="de-DE" sz="4000" dirty="0">
                <a:solidFill>
                  <a:srgbClr val="FFFF99"/>
                </a:solidFill>
              </a:rPr>
              <a:t> in Practice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22041721-A276-2401-8E0B-2B21C10E36B4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CEBE1B-4780-91FB-8042-DE3926F7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49" y="6507212"/>
            <a:ext cx="6456263" cy="153888"/>
          </a:xfrm>
        </p:spPr>
        <p:txBody>
          <a:bodyPr/>
          <a:lstStyle/>
          <a:p>
            <a:r>
              <a:rPr lang="en-US" dirty="0"/>
              <a:t>Dennis Sackmann | Niklas Held | Moritz </a:t>
            </a:r>
            <a:r>
              <a:rPr lang="en-US" dirty="0" err="1"/>
              <a:t>Gaßmann</a:t>
            </a:r>
            <a:r>
              <a:rPr lang="en-US" dirty="0"/>
              <a:t> - </a:t>
            </a:r>
            <a:r>
              <a:rPr lang="en-US" dirty="0" err="1"/>
              <a:t>Problemset</a:t>
            </a:r>
            <a:r>
              <a:rPr lang="en-US" dirty="0"/>
              <a:t> 3: Extracting Predictive Equity Features from Stock Options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621ECB-7F83-1DC5-2E44-B8A0B8C7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CD1C-07EA-B446-8E9B-27068A3C76D9}" type="slidenum">
              <a:rPr lang="de-DE" smtClean="0"/>
              <a:t>10</a:t>
            </a:fld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6411B3C-5585-8F16-72C4-A48F72131D7D}"/>
              </a:ext>
            </a:extLst>
          </p:cNvPr>
          <p:cNvSpPr txBox="1"/>
          <p:nvPr/>
        </p:nvSpPr>
        <p:spPr>
          <a:xfrm>
            <a:off x="767327" y="1825625"/>
            <a:ext cx="64562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and ZTS both show strong idiosyncratic skew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Market-driven skew is relatively minor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000" dirty="0"/>
              <a:t>Firm-</a:t>
            </a:r>
            <a:r>
              <a:rPr lang="de-DE" sz="2000" dirty="0" err="1"/>
              <a:t>specific</a:t>
            </a:r>
            <a:r>
              <a:rPr lang="de-DE" sz="2000" dirty="0"/>
              <a:t> </a:t>
            </a:r>
            <a:r>
              <a:rPr lang="de-DE" sz="2000" dirty="0" err="1"/>
              <a:t>factors</a:t>
            </a:r>
            <a:r>
              <a:rPr lang="de-DE" sz="2000" dirty="0"/>
              <a:t> </a:t>
            </a:r>
            <a:r>
              <a:rPr lang="de-DE" sz="2000" dirty="0" err="1"/>
              <a:t>dominate</a:t>
            </a:r>
            <a:r>
              <a:rPr lang="de-DE" sz="2000" dirty="0"/>
              <a:t> </a:t>
            </a:r>
            <a:r>
              <a:rPr lang="de-DE" sz="2000" dirty="0" err="1"/>
              <a:t>asymmetry</a:t>
            </a:r>
            <a:endParaRPr lang="de-DE" sz="20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5E14392-4933-A2B5-1B11-51DDF37C3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and ZTS both show strong idiosyncratic skew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69046EE-8BB0-6D84-59F3-C9A061EA8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25" y="3883304"/>
            <a:ext cx="8164150" cy="186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5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97CE9-6653-58CF-5C50-DBA06E4F1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C0B34-63FC-5E98-0218-3DAD7269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>
                <a:solidFill>
                  <a:srgbClr val="FFFF99"/>
                </a:solidFill>
              </a:rPr>
              <a:t>Daily </a:t>
            </a:r>
            <a:r>
              <a:rPr lang="de-DE" sz="4000" dirty="0" err="1">
                <a:solidFill>
                  <a:srgbClr val="FFFF99"/>
                </a:solidFill>
              </a:rPr>
              <a:t>Skewness</a:t>
            </a:r>
            <a:r>
              <a:rPr lang="de-DE" sz="4000" dirty="0">
                <a:solidFill>
                  <a:srgbClr val="FFFF99"/>
                </a:solidFill>
              </a:rPr>
              <a:t> Market vs. Firm </a:t>
            </a:r>
            <a:r>
              <a:rPr lang="de-DE" sz="4000" dirty="0" err="1">
                <a:solidFill>
                  <a:srgbClr val="FFFF99"/>
                </a:solidFill>
              </a:rPr>
              <a:t>Effects</a:t>
            </a:r>
            <a:endParaRPr lang="de-DE" sz="4000" dirty="0">
              <a:solidFill>
                <a:srgbClr val="FFFF99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EEBC88-58F0-F91D-13C2-3ADB0728A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58" y="2757230"/>
            <a:ext cx="5257800" cy="4351338"/>
          </a:xfrm>
        </p:spPr>
        <p:txBody>
          <a:bodyPr numCol="1">
            <a:normAutofit/>
          </a:bodyPr>
          <a:lstStyle/>
          <a:p>
            <a:r>
              <a:rPr lang="en-US" sz="2000" dirty="0"/>
              <a:t>Systematic skew remains stable and negative</a:t>
            </a:r>
          </a:p>
          <a:p>
            <a:r>
              <a:rPr lang="en-US" sz="2000" dirty="0"/>
              <a:t>Idiosyncratic skew is higher and fluctuates more</a:t>
            </a:r>
          </a:p>
          <a:p>
            <a:r>
              <a:rPr lang="en-US" sz="2000" dirty="0"/>
              <a:t>Total skew is a weighted blend of both</a:t>
            </a:r>
            <a:endParaRPr lang="de-DE" sz="20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E2E3A0C-B9E7-0531-11D5-BA7DF1A04EB1}"/>
              </a:ext>
            </a:extLst>
          </p:cNvPr>
          <p:cNvSpPr txBox="1">
            <a:spLocks/>
          </p:cNvSpPr>
          <p:nvPr/>
        </p:nvSpPr>
        <p:spPr>
          <a:xfrm>
            <a:off x="6095998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BCD110-5D59-F7A1-2C2F-7CC355C7E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49" y="6507212"/>
            <a:ext cx="6430685" cy="153888"/>
          </a:xfrm>
        </p:spPr>
        <p:txBody>
          <a:bodyPr/>
          <a:lstStyle/>
          <a:p>
            <a:r>
              <a:rPr lang="en-US" dirty="0"/>
              <a:t>Dennis Sackmann | Niklas Held | Moritz </a:t>
            </a:r>
            <a:r>
              <a:rPr lang="en-US" dirty="0" err="1"/>
              <a:t>Gaßmann</a:t>
            </a:r>
            <a:r>
              <a:rPr lang="en-US" dirty="0"/>
              <a:t> - </a:t>
            </a:r>
            <a:r>
              <a:rPr lang="en-US" dirty="0" err="1"/>
              <a:t>Problemset</a:t>
            </a:r>
            <a:r>
              <a:rPr lang="en-US" dirty="0"/>
              <a:t> 3: Extracting Predictive Equity Features from Stock Options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73D22E1-8B2F-6280-2E18-4B56C480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CD1C-07EA-B446-8E9B-27068A3C76D9}" type="slidenum">
              <a:rPr lang="de-DE" smtClean="0"/>
              <a:t>11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22D2D8F-6953-5BA4-FB7B-B5EE2FEBE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426" y="2069503"/>
            <a:ext cx="5010943" cy="286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9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7856C-7A93-6672-4212-8FC994A6F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2F7EEF-D70D-F0D4-AB3D-1BE2B57D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solidFill>
                  <a:srgbClr val="FFFF99"/>
                </a:solidFill>
              </a:rPr>
              <a:t>Index vs. Stock </a:t>
            </a:r>
            <a:r>
              <a:rPr lang="de-DE" sz="4000" dirty="0" err="1">
                <a:solidFill>
                  <a:srgbClr val="FFFF99"/>
                </a:solidFill>
              </a:rPr>
              <a:t>Skewness</a:t>
            </a:r>
            <a:endParaRPr lang="de-DE" sz="4000" dirty="0">
              <a:solidFill>
                <a:srgbClr val="FFFF99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57C6E-85E7-5F97-8E16-EB954FC6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825625"/>
            <a:ext cx="5118418" cy="576897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dirty="0"/>
              <a:t>Hypothesis: Index Skew &lt; Stock Skew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Index reflects aggregated crash risk</a:t>
            </a:r>
          </a:p>
          <a:p>
            <a:r>
              <a:rPr lang="en-US" sz="2000" dirty="0"/>
              <a:t>Single stocks often have symmetric or even optimistic skew</a:t>
            </a:r>
          </a:p>
          <a:p>
            <a:r>
              <a:rPr lang="en-US" sz="2000" dirty="0"/>
              <a:t>Market-wide events drive stronger downside in indices</a:t>
            </a:r>
            <a:endParaRPr lang="de-DE" sz="2000" b="1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597968E9-5ADB-26AC-8327-349EDE5FD331}"/>
              </a:ext>
            </a:extLst>
          </p:cNvPr>
          <p:cNvSpPr txBox="1">
            <a:spLocks/>
          </p:cNvSpPr>
          <p:nvPr/>
        </p:nvSpPr>
        <p:spPr>
          <a:xfrm>
            <a:off x="6095998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B41BB7-4F9D-8376-0DDC-B9E3D864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449868" cy="153888"/>
          </a:xfrm>
        </p:spPr>
        <p:txBody>
          <a:bodyPr/>
          <a:lstStyle/>
          <a:p>
            <a:r>
              <a:rPr lang="en-US"/>
              <a:t>Dennis Sackmann | Niklas Held | Moritz Gaßmann - Problemset 3: Extracting Predictive Equity Features from Stock Options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755ECA-6532-93E3-3A73-7038829C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CD1C-07EA-B446-8E9B-27068A3C76D9}" type="slidenum">
              <a:rPr lang="de-DE" smtClean="0"/>
              <a:t>12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75D71F8-9148-259D-EDE6-F30868400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053" y="2040902"/>
            <a:ext cx="5653083" cy="277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95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992AF-0167-F55F-4FD6-29899D089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FF717-2CEA-D43F-B4C3-629C9001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dirty="0" err="1">
                <a:solidFill>
                  <a:srgbClr val="FFFF99"/>
                </a:solidFill>
              </a:rPr>
              <a:t>Skewness</a:t>
            </a:r>
            <a:r>
              <a:rPr lang="de-DE" sz="4000" dirty="0">
                <a:solidFill>
                  <a:srgbClr val="FFFF99"/>
                </a:solidFill>
              </a:rPr>
              <a:t> </a:t>
            </a:r>
            <a:r>
              <a:rPr lang="de-DE" sz="4000" dirty="0" err="1">
                <a:solidFill>
                  <a:srgbClr val="FFFF99"/>
                </a:solidFill>
              </a:rPr>
              <a:t>Comparison</a:t>
            </a:r>
            <a:r>
              <a:rPr lang="de-DE" sz="4000" dirty="0">
                <a:solidFill>
                  <a:srgbClr val="FFFF99"/>
                </a:solidFill>
              </a:rPr>
              <a:t> SPX vs. Stocks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05E97F-861B-E72C-8D58-9D8D24A9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4249098"/>
            <a:ext cx="8458199" cy="6899275"/>
          </a:xfrm>
        </p:spPr>
        <p:txBody>
          <a:bodyPr numCol="1">
            <a:normAutofit/>
          </a:bodyPr>
          <a:lstStyle/>
          <a:p>
            <a:r>
              <a:rPr lang="de-DE" sz="2000" dirty="0"/>
              <a:t>SPX </a:t>
            </a:r>
            <a:r>
              <a:rPr lang="de-DE" sz="2000" dirty="0" err="1"/>
              <a:t>average</a:t>
            </a:r>
            <a:r>
              <a:rPr lang="de-DE" sz="2000" dirty="0"/>
              <a:t> </a:t>
            </a:r>
            <a:r>
              <a:rPr lang="de-DE" sz="2000" dirty="0" err="1"/>
              <a:t>skew</a:t>
            </a:r>
            <a:r>
              <a:rPr lang="de-DE" sz="2000" dirty="0"/>
              <a:t> = −2.319</a:t>
            </a:r>
          </a:p>
          <a:p>
            <a:r>
              <a:rPr lang="en-US" sz="2000" dirty="0"/>
              <a:t>Most stocks between −1.0 and −1.6 (mean -1.225)</a:t>
            </a:r>
          </a:p>
          <a:p>
            <a:r>
              <a:rPr lang="en-US" sz="2000" dirty="0"/>
              <a:t>Only ~3.8% of stocks more negatively skewed than SPX</a:t>
            </a:r>
            <a:endParaRPr lang="de-DE" sz="2000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9C0BF46C-3157-B147-3011-6FAF94C27E16}"/>
              </a:ext>
            </a:extLst>
          </p:cNvPr>
          <p:cNvSpPr txBox="1">
            <a:spLocks/>
          </p:cNvSpPr>
          <p:nvPr/>
        </p:nvSpPr>
        <p:spPr>
          <a:xfrm>
            <a:off x="6095998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519F9B-5892-AB9B-4817-0575B50F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443474" cy="153888"/>
          </a:xfrm>
        </p:spPr>
        <p:txBody>
          <a:bodyPr/>
          <a:lstStyle/>
          <a:p>
            <a:r>
              <a:rPr lang="en-US" dirty="0"/>
              <a:t>Dennis Sackmann | Niklas Held | Moritz </a:t>
            </a:r>
            <a:r>
              <a:rPr lang="en-US" dirty="0" err="1"/>
              <a:t>Gaßmann</a:t>
            </a:r>
            <a:r>
              <a:rPr lang="en-US" dirty="0"/>
              <a:t> - </a:t>
            </a:r>
            <a:r>
              <a:rPr lang="en-US" dirty="0" err="1"/>
              <a:t>Problemset</a:t>
            </a:r>
            <a:r>
              <a:rPr lang="en-US" dirty="0"/>
              <a:t> 3: Extracting Predictive Equity Features from Stock Options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D0DADB-FB29-3941-01B7-C0F85DE6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CD1C-07EA-B446-8E9B-27068A3C76D9}" type="slidenum">
              <a:rPr lang="de-DE" smtClean="0"/>
              <a:t>13</a:t>
            </a:fld>
            <a:endParaRPr 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CBE2232-A1ED-734E-9504-B376BFB07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339" y="1443024"/>
            <a:ext cx="7181317" cy="258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07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A54CC-0BA3-DADD-BBF6-45616499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FFFF99"/>
                </a:solidFill>
              </a:rPr>
              <a:t>Economic</a:t>
            </a:r>
            <a:r>
              <a:rPr lang="de-DE" dirty="0">
                <a:solidFill>
                  <a:srgbClr val="FFFF99"/>
                </a:solidFill>
              </a:rPr>
              <a:t> Interpretation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2C902D-1349-8CCD-7373-10C1F00A7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537" y="1883857"/>
            <a:ext cx="11091600" cy="3978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Why Is the Index More Skewed?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de-DE" dirty="0"/>
              <a:t>Risk </a:t>
            </a:r>
            <a:r>
              <a:rPr lang="de-DE" dirty="0" err="1"/>
              <a:t>aggregation</a:t>
            </a:r>
            <a:r>
              <a:rPr lang="de-DE" dirty="0"/>
              <a:t> </a:t>
            </a:r>
            <a:r>
              <a:rPr lang="de-DE" dirty="0" err="1"/>
              <a:t>amplifies</a:t>
            </a:r>
            <a:r>
              <a:rPr lang="de-DE" dirty="0"/>
              <a:t> </a:t>
            </a:r>
            <a:r>
              <a:rPr lang="de-DE" dirty="0" err="1"/>
              <a:t>downside</a:t>
            </a:r>
            <a:endParaRPr lang="de-DE" dirty="0"/>
          </a:p>
          <a:p>
            <a:r>
              <a:rPr lang="en-US" dirty="0"/>
              <a:t>Index hedging demand &gt; stock hedging</a:t>
            </a:r>
          </a:p>
          <a:p>
            <a:r>
              <a:rPr lang="de-DE" dirty="0" err="1"/>
              <a:t>Optimism</a:t>
            </a:r>
            <a:r>
              <a:rPr lang="de-DE" dirty="0"/>
              <a:t> in </a:t>
            </a:r>
            <a:r>
              <a:rPr lang="de-DE" dirty="0" err="1"/>
              <a:t>stocks</a:t>
            </a:r>
            <a:r>
              <a:rPr lang="de-DE" dirty="0"/>
              <a:t> </a:t>
            </a:r>
            <a:r>
              <a:rPr lang="de-DE" dirty="0" err="1"/>
              <a:t>offsets</a:t>
            </a:r>
            <a:r>
              <a:rPr lang="de-DE" dirty="0"/>
              <a:t> </a:t>
            </a:r>
            <a:r>
              <a:rPr lang="de-DE" dirty="0" err="1"/>
              <a:t>market</a:t>
            </a:r>
            <a:r>
              <a:rPr lang="de-DE" dirty="0"/>
              <a:t> </a:t>
            </a:r>
            <a:r>
              <a:rPr lang="de-DE" dirty="0" err="1"/>
              <a:t>skew</a:t>
            </a:r>
            <a:endParaRPr lang="de-DE" dirty="0"/>
          </a:p>
          <a:p>
            <a:r>
              <a:rPr lang="en-US" dirty="0"/>
              <a:t>Herding &amp; panic act stronger on the index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A517232-60A9-DFBA-5042-0CC5E4DE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Dennis Sackmann | Niklas Held | Moritz Gaßmann - Problemset 3: Extracting Predictive Equity Features from Stock Options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A73AB3-CBE7-1969-FA14-8209FCF1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CD1C-07EA-B446-8E9B-27068A3C76D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386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EA518-6D28-A7D1-1E19-9AEA4FACF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EAC14E5-DFD4-DD82-BB51-B365B249C5DB}"/>
              </a:ext>
            </a:extLst>
          </p:cNvPr>
          <p:cNvSpPr/>
          <p:nvPr/>
        </p:nvSpPr>
        <p:spPr bwMode="gray">
          <a:xfrm>
            <a:off x="5977387" y="3594246"/>
            <a:ext cx="3574371" cy="1303755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defPPr rtl="0">
              <a:defRPr lang="de-DE"/>
            </a:defPPr>
            <a:lvl1pPr marL="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Aft>
                <a:spcPts val="1000"/>
              </a:spcAft>
            </a:pPr>
            <a:endParaRPr lang="en-US" sz="9600" dirty="0">
              <a:solidFill>
                <a:schemeClr val="bg1"/>
              </a:solidFill>
            </a:endParaRPr>
          </a:p>
        </p:txBody>
      </p:sp>
      <p:sp>
        <p:nvSpPr>
          <p:cNvPr id="6" name="Textfeld 152">
            <a:extLst>
              <a:ext uri="{FF2B5EF4-FFF2-40B4-BE49-F238E27FC236}">
                <a16:creationId xmlns:a16="http://schemas.microsoft.com/office/drawing/2014/main" id="{85B70A43-CBA9-4459-C3DF-A3C544C8B15D}"/>
              </a:ext>
            </a:extLst>
          </p:cNvPr>
          <p:cNvSpPr txBox="1"/>
          <p:nvPr/>
        </p:nvSpPr>
        <p:spPr>
          <a:xfrm>
            <a:off x="3703094" y="2606257"/>
            <a:ext cx="4548585" cy="260379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de-DE"/>
            </a:defPPr>
            <a:lvl1pPr marL="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  <a:spcAft>
                <a:spcPts val="1000"/>
              </a:spcAft>
            </a:pPr>
            <a:r>
              <a:rPr lang="en-US" sz="7200" dirty="0">
                <a:solidFill>
                  <a:srgbClr val="FFFF99"/>
                </a:solidFill>
                <a:latin typeface="+mj-lt"/>
                <a:ea typeface="+mj-ea"/>
                <a:cs typeface="+mj-cs"/>
              </a:rPr>
              <a:t>Thank</a:t>
            </a:r>
            <a:br>
              <a:rPr lang="en-US" sz="7200" dirty="0">
                <a:solidFill>
                  <a:srgbClr val="FFFF99"/>
                </a:solidFill>
                <a:latin typeface="+mj-lt"/>
                <a:ea typeface="+mj-ea"/>
                <a:cs typeface="+mj-cs"/>
              </a:rPr>
            </a:br>
            <a:r>
              <a:rPr lang="en-US" sz="7200" dirty="0">
                <a:solidFill>
                  <a:srgbClr val="FFFF99"/>
                </a:solidFill>
                <a:latin typeface="+mj-lt"/>
                <a:ea typeface="+mj-ea"/>
                <a:cs typeface="+mj-cs"/>
              </a:rPr>
              <a:t>You</a:t>
            </a:r>
            <a:br>
              <a:rPr lang="en-US" sz="8000" dirty="0">
                <a:solidFill>
                  <a:srgbClr val="B86900"/>
                </a:solidFill>
              </a:rPr>
            </a:br>
            <a:endParaRPr lang="en-US" sz="6000" dirty="0">
              <a:solidFill>
                <a:srgbClr val="B86900"/>
              </a:solidFill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203684E-168B-C2E9-3DD4-03CB0F79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49" y="6507212"/>
            <a:ext cx="6430685" cy="153888"/>
          </a:xfrm>
        </p:spPr>
        <p:txBody>
          <a:bodyPr/>
          <a:lstStyle/>
          <a:p>
            <a:pPr rtl="0"/>
            <a:r>
              <a:rPr lang="en-US" dirty="0"/>
              <a:t>Dennis Sackmann | Niklas Held | Moritz </a:t>
            </a:r>
            <a:r>
              <a:rPr lang="en-US" dirty="0" err="1"/>
              <a:t>Gaßmann</a:t>
            </a:r>
            <a:r>
              <a:rPr lang="en-US" dirty="0"/>
              <a:t> - </a:t>
            </a:r>
            <a:r>
              <a:rPr lang="en-US" dirty="0" err="1"/>
              <a:t>Problemset</a:t>
            </a:r>
            <a:r>
              <a:rPr lang="en-US" dirty="0"/>
              <a:t> 3: Extracting Predictive Equity Features from Stock Options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4A552E-E43F-C04C-E162-DB23BB0E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287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F30C5-5106-C3C1-84F9-7FC6DDD5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de-DE" dirty="0">
                <a:solidFill>
                  <a:srgbClr val="FFFF99"/>
                </a:solidFill>
              </a:rPr>
              <a:t>Agenda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0C76AE-F49C-F888-1F0C-51394F440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2" y="1948691"/>
            <a:ext cx="7929940" cy="3979625"/>
          </a:xfrm>
        </p:spPr>
        <p:txBody>
          <a:bodyPr>
            <a:norm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de-DE" sz="2400" dirty="0"/>
              <a:t>Motivation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de-DE" sz="2400" dirty="0" err="1"/>
              <a:t>Theoretical</a:t>
            </a:r>
            <a:r>
              <a:rPr lang="de-DE" sz="2400" dirty="0"/>
              <a:t> Background</a:t>
            </a:r>
          </a:p>
          <a:p>
            <a:pPr marL="457200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de-DE" sz="2400" dirty="0" err="1"/>
              <a:t>From</a:t>
            </a:r>
            <a:r>
              <a:rPr lang="de-DE" sz="2400" dirty="0"/>
              <a:t> Option Prices </a:t>
            </a:r>
            <a:r>
              <a:rPr lang="de-DE" sz="2400" dirty="0" err="1"/>
              <a:t>to</a:t>
            </a:r>
            <a:r>
              <a:rPr lang="de-DE" sz="2400" dirty="0"/>
              <a:t> Moments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de-DE" sz="2400" dirty="0"/>
              <a:t>SPX vs. Stock A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de-DE" sz="2400" dirty="0" err="1"/>
              <a:t>Skewness</a:t>
            </a:r>
            <a:r>
              <a:rPr lang="de-DE" sz="2400" dirty="0"/>
              <a:t> </a:t>
            </a:r>
            <a:r>
              <a:rPr lang="de-DE" sz="2400" dirty="0" err="1"/>
              <a:t>Decomposing</a:t>
            </a:r>
            <a:endParaRPr lang="de-DE" sz="2400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400" dirty="0"/>
              <a:t>Daily Skewness Market vs. Firm Effects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de-DE" sz="2400" dirty="0"/>
              <a:t>Index vs. Stock </a:t>
            </a:r>
            <a:r>
              <a:rPr lang="de-DE" sz="2400" dirty="0" err="1"/>
              <a:t>Skewness</a:t>
            </a:r>
            <a:endParaRPr lang="de-DE" sz="2400" dirty="0"/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400" dirty="0"/>
              <a:t>Skewness Comparison SPX vs. Stocks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de-DE" sz="2400" dirty="0" err="1"/>
              <a:t>Economic</a:t>
            </a:r>
            <a:r>
              <a:rPr lang="de-DE" sz="2400" dirty="0"/>
              <a:t> Interpretation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A58764-F859-710E-AC5B-0B4A67C2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49" y="6507212"/>
            <a:ext cx="6589713" cy="153888"/>
          </a:xfrm>
        </p:spPr>
        <p:txBody>
          <a:bodyPr/>
          <a:lstStyle/>
          <a:p>
            <a:pPr rtl="0"/>
            <a:r>
              <a:rPr lang="en-US" dirty="0"/>
              <a:t>Dennis Sackmann | Niklas Held | Moritz </a:t>
            </a:r>
            <a:r>
              <a:rPr lang="en-US" dirty="0" err="1"/>
              <a:t>Gaßmann</a:t>
            </a:r>
            <a:r>
              <a:rPr lang="en-US" dirty="0"/>
              <a:t> - </a:t>
            </a:r>
            <a:r>
              <a:rPr lang="en-US" dirty="0" err="1"/>
              <a:t>Problemset</a:t>
            </a:r>
            <a:r>
              <a:rPr lang="en-US" dirty="0"/>
              <a:t> 3: Extracting Predictive Equity Features from Stock Options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F402210-024C-099F-6839-E0DA8346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346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F7C41-DDB8-4879-F130-FB28DFB2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rgbClr val="FFFF99"/>
                </a:solidFill>
              </a:rPr>
              <a:t>Motivation</a:t>
            </a:r>
            <a:br>
              <a:rPr lang="de-DE" dirty="0">
                <a:solidFill>
                  <a:srgbClr val="FFFF99"/>
                </a:solidFill>
              </a:rPr>
            </a:b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6938E4C-BE84-7D67-FC5A-FD2C7864BA91}"/>
              </a:ext>
            </a:extLst>
          </p:cNvPr>
          <p:cNvSpPr txBox="1"/>
          <p:nvPr/>
        </p:nvSpPr>
        <p:spPr>
          <a:xfrm>
            <a:off x="2235200" y="3178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60C964B-9A07-7122-20DC-E72F5CDFF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1840635"/>
            <a:ext cx="9680185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We extract the first four moments of the risk-neutral return distribution from option prices of: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dirty="0"/>
              <a:t>SPX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all SP500 constituents</a:t>
            </a:r>
            <a:br>
              <a:rPr lang="en-US" dirty="0"/>
            </a:br>
            <a:endParaRPr 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We also decompose skewness into systematic and idiosyncratic parts and compare Index and individual stocks skewness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dirty="0"/>
            </a:br>
            <a:endParaRPr lang="de-DE" altLang="de-DE" sz="2000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610C25E7-3451-85D1-D9C4-22994386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49" y="6507212"/>
            <a:ext cx="6437079" cy="153888"/>
          </a:xfrm>
        </p:spPr>
        <p:txBody>
          <a:bodyPr/>
          <a:lstStyle/>
          <a:p>
            <a:pPr rtl="0"/>
            <a:r>
              <a:rPr lang="en-US" dirty="0"/>
              <a:t>Dennis Sackmann | Niklas Held | Moritz </a:t>
            </a:r>
            <a:r>
              <a:rPr lang="en-US" dirty="0" err="1"/>
              <a:t>Gaßmann</a:t>
            </a:r>
            <a:r>
              <a:rPr lang="en-US" dirty="0"/>
              <a:t> - </a:t>
            </a:r>
            <a:r>
              <a:rPr lang="en-US" dirty="0" err="1"/>
              <a:t>Problemset</a:t>
            </a:r>
            <a:r>
              <a:rPr lang="en-US" dirty="0"/>
              <a:t> 3: Extracting Predictive Equity Features from Stock Options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DBC5EE7E-6701-E29A-D762-22C641D0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79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6C7FB-D73E-DBFA-AFF1-3504C3BCA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770B8-0490-BA2E-6E04-02357E9C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solidFill>
                  <a:srgbClr val="FFFF99"/>
                </a:solidFill>
              </a:rPr>
              <a:t>Theoretical</a:t>
            </a:r>
            <a:r>
              <a:rPr lang="de-DE" dirty="0">
                <a:solidFill>
                  <a:srgbClr val="FFFF99"/>
                </a:solidFill>
              </a:rPr>
              <a:t> Background</a:t>
            </a:r>
            <a:br>
              <a:rPr lang="de-DE" dirty="0">
                <a:solidFill>
                  <a:srgbClr val="FFFF99"/>
                </a:solidFill>
              </a:rPr>
            </a:br>
            <a:endParaRPr lang="de-DE" sz="2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D99E3F-775C-089D-F822-3AE3E10FD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3" y="1840635"/>
            <a:ext cx="10072353" cy="2815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focus on four key statistical properties from option prices:</a:t>
            </a:r>
          </a:p>
          <a:p>
            <a:r>
              <a:rPr lang="de-DE" sz="2000" b="1" dirty="0"/>
              <a:t>Mean:</a:t>
            </a:r>
            <a:r>
              <a:rPr lang="de-DE" sz="2000" dirty="0"/>
              <a:t> </a:t>
            </a:r>
            <a:r>
              <a:rPr lang="de-DE" sz="2000" dirty="0" err="1"/>
              <a:t>logarithmic</a:t>
            </a:r>
            <a:r>
              <a:rPr lang="de-DE" sz="2000" dirty="0"/>
              <a:t> </a:t>
            </a:r>
            <a:r>
              <a:rPr lang="de-DE" sz="2000" dirty="0" err="1"/>
              <a:t>expected</a:t>
            </a:r>
            <a:r>
              <a:rPr lang="de-DE" sz="2000" dirty="0"/>
              <a:t> </a:t>
            </a:r>
            <a:r>
              <a:rPr lang="de-DE" sz="2000" dirty="0" err="1"/>
              <a:t>change</a:t>
            </a:r>
            <a:r>
              <a:rPr lang="de-DE" sz="2000" dirty="0"/>
              <a:t> in </a:t>
            </a:r>
            <a:r>
              <a:rPr lang="de-DE" sz="2000" dirty="0" err="1"/>
              <a:t>price</a:t>
            </a:r>
            <a:endParaRPr lang="de-DE" sz="2000" dirty="0"/>
          </a:p>
          <a:p>
            <a:r>
              <a:rPr lang="de-DE" sz="2000" b="1" dirty="0" err="1"/>
              <a:t>Variance</a:t>
            </a:r>
            <a:r>
              <a:rPr lang="de-DE" sz="2000" b="1" dirty="0"/>
              <a:t>:</a:t>
            </a:r>
            <a:r>
              <a:rPr lang="de-DE" sz="2000" dirty="0"/>
              <a:t> </a:t>
            </a:r>
            <a:r>
              <a:rPr lang="de-DE" sz="2000" dirty="0" err="1"/>
              <a:t>expected</a:t>
            </a:r>
            <a:r>
              <a:rPr lang="de-DE" sz="2000" dirty="0"/>
              <a:t> </a:t>
            </a:r>
            <a:r>
              <a:rPr lang="de-DE" sz="2000" dirty="0" err="1"/>
              <a:t>volatility</a:t>
            </a:r>
            <a:endParaRPr lang="de-DE" sz="2000" dirty="0"/>
          </a:p>
          <a:p>
            <a:r>
              <a:rPr lang="en-US" sz="2000" b="1" dirty="0"/>
              <a:t>Skewness:</a:t>
            </a:r>
            <a:r>
              <a:rPr lang="en-US" sz="2000" dirty="0"/>
              <a:t> asymmetry – potential for large drops vs. gains</a:t>
            </a:r>
          </a:p>
          <a:p>
            <a:r>
              <a:rPr lang="en-US" sz="2000" b="1" dirty="0"/>
              <a:t>Kurtosis:</a:t>
            </a:r>
            <a:r>
              <a:rPr lang="en-US" sz="2000" dirty="0"/>
              <a:t> fat tails – likelihood of extreme events</a:t>
            </a:r>
            <a:endParaRPr lang="de-DE" altLang="de-DE" sz="200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23819F-C4B2-6080-5E7B-966CA1C7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411502" cy="153888"/>
          </a:xfrm>
        </p:spPr>
        <p:txBody>
          <a:bodyPr/>
          <a:lstStyle/>
          <a:p>
            <a:pPr rtl="0"/>
            <a:r>
              <a:rPr lang="en-US" dirty="0"/>
              <a:t>Dennis Sackmann | Niklas Held | Moritz </a:t>
            </a:r>
            <a:r>
              <a:rPr lang="en-US" dirty="0" err="1"/>
              <a:t>Gaßmann</a:t>
            </a:r>
            <a:r>
              <a:rPr lang="en-US" dirty="0"/>
              <a:t> - </a:t>
            </a:r>
            <a:r>
              <a:rPr lang="en-US" dirty="0" err="1"/>
              <a:t>Problemset</a:t>
            </a:r>
            <a:r>
              <a:rPr lang="en-US" dirty="0"/>
              <a:t> 3: Extracting Predictive Equity Features from Stock Options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97E29B2-1BC1-82EB-A206-F07FCC9D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30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3FD3B-99A9-062E-7CAB-8B4E202C8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EDD4B-5FF5-6F72-D265-F3B6C452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>
                <a:solidFill>
                  <a:srgbClr val="FFFF99"/>
                </a:solidFill>
              </a:rPr>
              <a:t>From</a:t>
            </a:r>
            <a:r>
              <a:rPr lang="de-DE" sz="4000" dirty="0">
                <a:solidFill>
                  <a:srgbClr val="FFFF99"/>
                </a:solidFill>
              </a:rPr>
              <a:t> Option Prices </a:t>
            </a:r>
            <a:r>
              <a:rPr lang="de-DE" sz="4000" dirty="0" err="1">
                <a:solidFill>
                  <a:srgbClr val="FFFF99"/>
                </a:solidFill>
              </a:rPr>
              <a:t>to</a:t>
            </a:r>
            <a:r>
              <a:rPr lang="de-DE" sz="4000" dirty="0">
                <a:solidFill>
                  <a:srgbClr val="FFFF99"/>
                </a:solidFill>
              </a:rPr>
              <a:t> Moments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485911D-49D6-BB44-9EE8-CBE3EF448FDD}"/>
              </a:ext>
            </a:extLst>
          </p:cNvPr>
          <p:cNvSpPr txBox="1">
            <a:spLocks/>
          </p:cNvSpPr>
          <p:nvPr/>
        </p:nvSpPr>
        <p:spPr>
          <a:xfrm>
            <a:off x="6095998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11B3BF-7838-788C-A6A7-405AA40BE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49" y="6507212"/>
            <a:ext cx="6456263" cy="153888"/>
          </a:xfrm>
        </p:spPr>
        <p:txBody>
          <a:bodyPr/>
          <a:lstStyle/>
          <a:p>
            <a:r>
              <a:rPr lang="en-US" dirty="0"/>
              <a:t>Dennis Sackmann | Niklas Held | Moritz </a:t>
            </a:r>
            <a:r>
              <a:rPr lang="en-US" dirty="0" err="1"/>
              <a:t>Gaßmann</a:t>
            </a:r>
            <a:r>
              <a:rPr lang="en-US" dirty="0"/>
              <a:t> - </a:t>
            </a:r>
            <a:r>
              <a:rPr lang="en-US" dirty="0" err="1"/>
              <a:t>Problemset</a:t>
            </a:r>
            <a:r>
              <a:rPr lang="en-US" dirty="0"/>
              <a:t> 3: Extracting Predictive Equity Features from Stock Options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41A826-03CE-D697-CF0C-FA9A3CAF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CD1C-07EA-B446-8E9B-27068A3C76D9}" type="slidenum">
              <a:rPr lang="de-DE" smtClean="0"/>
              <a:t>5</a:t>
            </a:fld>
            <a:endParaRPr lang="de-D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8955B09-F660-0719-7D1D-BAF52F400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" y="1217328"/>
            <a:ext cx="10072353" cy="3959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lang="de-DE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400" b="1" dirty="0"/>
              <a:t>Mu</a:t>
            </a:r>
            <a:endParaRPr lang="de-DE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de-DE" sz="2000" b="1" dirty="0" err="1"/>
              <a:t>Variance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 err="1"/>
              <a:t>Skewness</a:t>
            </a:r>
            <a:endParaRPr lang="de-DE" sz="2000" b="1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 err="1"/>
              <a:t>Kurtosis</a:t>
            </a:r>
            <a:endParaRPr lang="de-DE" sz="20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B289D14-F0D0-ECD2-4745-FEE635FF8B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133"/>
          <a:stretch/>
        </p:blipFill>
        <p:spPr>
          <a:xfrm>
            <a:off x="550861" y="4179571"/>
            <a:ext cx="4439212" cy="500206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6734148E-D6D3-558A-31E0-38C541D893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712"/>
          <a:stretch/>
        </p:blipFill>
        <p:spPr>
          <a:xfrm>
            <a:off x="550863" y="5332636"/>
            <a:ext cx="5316633" cy="50921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5D1F914-0826-6392-5C17-E553EA300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087" y="2337783"/>
            <a:ext cx="4191213" cy="255497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312DA5F-E79B-26DC-C5D0-E78B3FE01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1" y="3061112"/>
            <a:ext cx="5634968" cy="48359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5DB4DFC8-A055-1B35-C508-CF120206E3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1" y="1795378"/>
            <a:ext cx="5077779" cy="48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02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8A92A-85AB-0D5F-6602-D543F2D66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66FF5-8A76-1B49-FD48-DC02DC94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solidFill>
                  <a:srgbClr val="FFFF99"/>
                </a:solidFill>
              </a:rPr>
              <a:t>SPX vs. Stock A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2514A7E-CF4A-F945-2E60-7B0F005B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475446" cy="153888"/>
          </a:xfrm>
        </p:spPr>
        <p:txBody>
          <a:bodyPr/>
          <a:lstStyle/>
          <a:p>
            <a:r>
              <a:rPr lang="en-US" dirty="0"/>
              <a:t>Dennis Sackmann | Niklas Held | Moritz </a:t>
            </a:r>
            <a:r>
              <a:rPr lang="en-US" dirty="0" err="1"/>
              <a:t>Gaßmann</a:t>
            </a:r>
            <a:r>
              <a:rPr lang="en-US" dirty="0"/>
              <a:t> - </a:t>
            </a:r>
            <a:r>
              <a:rPr lang="en-US" dirty="0" err="1"/>
              <a:t>Problemset</a:t>
            </a:r>
            <a:r>
              <a:rPr lang="en-US" dirty="0"/>
              <a:t> 3: Extracting Predictive Equity Features from Stock Options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97875E-CF81-F70A-E6C1-B7E53D4D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CD1C-07EA-B446-8E9B-27068A3C76D9}" type="slidenum">
              <a:rPr lang="de-DE" smtClean="0"/>
              <a:t>6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C864181-BBF8-6FC2-C264-583CB8A51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57" y="4402583"/>
            <a:ext cx="11091600" cy="3978963"/>
          </a:xfrm>
        </p:spPr>
        <p:txBody>
          <a:bodyPr>
            <a:normAutofit/>
          </a:bodyPr>
          <a:lstStyle/>
          <a:p>
            <a:r>
              <a:rPr lang="en-US" sz="2000" dirty="0"/>
              <a:t>SPX has strongly negative skew (−2.319) and high kurtosis (≈ 20)</a:t>
            </a:r>
          </a:p>
          <a:p>
            <a:r>
              <a:rPr lang="en-US" sz="2000" dirty="0"/>
              <a:t>Stock A shows higher skew and lower kurtosis</a:t>
            </a:r>
          </a:p>
          <a:p>
            <a:r>
              <a:rPr lang="en-US" sz="2000" dirty="0"/>
              <a:t>Indicates stronger downside risk priced in for the index</a:t>
            </a:r>
            <a:endParaRPr lang="de-DE" sz="20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B4B9EF8-92A5-472E-5722-E6D7FC1DF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2917" y="1535437"/>
            <a:ext cx="5476417" cy="2322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45D5AC5-3F70-F81C-ACDB-54BAC2097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851" y="1535437"/>
            <a:ext cx="5476417" cy="23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9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4F3E4-7A6D-4FC4-5D33-4B9990FA0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20B87-6690-2815-8E96-CDCE9F40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solidFill>
                  <a:srgbClr val="FFFF99"/>
                </a:solidFill>
              </a:rPr>
              <a:t>SPX vs. Stock A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E307235-35E8-AD56-777D-9682EDA1C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475446" cy="153888"/>
          </a:xfrm>
        </p:spPr>
        <p:txBody>
          <a:bodyPr/>
          <a:lstStyle/>
          <a:p>
            <a:r>
              <a:rPr lang="en-US" dirty="0"/>
              <a:t>Dennis Sackmann | Niklas Held | Moritz </a:t>
            </a:r>
            <a:r>
              <a:rPr lang="en-US" dirty="0" err="1"/>
              <a:t>Gaßmann</a:t>
            </a:r>
            <a:r>
              <a:rPr lang="en-US" dirty="0"/>
              <a:t> - </a:t>
            </a:r>
            <a:r>
              <a:rPr lang="en-US" dirty="0" err="1"/>
              <a:t>Problemset</a:t>
            </a:r>
            <a:r>
              <a:rPr lang="en-US" dirty="0"/>
              <a:t> 3: Extracting Predictive Equity Features from Stock Options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B0A95-CC7A-7C07-E753-D2DDF3B1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CD1C-07EA-B446-8E9B-27068A3C76D9}" type="slidenum">
              <a:rPr lang="de-DE" smtClean="0"/>
              <a:t>7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69D1429-3118-AC05-7E4F-A10884861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57" y="4402583"/>
            <a:ext cx="11091600" cy="3978963"/>
          </a:xfrm>
        </p:spPr>
        <p:txBody>
          <a:bodyPr>
            <a:normAutofit/>
          </a:bodyPr>
          <a:lstStyle/>
          <a:p>
            <a:r>
              <a:rPr lang="en-US" sz="2000" dirty="0"/>
              <a:t>SPX has strongly negative skew (−2.319) and high kurtosis (≈ 20)</a:t>
            </a:r>
          </a:p>
          <a:p>
            <a:r>
              <a:rPr lang="en-US" sz="2000" dirty="0"/>
              <a:t>Stock A shows higher skew and lower kurtosis</a:t>
            </a:r>
          </a:p>
          <a:p>
            <a:r>
              <a:rPr lang="en-US" sz="2000" dirty="0"/>
              <a:t>Indicates stronger downside risk priced in for the index</a:t>
            </a:r>
            <a:endParaRPr lang="de-DE" sz="20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1A0F30A-2B33-F3C5-E645-E6ED5833D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2917" y="1535437"/>
            <a:ext cx="5476417" cy="2322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EB99726-C605-F628-F3D5-F310CB797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2478" y="1265107"/>
            <a:ext cx="10205663" cy="43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00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A54A5-F9D5-97F3-F00F-8C3480E6C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E98ADA-58AB-87B4-2643-C69CADD3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solidFill>
                  <a:srgbClr val="FFFF99"/>
                </a:solidFill>
              </a:rPr>
              <a:t>SPX vs. Stock A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CB748D-769A-10A1-8F7C-1F68D9C6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475446" cy="153888"/>
          </a:xfrm>
        </p:spPr>
        <p:txBody>
          <a:bodyPr/>
          <a:lstStyle/>
          <a:p>
            <a:r>
              <a:rPr lang="en-US" dirty="0"/>
              <a:t>Dennis Sackmann | Niklas Held | Moritz </a:t>
            </a:r>
            <a:r>
              <a:rPr lang="en-US" dirty="0" err="1"/>
              <a:t>Gaßmann</a:t>
            </a:r>
            <a:r>
              <a:rPr lang="en-US" dirty="0"/>
              <a:t> - </a:t>
            </a:r>
            <a:r>
              <a:rPr lang="en-US" dirty="0" err="1"/>
              <a:t>Problemset</a:t>
            </a:r>
            <a:r>
              <a:rPr lang="en-US" dirty="0"/>
              <a:t> 3: Extracting Predictive Equity Features from Stock Options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E5BD78-0EB8-EC12-71C8-F76EA503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CD1C-07EA-B446-8E9B-27068A3C76D9}" type="slidenum">
              <a:rPr lang="de-DE" smtClean="0"/>
              <a:t>8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8387DB3A-5615-287C-86C2-7F869BA5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57" y="4402583"/>
            <a:ext cx="11091600" cy="3978963"/>
          </a:xfrm>
        </p:spPr>
        <p:txBody>
          <a:bodyPr>
            <a:normAutofit/>
          </a:bodyPr>
          <a:lstStyle/>
          <a:p>
            <a:r>
              <a:rPr lang="en-US" sz="2000" dirty="0"/>
              <a:t>SPX has strongly negative skew (−2.319) and high kurtosis (≈ 20)</a:t>
            </a:r>
          </a:p>
          <a:p>
            <a:r>
              <a:rPr lang="en-US" sz="2000" dirty="0"/>
              <a:t>Stock A shows higher skew and lower kurtosis</a:t>
            </a:r>
          </a:p>
          <a:p>
            <a:r>
              <a:rPr lang="en-US" sz="2000" dirty="0"/>
              <a:t>Indicates stronger downside risk priced in for the index</a:t>
            </a:r>
            <a:endParaRPr lang="de-DE" sz="20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9BDC2E7-95E2-4FB3-BADB-3F1963EDE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851" y="1535437"/>
            <a:ext cx="5476417" cy="2322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A9AAD8AE-CBDE-C601-5739-23F9DAD69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168" y="1265400"/>
            <a:ext cx="10205664" cy="43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65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D65F0-F0E2-90D1-61D9-5B981E978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BA387C-D1E8-3F08-DED8-FC347F019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 err="1">
                <a:solidFill>
                  <a:srgbClr val="FFFF99"/>
                </a:solidFill>
              </a:rPr>
              <a:t>Skewness</a:t>
            </a:r>
            <a:r>
              <a:rPr lang="de-DE" sz="4000" dirty="0">
                <a:solidFill>
                  <a:srgbClr val="FFFF99"/>
                </a:solidFill>
              </a:rPr>
              <a:t> </a:t>
            </a:r>
            <a:r>
              <a:rPr lang="de-DE" sz="4000" dirty="0" err="1">
                <a:solidFill>
                  <a:srgbClr val="FFFF99"/>
                </a:solidFill>
              </a:rPr>
              <a:t>Decomposing</a:t>
            </a:r>
            <a:endParaRPr lang="de-DE" sz="4000" dirty="0">
              <a:solidFill>
                <a:srgbClr val="FFFF99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32AE79-2B60-7435-FAEF-3FA661E82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12" y="3652026"/>
            <a:ext cx="5503580" cy="4481575"/>
          </a:xfrm>
        </p:spPr>
        <p:txBody>
          <a:bodyPr numCol="1">
            <a:normAutofit/>
          </a:bodyPr>
          <a:lstStyle/>
          <a:p>
            <a:r>
              <a:rPr lang="de-DE" sz="1800" dirty="0" err="1"/>
              <a:t>Systematic</a:t>
            </a:r>
            <a:r>
              <a:rPr lang="de-DE" sz="1800" dirty="0"/>
              <a:t> = </a:t>
            </a:r>
            <a:r>
              <a:rPr lang="de-DE" sz="1800" dirty="0" err="1"/>
              <a:t>market-driven</a:t>
            </a:r>
            <a:endParaRPr lang="de-DE" sz="1800" dirty="0"/>
          </a:p>
          <a:p>
            <a:r>
              <a:rPr lang="de-DE" sz="1800" dirty="0" err="1"/>
              <a:t>Idiosyncratic</a:t>
            </a:r>
            <a:r>
              <a:rPr lang="de-DE" sz="1800" dirty="0"/>
              <a:t> = firm-</a:t>
            </a:r>
            <a:r>
              <a:rPr lang="de-DE" sz="1800" dirty="0" err="1"/>
              <a:t>specific</a:t>
            </a:r>
            <a:endParaRPr lang="de-DE" sz="1800" dirty="0"/>
          </a:p>
          <a:p>
            <a:r>
              <a:rPr lang="en-US" sz="1800" dirty="0"/>
              <a:t>Not all skew comes from market moves</a:t>
            </a:r>
            <a:endParaRPr lang="de-DE" sz="1800" b="1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BEE4F4CA-8ABA-BC4E-946D-6E78A91D9A0E}"/>
              </a:ext>
            </a:extLst>
          </p:cNvPr>
          <p:cNvSpPr txBox="1">
            <a:spLocks/>
          </p:cNvSpPr>
          <p:nvPr/>
        </p:nvSpPr>
        <p:spPr>
          <a:xfrm>
            <a:off x="6095998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160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B648D1-37BE-64D9-C67D-CFE47A68A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49" y="6507212"/>
            <a:ext cx="6520207" cy="153888"/>
          </a:xfrm>
        </p:spPr>
        <p:txBody>
          <a:bodyPr/>
          <a:lstStyle/>
          <a:p>
            <a:r>
              <a:rPr lang="en-US" dirty="0"/>
              <a:t>Dennis Sackmann | Niklas Held | Moritz </a:t>
            </a:r>
            <a:r>
              <a:rPr lang="en-US" dirty="0" err="1"/>
              <a:t>Gaßmann</a:t>
            </a:r>
            <a:r>
              <a:rPr lang="en-US" dirty="0"/>
              <a:t> - </a:t>
            </a:r>
            <a:r>
              <a:rPr lang="en-US" dirty="0" err="1"/>
              <a:t>Problemset</a:t>
            </a:r>
            <a:r>
              <a:rPr lang="en-US" dirty="0"/>
              <a:t> 3: Extracting Predictive Equity Features from Stock Options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75EC1F-E943-F4AC-1871-BDF91F509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CCD1C-07EA-B446-8E9B-27068A3C76D9}" type="slidenum">
              <a:rPr lang="de-DE" smtClean="0"/>
              <a:t>9</a:t>
            </a:fld>
            <a:endParaRPr lang="de-DE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DE68AA2-FB48-A358-BAFD-8AE5C0C88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8" y="1825625"/>
            <a:ext cx="5813469" cy="3220841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7095472-B907-6007-35FE-7B4F58BF1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76" y="1883857"/>
            <a:ext cx="4025279" cy="39517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17EBDEE-4B45-BAD7-4E8B-54C766251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2786701"/>
            <a:ext cx="5265948" cy="36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639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713516_win32_SL_V10" id="{E46C2CD7-2554-477F-A8C8-CFF94EB09A28}" vid="{537905CE-FEA4-4496-8A76-17AAC9F79BF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217de4e-4378-427d-855d-fa5ae7a2025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FDDCFCEFCEA748BB1DC068361B154A" ma:contentTypeVersion="10" ma:contentTypeDescription="Create a new document." ma:contentTypeScope="" ma:versionID="39d29d832534c5d93b84aad612254a17">
  <xsd:schema xmlns:xsd="http://www.w3.org/2001/XMLSchema" xmlns:xs="http://www.w3.org/2001/XMLSchema" xmlns:p="http://schemas.microsoft.com/office/2006/metadata/properties" xmlns:ns2="4217de4e-4378-427d-855d-fa5ae7a2025b" targetNamespace="http://schemas.microsoft.com/office/2006/metadata/properties" ma:root="true" ma:fieldsID="49a977f8694f4bbafa73825d609fc10d" ns2:_="">
    <xsd:import namespace="4217de4e-4378-427d-855d-fa5ae7a202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7de4e-4378-427d-855d-fa5ae7a202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7050f6e-97f2-48e7-ad72-ec3f75f9004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342EE1-43E5-4AFB-895D-B61B9656DC14}">
  <ds:schemaRefs>
    <ds:schemaRef ds:uri="16c05727-aa75-4e4a-9b5f-8a80a1165891"/>
    <ds:schemaRef ds:uri="230e9df3-be65-4c73-a93b-d1236ebd677e"/>
    <ds:schemaRef ds:uri="4217de4e-4378-427d-855d-fa5ae7a2025b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B74136-E32A-4F11-B3A9-0BAE67E26A12}">
  <ds:schemaRefs>
    <ds:schemaRef ds:uri="4217de4e-4378-427d-855d-fa5ae7a2025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725</Words>
  <Application>Microsoft Macintosh PowerPoint</Application>
  <PresentationFormat>Breitbild</PresentationFormat>
  <Paragraphs>111</Paragraphs>
  <Slides>15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Arial</vt:lpstr>
      <vt:lpstr>Calibri</vt:lpstr>
      <vt:lpstr>Gill Sans MT</vt:lpstr>
      <vt:lpstr>Walbaum Display</vt:lpstr>
      <vt:lpstr>3DFloatVTI</vt:lpstr>
      <vt:lpstr>think-cell Folie</vt:lpstr>
      <vt:lpstr>Extracting Predictive Equity Features from Stock Options   Financial Data Science | Dennis, Moritz, Niklas</vt:lpstr>
      <vt:lpstr>Agenda</vt:lpstr>
      <vt:lpstr>Motivation </vt:lpstr>
      <vt:lpstr>Theoretical Background </vt:lpstr>
      <vt:lpstr>From Option Prices to Moments</vt:lpstr>
      <vt:lpstr>SPX vs. Stock A</vt:lpstr>
      <vt:lpstr>SPX vs. Stock A</vt:lpstr>
      <vt:lpstr>SPX vs. Stock A</vt:lpstr>
      <vt:lpstr>Skewness Decomposing</vt:lpstr>
      <vt:lpstr>Skewness Decomposing in Practice</vt:lpstr>
      <vt:lpstr>Daily Skewness Market vs. Firm Effects</vt:lpstr>
      <vt:lpstr>Index vs. Stock Skewness</vt:lpstr>
      <vt:lpstr>Skewness Comparison SPX vs. Stocks</vt:lpstr>
      <vt:lpstr>Economic Interpretation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Roth, Ronny (054)</dc:creator>
  <cp:lastModifiedBy>ujxyu</cp:lastModifiedBy>
  <cp:revision>22</cp:revision>
  <dcterms:created xsi:type="dcterms:W3CDTF">2025-05-19T09:47:47Z</dcterms:created>
  <dcterms:modified xsi:type="dcterms:W3CDTF">2025-06-22T21:21:11Z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MSIP_Label_924dbb1d-991d-4bbd-aad5-33bac1d8ffaf_Enabled">
    <vt:lpwstr>true</vt:lpwstr>
  </property>
  <property fmtid="{D5CDD505-2E9C-101B-9397-08002B2CF9AE}" pid="4" name="MSIP_Label_924dbb1d-991d-4bbd-aad5-33bac1d8ffaf_SetDate">
    <vt:lpwstr>2025-05-19T09:47:50Z</vt:lpwstr>
  </property>
  <property fmtid="{D5CDD505-2E9C-101B-9397-08002B2CF9AE}" pid="5" name="MSIP_Label_924dbb1d-991d-4bbd-aad5-33bac1d8ffaf_Method">
    <vt:lpwstr>Standard</vt:lpwstr>
  </property>
  <property fmtid="{D5CDD505-2E9C-101B-9397-08002B2CF9AE}" pid="6" name="MSIP_Label_924dbb1d-991d-4bbd-aad5-33bac1d8ffaf_Name">
    <vt:lpwstr>924dbb1d-991d-4bbd-aad5-33bac1d8ffaf</vt:lpwstr>
  </property>
  <property fmtid="{D5CDD505-2E9C-101B-9397-08002B2CF9AE}" pid="7" name="MSIP_Label_924dbb1d-991d-4bbd-aad5-33bac1d8ffaf_SiteId">
    <vt:lpwstr>9652d7c2-1ccf-4940-8151-4a92bd474ed0</vt:lpwstr>
  </property>
  <property fmtid="{D5CDD505-2E9C-101B-9397-08002B2CF9AE}" pid="8" name="MSIP_Label_924dbb1d-991d-4bbd-aad5-33bac1d8ffaf_ActionId">
    <vt:lpwstr>6603193b-42e4-482a-be76-ce26c2c12bbc</vt:lpwstr>
  </property>
  <property fmtid="{D5CDD505-2E9C-101B-9397-08002B2CF9AE}" pid="9" name="MSIP_Label_924dbb1d-991d-4bbd-aad5-33bac1d8ffaf_ContentBits">
    <vt:lpwstr>0</vt:lpwstr>
  </property>
  <property fmtid="{D5CDD505-2E9C-101B-9397-08002B2CF9AE}" pid="10" name="MSIP_Label_924dbb1d-991d-4bbd-aad5-33bac1d8ffaf_Tag">
    <vt:lpwstr>10, 3, 0, 2</vt:lpwstr>
  </property>
  <property fmtid="{D5CDD505-2E9C-101B-9397-08002B2CF9AE}" pid="11" name="ContentTypeId">
    <vt:lpwstr>0x01010065FDDCFCEFCEA748BB1DC068361B154A</vt:lpwstr>
  </property>
</Properties>
</file>