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75" r:id="rId4"/>
    <p:sldId id="277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7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DB"/>
    <a:srgbClr val="FFFFFF"/>
    <a:srgbClr val="000000"/>
    <a:srgbClr val="001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29" autoAdjust="0"/>
    <p:restoredTop sz="94660"/>
  </p:normalViewPr>
  <p:slideViewPr>
    <p:cSldViewPr>
      <p:cViewPr>
        <p:scale>
          <a:sx n="100" d="100"/>
          <a:sy n="100" d="100"/>
        </p:scale>
        <p:origin x="-1650" y="-240"/>
      </p:cViewPr>
      <p:guideLst>
        <p:guide orient="horz" pos="2112"/>
        <p:guide orient="horz" pos="3600"/>
        <p:guide orient="horz" pos="1344"/>
        <p:guide orient="horz" pos="2592"/>
        <p:guide pos="2880"/>
        <p:guide pos="192"/>
        <p:guide pos="5664"/>
        <p:guide pos="96"/>
        <p:guide pos="5472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00A2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UMA29156_ppt_kwad2_D#2BA9C2.gif                                002BA636Macintosh HD                   C4E2E1E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3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391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02413" y="1219200"/>
            <a:ext cx="2084387" cy="4989513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49250" y="1219200"/>
            <a:ext cx="6100763" cy="4989513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00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081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75298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49250" y="2093913"/>
            <a:ext cx="40925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94225" y="2093913"/>
            <a:ext cx="40925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315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51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40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85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58699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41468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8" descr="UMA29156_ppt_kwad2_D#2BA9C2.gif                                002BA636Macintosh HD                   C4E2E1E0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1219200"/>
            <a:ext cx="8337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0" y="2093913"/>
            <a:ext cx="83375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37" descr="UMA29156_balk_onder.gif                                        002BA636Macintosh HD                   C4E2E1E0: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3" name="Text Box 39"/>
          <p:cNvSpPr txBox="1">
            <a:spLocks noChangeArrowheads="1"/>
          </p:cNvSpPr>
          <p:nvPr userDrawn="1"/>
        </p:nvSpPr>
        <p:spPr bwMode="auto">
          <a:xfrm>
            <a:off x="349250" y="6411913"/>
            <a:ext cx="810895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2pPr>
            <a:lvl3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3pPr>
            <a:lvl4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4pPr>
            <a:lvl5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</a:rPr>
              <a:t>Department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7772400" y="6369050"/>
            <a:ext cx="9906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2pPr>
            <a:lvl3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3pPr>
            <a:lvl4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4pPr>
            <a:lvl5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algn="r"/>
            <a:fld id="{C5833657-6A6A-48CE-8437-003776600681}" type="slidenum">
              <a:rPr lang="nl-NL" sz="1200">
                <a:solidFill>
                  <a:schemeClr val="bg1"/>
                </a:solidFill>
              </a:rPr>
              <a:pPr algn="r"/>
              <a:t>‹nr.›</a:t>
            </a:fld>
            <a:endParaRPr lang="nl-NL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1C3D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1C3D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1C3D"/>
          </a:solidFill>
          <a:latin typeface="+mn-lt"/>
          <a:ea typeface="ＭＳ Ｐゴシック" pitchFamily="-106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1C3D"/>
          </a:solidFill>
          <a:latin typeface="+mn-lt"/>
          <a:ea typeface="ＭＳ Ｐゴシック" pitchFamily="-106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teamliquid.net/starcraf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teamliquid.net/starcraf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Afbeelding 7" descr="UMA29479_powerpoint_kwad2_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6488"/>
            <a:ext cx="9144000" cy="575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7"/>
          <p:cNvSpPr>
            <a:spLocks noChangeArrowheads="1"/>
          </p:cNvSpPr>
          <p:nvPr/>
        </p:nvSpPr>
        <p:spPr bwMode="auto">
          <a:xfrm>
            <a:off x="0" y="1752600"/>
            <a:ext cx="152400" cy="1981200"/>
          </a:xfrm>
          <a:prstGeom prst="rect">
            <a:avLst/>
          </a:prstGeom>
          <a:solidFill>
            <a:srgbClr val="E84E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152400" y="1752600"/>
            <a:ext cx="8839200" cy="1981200"/>
          </a:xfrm>
          <a:prstGeom prst="rect">
            <a:avLst/>
          </a:prstGeom>
          <a:solidFill>
            <a:srgbClr val="00A2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3317" name="Line 10"/>
          <p:cNvSpPr>
            <a:spLocks noChangeShapeType="1"/>
          </p:cNvSpPr>
          <p:nvPr/>
        </p:nvSpPr>
        <p:spPr bwMode="auto">
          <a:xfrm>
            <a:off x="8793163" y="1104900"/>
            <a:ext cx="0" cy="56769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3318" name="Text Box 11"/>
          <p:cNvSpPr txBox="1">
            <a:spLocks noChangeArrowheads="1"/>
          </p:cNvSpPr>
          <p:nvPr/>
        </p:nvSpPr>
        <p:spPr bwMode="auto">
          <a:xfrm>
            <a:off x="533400" y="1890713"/>
            <a:ext cx="8229600" cy="125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2pPr>
            <a:lvl3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3pPr>
            <a:lvl4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4pPr>
            <a:lvl5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r>
              <a:rPr lang="en-US" b="1" dirty="0" smtClean="0">
                <a:solidFill>
                  <a:srgbClr val="FFFFFF"/>
                </a:solidFill>
              </a:rPr>
              <a:t>IRTM Practical Assignment</a:t>
            </a:r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sz="2400" b="1" dirty="0" smtClean="0">
                <a:solidFill>
                  <a:srgbClr val="FFFFFF"/>
                </a:solidFill>
              </a:rPr>
              <a:t>Extracting Game Strategies from Wiki pages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3319" name="Text Box 12"/>
          <p:cNvSpPr txBox="1">
            <a:spLocks noChangeArrowheads="1"/>
          </p:cNvSpPr>
          <p:nvPr/>
        </p:nvSpPr>
        <p:spPr bwMode="auto">
          <a:xfrm>
            <a:off x="533400" y="2971800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2pPr>
            <a:lvl3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3pPr>
            <a:lvl4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4pPr>
            <a:lvl5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r>
              <a:rPr lang="en-US" sz="2000" dirty="0" smtClean="0">
                <a:solidFill>
                  <a:srgbClr val="FFFFFF"/>
                </a:solidFill>
              </a:rPr>
              <a:t>Dennis </a:t>
            </a:r>
            <a:r>
              <a:rPr lang="en-US" sz="2000" dirty="0" err="1" smtClean="0">
                <a:solidFill>
                  <a:srgbClr val="FFFFFF"/>
                </a:solidFill>
              </a:rPr>
              <a:t>Soemers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err="1" smtClean="0">
                <a:ea typeface="ＭＳ Ｐゴシック" pitchFamily="-65" charset="-128"/>
              </a:rPr>
              <a:t>Build</a:t>
            </a:r>
            <a:r>
              <a:rPr lang="nl-NL" dirty="0" smtClean="0">
                <a:ea typeface="ＭＳ Ｐゴシック" pitchFamily="-65" charset="-128"/>
              </a:rPr>
              <a:t> Order </a:t>
            </a:r>
            <a:r>
              <a:rPr lang="nl-NL" dirty="0" err="1" smtClean="0">
                <a:ea typeface="ＭＳ Ｐゴシック" pitchFamily="-65" charset="-128"/>
              </a:rPr>
              <a:t>Extraction</a:t>
            </a:r>
            <a:r>
              <a:rPr lang="nl-NL" dirty="0" smtClean="0">
                <a:ea typeface="ＭＳ Ｐゴシック" pitchFamily="-65" charset="-128"/>
              </a:rPr>
              <a:t> (2)</a:t>
            </a:r>
            <a:endParaRPr lang="nl-NL" dirty="0" smtClean="0">
              <a:ea typeface="ＭＳ Ｐゴシック" pitchFamily="-65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z="2400" dirty="0" smtClean="0">
                <a:ea typeface="ＭＳ Ｐゴシック" pitchFamily="-65" charset="-128"/>
              </a:rPr>
              <a:t>Match tokens </a:t>
            </a:r>
            <a:r>
              <a:rPr lang="nl-NL" sz="2400" dirty="0" err="1" smtClean="0">
                <a:ea typeface="ＭＳ Ｐゴシック" pitchFamily="-65" charset="-128"/>
              </a:rPr>
              <a:t>with</a:t>
            </a:r>
            <a:r>
              <a:rPr lang="nl-NL" sz="2400" dirty="0" smtClean="0">
                <a:ea typeface="ＭＳ Ｐゴシック" pitchFamily="-65" charset="-128"/>
              </a:rPr>
              <a:t> list of </a:t>
            </a:r>
            <a:r>
              <a:rPr lang="nl-NL" sz="2400" dirty="0" err="1" smtClean="0">
                <a:ea typeface="ＭＳ Ｐゴシック" pitchFamily="-65" charset="-128"/>
              </a:rPr>
              <a:t>known</a:t>
            </a:r>
            <a:r>
              <a:rPr lang="nl-NL" sz="2400" dirty="0" smtClean="0">
                <a:ea typeface="ＭＳ Ｐゴシック" pitchFamily="-65" charset="-128"/>
              </a:rPr>
              <a:t> Unit </a:t>
            </a:r>
            <a:r>
              <a:rPr lang="nl-NL" sz="2400" dirty="0" err="1" smtClean="0">
                <a:ea typeface="ＭＳ Ｐゴシック" pitchFamily="-65" charset="-128"/>
              </a:rPr>
              <a:t>and</a:t>
            </a:r>
            <a:r>
              <a:rPr lang="nl-NL" sz="2400" dirty="0" smtClean="0">
                <a:ea typeface="ＭＳ Ｐゴシック" pitchFamily="-65" charset="-128"/>
              </a:rPr>
              <a:t> Building Types </a:t>
            </a:r>
            <a:r>
              <a:rPr lang="nl-NL" sz="2400" dirty="0" err="1" smtClean="0">
                <a:ea typeface="ＭＳ Ｐゴシック" pitchFamily="-65" charset="-128"/>
              </a:rPr>
              <a:t>to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find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what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to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build</a:t>
            </a:r>
            <a:endParaRPr lang="nl-NL" sz="2400" dirty="0" smtClean="0">
              <a:ea typeface="ＭＳ Ｐゴシック" pitchFamily="-65" charset="-128"/>
            </a:endParaRPr>
          </a:p>
          <a:p>
            <a:pPr lvl="1" eaLnBrk="1" hangingPunct="1"/>
            <a:r>
              <a:rPr lang="nl-NL" sz="2000" dirty="0" err="1">
                <a:ea typeface="ＭＳ Ｐゴシック" pitchFamily="-65" charset="-128"/>
              </a:rPr>
              <a:t>Manually</a:t>
            </a:r>
            <a:r>
              <a:rPr lang="nl-NL" sz="2000" dirty="0">
                <a:ea typeface="ＭＳ Ｐゴシック" pitchFamily="-65" charset="-128"/>
              </a:rPr>
              <a:t> </a:t>
            </a:r>
            <a:r>
              <a:rPr lang="nl-NL" sz="2000" dirty="0" err="1">
                <a:ea typeface="ＭＳ Ｐゴシック" pitchFamily="-65" charset="-128"/>
              </a:rPr>
              <a:t>constructed</a:t>
            </a:r>
            <a:r>
              <a:rPr lang="nl-NL" sz="2000" dirty="0">
                <a:ea typeface="ＭＳ Ｐゴシック" pitchFamily="-65" charset="-128"/>
              </a:rPr>
              <a:t> list of Unit </a:t>
            </a:r>
            <a:r>
              <a:rPr lang="nl-NL" sz="2000" dirty="0" err="1">
                <a:ea typeface="ＭＳ Ｐゴシック" pitchFamily="-65" charset="-128"/>
              </a:rPr>
              <a:t>and</a:t>
            </a:r>
            <a:r>
              <a:rPr lang="nl-NL" sz="2000" dirty="0">
                <a:ea typeface="ＭＳ Ｐゴシック" pitchFamily="-65" charset="-128"/>
              </a:rPr>
              <a:t> Building types</a:t>
            </a:r>
          </a:p>
          <a:p>
            <a:pPr lvl="1" eaLnBrk="1" hangingPunct="1"/>
            <a:r>
              <a:rPr lang="nl-NL" sz="2000" dirty="0" err="1">
                <a:ea typeface="ＭＳ Ｐゴシック" pitchFamily="-65" charset="-128"/>
              </a:rPr>
              <a:t>Manually</a:t>
            </a:r>
            <a:r>
              <a:rPr lang="nl-NL" sz="2000" dirty="0">
                <a:ea typeface="ＭＳ Ｐゴシック" pitchFamily="-65" charset="-128"/>
              </a:rPr>
              <a:t> </a:t>
            </a:r>
            <a:r>
              <a:rPr lang="nl-NL" sz="2000" dirty="0" err="1">
                <a:ea typeface="ＭＳ Ｐゴシック" pitchFamily="-65" charset="-128"/>
              </a:rPr>
              <a:t>constructed</a:t>
            </a:r>
            <a:r>
              <a:rPr lang="nl-NL" sz="2000" dirty="0">
                <a:ea typeface="ＭＳ Ｐゴシック" pitchFamily="-65" charset="-128"/>
              </a:rPr>
              <a:t> </a:t>
            </a:r>
            <a:r>
              <a:rPr lang="nl-NL" sz="2000" dirty="0" err="1">
                <a:ea typeface="ＭＳ Ｐゴシック" pitchFamily="-65" charset="-128"/>
              </a:rPr>
              <a:t>mapping</a:t>
            </a:r>
            <a:r>
              <a:rPr lang="nl-NL" sz="2000" dirty="0">
                <a:ea typeface="ＭＳ Ｐゴシック" pitchFamily="-65" charset="-128"/>
              </a:rPr>
              <a:t> </a:t>
            </a:r>
            <a:r>
              <a:rPr lang="nl-NL" sz="2000" dirty="0" err="1">
                <a:ea typeface="ＭＳ Ｐゴシック" pitchFamily="-65" charset="-128"/>
              </a:rPr>
              <a:t>from</a:t>
            </a:r>
            <a:r>
              <a:rPr lang="nl-NL" sz="2000" dirty="0">
                <a:ea typeface="ＭＳ Ｐゴシック" pitchFamily="-65" charset="-128"/>
              </a:rPr>
              <a:t> common </a:t>
            </a:r>
            <a:r>
              <a:rPr lang="nl-NL" sz="2000" dirty="0" err="1">
                <a:ea typeface="ＭＳ Ｐゴシック" pitchFamily="-65" charset="-128"/>
              </a:rPr>
              <a:t>abbreviations</a:t>
            </a:r>
            <a:r>
              <a:rPr lang="nl-NL" sz="2000" dirty="0">
                <a:ea typeface="ＭＳ Ｐゴシック" pitchFamily="-65" charset="-128"/>
              </a:rPr>
              <a:t> </a:t>
            </a:r>
            <a:r>
              <a:rPr lang="nl-NL" sz="2000" dirty="0" err="1">
                <a:ea typeface="ＭＳ Ｐゴシック" pitchFamily="-65" charset="-128"/>
              </a:rPr>
              <a:t>to</a:t>
            </a:r>
            <a:r>
              <a:rPr lang="nl-NL" sz="2000" dirty="0">
                <a:ea typeface="ＭＳ Ｐゴシック" pitchFamily="-65" charset="-128"/>
              </a:rPr>
              <a:t> Unit </a:t>
            </a:r>
            <a:r>
              <a:rPr lang="nl-NL" sz="2000" dirty="0" err="1">
                <a:ea typeface="ＭＳ Ｐゴシック" pitchFamily="-65" charset="-128"/>
              </a:rPr>
              <a:t>and</a:t>
            </a:r>
            <a:r>
              <a:rPr lang="nl-NL" sz="2000" dirty="0">
                <a:ea typeface="ＭＳ Ｐゴシック" pitchFamily="-65" charset="-128"/>
              </a:rPr>
              <a:t> Building </a:t>
            </a:r>
            <a:r>
              <a:rPr lang="nl-NL" sz="2000" dirty="0" smtClean="0">
                <a:ea typeface="ＭＳ Ｐゴシック" pitchFamily="-65" charset="-128"/>
              </a:rPr>
              <a:t>types</a:t>
            </a:r>
          </a:p>
          <a:p>
            <a:pPr lvl="1" eaLnBrk="1" hangingPunct="1"/>
            <a:endParaRPr lang="nl-NL" sz="2400" dirty="0">
              <a:ea typeface="ＭＳ Ｐゴシック" pitchFamily="-65" charset="-128"/>
            </a:endParaRPr>
          </a:p>
          <a:p>
            <a:pPr eaLnBrk="1" hangingPunct="1"/>
            <a:r>
              <a:rPr lang="nl-NL" sz="2400" dirty="0" err="1" smtClean="0">
                <a:ea typeface="ＭＳ Ｐゴシック" pitchFamily="-65" charset="-128"/>
              </a:rPr>
              <a:t>Entire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process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requires</a:t>
            </a:r>
            <a:r>
              <a:rPr lang="nl-NL" sz="2400" dirty="0" smtClean="0">
                <a:ea typeface="ＭＳ Ｐゴシック" pitchFamily="-65" charset="-128"/>
              </a:rPr>
              <a:t> a </a:t>
            </a:r>
            <a:r>
              <a:rPr lang="nl-NL" sz="2400" dirty="0" err="1" smtClean="0">
                <a:ea typeface="ＭＳ Ｐゴシック" pitchFamily="-65" charset="-128"/>
              </a:rPr>
              <a:t>tokenizer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and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sentence</a:t>
            </a:r>
            <a:r>
              <a:rPr lang="nl-NL" sz="2400" dirty="0" smtClean="0">
                <a:ea typeface="ＭＳ Ｐゴシック" pitchFamily="-65" charset="-128"/>
              </a:rPr>
              <a:t> splitter</a:t>
            </a:r>
          </a:p>
        </p:txBody>
      </p:sp>
    </p:spTree>
    <p:extLst>
      <p:ext uri="{BB962C8B-B14F-4D97-AF65-F5344CB8AC3E}">
        <p14:creationId xmlns:p14="http://schemas.microsoft.com/office/powerpoint/2010/main" val="24131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err="1" smtClean="0">
                <a:ea typeface="ＭＳ Ｐゴシック" pitchFamily="-65" charset="-128"/>
              </a:rPr>
              <a:t>Strategy</a:t>
            </a:r>
            <a:r>
              <a:rPr lang="nl-NL" dirty="0" smtClean="0">
                <a:ea typeface="ＭＳ Ｐゴシック" pitchFamily="-65" charset="-128"/>
              </a:rPr>
              <a:t> Name </a:t>
            </a:r>
            <a:r>
              <a:rPr lang="nl-NL" dirty="0" err="1" smtClean="0">
                <a:ea typeface="ＭＳ Ｐゴシック" pitchFamily="-65" charset="-128"/>
              </a:rPr>
              <a:t>Extraction</a:t>
            </a:r>
            <a:r>
              <a:rPr lang="nl-NL" dirty="0" smtClean="0">
                <a:ea typeface="ＭＳ Ｐゴシック" pitchFamily="-65" charset="-128"/>
              </a:rPr>
              <a:t> (1)</a:t>
            </a:r>
            <a:endParaRPr lang="nl-NL" dirty="0" smtClean="0">
              <a:ea typeface="ＭＳ Ｐゴシック" pitchFamily="-65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z="2400" dirty="0" err="1" smtClean="0">
                <a:ea typeface="ＭＳ Ｐゴシック" pitchFamily="-65" charset="-128"/>
              </a:rPr>
              <a:t>Required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to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find</a:t>
            </a:r>
            <a:r>
              <a:rPr lang="nl-NL" sz="2400" dirty="0" smtClean="0">
                <a:ea typeface="ＭＳ Ｐゴシック" pitchFamily="-65" charset="-128"/>
              </a:rPr>
              <a:t> counter-relations </a:t>
            </a:r>
            <a:r>
              <a:rPr lang="nl-NL" sz="2400" dirty="0" err="1" smtClean="0">
                <a:ea typeface="ＭＳ Ｐゴシック" pitchFamily="-65" charset="-128"/>
              </a:rPr>
              <a:t>between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strategies</a:t>
            </a:r>
            <a:endParaRPr lang="nl-NL" sz="2400" dirty="0" smtClean="0">
              <a:ea typeface="ＭＳ Ｐゴシック" pitchFamily="-65" charset="-128"/>
            </a:endParaRPr>
          </a:p>
          <a:p>
            <a:pPr eaLnBrk="1" hangingPunct="1"/>
            <a:r>
              <a:rPr lang="nl-NL" sz="2400" dirty="0" err="1" smtClean="0">
                <a:ea typeface="ＭＳ Ｐゴシック" pitchFamily="-65" charset="-128"/>
              </a:rPr>
              <a:t>Some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examples</a:t>
            </a:r>
            <a:r>
              <a:rPr lang="nl-NL" sz="2400" dirty="0" smtClean="0">
                <a:ea typeface="ＭＳ Ｐゴシック" pitchFamily="-65" charset="-128"/>
              </a:rPr>
              <a:t> of </a:t>
            </a:r>
            <a:r>
              <a:rPr lang="nl-NL" sz="2400" dirty="0" err="1" smtClean="0">
                <a:ea typeface="ＭＳ Ｐゴシック" pitchFamily="-65" charset="-128"/>
              </a:rPr>
              <a:t>strategy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names</a:t>
            </a:r>
            <a:r>
              <a:rPr lang="nl-NL" sz="2400" dirty="0" smtClean="0">
                <a:ea typeface="ＭＳ Ｐゴシック" pitchFamily="-65" charset="-128"/>
              </a:rPr>
              <a:t>:</a:t>
            </a:r>
          </a:p>
          <a:p>
            <a:pPr lvl="1" eaLnBrk="1" hangingPunct="1"/>
            <a:r>
              <a:rPr lang="nl-NL" sz="2000" dirty="0" smtClean="0">
                <a:ea typeface="ＭＳ Ｐゴシック" pitchFamily="-65" charset="-128"/>
              </a:rPr>
              <a:t>1 </a:t>
            </a:r>
            <a:r>
              <a:rPr lang="nl-NL" sz="2000" dirty="0" err="1" smtClean="0">
                <a:ea typeface="ＭＳ Ｐゴシック" pitchFamily="-65" charset="-128"/>
              </a:rPr>
              <a:t>Rax</a:t>
            </a:r>
            <a:r>
              <a:rPr lang="nl-NL" sz="2000" dirty="0" smtClean="0">
                <a:ea typeface="ＭＳ Ｐゴシック" pitchFamily="-65" charset="-128"/>
              </a:rPr>
              <a:t> FE</a:t>
            </a:r>
          </a:p>
          <a:p>
            <a:pPr lvl="1" eaLnBrk="1" hangingPunct="1"/>
            <a:r>
              <a:rPr lang="nl-NL" sz="2000" dirty="0" smtClean="0">
                <a:ea typeface="ＭＳ Ｐゴシック" pitchFamily="-65" charset="-128"/>
              </a:rPr>
              <a:t>2 Gateway</a:t>
            </a:r>
          </a:p>
          <a:p>
            <a:pPr lvl="1" eaLnBrk="1" hangingPunct="1"/>
            <a:r>
              <a:rPr lang="nl-NL" sz="2000" dirty="0" smtClean="0">
                <a:ea typeface="ＭＳ Ｐゴシック" pitchFamily="-65" charset="-128"/>
              </a:rPr>
              <a:t>2 Port </a:t>
            </a:r>
            <a:r>
              <a:rPr lang="nl-NL" sz="2000" dirty="0" err="1" smtClean="0">
                <a:ea typeface="ＭＳ Ｐゴシック" pitchFamily="-65" charset="-128"/>
              </a:rPr>
              <a:t>Wraith</a:t>
            </a:r>
            <a:endParaRPr lang="nl-NL" sz="2000" dirty="0" smtClean="0">
              <a:ea typeface="ＭＳ Ｐゴシック" pitchFamily="-65" charset="-128"/>
            </a:endParaRPr>
          </a:p>
          <a:p>
            <a:pPr lvl="1" eaLnBrk="1" hangingPunct="1"/>
            <a:r>
              <a:rPr lang="nl-NL" sz="2000" dirty="0" smtClean="0">
                <a:ea typeface="ＭＳ Ｐゴシック" pitchFamily="-65" charset="-128"/>
              </a:rPr>
              <a:t>14 CC</a:t>
            </a:r>
          </a:p>
          <a:p>
            <a:pPr lvl="1" eaLnBrk="1" hangingPunct="1"/>
            <a:r>
              <a:rPr lang="nl-NL" sz="2000" dirty="0" smtClean="0">
                <a:ea typeface="ＭＳ Ｐゴシック" pitchFamily="-65" charset="-128"/>
              </a:rPr>
              <a:t>Double </a:t>
            </a:r>
            <a:r>
              <a:rPr lang="nl-NL" sz="2000" dirty="0" err="1" smtClean="0">
                <a:ea typeface="ＭＳ Ｐゴシック" pitchFamily="-65" charset="-128"/>
              </a:rPr>
              <a:t>Expand</a:t>
            </a:r>
            <a:endParaRPr lang="nl-NL" sz="2000" dirty="0" smtClean="0">
              <a:ea typeface="ＭＳ Ｐゴシック" pitchFamily="-65" charset="-128"/>
            </a:endParaRPr>
          </a:p>
          <a:p>
            <a:pPr lvl="1" eaLnBrk="1" hangingPunct="1"/>
            <a:r>
              <a:rPr lang="nl-NL" sz="2000" dirty="0" smtClean="0">
                <a:ea typeface="ＭＳ Ｐゴシック" pitchFamily="-65" charset="-128"/>
              </a:rPr>
              <a:t>Proxy 5 </a:t>
            </a:r>
            <a:r>
              <a:rPr lang="nl-NL" sz="2000" dirty="0" err="1" smtClean="0">
                <a:ea typeface="ＭＳ Ｐゴシック" pitchFamily="-65" charset="-128"/>
              </a:rPr>
              <a:t>Rax</a:t>
            </a:r>
            <a:endParaRPr lang="nl-NL" sz="2000" dirty="0" smtClean="0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err="1" smtClean="0">
                <a:ea typeface="ＭＳ Ｐゴシック" pitchFamily="-65" charset="-128"/>
              </a:rPr>
              <a:t>Strategy</a:t>
            </a:r>
            <a:r>
              <a:rPr lang="nl-NL" dirty="0" smtClean="0">
                <a:ea typeface="ＭＳ Ｐゴシック" pitchFamily="-65" charset="-128"/>
              </a:rPr>
              <a:t> Name </a:t>
            </a:r>
            <a:r>
              <a:rPr lang="nl-NL" dirty="0" err="1" smtClean="0">
                <a:ea typeface="ＭＳ Ｐゴシック" pitchFamily="-65" charset="-128"/>
              </a:rPr>
              <a:t>Extraction</a:t>
            </a:r>
            <a:r>
              <a:rPr lang="nl-NL" dirty="0" smtClean="0">
                <a:ea typeface="ＭＳ Ｐゴシック" pitchFamily="-65" charset="-128"/>
              </a:rPr>
              <a:t> (2)</a:t>
            </a:r>
            <a:endParaRPr lang="nl-NL" dirty="0" smtClean="0">
              <a:ea typeface="ＭＳ Ｐゴシック" pitchFamily="-65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z="2400" dirty="0" err="1" smtClean="0">
                <a:ea typeface="ＭＳ Ｐゴシック" pitchFamily="-65" charset="-128"/>
              </a:rPr>
              <a:t>Attempted</a:t>
            </a:r>
            <a:r>
              <a:rPr lang="nl-NL" sz="2400" dirty="0" smtClean="0">
                <a:ea typeface="ＭＳ Ｐゴシック" pitchFamily="-65" charset="-128"/>
              </a:rPr>
              <a:t>: Stanford CRF </a:t>
            </a:r>
            <a:r>
              <a:rPr lang="nl-NL" sz="2400" dirty="0" err="1" smtClean="0">
                <a:ea typeface="ＭＳ Ｐゴシック" pitchFamily="-65" charset="-128"/>
              </a:rPr>
              <a:t>classifier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with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manually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annotated</a:t>
            </a:r>
            <a:r>
              <a:rPr lang="nl-NL" sz="2400" dirty="0" smtClean="0">
                <a:ea typeface="ＭＳ Ｐゴシック" pitchFamily="-65" charset="-128"/>
              </a:rPr>
              <a:t> data</a:t>
            </a:r>
          </a:p>
          <a:p>
            <a:pPr lvl="1" eaLnBrk="1" hangingPunct="1"/>
            <a:r>
              <a:rPr lang="nl-NL" sz="2000" dirty="0" smtClean="0">
                <a:ea typeface="ＭＳ Ｐゴシック" pitchFamily="-65" charset="-128"/>
              </a:rPr>
              <a:t>Bad performance</a:t>
            </a:r>
          </a:p>
          <a:p>
            <a:pPr lvl="1" eaLnBrk="1" hangingPunct="1"/>
            <a:r>
              <a:rPr lang="nl-NL" sz="2000" dirty="0" err="1" smtClean="0">
                <a:ea typeface="ＭＳ Ｐゴシック" pitchFamily="-65" charset="-128"/>
              </a:rPr>
              <a:t>Likely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due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to</a:t>
            </a:r>
            <a:r>
              <a:rPr lang="nl-NL" sz="2000" dirty="0" smtClean="0">
                <a:ea typeface="ＭＳ Ｐゴシック" pitchFamily="-65" charset="-128"/>
              </a:rPr>
              <a:t> low </a:t>
            </a:r>
            <a:r>
              <a:rPr lang="nl-NL" sz="2000" dirty="0" err="1" smtClean="0">
                <a:ea typeface="ＭＳ Ｐゴシック" pitchFamily="-65" charset="-128"/>
              </a:rPr>
              <a:t>amount</a:t>
            </a:r>
            <a:r>
              <a:rPr lang="nl-NL" sz="2000" dirty="0" smtClean="0">
                <a:ea typeface="ＭＳ Ｐゴシック" pitchFamily="-65" charset="-128"/>
              </a:rPr>
              <a:t> of </a:t>
            </a:r>
            <a:r>
              <a:rPr lang="nl-NL" sz="2000" dirty="0" err="1" smtClean="0">
                <a:ea typeface="ＭＳ Ｐゴシック" pitchFamily="-65" charset="-128"/>
              </a:rPr>
              <a:t>manually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annotated</a:t>
            </a:r>
            <a:r>
              <a:rPr lang="nl-NL" sz="2000" dirty="0" smtClean="0">
                <a:ea typeface="ＭＳ Ｐゴシック" pitchFamily="-65" charset="-128"/>
              </a:rPr>
              <a:t> data</a:t>
            </a:r>
          </a:p>
          <a:p>
            <a:pPr eaLnBrk="1" hangingPunct="1"/>
            <a:r>
              <a:rPr lang="nl-NL" sz="2400" dirty="0" err="1" smtClean="0">
                <a:ea typeface="ＭＳ Ｐゴシック" pitchFamily="-65" charset="-128"/>
              </a:rPr>
              <a:t>Currently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using</a:t>
            </a:r>
            <a:r>
              <a:rPr lang="nl-NL" sz="2400" dirty="0" smtClean="0">
                <a:ea typeface="ＭＳ Ｐゴシック" pitchFamily="-65" charset="-128"/>
              </a:rPr>
              <a:t>: </a:t>
            </a:r>
            <a:r>
              <a:rPr lang="nl-NL" sz="2400" dirty="0" err="1" smtClean="0">
                <a:ea typeface="ＭＳ Ｐゴシック" pitchFamily="-65" charset="-128"/>
              </a:rPr>
              <a:t>handcrafted</a:t>
            </a:r>
            <a:r>
              <a:rPr lang="nl-NL" sz="2400" dirty="0" smtClean="0">
                <a:ea typeface="ＭＳ Ｐゴシック" pitchFamily="-65" charset="-128"/>
              </a:rPr>
              <a:t> heuristics</a:t>
            </a:r>
          </a:p>
          <a:p>
            <a:pPr lvl="1" eaLnBrk="1" hangingPunct="1"/>
            <a:r>
              <a:rPr lang="nl-NL" sz="2000" dirty="0" err="1" smtClean="0">
                <a:ea typeface="ＭＳ Ｐゴシック" pitchFamily="-65" charset="-128"/>
              </a:rPr>
              <a:t>Allow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numbers</a:t>
            </a:r>
            <a:endParaRPr lang="nl-NL" sz="2000" dirty="0" smtClean="0">
              <a:ea typeface="ＭＳ Ｐゴシック" pitchFamily="-65" charset="-128"/>
            </a:endParaRPr>
          </a:p>
          <a:p>
            <a:pPr lvl="1" eaLnBrk="1" hangingPunct="1"/>
            <a:r>
              <a:rPr lang="nl-NL" sz="2000" dirty="0" err="1" smtClean="0">
                <a:ea typeface="ＭＳ Ｐゴシック" pitchFamily="-65" charset="-128"/>
              </a:rPr>
              <a:t>Allow</a:t>
            </a:r>
            <a:r>
              <a:rPr lang="nl-NL" sz="2000" dirty="0" smtClean="0">
                <a:ea typeface="ＭＳ Ｐゴシック" pitchFamily="-65" charset="-128"/>
              </a:rPr>
              <a:t> tokens </a:t>
            </a:r>
            <a:r>
              <a:rPr lang="nl-NL" sz="2000" dirty="0" err="1" smtClean="0">
                <a:ea typeface="ＭＳ Ｐゴシック" pitchFamily="-65" charset="-128"/>
              </a:rPr>
              <a:t>starting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with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capitals</a:t>
            </a:r>
            <a:endParaRPr lang="nl-NL" sz="2000" dirty="0" smtClean="0">
              <a:ea typeface="ＭＳ Ｐゴシック" pitchFamily="-65" charset="-128"/>
            </a:endParaRPr>
          </a:p>
          <a:p>
            <a:pPr lvl="1" eaLnBrk="1" hangingPunct="1"/>
            <a:r>
              <a:rPr lang="nl-NL" sz="2000" dirty="0" err="1" smtClean="0">
                <a:ea typeface="ＭＳ Ｐゴシック" pitchFamily="-65" charset="-128"/>
              </a:rPr>
              <a:t>Remove</a:t>
            </a:r>
            <a:r>
              <a:rPr lang="nl-NL" sz="2000" dirty="0" smtClean="0">
                <a:ea typeface="ＭＳ Ｐゴシック" pitchFamily="-65" charset="-128"/>
              </a:rPr>
              <a:t> single-token </a:t>
            </a:r>
            <a:r>
              <a:rPr lang="nl-NL" sz="2000" dirty="0" err="1" smtClean="0">
                <a:ea typeface="ＭＳ Ｐゴシック" pitchFamily="-65" charset="-128"/>
              </a:rPr>
              <a:t>names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that</a:t>
            </a:r>
            <a:r>
              <a:rPr lang="nl-NL" sz="2000" dirty="0" smtClean="0">
                <a:ea typeface="ＭＳ Ｐゴシック" pitchFamily="-65" charset="-128"/>
              </a:rPr>
              <a:t> are </a:t>
            </a:r>
            <a:r>
              <a:rPr lang="nl-NL" sz="2000" dirty="0" err="1" smtClean="0">
                <a:ea typeface="ＭＳ Ｐゴシック" pitchFamily="-65" charset="-128"/>
              </a:rPr>
              <a:t>known</a:t>
            </a:r>
            <a:r>
              <a:rPr lang="nl-NL" sz="2000" dirty="0" smtClean="0">
                <a:ea typeface="ＭＳ Ｐゴシック" pitchFamily="-65" charset="-128"/>
              </a:rPr>
              <a:t> Unit/Building types</a:t>
            </a:r>
            <a:endParaRPr lang="nl-NL" sz="2000" dirty="0" smtClean="0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56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smtClean="0">
                <a:ea typeface="ＭＳ Ｐゴシック" pitchFamily="-65" charset="-128"/>
              </a:rPr>
              <a:t>Map </a:t>
            </a:r>
            <a:r>
              <a:rPr lang="nl-NL" dirty="0" err="1" smtClean="0">
                <a:ea typeface="ＭＳ Ｐゴシック" pitchFamily="-65" charset="-128"/>
              </a:rPr>
              <a:t>Extraction</a:t>
            </a:r>
            <a:endParaRPr lang="nl-NL" dirty="0" smtClean="0">
              <a:ea typeface="ＭＳ Ｐゴシック" pitchFamily="-65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z="2400" dirty="0" err="1" smtClean="0">
                <a:ea typeface="ＭＳ Ｐゴシック" pitchFamily="-65" charset="-128"/>
              </a:rPr>
              <a:t>Similar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problem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to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Strategy</a:t>
            </a:r>
            <a:r>
              <a:rPr lang="nl-NL" sz="2400" dirty="0" smtClean="0">
                <a:ea typeface="ＭＳ Ｐゴシック" pitchFamily="-65" charset="-128"/>
              </a:rPr>
              <a:t> Name </a:t>
            </a:r>
            <a:r>
              <a:rPr lang="nl-NL" sz="2400" dirty="0" err="1" smtClean="0">
                <a:ea typeface="ＭＳ Ｐゴシック" pitchFamily="-65" charset="-128"/>
              </a:rPr>
              <a:t>Extraction</a:t>
            </a:r>
            <a:endParaRPr lang="nl-NL" sz="2400" dirty="0" smtClean="0">
              <a:ea typeface="ＭＳ Ｐゴシック" pitchFamily="-65" charset="-128"/>
            </a:endParaRPr>
          </a:p>
          <a:p>
            <a:pPr eaLnBrk="1" hangingPunct="1"/>
            <a:r>
              <a:rPr lang="nl-NL" sz="2400" dirty="0" err="1" smtClean="0">
                <a:ea typeface="ＭＳ Ｐゴシック" pitchFamily="-65" charset="-128"/>
              </a:rPr>
              <a:t>Luckily</a:t>
            </a:r>
            <a:r>
              <a:rPr lang="nl-NL" sz="2400" dirty="0" smtClean="0">
                <a:ea typeface="ＭＳ Ｐゴシック" pitchFamily="-65" charset="-128"/>
              </a:rPr>
              <a:t>, </a:t>
            </a:r>
            <a:r>
              <a:rPr lang="nl-NL" sz="2400" dirty="0" err="1" smtClean="0">
                <a:ea typeface="ＭＳ Ｐゴシック" pitchFamily="-65" charset="-128"/>
              </a:rPr>
              <a:t>exhaustive</a:t>
            </a:r>
            <a:r>
              <a:rPr lang="nl-NL" sz="2400" dirty="0" smtClean="0">
                <a:ea typeface="ＭＳ Ｐゴシック" pitchFamily="-65" charset="-128"/>
              </a:rPr>
              <a:t> list of map </a:t>
            </a:r>
            <a:r>
              <a:rPr lang="nl-NL" sz="2400" dirty="0" err="1" smtClean="0">
                <a:ea typeface="ＭＳ Ｐゴシック" pitchFamily="-65" charset="-128"/>
              </a:rPr>
              <a:t>names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available</a:t>
            </a:r>
            <a:endParaRPr lang="nl-NL" sz="2400" dirty="0" smtClean="0">
              <a:ea typeface="ＭＳ Ｐゴシック" pitchFamily="-65" charset="-128"/>
            </a:endParaRPr>
          </a:p>
          <a:p>
            <a:pPr lvl="1" eaLnBrk="1" hangingPunct="1"/>
            <a:r>
              <a:rPr lang="nl-NL" sz="2000" dirty="0" err="1" smtClean="0">
                <a:ea typeface="ＭＳ Ｐゴシック" pitchFamily="-65" charset="-128"/>
              </a:rPr>
              <a:t>Can</a:t>
            </a:r>
            <a:r>
              <a:rPr lang="nl-NL" sz="2000" dirty="0" smtClean="0">
                <a:ea typeface="ＭＳ Ｐゴシック" pitchFamily="-65" charset="-128"/>
              </a:rPr>
              <a:t> match tokens </a:t>
            </a:r>
            <a:r>
              <a:rPr lang="nl-NL" sz="2000" dirty="0" err="1" smtClean="0">
                <a:ea typeface="ＭＳ Ｐゴシック" pitchFamily="-65" charset="-128"/>
              </a:rPr>
              <a:t>with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manually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created</a:t>
            </a:r>
            <a:r>
              <a:rPr lang="nl-NL" sz="2000" dirty="0" smtClean="0">
                <a:ea typeface="ＭＳ Ｐゴシック" pitchFamily="-65" charset="-128"/>
              </a:rPr>
              <a:t> list of Map </a:t>
            </a:r>
            <a:r>
              <a:rPr lang="nl-NL" sz="2000" dirty="0" err="1" smtClean="0">
                <a:ea typeface="ＭＳ Ｐゴシック" pitchFamily="-65" charset="-128"/>
              </a:rPr>
              <a:t>Names</a:t>
            </a:r>
            <a:endParaRPr lang="nl-NL" sz="2000" dirty="0" smtClean="0">
              <a:ea typeface="ＭＳ Ｐゴシック" pitchFamily="-65" charset="-128"/>
            </a:endParaRPr>
          </a:p>
          <a:p>
            <a:pPr lvl="1" eaLnBrk="1" hangingPunct="1"/>
            <a:r>
              <a:rPr lang="nl-NL" sz="2000" dirty="0" err="1" smtClean="0">
                <a:ea typeface="ＭＳ Ｐゴシック" pitchFamily="-65" charset="-128"/>
              </a:rPr>
              <a:t>Cannot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detect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descriptions</a:t>
            </a:r>
            <a:r>
              <a:rPr lang="nl-NL" sz="2000" dirty="0" smtClean="0">
                <a:ea typeface="ＭＳ Ｐゴシック" pitchFamily="-65" charset="-128"/>
              </a:rPr>
              <a:t> of </a:t>
            </a:r>
            <a:r>
              <a:rPr lang="nl-NL" sz="2000" dirty="0" err="1" smtClean="0">
                <a:ea typeface="ＭＳ Ｐゴシック" pitchFamily="-65" charset="-128"/>
              </a:rPr>
              <a:t>larger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groups</a:t>
            </a:r>
            <a:r>
              <a:rPr lang="nl-NL" sz="2000" dirty="0" smtClean="0">
                <a:ea typeface="ＭＳ Ｐゴシック" pitchFamily="-65" charset="-128"/>
              </a:rPr>
              <a:t> of </a:t>
            </a:r>
            <a:r>
              <a:rPr lang="nl-NL" sz="2000" dirty="0" err="1" smtClean="0">
                <a:ea typeface="ＭＳ Ｐゴシック" pitchFamily="-65" charset="-128"/>
              </a:rPr>
              <a:t>maps</a:t>
            </a:r>
            <a:endParaRPr lang="nl-NL" sz="2000" dirty="0" smtClean="0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20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err="1" smtClean="0">
                <a:ea typeface="ＭＳ Ｐゴシック" pitchFamily="-65" charset="-128"/>
              </a:rPr>
              <a:t>Navigation</a:t>
            </a:r>
            <a:r>
              <a:rPr lang="nl-NL" dirty="0" smtClean="0">
                <a:ea typeface="ＭＳ Ｐゴシック" pitchFamily="-65" charset="-128"/>
              </a:rPr>
              <a:t> &amp; </a:t>
            </a:r>
            <a:r>
              <a:rPr lang="nl-NL" dirty="0" err="1" smtClean="0">
                <a:ea typeface="ＭＳ Ｐゴシック" pitchFamily="-65" charset="-128"/>
              </a:rPr>
              <a:t>Visualization</a:t>
            </a:r>
            <a:r>
              <a:rPr lang="nl-NL" dirty="0" smtClean="0">
                <a:ea typeface="ＭＳ Ｐゴシック" pitchFamily="-65" charset="-128"/>
              </a:rPr>
              <a:t> (1)</a:t>
            </a:r>
            <a:endParaRPr lang="nl-NL" dirty="0" smtClean="0">
              <a:ea typeface="ＭＳ Ｐゴシック" pitchFamily="-65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5547066" cy="443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6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err="1" smtClean="0">
                <a:ea typeface="ＭＳ Ｐゴシック" pitchFamily="-65" charset="-128"/>
              </a:rPr>
              <a:t>Navigation</a:t>
            </a:r>
            <a:r>
              <a:rPr lang="nl-NL" dirty="0" smtClean="0">
                <a:ea typeface="ＭＳ Ｐゴシック" pitchFamily="-65" charset="-128"/>
              </a:rPr>
              <a:t> &amp; </a:t>
            </a:r>
            <a:r>
              <a:rPr lang="nl-NL" dirty="0" err="1" smtClean="0">
                <a:ea typeface="ＭＳ Ｐゴシック" pitchFamily="-65" charset="-128"/>
              </a:rPr>
              <a:t>Visualization</a:t>
            </a:r>
            <a:r>
              <a:rPr lang="nl-NL" dirty="0" smtClean="0">
                <a:ea typeface="ＭＳ Ｐゴシック" pitchFamily="-65" charset="-128"/>
              </a:rPr>
              <a:t> (2)</a:t>
            </a:r>
            <a:endParaRPr lang="nl-NL" dirty="0" smtClean="0">
              <a:ea typeface="ＭＳ Ｐゴシック" pitchFamily="-65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00064"/>
            <a:ext cx="5655618" cy="40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err="1" smtClean="0">
                <a:ea typeface="ＭＳ Ｐゴシック" pitchFamily="-65" charset="-128"/>
              </a:rPr>
              <a:t>Navigation</a:t>
            </a:r>
            <a:r>
              <a:rPr lang="nl-NL" dirty="0" smtClean="0">
                <a:ea typeface="ＭＳ Ｐゴシック" pitchFamily="-65" charset="-128"/>
              </a:rPr>
              <a:t> &amp; </a:t>
            </a:r>
            <a:r>
              <a:rPr lang="nl-NL" dirty="0" err="1" smtClean="0">
                <a:ea typeface="ＭＳ Ｐゴシック" pitchFamily="-65" charset="-128"/>
              </a:rPr>
              <a:t>Visualization</a:t>
            </a:r>
            <a:r>
              <a:rPr lang="nl-NL" dirty="0" smtClean="0">
                <a:ea typeface="ＭＳ Ｐゴシック" pitchFamily="-65" charset="-128"/>
              </a:rPr>
              <a:t> (3)</a:t>
            </a:r>
            <a:endParaRPr lang="nl-NL" dirty="0" smtClean="0">
              <a:ea typeface="ＭＳ Ｐゴシック" pitchFamily="-65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01" y="1772816"/>
            <a:ext cx="4755430" cy="446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err="1" smtClean="0">
                <a:ea typeface="ＭＳ Ｐゴシック" pitchFamily="-65" charset="-128"/>
              </a:rPr>
              <a:t>Conclusions</a:t>
            </a:r>
            <a:endParaRPr lang="nl-NL" dirty="0" smtClean="0">
              <a:ea typeface="ＭＳ Ｐゴシック" pitchFamily="-65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z="2400" dirty="0" err="1" smtClean="0">
                <a:ea typeface="ＭＳ Ｐゴシック" pitchFamily="-65" charset="-128"/>
              </a:rPr>
              <a:t>Currently</a:t>
            </a:r>
            <a:r>
              <a:rPr lang="nl-NL" sz="2400" dirty="0" smtClean="0">
                <a:ea typeface="ＭＳ Ｐゴシック" pitchFamily="-65" charset="-128"/>
              </a:rPr>
              <a:t> a heavy </a:t>
            </a:r>
            <a:r>
              <a:rPr lang="nl-NL" sz="2400" dirty="0" err="1" smtClean="0">
                <a:ea typeface="ＭＳ Ｐゴシック" pitchFamily="-65" charset="-128"/>
              </a:rPr>
              <a:t>reliance</a:t>
            </a:r>
            <a:r>
              <a:rPr lang="nl-NL" sz="2400" dirty="0" smtClean="0">
                <a:ea typeface="ＭＳ Ｐゴシック" pitchFamily="-65" charset="-128"/>
              </a:rPr>
              <a:t> on </a:t>
            </a:r>
            <a:r>
              <a:rPr lang="nl-NL" sz="2400" dirty="0" err="1" smtClean="0">
                <a:ea typeface="ＭＳ Ｐゴシック" pitchFamily="-65" charset="-128"/>
              </a:rPr>
              <a:t>handcrafted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and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hardcoded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rules</a:t>
            </a:r>
            <a:r>
              <a:rPr lang="nl-NL" sz="2400" dirty="0" smtClean="0">
                <a:ea typeface="ＭＳ Ｐゴシック" pitchFamily="-65" charset="-128"/>
              </a:rPr>
              <a:t> / </a:t>
            </a:r>
            <a:r>
              <a:rPr lang="nl-NL" sz="2400" dirty="0" err="1" smtClean="0">
                <a:ea typeface="ＭＳ Ｐゴシック" pitchFamily="-65" charset="-128"/>
              </a:rPr>
              <a:t>solutions</a:t>
            </a:r>
            <a:endParaRPr lang="nl-NL" sz="2400" dirty="0" smtClean="0">
              <a:ea typeface="ＭＳ Ｐゴシック" pitchFamily="-65" charset="-128"/>
            </a:endParaRPr>
          </a:p>
          <a:p>
            <a:pPr lvl="1" eaLnBrk="1" hangingPunct="1"/>
            <a:r>
              <a:rPr lang="nl-NL" sz="2000" dirty="0" err="1" smtClean="0">
                <a:ea typeface="ＭＳ Ｐゴシック" pitchFamily="-65" charset="-128"/>
              </a:rPr>
              <a:t>Difficult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to</a:t>
            </a:r>
            <a:r>
              <a:rPr lang="nl-NL" sz="2000" dirty="0" smtClean="0">
                <a:ea typeface="ＭＳ Ｐゴシック" pitchFamily="-65" charset="-128"/>
              </a:rPr>
              <a:t> get </a:t>
            </a:r>
            <a:r>
              <a:rPr lang="nl-NL" sz="2000" dirty="0" err="1" smtClean="0">
                <a:ea typeface="ＭＳ Ｐゴシック" pitchFamily="-65" charset="-128"/>
              </a:rPr>
              <a:t>away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from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them</a:t>
            </a:r>
            <a:r>
              <a:rPr lang="nl-NL" sz="2000" dirty="0" smtClean="0">
                <a:ea typeface="ＭＳ Ｐゴシック" pitchFamily="-65" charset="-128"/>
              </a:rPr>
              <a:t> without a large </a:t>
            </a:r>
            <a:r>
              <a:rPr lang="nl-NL" sz="2000" dirty="0" err="1" smtClean="0">
                <a:ea typeface="ＭＳ Ｐゴシック" pitchFamily="-65" charset="-128"/>
              </a:rPr>
              <a:t>manually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annotated</a:t>
            </a:r>
            <a:r>
              <a:rPr lang="nl-NL" sz="2000" dirty="0" smtClean="0">
                <a:ea typeface="ＭＳ Ｐゴシック" pitchFamily="-65" charset="-128"/>
              </a:rPr>
              <a:t> corpus</a:t>
            </a:r>
          </a:p>
          <a:p>
            <a:pPr lvl="1" eaLnBrk="1" hangingPunct="1"/>
            <a:r>
              <a:rPr lang="nl-NL" sz="2000" dirty="0" smtClean="0">
                <a:ea typeface="ＭＳ Ｐゴシック" pitchFamily="-65" charset="-128"/>
              </a:rPr>
              <a:t>Works </a:t>
            </a:r>
            <a:r>
              <a:rPr lang="nl-NL" sz="2000" dirty="0" err="1" smtClean="0">
                <a:ea typeface="ＭＳ Ｐゴシック" pitchFamily="-65" charset="-128"/>
              </a:rPr>
              <a:t>surprisingly</a:t>
            </a:r>
            <a:r>
              <a:rPr lang="nl-NL" sz="2000" dirty="0" smtClean="0">
                <a:ea typeface="ＭＳ Ｐゴシック" pitchFamily="-65" charset="-128"/>
              </a:rPr>
              <a:t> well in </a:t>
            </a:r>
            <a:r>
              <a:rPr lang="nl-NL" sz="2000" dirty="0" err="1" smtClean="0">
                <a:ea typeface="ＭＳ Ｐゴシック" pitchFamily="-65" charset="-128"/>
              </a:rPr>
              <a:t>some</a:t>
            </a:r>
            <a:r>
              <a:rPr lang="nl-NL" sz="2000" dirty="0" smtClean="0">
                <a:ea typeface="ＭＳ Ｐゴシック" pitchFamily="-65" charset="-128"/>
              </a:rPr>
              <a:t> cases</a:t>
            </a:r>
          </a:p>
          <a:p>
            <a:pPr lvl="1" eaLnBrk="1" hangingPunct="1"/>
            <a:r>
              <a:rPr lang="nl-NL" sz="2000" dirty="0" err="1" smtClean="0">
                <a:ea typeface="ＭＳ Ｐゴシック" pitchFamily="-65" charset="-128"/>
              </a:rPr>
              <a:t>Fails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horribly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when</a:t>
            </a:r>
            <a:r>
              <a:rPr lang="nl-NL" sz="2000" dirty="0" smtClean="0">
                <a:ea typeface="ＭＳ Ｐゴシック" pitchFamily="-65" charset="-128"/>
              </a:rPr>
              <a:t> a </a:t>
            </a:r>
            <a:r>
              <a:rPr lang="nl-NL" sz="2000" dirty="0" err="1" smtClean="0">
                <a:ea typeface="ＭＳ Ｐゴシック" pitchFamily="-65" charset="-128"/>
              </a:rPr>
              <a:t>weird</a:t>
            </a:r>
            <a:r>
              <a:rPr lang="nl-NL" sz="2000" dirty="0" smtClean="0">
                <a:ea typeface="ＭＳ Ｐゴシック" pitchFamily="-65" charset="-128"/>
              </a:rPr>
              <a:t> person </a:t>
            </a:r>
            <a:r>
              <a:rPr lang="nl-NL" sz="2000" dirty="0" err="1" smtClean="0">
                <a:ea typeface="ＭＳ Ｐゴシック" pitchFamily="-65" charset="-128"/>
              </a:rPr>
              <a:t>wrote</a:t>
            </a:r>
            <a:r>
              <a:rPr lang="nl-NL" sz="2000" dirty="0" smtClean="0">
                <a:ea typeface="ＭＳ Ｐゴシック" pitchFamily="-65" charset="-128"/>
              </a:rPr>
              <a:t> the </a:t>
            </a:r>
            <a:r>
              <a:rPr lang="nl-NL" sz="2000" dirty="0" err="1" smtClean="0">
                <a:ea typeface="ＭＳ Ｐゴシック" pitchFamily="-65" charset="-128"/>
              </a:rPr>
              <a:t>wiki</a:t>
            </a:r>
            <a:r>
              <a:rPr lang="nl-NL" sz="2000" dirty="0" smtClean="0">
                <a:ea typeface="ＭＳ Ｐゴシック" pitchFamily="-65" charset="-128"/>
              </a:rPr>
              <a:t> page</a:t>
            </a:r>
            <a:endParaRPr lang="nl-NL" sz="2000" dirty="0" smtClean="0">
              <a:ea typeface="ＭＳ Ｐゴシック" pitchFamily="-65" charset="-128"/>
            </a:endParaRPr>
          </a:p>
          <a:p>
            <a:pPr eaLnBrk="1" hangingPunct="1"/>
            <a:r>
              <a:rPr lang="nl-NL" sz="2400" dirty="0" err="1" smtClean="0">
                <a:ea typeface="ＭＳ Ｐゴシック" pitchFamily="-65" charset="-128"/>
              </a:rPr>
              <a:t>Can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gain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insight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into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strategies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using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Gephi</a:t>
            </a:r>
            <a:endParaRPr lang="nl-NL" sz="2400" dirty="0" smtClean="0">
              <a:ea typeface="ＭＳ Ｐゴシック" pitchFamily="-65" charset="-128"/>
            </a:endParaRPr>
          </a:p>
          <a:p>
            <a:pPr lvl="1" eaLnBrk="1" hangingPunct="1"/>
            <a:r>
              <a:rPr lang="nl-NL" sz="2000" dirty="0" err="1" smtClean="0">
                <a:ea typeface="ＭＳ Ｐゴシック" pitchFamily="-65" charset="-128"/>
              </a:rPr>
              <a:t>And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especially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gain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insight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into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what</a:t>
            </a:r>
            <a:r>
              <a:rPr lang="nl-NL" sz="2000" dirty="0" smtClean="0">
                <a:ea typeface="ＭＳ Ｐゴシック" pitchFamily="-65" charset="-128"/>
              </a:rPr>
              <a:t> we do </a:t>
            </a:r>
            <a:r>
              <a:rPr lang="nl-NL" sz="2000" dirty="0" err="1" smtClean="0">
                <a:ea typeface="ＭＳ Ｐゴシック" pitchFamily="-65" charset="-128"/>
              </a:rPr>
              <a:t>not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yet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know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about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strategies</a:t>
            </a:r>
            <a:endParaRPr lang="nl-NL" sz="2000" dirty="0" smtClean="0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02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err="1" smtClean="0">
                <a:ea typeface="ＭＳ Ｐゴシック" pitchFamily="-65" charset="-128"/>
              </a:rPr>
              <a:t>Future</a:t>
            </a:r>
            <a:r>
              <a:rPr lang="nl-NL" dirty="0" smtClean="0">
                <a:ea typeface="ＭＳ Ｐゴシック" pitchFamily="-65" charset="-128"/>
              </a:rPr>
              <a:t> </a:t>
            </a:r>
            <a:r>
              <a:rPr lang="nl-NL" dirty="0" err="1" smtClean="0">
                <a:ea typeface="ＭＳ Ｐゴシック" pitchFamily="-65" charset="-128"/>
              </a:rPr>
              <a:t>Work</a:t>
            </a:r>
            <a:endParaRPr lang="nl-NL" dirty="0" smtClean="0">
              <a:ea typeface="ＭＳ Ｐゴシック" pitchFamily="-65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z="2400" dirty="0" smtClean="0">
                <a:ea typeface="ＭＳ Ｐゴシック" pitchFamily="-65" charset="-128"/>
              </a:rPr>
              <a:t>Make </a:t>
            </a:r>
            <a:r>
              <a:rPr lang="nl-NL" sz="2400" dirty="0" err="1" smtClean="0">
                <a:ea typeface="ＭＳ Ｐゴシック" pitchFamily="-65" charset="-128"/>
              </a:rPr>
              <a:t>use</a:t>
            </a:r>
            <a:r>
              <a:rPr lang="nl-NL" sz="2400" dirty="0" smtClean="0">
                <a:ea typeface="ＭＳ Ｐゴシック" pitchFamily="-65" charset="-128"/>
              </a:rPr>
              <a:t> of </a:t>
            </a:r>
            <a:r>
              <a:rPr lang="nl-NL" sz="2400" dirty="0" err="1" smtClean="0">
                <a:ea typeface="ＭＳ Ｐゴシック" pitchFamily="-65" charset="-128"/>
              </a:rPr>
              <a:t>text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surrounding</a:t>
            </a:r>
            <a:r>
              <a:rPr lang="nl-NL" sz="2400" dirty="0" smtClean="0">
                <a:ea typeface="ＭＳ Ｐゴシック" pitchFamily="-65" charset="-128"/>
              </a:rPr>
              <a:t> the </a:t>
            </a:r>
            <a:r>
              <a:rPr lang="nl-NL" sz="2400" dirty="0" err="1" smtClean="0">
                <a:ea typeface="ＭＳ Ｐゴシック" pitchFamily="-65" charset="-128"/>
              </a:rPr>
              <a:t>currently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used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elements</a:t>
            </a:r>
            <a:endParaRPr lang="nl-NL" sz="2400" dirty="0" smtClean="0">
              <a:ea typeface="ＭＳ Ｐゴシック" pitchFamily="-65" charset="-128"/>
            </a:endParaRPr>
          </a:p>
          <a:p>
            <a:pPr lvl="1" eaLnBrk="1" hangingPunct="1"/>
            <a:r>
              <a:rPr lang="nl-NL" sz="2000" dirty="0" smtClean="0">
                <a:ea typeface="ＭＳ Ｐゴシック" pitchFamily="-65" charset="-128"/>
              </a:rPr>
              <a:t>Sentiment </a:t>
            </a:r>
            <a:r>
              <a:rPr lang="nl-NL" sz="2000" dirty="0" err="1" smtClean="0">
                <a:ea typeface="ＭＳ Ｐゴシック" pitchFamily="-65" charset="-128"/>
              </a:rPr>
              <a:t>Mining</a:t>
            </a:r>
            <a:endParaRPr lang="nl-NL" sz="2000" dirty="0" smtClean="0">
              <a:ea typeface="ＭＳ Ｐゴシック" pitchFamily="-65" charset="-128"/>
            </a:endParaRPr>
          </a:p>
          <a:p>
            <a:pPr eaLnBrk="1" hangingPunct="1"/>
            <a:r>
              <a:rPr lang="nl-NL" sz="2000" dirty="0" err="1" smtClean="0">
                <a:ea typeface="ＭＳ Ｐゴシック" pitchFamily="-65" charset="-128"/>
              </a:rPr>
              <a:t>Manually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annotate</a:t>
            </a:r>
            <a:r>
              <a:rPr lang="nl-NL" sz="2000" dirty="0" smtClean="0">
                <a:ea typeface="ＭＳ Ｐゴシック" pitchFamily="-65" charset="-128"/>
              </a:rPr>
              <a:t> more data </a:t>
            </a:r>
            <a:r>
              <a:rPr lang="nl-NL" sz="2000" dirty="0" err="1" smtClean="0">
                <a:ea typeface="ＭＳ Ｐゴシック" pitchFamily="-65" charset="-128"/>
              </a:rPr>
              <a:t>and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replace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handcrafted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rules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with</a:t>
            </a:r>
            <a:r>
              <a:rPr lang="nl-NL" sz="2000" dirty="0" smtClean="0">
                <a:ea typeface="ＭＳ Ｐゴシック" pitchFamily="-65" charset="-128"/>
              </a:rPr>
              <a:t> Machine Learning </a:t>
            </a:r>
            <a:r>
              <a:rPr lang="nl-NL" sz="2000" dirty="0" err="1" smtClean="0">
                <a:ea typeface="ＭＳ Ｐゴシック" pitchFamily="-65" charset="-128"/>
              </a:rPr>
              <a:t>algorithms</a:t>
            </a:r>
            <a:endParaRPr lang="nl-NL" sz="2000" dirty="0" smtClean="0">
              <a:ea typeface="ＭＳ Ｐゴシック" pitchFamily="-65" charset="-128"/>
            </a:endParaRPr>
          </a:p>
          <a:p>
            <a:pPr eaLnBrk="1" hangingPunct="1"/>
            <a:r>
              <a:rPr lang="nl-NL" sz="2000" dirty="0" smtClean="0">
                <a:ea typeface="ＭＳ Ｐゴシック" pitchFamily="-65" charset="-128"/>
              </a:rPr>
              <a:t>Play </a:t>
            </a:r>
            <a:r>
              <a:rPr lang="nl-NL" sz="2000" dirty="0" err="1" smtClean="0">
                <a:ea typeface="ＭＳ Ｐゴシック" pitchFamily="-65" charset="-128"/>
              </a:rPr>
              <a:t>some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StarCraft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and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learn</a:t>
            </a:r>
            <a:r>
              <a:rPr lang="nl-NL" sz="2000" dirty="0" smtClean="0">
                <a:ea typeface="ＭＳ Ｐゴシック" pitchFamily="-65" charset="-128"/>
              </a:rPr>
              <a:t> more </a:t>
            </a:r>
            <a:r>
              <a:rPr lang="nl-NL" sz="2000" dirty="0" err="1" smtClean="0">
                <a:ea typeface="ＭＳ Ｐゴシック" pitchFamily="-65" charset="-128"/>
              </a:rPr>
              <a:t>about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strategies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currently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not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connected</a:t>
            </a:r>
            <a:r>
              <a:rPr lang="nl-NL" sz="2000" dirty="0" smtClean="0">
                <a:ea typeface="ＭＳ Ｐゴシック" pitchFamily="-65" charset="-128"/>
              </a:rPr>
              <a:t> in the </a:t>
            </a:r>
            <a:r>
              <a:rPr lang="nl-NL" sz="2000" dirty="0" err="1" smtClean="0">
                <a:ea typeface="ＭＳ Ｐゴシック" pitchFamily="-65" charset="-128"/>
              </a:rPr>
              <a:t>graph</a:t>
            </a:r>
            <a:endParaRPr lang="nl-NL" sz="2000" dirty="0" smtClean="0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2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err="1" smtClean="0">
                <a:ea typeface="ＭＳ Ｐゴシック" pitchFamily="-65" charset="-128"/>
              </a:rPr>
              <a:t>Thanks</a:t>
            </a:r>
            <a:r>
              <a:rPr lang="nl-NL" dirty="0" smtClean="0">
                <a:ea typeface="ＭＳ Ｐゴシック" pitchFamily="-65" charset="-128"/>
              </a:rPr>
              <a:t> </a:t>
            </a:r>
            <a:r>
              <a:rPr lang="nl-NL" dirty="0" err="1" smtClean="0">
                <a:ea typeface="ＭＳ Ｐゴシック" pitchFamily="-65" charset="-128"/>
              </a:rPr>
              <a:t>for</a:t>
            </a:r>
            <a:r>
              <a:rPr lang="nl-NL" dirty="0" smtClean="0">
                <a:ea typeface="ＭＳ Ｐゴシック" pitchFamily="-65" charset="-128"/>
              </a:rPr>
              <a:t> </a:t>
            </a:r>
            <a:r>
              <a:rPr lang="nl-NL" dirty="0" err="1" smtClean="0">
                <a:ea typeface="ＭＳ Ｐゴシック" pitchFamily="-65" charset="-128"/>
              </a:rPr>
              <a:t>your</a:t>
            </a:r>
            <a:r>
              <a:rPr lang="nl-NL" dirty="0" smtClean="0">
                <a:ea typeface="ＭＳ Ｐゴシック" pitchFamily="-65" charset="-128"/>
              </a:rPr>
              <a:t> attention!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z="2400" smtClean="0">
                <a:ea typeface="ＭＳ Ｐゴシック" pitchFamily="-65" charset="-128"/>
              </a:rPr>
              <a:t>Libraries </a:t>
            </a:r>
            <a:r>
              <a:rPr lang="nl-NL" sz="2400" dirty="0" err="1" smtClean="0">
                <a:ea typeface="ＭＳ Ｐゴシック" pitchFamily="-65" charset="-128"/>
              </a:rPr>
              <a:t>used</a:t>
            </a:r>
            <a:r>
              <a:rPr lang="nl-NL" sz="2400" dirty="0" smtClean="0">
                <a:ea typeface="ＭＳ Ｐゴシック" pitchFamily="-65" charset="-128"/>
              </a:rPr>
              <a:t>:</a:t>
            </a:r>
          </a:p>
          <a:p>
            <a:pPr lvl="1" eaLnBrk="1" hangingPunct="1"/>
            <a:r>
              <a:rPr lang="nl-NL" sz="2000" dirty="0">
                <a:ea typeface="ＭＳ Ｐゴシック" pitchFamily="-65" charset="-128"/>
              </a:rPr>
              <a:t>Stanford </a:t>
            </a:r>
            <a:r>
              <a:rPr lang="nl-NL" sz="2000" dirty="0" err="1">
                <a:ea typeface="ＭＳ Ｐゴシック" pitchFamily="-65" charset="-128"/>
              </a:rPr>
              <a:t>CoreNLP</a:t>
            </a:r>
            <a:r>
              <a:rPr lang="nl-NL" sz="2000" dirty="0">
                <a:ea typeface="ＭＳ Ｐゴシック" pitchFamily="-65" charset="-128"/>
              </a:rPr>
              <a:t> (</a:t>
            </a:r>
            <a:r>
              <a:rPr lang="nl-NL" sz="2000" dirty="0" err="1">
                <a:ea typeface="ＭＳ Ｐゴシック" pitchFamily="-65" charset="-128"/>
              </a:rPr>
              <a:t>Tokenization</a:t>
            </a:r>
            <a:r>
              <a:rPr lang="nl-NL" sz="2000" dirty="0">
                <a:ea typeface="ＭＳ Ｐゴシック" pitchFamily="-65" charset="-128"/>
              </a:rPr>
              <a:t>, </a:t>
            </a:r>
            <a:r>
              <a:rPr lang="nl-NL" sz="2000" dirty="0" err="1">
                <a:ea typeface="ＭＳ Ｐゴシック" pitchFamily="-65" charset="-128"/>
              </a:rPr>
              <a:t>Sentence</a:t>
            </a:r>
            <a:r>
              <a:rPr lang="nl-NL" sz="2000" dirty="0">
                <a:ea typeface="ＭＳ Ｐゴシック" pitchFamily="-65" charset="-128"/>
              </a:rPr>
              <a:t> </a:t>
            </a:r>
            <a:r>
              <a:rPr lang="nl-NL" sz="2000" dirty="0" err="1">
                <a:ea typeface="ＭＳ Ｐゴシック" pitchFamily="-65" charset="-128"/>
              </a:rPr>
              <a:t>Splitting</a:t>
            </a:r>
            <a:r>
              <a:rPr lang="nl-NL" sz="2000" dirty="0">
                <a:ea typeface="ＭＳ Ｐゴシック" pitchFamily="-65" charset="-128"/>
              </a:rPr>
              <a:t>, POS </a:t>
            </a:r>
            <a:r>
              <a:rPr lang="nl-NL" sz="2000" dirty="0" err="1">
                <a:ea typeface="ＭＳ Ｐゴシック" pitchFamily="-65" charset="-128"/>
              </a:rPr>
              <a:t>Tagging</a:t>
            </a:r>
            <a:r>
              <a:rPr lang="nl-NL" sz="2000" dirty="0">
                <a:ea typeface="ＭＳ Ｐゴシック" pitchFamily="-65" charset="-128"/>
              </a:rPr>
              <a:t>, </a:t>
            </a:r>
            <a:r>
              <a:rPr lang="nl-NL" sz="2000" dirty="0" err="1">
                <a:ea typeface="ＭＳ Ｐゴシック" pitchFamily="-65" charset="-128"/>
              </a:rPr>
              <a:t>Lemmatization</a:t>
            </a:r>
            <a:r>
              <a:rPr lang="nl-NL" sz="2000" dirty="0">
                <a:ea typeface="ＭＳ Ｐゴシック" pitchFamily="-65" charset="-128"/>
              </a:rPr>
              <a:t>)</a:t>
            </a:r>
          </a:p>
          <a:p>
            <a:pPr lvl="1" eaLnBrk="1" hangingPunct="1"/>
            <a:r>
              <a:rPr lang="nl-NL" sz="2000" dirty="0" err="1">
                <a:ea typeface="ＭＳ Ｐゴシック" pitchFamily="-65" charset="-128"/>
              </a:rPr>
              <a:t>Jsoup</a:t>
            </a:r>
            <a:r>
              <a:rPr lang="nl-NL" sz="2000" dirty="0">
                <a:ea typeface="ＭＳ Ｐゴシック" pitchFamily="-65" charset="-128"/>
              </a:rPr>
              <a:t> (HTML </a:t>
            </a:r>
            <a:r>
              <a:rPr lang="nl-NL" sz="2000" dirty="0" err="1">
                <a:ea typeface="ＭＳ Ｐゴシック" pitchFamily="-65" charset="-128"/>
              </a:rPr>
              <a:t>parsing</a:t>
            </a:r>
            <a:r>
              <a:rPr lang="nl-NL" sz="2000" dirty="0">
                <a:ea typeface="ＭＳ Ｐゴシック" pitchFamily="-65" charset="-128"/>
              </a:rPr>
              <a:t>)</a:t>
            </a:r>
          </a:p>
          <a:p>
            <a:pPr lvl="1" eaLnBrk="1" hangingPunct="1"/>
            <a:r>
              <a:rPr lang="nl-NL" sz="2000" dirty="0">
                <a:ea typeface="ＭＳ Ｐゴシック" pitchFamily="-65" charset="-128"/>
              </a:rPr>
              <a:t>XOM (</a:t>
            </a:r>
            <a:r>
              <a:rPr lang="nl-NL" sz="2000" dirty="0" err="1">
                <a:ea typeface="ＭＳ Ｐゴシック" pitchFamily="-65" charset="-128"/>
              </a:rPr>
              <a:t>writing</a:t>
            </a:r>
            <a:r>
              <a:rPr lang="nl-NL" sz="2000" dirty="0">
                <a:ea typeface="ＭＳ Ｐゴシック" pitchFamily="-65" charset="-128"/>
              </a:rPr>
              <a:t> XML output)</a:t>
            </a:r>
          </a:p>
          <a:p>
            <a:pPr lvl="1" eaLnBrk="1" hangingPunct="1"/>
            <a:r>
              <a:rPr lang="nl-NL" sz="2000" dirty="0">
                <a:ea typeface="ＭＳ Ｐゴシック" pitchFamily="-65" charset="-128"/>
              </a:rPr>
              <a:t>Gexf4j (</a:t>
            </a:r>
            <a:r>
              <a:rPr lang="nl-NL" sz="2000" dirty="0" err="1">
                <a:ea typeface="ＭＳ Ｐゴシック" pitchFamily="-65" charset="-128"/>
              </a:rPr>
              <a:t>outputting</a:t>
            </a:r>
            <a:r>
              <a:rPr lang="nl-NL" sz="2000" dirty="0">
                <a:ea typeface="ＭＳ Ｐゴシック" pitchFamily="-65" charset="-128"/>
              </a:rPr>
              <a:t> </a:t>
            </a:r>
            <a:r>
              <a:rPr lang="nl-NL" sz="2000" dirty="0" err="1">
                <a:ea typeface="ＭＳ Ｐゴシック" pitchFamily="-65" charset="-128"/>
              </a:rPr>
              <a:t>graphs</a:t>
            </a:r>
            <a:r>
              <a:rPr lang="nl-NL" sz="2000" dirty="0">
                <a:ea typeface="ＭＳ Ｐゴシック" pitchFamily="-65" charset="-128"/>
              </a:rPr>
              <a:t> </a:t>
            </a:r>
            <a:r>
              <a:rPr lang="nl-NL" sz="2000" dirty="0" err="1">
                <a:ea typeface="ＭＳ Ｐゴシック" pitchFamily="-65" charset="-128"/>
              </a:rPr>
              <a:t>to</a:t>
            </a:r>
            <a:r>
              <a:rPr lang="nl-NL" sz="2000" dirty="0">
                <a:ea typeface="ＭＳ Ｐゴシック" pitchFamily="-65" charset="-128"/>
              </a:rPr>
              <a:t> </a:t>
            </a:r>
            <a:r>
              <a:rPr lang="nl-NL" sz="2000" dirty="0" err="1">
                <a:ea typeface="ＭＳ Ｐゴシック" pitchFamily="-65" charset="-128"/>
              </a:rPr>
              <a:t>Gephi</a:t>
            </a:r>
            <a:r>
              <a:rPr lang="nl-NL" sz="2000" dirty="0">
                <a:ea typeface="ＭＳ Ｐゴシック" pitchFamily="-65" charset="-128"/>
              </a:rPr>
              <a:t>)</a:t>
            </a:r>
          </a:p>
          <a:p>
            <a:pPr eaLnBrk="1" hangingPunct="1"/>
            <a:endParaRPr lang="nl-NL" sz="2400" dirty="0" smtClean="0">
              <a:ea typeface="ＭＳ Ｐゴシック" pitchFamily="-65" charset="-128"/>
            </a:endParaRPr>
          </a:p>
          <a:p>
            <a:pPr eaLnBrk="1" hangingPunct="1"/>
            <a:r>
              <a:rPr lang="nl-NL" sz="2400" dirty="0" smtClean="0">
                <a:ea typeface="ＭＳ Ｐゴシック" pitchFamily="-65" charset="-128"/>
              </a:rPr>
              <a:t>Source of corpus:</a:t>
            </a:r>
          </a:p>
          <a:p>
            <a:pPr lvl="1" eaLnBrk="1" hangingPunct="1"/>
            <a:r>
              <a:rPr lang="nl-NL" sz="2000" dirty="0" smtClean="0">
                <a:ea typeface="ＭＳ Ｐゴシック" pitchFamily="-65" charset="-128"/>
                <a:hlinkClick r:id="rId2"/>
              </a:rPr>
              <a:t>http://wiki.teamliquid.net/starcraft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</a:p>
          <a:p>
            <a:pPr lvl="1" eaLnBrk="1" hangingPunct="1"/>
            <a:endParaRPr lang="nl-NL" sz="2000" dirty="0" smtClean="0">
              <a:ea typeface="ＭＳ Ｐゴシック" pitchFamily="-65" charset="-128"/>
            </a:endParaRPr>
          </a:p>
          <a:p>
            <a:pPr eaLnBrk="1" hangingPunct="1"/>
            <a:endParaRPr lang="nl-NL" sz="2400" dirty="0" smtClean="0">
              <a:ea typeface="ＭＳ Ｐゴシック" pitchFamily="-65" charset="-128"/>
            </a:endParaRPr>
          </a:p>
          <a:p>
            <a:pPr eaLnBrk="1" hangingPunct="1"/>
            <a:endParaRPr lang="nl-NL" sz="2400" dirty="0" smtClean="0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70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err="1" smtClean="0">
                <a:ea typeface="ＭＳ Ｐゴシック" pitchFamily="-65" charset="-128"/>
              </a:rPr>
              <a:t>Outline</a:t>
            </a:r>
            <a:endParaRPr lang="nl-NL" dirty="0" smtClean="0">
              <a:ea typeface="ＭＳ Ｐゴシック" pitchFamily="-65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z="2400" dirty="0" err="1" smtClean="0">
                <a:ea typeface="ＭＳ Ｐゴシック" pitchFamily="-65" charset="-128"/>
              </a:rPr>
              <a:t>Introduction</a:t>
            </a:r>
            <a:endParaRPr lang="nl-NL" sz="2400" dirty="0" smtClean="0">
              <a:ea typeface="ＭＳ Ｐゴシック" pitchFamily="-65" charset="-128"/>
            </a:endParaRPr>
          </a:p>
          <a:p>
            <a:pPr eaLnBrk="1" hangingPunct="1"/>
            <a:r>
              <a:rPr lang="nl-NL" sz="2400" dirty="0" smtClean="0">
                <a:ea typeface="ＭＳ Ｐゴシック" pitchFamily="-65" charset="-128"/>
              </a:rPr>
              <a:t>Corpus</a:t>
            </a:r>
          </a:p>
          <a:p>
            <a:pPr eaLnBrk="1" hangingPunct="1"/>
            <a:r>
              <a:rPr lang="nl-NL" sz="2400" dirty="0" smtClean="0">
                <a:ea typeface="ＭＳ Ｐゴシック" pitchFamily="-65" charset="-128"/>
              </a:rPr>
              <a:t>Pre-processing</a:t>
            </a:r>
          </a:p>
          <a:p>
            <a:pPr eaLnBrk="1" hangingPunct="1"/>
            <a:r>
              <a:rPr lang="nl-NL" sz="2400" dirty="0" err="1" smtClean="0">
                <a:ea typeface="ＭＳ Ｐゴシック" pitchFamily="-65" charset="-128"/>
              </a:rPr>
              <a:t>Strategy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Extraction</a:t>
            </a:r>
            <a:endParaRPr lang="nl-NL" sz="2400" dirty="0" smtClean="0">
              <a:ea typeface="ＭＳ Ｐゴシック" pitchFamily="-65" charset="-128"/>
            </a:endParaRPr>
          </a:p>
          <a:p>
            <a:pPr eaLnBrk="1" hangingPunct="1"/>
            <a:r>
              <a:rPr lang="nl-NL" sz="2400" dirty="0" err="1" smtClean="0">
                <a:ea typeface="ＭＳ Ｐゴシック" pitchFamily="-65" charset="-128"/>
              </a:rPr>
              <a:t>Navigation</a:t>
            </a:r>
            <a:r>
              <a:rPr lang="nl-NL" sz="2400" dirty="0" smtClean="0">
                <a:ea typeface="ＭＳ Ｐゴシック" pitchFamily="-65" charset="-128"/>
              </a:rPr>
              <a:t> &amp; </a:t>
            </a:r>
            <a:r>
              <a:rPr lang="nl-NL" sz="2400" dirty="0" err="1" smtClean="0">
                <a:ea typeface="ＭＳ Ｐゴシック" pitchFamily="-65" charset="-128"/>
              </a:rPr>
              <a:t>Visualization</a:t>
            </a:r>
            <a:endParaRPr lang="nl-NL" sz="2400" dirty="0" smtClean="0">
              <a:ea typeface="ＭＳ Ｐゴシック" pitchFamily="-65" charset="-128"/>
            </a:endParaRPr>
          </a:p>
          <a:p>
            <a:pPr eaLnBrk="1" hangingPunct="1"/>
            <a:r>
              <a:rPr lang="nl-NL" sz="2400" dirty="0" err="1" smtClean="0">
                <a:ea typeface="ＭＳ Ｐゴシック" pitchFamily="-65" charset="-128"/>
              </a:rPr>
              <a:t>Conclusions</a:t>
            </a:r>
            <a:endParaRPr lang="nl-NL" sz="2400" dirty="0" smtClean="0">
              <a:ea typeface="ＭＳ Ｐゴシック" pitchFamily="-65" charset="-128"/>
            </a:endParaRPr>
          </a:p>
          <a:p>
            <a:pPr eaLnBrk="1" hangingPunct="1"/>
            <a:r>
              <a:rPr lang="nl-NL" sz="2400" dirty="0" err="1" smtClean="0">
                <a:ea typeface="ＭＳ Ｐゴシック" pitchFamily="-65" charset="-128"/>
              </a:rPr>
              <a:t>Future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Work</a:t>
            </a:r>
            <a:endParaRPr lang="nl-NL" sz="2400" dirty="0" smtClean="0">
              <a:ea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err="1" smtClean="0">
                <a:ea typeface="ＭＳ Ｐゴシック" pitchFamily="-65" charset="-128"/>
              </a:rPr>
              <a:t>Introduction</a:t>
            </a:r>
            <a:endParaRPr lang="nl-NL" dirty="0" smtClean="0">
              <a:ea typeface="ＭＳ Ｐゴシック" pitchFamily="-65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z="2400" dirty="0">
                <a:ea typeface="ＭＳ Ｐゴシック" pitchFamily="-65" charset="-128"/>
              </a:rPr>
              <a:t>Domain: </a:t>
            </a:r>
            <a:r>
              <a:rPr lang="nl-NL" sz="2400" i="1" dirty="0" err="1">
                <a:ea typeface="ＭＳ Ｐゴシック" pitchFamily="-65" charset="-128"/>
              </a:rPr>
              <a:t>StarCraft</a:t>
            </a:r>
            <a:r>
              <a:rPr lang="nl-NL" sz="2400" i="1" dirty="0">
                <a:ea typeface="ＭＳ Ｐゴシック" pitchFamily="-65" charset="-128"/>
              </a:rPr>
              <a:t>: Brood </a:t>
            </a:r>
            <a:r>
              <a:rPr lang="nl-NL" sz="2400" i="1" dirty="0" smtClean="0">
                <a:ea typeface="ＭＳ Ｐゴシック" pitchFamily="-65" charset="-128"/>
              </a:rPr>
              <a:t>War</a:t>
            </a:r>
            <a:endParaRPr lang="nl-NL" sz="2400" dirty="0" smtClean="0">
              <a:ea typeface="ＭＳ Ｐゴシック" pitchFamily="-65" charset="-128"/>
            </a:endParaRPr>
          </a:p>
          <a:p>
            <a:pPr eaLnBrk="1" hangingPunct="1"/>
            <a:r>
              <a:rPr lang="nl-NL" sz="2400" dirty="0" smtClean="0">
                <a:ea typeface="ＭＳ Ｐゴシック" pitchFamily="-65" charset="-128"/>
              </a:rPr>
              <a:t>Goal: extract </a:t>
            </a:r>
            <a:r>
              <a:rPr lang="nl-NL" sz="2400" dirty="0" err="1" smtClean="0">
                <a:ea typeface="ＭＳ Ｐゴシック" pitchFamily="-65" charset="-128"/>
              </a:rPr>
              <a:t>strategies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from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wiki</a:t>
            </a:r>
            <a:r>
              <a:rPr lang="nl-NL" sz="2400" dirty="0" smtClean="0">
                <a:ea typeface="ＭＳ Ｐゴシック" pitchFamily="-65" charset="-128"/>
              </a:rPr>
              <a:t> pages </a:t>
            </a:r>
            <a:r>
              <a:rPr lang="nl-NL" sz="2400" dirty="0" err="1" smtClean="0">
                <a:ea typeface="ＭＳ Ｐゴシック" pitchFamily="-65" charset="-128"/>
              </a:rPr>
              <a:t>for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use</a:t>
            </a:r>
            <a:r>
              <a:rPr lang="nl-NL" sz="2400" dirty="0" smtClean="0">
                <a:ea typeface="ＭＳ Ｐゴシック" pitchFamily="-65" charset="-128"/>
              </a:rPr>
              <a:t> in </a:t>
            </a:r>
            <a:r>
              <a:rPr lang="nl-NL" sz="2400" dirty="0" err="1" smtClean="0">
                <a:ea typeface="ＭＳ Ｐゴシック" pitchFamily="-65" charset="-128"/>
              </a:rPr>
              <a:t>an</a:t>
            </a:r>
            <a:r>
              <a:rPr lang="nl-NL" sz="2400" dirty="0" smtClean="0">
                <a:ea typeface="ＭＳ Ｐゴシック" pitchFamily="-65" charset="-128"/>
              </a:rPr>
              <a:t> intelligent game-</a:t>
            </a:r>
            <a:r>
              <a:rPr lang="nl-NL" sz="2400" dirty="0" err="1" smtClean="0">
                <a:ea typeface="ＭＳ Ｐゴシック" pitchFamily="-65" charset="-128"/>
              </a:rPr>
              <a:t>playing</a:t>
            </a:r>
            <a:r>
              <a:rPr lang="nl-NL" sz="2400" dirty="0" smtClean="0">
                <a:ea typeface="ＭＳ Ｐゴシック" pitchFamily="-65" charset="-128"/>
              </a:rPr>
              <a:t> agent</a:t>
            </a:r>
          </a:p>
          <a:p>
            <a:pPr lvl="1" eaLnBrk="1" hangingPunct="1"/>
            <a:r>
              <a:rPr lang="nl-NL" sz="2200" dirty="0" err="1" smtClean="0">
                <a:ea typeface="ＭＳ Ｐゴシック" pitchFamily="-65" charset="-128"/>
              </a:rPr>
              <a:t>Martin’s</a:t>
            </a:r>
            <a:r>
              <a:rPr lang="nl-NL" sz="2200" dirty="0" smtClean="0">
                <a:ea typeface="ＭＳ Ｐゴシック" pitchFamily="-65" charset="-128"/>
              </a:rPr>
              <a:t> </a:t>
            </a:r>
            <a:r>
              <a:rPr lang="nl-NL" sz="2200" dirty="0" err="1" smtClean="0">
                <a:ea typeface="ＭＳ Ｐゴシック" pitchFamily="-65" charset="-128"/>
              </a:rPr>
              <a:t>request</a:t>
            </a:r>
            <a:r>
              <a:rPr lang="nl-NL" sz="2200" dirty="0" smtClean="0">
                <a:ea typeface="ＭＳ Ｐゴシック" pitchFamily="-65" charset="-128"/>
              </a:rPr>
              <a:t>: extract </a:t>
            </a:r>
            <a:r>
              <a:rPr lang="nl-NL" sz="2200" dirty="0" err="1" smtClean="0">
                <a:ea typeface="ＭＳ Ｐゴシック" pitchFamily="-65" charset="-128"/>
              </a:rPr>
              <a:t>and</a:t>
            </a:r>
            <a:r>
              <a:rPr lang="nl-NL" sz="2200" dirty="0" smtClean="0">
                <a:ea typeface="ＭＳ Ｐゴシック" pitchFamily="-65" charset="-128"/>
              </a:rPr>
              <a:t> save </a:t>
            </a:r>
            <a:r>
              <a:rPr lang="nl-NL" sz="2200" dirty="0" err="1" smtClean="0">
                <a:ea typeface="ＭＳ Ｐゴシック" pitchFamily="-65" charset="-128"/>
              </a:rPr>
              <a:t>to</a:t>
            </a:r>
            <a:r>
              <a:rPr lang="nl-NL" sz="2200" dirty="0" smtClean="0">
                <a:ea typeface="ＭＳ Ｐゴシック" pitchFamily="-65" charset="-128"/>
              </a:rPr>
              <a:t> XML:</a:t>
            </a:r>
          </a:p>
          <a:p>
            <a:pPr lvl="2" eaLnBrk="1" hangingPunct="1"/>
            <a:r>
              <a:rPr lang="nl-NL" sz="2000" dirty="0" err="1" smtClean="0">
                <a:ea typeface="ＭＳ Ｐゴシック" pitchFamily="-65" charset="-128"/>
              </a:rPr>
              <a:t>Build</a:t>
            </a:r>
            <a:r>
              <a:rPr lang="nl-NL" sz="2000" dirty="0" smtClean="0">
                <a:ea typeface="ＭＳ Ｐゴシック" pitchFamily="-65" charset="-128"/>
              </a:rPr>
              <a:t> Order(s)</a:t>
            </a:r>
          </a:p>
          <a:p>
            <a:pPr lvl="2" eaLnBrk="1" hangingPunct="1"/>
            <a:r>
              <a:rPr lang="nl-NL" sz="2000" dirty="0" err="1" smtClean="0">
                <a:ea typeface="ＭＳ Ｐゴシック" pitchFamily="-65" charset="-128"/>
              </a:rPr>
              <a:t>Countered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By</a:t>
            </a:r>
            <a:endParaRPr lang="nl-NL" sz="2000" dirty="0" smtClean="0">
              <a:ea typeface="ＭＳ Ｐゴシック" pitchFamily="-65" charset="-128"/>
            </a:endParaRPr>
          </a:p>
          <a:p>
            <a:pPr lvl="2" eaLnBrk="1" hangingPunct="1"/>
            <a:r>
              <a:rPr lang="nl-NL" sz="2000" dirty="0" smtClean="0">
                <a:ea typeface="ＭＳ Ｐゴシック" pitchFamily="-65" charset="-128"/>
              </a:rPr>
              <a:t>Counter </a:t>
            </a:r>
            <a:r>
              <a:rPr lang="nl-NL" sz="2000" dirty="0" err="1" smtClean="0">
                <a:ea typeface="ＭＳ Ｐゴシック" pitchFamily="-65" charset="-128"/>
              </a:rPr>
              <a:t>To</a:t>
            </a:r>
            <a:endParaRPr lang="nl-NL" sz="2000" dirty="0" smtClean="0">
              <a:ea typeface="ＭＳ Ｐゴシック" pitchFamily="-65" charset="-128"/>
            </a:endParaRPr>
          </a:p>
          <a:p>
            <a:pPr lvl="2" eaLnBrk="1" hangingPunct="1"/>
            <a:r>
              <a:rPr lang="nl-NL" sz="2000" dirty="0" smtClean="0">
                <a:ea typeface="ＭＳ Ｐゴシック" pitchFamily="-65" charset="-128"/>
              </a:rPr>
              <a:t>Strong/</a:t>
            </a:r>
            <a:r>
              <a:rPr lang="nl-NL" sz="2000" dirty="0" err="1" smtClean="0">
                <a:ea typeface="ＭＳ Ｐゴシック" pitchFamily="-65" charset="-128"/>
              </a:rPr>
              <a:t>Weak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Maps</a:t>
            </a:r>
            <a:endParaRPr lang="nl-NL" sz="2000" dirty="0" smtClean="0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0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err="1" smtClean="0">
                <a:ea typeface="ＭＳ Ｐゴシック" pitchFamily="-65" charset="-128"/>
              </a:rPr>
              <a:t>Introduction</a:t>
            </a:r>
            <a:r>
              <a:rPr lang="nl-NL" dirty="0" smtClean="0">
                <a:ea typeface="ＭＳ Ｐゴシック" pitchFamily="-65" charset="-128"/>
              </a:rPr>
              <a:t> – </a:t>
            </a:r>
            <a:r>
              <a:rPr lang="nl-NL" dirty="0" err="1" smtClean="0">
                <a:ea typeface="ＭＳ Ｐゴシック" pitchFamily="-65" charset="-128"/>
              </a:rPr>
              <a:t>Build</a:t>
            </a:r>
            <a:r>
              <a:rPr lang="nl-NL" dirty="0" smtClean="0">
                <a:ea typeface="ＭＳ Ｐゴシック" pitchFamily="-65" charset="-128"/>
              </a:rPr>
              <a:t> Orders</a:t>
            </a:r>
            <a:endParaRPr lang="nl-NL" dirty="0" smtClean="0">
              <a:ea typeface="ＭＳ Ｐゴシック" pitchFamily="-65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z="2400" dirty="0" smtClean="0">
                <a:ea typeface="ＭＳ Ｐゴシック" pitchFamily="-65" charset="-128"/>
              </a:rPr>
              <a:t>List of </a:t>
            </a:r>
            <a:r>
              <a:rPr lang="nl-NL" sz="2400" dirty="0" err="1" smtClean="0">
                <a:ea typeface="ＭＳ Ｐゴシック" pitchFamily="-65" charset="-128"/>
              </a:rPr>
              <a:t>instructions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to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execute</a:t>
            </a:r>
            <a:r>
              <a:rPr lang="nl-NL" sz="2400" dirty="0" smtClean="0">
                <a:ea typeface="ＭＳ Ｐゴシック" pitchFamily="-65" charset="-128"/>
              </a:rPr>
              <a:t> in game</a:t>
            </a:r>
          </a:p>
          <a:p>
            <a:pPr lvl="1" eaLnBrk="1" hangingPunct="1"/>
            <a:r>
              <a:rPr lang="nl-NL" sz="2000" dirty="0" err="1" smtClean="0">
                <a:ea typeface="ＭＳ Ｐゴシック" pitchFamily="-65" charset="-128"/>
              </a:rPr>
              <a:t>Sometimes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very</a:t>
            </a:r>
            <a:r>
              <a:rPr lang="nl-NL" sz="2000" dirty="0" smtClean="0">
                <a:ea typeface="ＭＳ Ｐゴシック" pitchFamily="-65" charset="-128"/>
              </a:rPr>
              <a:t> clean </a:t>
            </a:r>
            <a:r>
              <a:rPr lang="nl-NL" sz="2000" dirty="0" err="1" smtClean="0">
                <a:ea typeface="ＭＳ Ｐゴシック" pitchFamily="-65" charset="-128"/>
              </a:rPr>
              <a:t>structure</a:t>
            </a:r>
            <a:r>
              <a:rPr lang="nl-NL" sz="2000" dirty="0" smtClean="0">
                <a:ea typeface="ＭＳ Ｐゴシック" pitchFamily="-65" charset="-128"/>
              </a:rPr>
              <a:t> on </a:t>
            </a:r>
            <a:r>
              <a:rPr lang="nl-NL" sz="2000" dirty="0" err="1" smtClean="0">
                <a:ea typeface="ＭＳ Ｐゴシック" pitchFamily="-65" charset="-128"/>
              </a:rPr>
              <a:t>wiki</a:t>
            </a:r>
            <a:endParaRPr lang="nl-NL" sz="2000" dirty="0" smtClean="0">
              <a:ea typeface="ＭＳ Ｐゴシック" pitchFamily="-65" charset="-128"/>
            </a:endParaRPr>
          </a:p>
          <a:p>
            <a:pPr lvl="1" eaLnBrk="1" hangingPunct="1"/>
            <a:r>
              <a:rPr lang="nl-NL" sz="2000" dirty="0" err="1" smtClean="0">
                <a:ea typeface="ＭＳ Ｐゴシック" pitchFamily="-65" charset="-128"/>
              </a:rPr>
              <a:t>Sometimes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not</a:t>
            </a:r>
            <a:endParaRPr lang="nl-NL" sz="2000" dirty="0" smtClean="0">
              <a:ea typeface="ＭＳ Ｐゴシック" pitchFamily="-65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43" y="3409553"/>
            <a:ext cx="18764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09553"/>
            <a:ext cx="34194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1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smtClean="0">
                <a:ea typeface="ＭＳ Ｐゴシック" pitchFamily="-65" charset="-128"/>
              </a:rPr>
              <a:t>Corpus</a:t>
            </a:r>
            <a:endParaRPr lang="nl-NL" dirty="0" smtClean="0">
              <a:ea typeface="ＭＳ Ｐゴシック" pitchFamily="-65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z="2400" dirty="0" smtClean="0">
                <a:ea typeface="ＭＳ Ｐゴシック" pitchFamily="-65" charset="-128"/>
              </a:rPr>
              <a:t>181 </a:t>
            </a:r>
            <a:r>
              <a:rPr lang="nl-NL" sz="2400" dirty="0" err="1" smtClean="0">
                <a:ea typeface="ＭＳ Ｐゴシック" pitchFamily="-65" charset="-128"/>
              </a:rPr>
              <a:t>strategy</a:t>
            </a:r>
            <a:r>
              <a:rPr lang="nl-NL" sz="2400" dirty="0" smtClean="0">
                <a:ea typeface="ＭＳ Ｐゴシック" pitchFamily="-65" charset="-128"/>
              </a:rPr>
              <a:t> pages </a:t>
            </a:r>
            <a:r>
              <a:rPr lang="nl-NL" sz="2400" dirty="0" err="1" smtClean="0">
                <a:ea typeface="ＭＳ Ｐゴシック" pitchFamily="-65" charset="-128"/>
              </a:rPr>
              <a:t>from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smtClean="0">
                <a:ea typeface="ＭＳ Ｐゴシック" pitchFamily="-65" charset="-128"/>
                <a:hlinkClick r:id="rId2"/>
              </a:rPr>
              <a:t>http://wiki.teamliquid.net/starcraft</a:t>
            </a:r>
            <a:endParaRPr lang="nl-NL" sz="2400" dirty="0" smtClean="0">
              <a:ea typeface="ＭＳ Ｐゴシック" pitchFamily="-65" charset="-128"/>
            </a:endParaRPr>
          </a:p>
          <a:p>
            <a:pPr lvl="1" eaLnBrk="1" hangingPunct="1"/>
            <a:r>
              <a:rPr lang="nl-NL" sz="2000" dirty="0" err="1" smtClean="0">
                <a:ea typeface="ＭＳ Ｐゴシック" pitchFamily="-65" charset="-128"/>
              </a:rPr>
              <a:t>Some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duplicate</a:t>
            </a:r>
            <a:r>
              <a:rPr lang="nl-NL" sz="2000" dirty="0" smtClean="0">
                <a:ea typeface="ＭＳ Ｐゴシック" pitchFamily="-65" charset="-128"/>
              </a:rPr>
              <a:t> files</a:t>
            </a:r>
          </a:p>
          <a:p>
            <a:pPr lvl="1" eaLnBrk="1" hangingPunct="1"/>
            <a:r>
              <a:rPr lang="nl-NL" sz="2000" dirty="0" err="1" smtClean="0">
                <a:ea typeface="ＭＳ Ｐゴシック" pitchFamily="-65" charset="-128"/>
              </a:rPr>
              <a:t>Some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unused</a:t>
            </a:r>
            <a:r>
              <a:rPr lang="nl-NL" sz="2000" dirty="0" smtClean="0">
                <a:ea typeface="ＭＳ Ｐゴシック" pitchFamily="-65" charset="-128"/>
              </a:rPr>
              <a:t> (no </a:t>
            </a:r>
            <a:r>
              <a:rPr lang="nl-NL" sz="2000" dirty="0" err="1" smtClean="0">
                <a:ea typeface="ＭＳ Ｐゴシック" pitchFamily="-65" charset="-128"/>
              </a:rPr>
              <a:t>build</a:t>
            </a:r>
            <a:r>
              <a:rPr lang="nl-NL" sz="2000" dirty="0" smtClean="0">
                <a:ea typeface="ＭＳ Ｐゴシック" pitchFamily="-65" charset="-128"/>
              </a:rPr>
              <a:t> orders)</a:t>
            </a:r>
          </a:p>
          <a:p>
            <a:pPr lvl="1" eaLnBrk="1" hangingPunct="1"/>
            <a:r>
              <a:rPr lang="nl-NL" sz="2000" dirty="0" smtClean="0">
                <a:ea typeface="ＭＳ Ｐゴシック" pitchFamily="-65" charset="-128"/>
              </a:rPr>
              <a:t>Generally small </a:t>
            </a:r>
            <a:r>
              <a:rPr lang="nl-NL" sz="2000" dirty="0" err="1" smtClean="0">
                <a:ea typeface="ＭＳ Ｐゴシック" pitchFamily="-65" charset="-128"/>
              </a:rPr>
              <a:t>size</a:t>
            </a:r>
            <a:endParaRPr lang="nl-NL" sz="2000" dirty="0" smtClean="0">
              <a:ea typeface="ＭＳ Ｐゴシック" pitchFamily="-65" charset="-128"/>
            </a:endParaRPr>
          </a:p>
          <a:p>
            <a:pPr lvl="2" eaLnBrk="1" hangingPunct="1"/>
            <a:r>
              <a:rPr lang="nl-NL" sz="1800" dirty="0" err="1" smtClean="0">
                <a:ea typeface="ＭＳ Ｐゴシック" pitchFamily="-65" charset="-128"/>
              </a:rPr>
              <a:t>Computational</a:t>
            </a:r>
            <a:r>
              <a:rPr lang="nl-NL" sz="1800" dirty="0" smtClean="0">
                <a:ea typeface="ＭＳ Ｐゴシック" pitchFamily="-65" charset="-128"/>
              </a:rPr>
              <a:t> </a:t>
            </a:r>
            <a:r>
              <a:rPr lang="nl-NL" sz="1800" dirty="0" err="1" smtClean="0">
                <a:ea typeface="ＭＳ Ｐゴシック" pitchFamily="-65" charset="-128"/>
              </a:rPr>
              <a:t>constraints</a:t>
            </a:r>
            <a:r>
              <a:rPr lang="nl-NL" sz="1800" dirty="0" smtClean="0">
                <a:ea typeface="ＭＳ Ｐゴシック" pitchFamily="-65" charset="-128"/>
              </a:rPr>
              <a:t> </a:t>
            </a:r>
            <a:r>
              <a:rPr lang="nl-NL" sz="1800" dirty="0" err="1" smtClean="0">
                <a:ea typeface="ＭＳ Ｐゴシック" pitchFamily="-65" charset="-128"/>
              </a:rPr>
              <a:t>not</a:t>
            </a:r>
            <a:r>
              <a:rPr lang="nl-NL" sz="1800" dirty="0" smtClean="0">
                <a:ea typeface="ＭＳ Ｐゴシック" pitchFamily="-65" charset="-128"/>
              </a:rPr>
              <a:t> </a:t>
            </a:r>
            <a:r>
              <a:rPr lang="nl-NL" sz="1800" dirty="0" err="1" smtClean="0">
                <a:ea typeface="ＭＳ Ｐゴシック" pitchFamily="-65" charset="-128"/>
              </a:rPr>
              <a:t>an</a:t>
            </a:r>
            <a:r>
              <a:rPr lang="nl-NL" sz="1800" dirty="0" smtClean="0">
                <a:ea typeface="ＭＳ Ｐゴシック" pitchFamily="-65" charset="-128"/>
              </a:rPr>
              <a:t> issue</a:t>
            </a:r>
          </a:p>
          <a:p>
            <a:pPr lvl="1" eaLnBrk="1" hangingPunct="1"/>
            <a:r>
              <a:rPr lang="nl-NL" sz="2000" dirty="0" err="1" smtClean="0">
                <a:ea typeface="ＭＳ Ｐゴシック" pitchFamily="-65" charset="-128"/>
              </a:rPr>
              <a:t>Can</a:t>
            </a:r>
            <a:r>
              <a:rPr lang="nl-NL" sz="2000" dirty="0" smtClean="0">
                <a:ea typeface="ＭＳ Ｐゴシック" pitchFamily="-65" charset="-128"/>
              </a:rPr>
              <a:t> make </a:t>
            </a:r>
            <a:r>
              <a:rPr lang="nl-NL" sz="2000" dirty="0" err="1" smtClean="0">
                <a:ea typeface="ＭＳ Ｐゴシック" pitchFamily="-65" charset="-128"/>
              </a:rPr>
              <a:t>use</a:t>
            </a:r>
            <a:r>
              <a:rPr lang="nl-NL" sz="2000" dirty="0" smtClean="0">
                <a:ea typeface="ＭＳ Ｐゴシック" pitchFamily="-65" charset="-128"/>
              </a:rPr>
              <a:t> of HTML tags in </a:t>
            </a:r>
            <a:r>
              <a:rPr lang="nl-NL" sz="2000" dirty="0" err="1" smtClean="0">
                <a:ea typeface="ＭＳ Ｐゴシック" pitchFamily="-65" charset="-128"/>
              </a:rPr>
              <a:t>addition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to</a:t>
            </a:r>
            <a:r>
              <a:rPr lang="nl-NL" sz="2000" dirty="0" smtClean="0">
                <a:ea typeface="ＭＳ Ｐゴシック" pitchFamily="-65" charset="-128"/>
              </a:rPr>
              <a:t> the </a:t>
            </a:r>
            <a:r>
              <a:rPr lang="nl-NL" sz="2000" dirty="0" err="1" smtClean="0">
                <a:ea typeface="ＭＳ Ｐゴシック" pitchFamily="-65" charset="-128"/>
              </a:rPr>
              <a:t>text</a:t>
            </a:r>
            <a:endParaRPr lang="nl-NL" sz="2000" dirty="0" smtClean="0">
              <a:ea typeface="ＭＳ Ｐゴシック" pitchFamily="-65" charset="-128"/>
            </a:endParaRPr>
          </a:p>
          <a:p>
            <a:pPr lvl="1" eaLnBrk="1" hangingPunct="1"/>
            <a:r>
              <a:rPr lang="nl-NL" sz="2000" dirty="0" smtClean="0">
                <a:ea typeface="ＭＳ Ｐゴシック" pitchFamily="-65" charset="-128"/>
              </a:rPr>
              <a:t>No </a:t>
            </a:r>
            <a:r>
              <a:rPr lang="nl-NL" sz="2000" dirty="0" err="1" smtClean="0">
                <a:ea typeface="ＭＳ Ｐゴシック" pitchFamily="-65" charset="-128"/>
              </a:rPr>
              <a:t>labelled</a:t>
            </a:r>
            <a:r>
              <a:rPr lang="nl-NL" sz="2000" dirty="0" smtClean="0">
                <a:ea typeface="ＭＳ Ｐゴシック" pitchFamily="-65" charset="-128"/>
              </a:rPr>
              <a:t>/</a:t>
            </a:r>
            <a:r>
              <a:rPr lang="nl-NL" sz="2000" dirty="0" err="1" smtClean="0">
                <a:ea typeface="ＭＳ Ｐゴシック" pitchFamily="-65" charset="-128"/>
              </a:rPr>
              <a:t>classified</a:t>
            </a:r>
            <a:r>
              <a:rPr lang="nl-NL" sz="2000" dirty="0" smtClean="0">
                <a:ea typeface="ＭＳ Ｐゴシック" pitchFamily="-65" charset="-128"/>
              </a:rPr>
              <a:t>/</a:t>
            </a:r>
            <a:r>
              <a:rPr lang="nl-NL" sz="2000" dirty="0" err="1" smtClean="0">
                <a:ea typeface="ＭＳ Ｐゴシック" pitchFamily="-65" charset="-128"/>
              </a:rPr>
              <a:t>annotated</a:t>
            </a:r>
            <a:r>
              <a:rPr lang="nl-NL" sz="2000" dirty="0" smtClean="0">
                <a:ea typeface="ＭＳ Ｐゴシック" pitchFamily="-65" charset="-128"/>
              </a:rPr>
              <a:t> data </a:t>
            </a:r>
            <a:r>
              <a:rPr lang="nl-NL" sz="2000" dirty="0" err="1" smtClean="0">
                <a:ea typeface="ＭＳ Ｐゴシック" pitchFamily="-65" charset="-128"/>
              </a:rPr>
              <a:t>available</a:t>
            </a:r>
            <a:endParaRPr lang="nl-NL" sz="2000" dirty="0" smtClean="0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9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smtClean="0">
                <a:ea typeface="ＭＳ Ｐゴシック" pitchFamily="-65" charset="-128"/>
              </a:rPr>
              <a:t>Corpus - </a:t>
            </a:r>
            <a:r>
              <a:rPr lang="nl-NL" dirty="0" err="1" smtClean="0">
                <a:ea typeface="ＭＳ Ｐゴシック" pitchFamily="-65" charset="-128"/>
              </a:rPr>
              <a:t>Example</a:t>
            </a:r>
            <a:endParaRPr lang="nl-NL" dirty="0" smtClean="0">
              <a:ea typeface="ＭＳ Ｐゴシック" pitchFamily="-65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nl-NL" sz="2000" dirty="0" smtClean="0">
              <a:ea typeface="ＭＳ Ｐゴシック" pitchFamily="-65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6" y="1844824"/>
            <a:ext cx="8005676" cy="405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0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smtClean="0">
                <a:ea typeface="ＭＳ Ｐゴシック" pitchFamily="-65" charset="-128"/>
              </a:rPr>
              <a:t>Pre-processing</a:t>
            </a:r>
            <a:endParaRPr lang="nl-NL" dirty="0" smtClean="0">
              <a:ea typeface="ＭＳ Ｐゴシック" pitchFamily="-65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z="2400" dirty="0" smtClean="0">
                <a:ea typeface="ＭＳ Ｐゴシック" pitchFamily="-65" charset="-128"/>
              </a:rPr>
              <a:t>Delete </a:t>
            </a:r>
            <a:r>
              <a:rPr lang="nl-NL" sz="2400" dirty="0" err="1" smtClean="0">
                <a:ea typeface="ＭＳ Ｐゴシック" pitchFamily="-65" charset="-128"/>
              </a:rPr>
              <a:t>unnecessary</a:t>
            </a:r>
            <a:r>
              <a:rPr lang="nl-NL" sz="2400" dirty="0" smtClean="0">
                <a:ea typeface="ＭＳ Ｐゴシック" pitchFamily="-65" charset="-128"/>
              </a:rPr>
              <a:t>/</a:t>
            </a:r>
            <a:r>
              <a:rPr lang="nl-NL" sz="2400" dirty="0" err="1" smtClean="0">
                <a:ea typeface="ＭＳ Ｐゴシック" pitchFamily="-65" charset="-128"/>
              </a:rPr>
              <a:t>unused</a:t>
            </a:r>
            <a:r>
              <a:rPr lang="nl-NL" sz="2400" dirty="0" smtClean="0">
                <a:ea typeface="ＭＳ Ｐゴシック" pitchFamily="-65" charset="-128"/>
              </a:rPr>
              <a:t> HTML</a:t>
            </a:r>
          </a:p>
          <a:p>
            <a:pPr eaLnBrk="1" hangingPunct="1"/>
            <a:r>
              <a:rPr lang="nl-NL" sz="2400" dirty="0" err="1" smtClean="0">
                <a:ea typeface="ＭＳ Ｐゴシック" pitchFamily="-65" charset="-128"/>
              </a:rPr>
              <a:t>Use</a:t>
            </a:r>
            <a:r>
              <a:rPr lang="nl-NL" sz="2400" dirty="0" smtClean="0">
                <a:ea typeface="ＭＳ Ｐゴシック" pitchFamily="-65" charset="-128"/>
              </a:rPr>
              <a:t> HTML </a:t>
            </a:r>
            <a:r>
              <a:rPr lang="nl-NL" sz="2400" dirty="0" err="1" smtClean="0">
                <a:ea typeface="ＭＳ Ｐゴシック" pitchFamily="-65" charset="-128"/>
              </a:rPr>
              <a:t>to</a:t>
            </a:r>
            <a:r>
              <a:rPr lang="nl-NL" sz="2400" dirty="0" smtClean="0">
                <a:ea typeface="ＭＳ Ｐゴシック" pitchFamily="-65" charset="-128"/>
              </a:rPr>
              <a:t> construct tree-</a:t>
            </a:r>
            <a:r>
              <a:rPr lang="nl-NL" sz="2400" dirty="0" err="1" smtClean="0">
                <a:ea typeface="ＭＳ Ｐゴシック" pitchFamily="-65" charset="-128"/>
              </a:rPr>
              <a:t>based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representation</a:t>
            </a:r>
            <a:r>
              <a:rPr lang="nl-NL" sz="2400" dirty="0" smtClean="0">
                <a:ea typeface="ＭＳ Ｐゴシック" pitchFamily="-65" charset="-128"/>
              </a:rPr>
              <a:t> of document</a:t>
            </a:r>
          </a:p>
          <a:p>
            <a:pPr lvl="1" eaLnBrk="1" hangingPunct="1"/>
            <a:r>
              <a:rPr lang="nl-NL" sz="2000" dirty="0" smtClean="0">
                <a:ea typeface="ＭＳ Ｐゴシック" pitchFamily="-65" charset="-128"/>
              </a:rPr>
              <a:t>Headers: </a:t>
            </a:r>
            <a:r>
              <a:rPr lang="nl-NL" sz="2000" dirty="0" err="1" smtClean="0">
                <a:ea typeface="ＭＳ Ｐゴシック" pitchFamily="-65" charset="-128"/>
              </a:rPr>
              <a:t>interior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nodes</a:t>
            </a:r>
            <a:endParaRPr lang="nl-NL" sz="2000" dirty="0" smtClean="0">
              <a:ea typeface="ＭＳ Ｐゴシック" pitchFamily="-65" charset="-128"/>
            </a:endParaRPr>
          </a:p>
          <a:p>
            <a:pPr lvl="1" eaLnBrk="1" hangingPunct="1"/>
            <a:r>
              <a:rPr lang="nl-NL" sz="2000" dirty="0" err="1" smtClean="0">
                <a:ea typeface="ＭＳ Ｐゴシック" pitchFamily="-65" charset="-128"/>
              </a:rPr>
              <a:t>Lists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and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plain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text</a:t>
            </a:r>
            <a:r>
              <a:rPr lang="nl-NL" sz="2000" dirty="0" smtClean="0">
                <a:ea typeface="ＭＳ Ｐゴシック" pitchFamily="-65" charset="-128"/>
              </a:rPr>
              <a:t>: </a:t>
            </a:r>
            <a:r>
              <a:rPr lang="nl-NL" sz="2000" dirty="0" err="1" smtClean="0">
                <a:ea typeface="ＭＳ Ｐゴシック" pitchFamily="-65" charset="-128"/>
              </a:rPr>
              <a:t>leaf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nodes</a:t>
            </a:r>
            <a:endParaRPr lang="nl-NL" sz="2000" dirty="0" smtClean="0">
              <a:ea typeface="ＭＳ Ｐゴシック" pitchFamily="-65" charset="-128"/>
            </a:endParaRPr>
          </a:p>
          <a:p>
            <a:pPr eaLnBrk="1" hangingPunct="1"/>
            <a:r>
              <a:rPr lang="nl-NL" sz="2400" dirty="0" smtClean="0">
                <a:ea typeface="ＭＳ Ｐゴシック" pitchFamily="-65" charset="-128"/>
              </a:rPr>
              <a:t>NLP Pre-processing</a:t>
            </a:r>
          </a:p>
          <a:p>
            <a:pPr lvl="1" eaLnBrk="1" hangingPunct="1"/>
            <a:r>
              <a:rPr lang="nl-NL" sz="2000" dirty="0" err="1" smtClean="0">
                <a:ea typeface="ＭＳ Ｐゴシック" pitchFamily="-65" charset="-128"/>
              </a:rPr>
              <a:t>Tokenization</a:t>
            </a:r>
            <a:r>
              <a:rPr lang="nl-NL" sz="2000" dirty="0" smtClean="0">
                <a:ea typeface="ＭＳ Ｐゴシック" pitchFamily="-65" charset="-128"/>
              </a:rPr>
              <a:t>, POS </a:t>
            </a:r>
            <a:r>
              <a:rPr lang="nl-NL" sz="2000" dirty="0" err="1" smtClean="0">
                <a:ea typeface="ＭＳ Ｐゴシック" pitchFamily="-65" charset="-128"/>
              </a:rPr>
              <a:t>Tagging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and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Lemmatization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extensively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used</a:t>
            </a:r>
            <a:endParaRPr lang="nl-NL" sz="2000" dirty="0" smtClean="0">
              <a:ea typeface="ＭＳ Ｐゴシック" pitchFamily="-65" charset="-128"/>
            </a:endParaRPr>
          </a:p>
          <a:p>
            <a:pPr lvl="1" eaLnBrk="1" hangingPunct="1"/>
            <a:r>
              <a:rPr lang="nl-NL" sz="2000" dirty="0" err="1" smtClean="0">
                <a:ea typeface="ＭＳ Ｐゴシック" pitchFamily="-65" charset="-128"/>
              </a:rPr>
              <a:t>Not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used</a:t>
            </a:r>
            <a:r>
              <a:rPr lang="nl-NL" sz="2000" dirty="0" smtClean="0">
                <a:ea typeface="ＭＳ Ｐゴシック" pitchFamily="-65" charset="-128"/>
              </a:rPr>
              <a:t> on </a:t>
            </a:r>
            <a:r>
              <a:rPr lang="nl-NL" sz="2000" dirty="0" err="1" smtClean="0">
                <a:ea typeface="ＭＳ Ｐゴシック" pitchFamily="-65" charset="-128"/>
              </a:rPr>
              <a:t>entire</a:t>
            </a:r>
            <a:r>
              <a:rPr lang="nl-NL" sz="2000" dirty="0" smtClean="0">
                <a:ea typeface="ＭＳ Ｐゴシック" pitchFamily="-65" charset="-128"/>
              </a:rPr>
              <a:t> document, </a:t>
            </a:r>
            <a:r>
              <a:rPr lang="nl-NL" sz="2000" dirty="0" err="1" smtClean="0">
                <a:ea typeface="ＭＳ Ｐゴシック" pitchFamily="-65" charset="-128"/>
              </a:rPr>
              <a:t>only</a:t>
            </a:r>
            <a:r>
              <a:rPr lang="nl-NL" sz="2000" dirty="0" smtClean="0">
                <a:ea typeface="ＭＳ Ｐゴシック" pitchFamily="-65" charset="-128"/>
              </a:rPr>
              <a:t> on small </a:t>
            </a:r>
            <a:r>
              <a:rPr lang="nl-NL" sz="2000" dirty="0" err="1" smtClean="0">
                <a:ea typeface="ＭＳ Ｐゴシック" pitchFamily="-65" charset="-128"/>
              </a:rPr>
              <a:t>parts</a:t>
            </a:r>
            <a:r>
              <a:rPr lang="nl-NL" sz="2000" dirty="0" smtClean="0">
                <a:ea typeface="ＭＳ Ｐゴシック" pitchFamily="-65" charset="-128"/>
              </a:rPr>
              <a:t> of </a:t>
            </a:r>
            <a:r>
              <a:rPr lang="nl-NL" sz="2000" dirty="0" err="1" smtClean="0">
                <a:ea typeface="ＭＳ Ｐゴシック" pitchFamily="-65" charset="-128"/>
              </a:rPr>
              <a:t>text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when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necessary</a:t>
            </a:r>
            <a:endParaRPr lang="nl-NL" sz="2000" dirty="0" smtClean="0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31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err="1" smtClean="0">
                <a:ea typeface="ＭＳ Ｐゴシック" pitchFamily="-65" charset="-128"/>
              </a:rPr>
              <a:t>Strategy</a:t>
            </a:r>
            <a:r>
              <a:rPr lang="nl-NL" dirty="0" smtClean="0">
                <a:ea typeface="ＭＳ Ｐゴシック" pitchFamily="-65" charset="-128"/>
              </a:rPr>
              <a:t> </a:t>
            </a:r>
            <a:r>
              <a:rPr lang="nl-NL" dirty="0" err="1" smtClean="0">
                <a:ea typeface="ＭＳ Ｐゴシック" pitchFamily="-65" charset="-128"/>
              </a:rPr>
              <a:t>Extraction</a:t>
            </a:r>
            <a:endParaRPr lang="nl-NL" dirty="0" smtClean="0">
              <a:ea typeface="ＭＳ Ｐゴシック" pitchFamily="-65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z="2400" dirty="0" smtClean="0">
                <a:ea typeface="ＭＳ Ｐゴシック" pitchFamily="-65" charset="-128"/>
              </a:rPr>
              <a:t>Content type of </a:t>
            </a:r>
            <a:r>
              <a:rPr lang="nl-NL" sz="2400" dirty="0" err="1" smtClean="0">
                <a:ea typeface="ＭＳ Ｐゴシック" pitchFamily="-65" charset="-128"/>
              </a:rPr>
              <a:t>lists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and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paragraphs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classified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using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simple</a:t>
            </a:r>
            <a:r>
              <a:rPr lang="nl-NL" sz="2400" dirty="0" smtClean="0">
                <a:ea typeface="ＭＳ Ｐゴシック" pitchFamily="-65" charset="-128"/>
              </a:rPr>
              <a:t>, </a:t>
            </a:r>
            <a:r>
              <a:rPr lang="nl-NL" sz="2400" dirty="0" err="1" smtClean="0">
                <a:ea typeface="ＭＳ Ｐゴシック" pitchFamily="-65" charset="-128"/>
              </a:rPr>
              <a:t>hardcoded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rules</a:t>
            </a:r>
            <a:endParaRPr lang="nl-NL" sz="2400" dirty="0" smtClean="0">
              <a:ea typeface="ＭＳ Ｐゴシック" pitchFamily="-65" charset="-128"/>
            </a:endParaRPr>
          </a:p>
          <a:p>
            <a:pPr eaLnBrk="1" hangingPunct="1"/>
            <a:r>
              <a:rPr lang="nl-NL" sz="2400" dirty="0" smtClean="0">
                <a:ea typeface="ＭＳ Ｐゴシック" pitchFamily="-65" charset="-128"/>
              </a:rPr>
              <a:t>For </a:t>
            </a:r>
            <a:r>
              <a:rPr lang="nl-NL" sz="2400" dirty="0" err="1" smtClean="0">
                <a:ea typeface="ＭＳ Ｐゴシック" pitchFamily="-65" charset="-128"/>
              </a:rPr>
              <a:t>instance</a:t>
            </a:r>
            <a:r>
              <a:rPr lang="nl-NL" sz="2400" dirty="0" smtClean="0">
                <a:ea typeface="ＭＳ Ｐゴシック" pitchFamily="-65" charset="-128"/>
              </a:rPr>
              <a:t>:</a:t>
            </a:r>
          </a:p>
          <a:p>
            <a:pPr lvl="1" eaLnBrk="1" hangingPunct="1"/>
            <a:r>
              <a:rPr lang="nl-NL" sz="2000" dirty="0" smtClean="0">
                <a:ea typeface="ＭＳ Ｐゴシック" pitchFamily="-65" charset="-128"/>
              </a:rPr>
              <a:t>IF list AND a header </a:t>
            </a:r>
            <a:r>
              <a:rPr lang="nl-NL" sz="2000" dirty="0" err="1" smtClean="0">
                <a:ea typeface="ＭＳ Ｐゴシック" pitchFamily="-65" charset="-128"/>
              </a:rPr>
              <a:t>contains</a:t>
            </a:r>
            <a:r>
              <a:rPr lang="nl-NL" sz="2000" dirty="0" smtClean="0">
                <a:ea typeface="ＭＳ Ｐゴシック" pitchFamily="-65" charset="-128"/>
              </a:rPr>
              <a:t> the word “</a:t>
            </a:r>
            <a:r>
              <a:rPr lang="nl-NL" sz="2000" dirty="0" err="1" smtClean="0">
                <a:ea typeface="ＭＳ Ｐゴシック" pitchFamily="-65" charset="-128"/>
              </a:rPr>
              <a:t>Build</a:t>
            </a:r>
            <a:r>
              <a:rPr lang="nl-NL" sz="2000" dirty="0" smtClean="0">
                <a:ea typeface="ＭＳ Ｐゴシック" pitchFamily="-65" charset="-128"/>
              </a:rPr>
              <a:t>” </a:t>
            </a:r>
          </a:p>
          <a:p>
            <a:pPr marL="457200" lvl="1" indent="0" eaLnBrk="1" hangingPunct="1">
              <a:buNone/>
            </a:pPr>
            <a:r>
              <a:rPr lang="nl-NL" sz="2000" dirty="0">
                <a:ea typeface="ＭＳ Ｐゴシック" pitchFamily="-65" charset="-128"/>
                <a:sym typeface="Wingdings" panose="05000000000000000000" pitchFamily="2" charset="2"/>
              </a:rPr>
              <a:t>	</a:t>
            </a:r>
            <a:r>
              <a:rPr lang="nl-NL" sz="2000" dirty="0" smtClean="0">
                <a:ea typeface="ＭＳ Ｐゴシック" pitchFamily="-65" charset="-128"/>
                <a:sym typeface="Wingdings" panose="05000000000000000000" pitchFamily="2" charset="2"/>
              </a:rPr>
              <a:t> </a:t>
            </a:r>
            <a:r>
              <a:rPr lang="nl-NL" sz="2000" dirty="0" err="1" smtClean="0">
                <a:ea typeface="ＭＳ Ｐゴシック" pitchFamily="-65" charset="-128"/>
                <a:sym typeface="Wingdings" panose="05000000000000000000" pitchFamily="2" charset="2"/>
              </a:rPr>
              <a:t>Build</a:t>
            </a:r>
            <a:r>
              <a:rPr lang="nl-NL" sz="2000" dirty="0" smtClean="0">
                <a:ea typeface="ＭＳ Ｐゴシック" pitchFamily="-65" charset="-128"/>
                <a:sym typeface="Wingdings" panose="05000000000000000000" pitchFamily="2" charset="2"/>
              </a:rPr>
              <a:t> Order</a:t>
            </a:r>
          </a:p>
          <a:p>
            <a:pPr lvl="1" eaLnBrk="1" hangingPunct="1"/>
            <a:r>
              <a:rPr lang="nl-NL" sz="2000" dirty="0" smtClean="0">
                <a:ea typeface="ＭＳ Ｐゴシック" pitchFamily="-65" charset="-128"/>
                <a:sym typeface="Wingdings" panose="05000000000000000000" pitchFamily="2" charset="2"/>
              </a:rPr>
              <a:t>IF </a:t>
            </a:r>
            <a:r>
              <a:rPr lang="nl-NL" sz="2000" dirty="0" err="1" smtClean="0">
                <a:ea typeface="ＭＳ Ｐゴシック" pitchFamily="-65" charset="-128"/>
                <a:sym typeface="Wingdings" panose="05000000000000000000" pitchFamily="2" charset="2"/>
              </a:rPr>
              <a:t>some</a:t>
            </a:r>
            <a:r>
              <a:rPr lang="nl-NL" sz="2000" dirty="0" smtClean="0">
                <a:ea typeface="ＭＳ Ｐゴシック" pitchFamily="-65" charset="-128"/>
                <a:sym typeface="Wingdings" panose="05000000000000000000" pitchFamily="2" charset="2"/>
              </a:rPr>
              <a:t> header </a:t>
            </a:r>
            <a:r>
              <a:rPr lang="nl-NL" sz="2000" dirty="0" err="1" smtClean="0">
                <a:ea typeface="ＭＳ Ｐゴシック" pitchFamily="-65" charset="-128"/>
                <a:sym typeface="Wingdings" panose="05000000000000000000" pitchFamily="2" charset="2"/>
              </a:rPr>
              <a:t>contains</a:t>
            </a:r>
            <a:r>
              <a:rPr lang="nl-NL" sz="2000" dirty="0" smtClean="0">
                <a:ea typeface="ＭＳ Ｐゴシック" pitchFamily="-65" charset="-128"/>
                <a:sym typeface="Wingdings" panose="05000000000000000000" pitchFamily="2" charset="2"/>
              </a:rPr>
              <a:t> “Map” AND </a:t>
            </a:r>
            <a:r>
              <a:rPr lang="nl-NL" sz="2000" dirty="0" err="1" smtClean="0">
                <a:ea typeface="ＭＳ Ｐゴシック" pitchFamily="-65" charset="-128"/>
                <a:sym typeface="Wingdings" panose="05000000000000000000" pitchFamily="2" charset="2"/>
              </a:rPr>
              <a:t>some</a:t>
            </a:r>
            <a:r>
              <a:rPr lang="nl-NL" sz="2000" dirty="0" smtClean="0">
                <a:ea typeface="ＭＳ Ｐゴシック" pitchFamily="-65" charset="-128"/>
                <a:sym typeface="Wingdings" panose="05000000000000000000" pitchFamily="2" charset="2"/>
              </a:rPr>
              <a:t> header </a:t>
            </a:r>
            <a:r>
              <a:rPr lang="nl-NL" sz="2000" dirty="0" err="1" smtClean="0">
                <a:ea typeface="ＭＳ Ｐゴシック" pitchFamily="-65" charset="-128"/>
                <a:sym typeface="Wingdings" panose="05000000000000000000" pitchFamily="2" charset="2"/>
              </a:rPr>
              <a:t>contains</a:t>
            </a:r>
            <a:r>
              <a:rPr lang="nl-NL" sz="2000" dirty="0" smtClean="0">
                <a:ea typeface="ＭＳ Ｐゴシック" pitchFamily="-65" charset="-128"/>
                <a:sym typeface="Wingdings" panose="05000000000000000000" pitchFamily="2" charset="2"/>
              </a:rPr>
              <a:t> “Strong” </a:t>
            </a:r>
          </a:p>
          <a:p>
            <a:pPr marL="457200" lvl="1" indent="0" eaLnBrk="1" hangingPunct="1">
              <a:buNone/>
            </a:pPr>
            <a:r>
              <a:rPr lang="nl-NL" sz="2000" dirty="0">
                <a:ea typeface="ＭＳ Ｐゴシック" pitchFamily="-65" charset="-128"/>
                <a:sym typeface="Wingdings" panose="05000000000000000000" pitchFamily="2" charset="2"/>
              </a:rPr>
              <a:t>	</a:t>
            </a:r>
            <a:r>
              <a:rPr lang="nl-NL" sz="2000" dirty="0" smtClean="0">
                <a:ea typeface="ＭＳ Ｐゴシック" pitchFamily="-65" charset="-128"/>
                <a:sym typeface="Wingdings" panose="05000000000000000000" pitchFamily="2" charset="2"/>
              </a:rPr>
              <a:t> </a:t>
            </a:r>
            <a:r>
              <a:rPr lang="nl-NL" sz="2000" dirty="0" err="1" smtClean="0">
                <a:ea typeface="ＭＳ Ｐゴシック" pitchFamily="-65" charset="-128"/>
                <a:sym typeface="Wingdings" panose="05000000000000000000" pitchFamily="2" charset="2"/>
              </a:rPr>
              <a:t>Description</a:t>
            </a:r>
            <a:r>
              <a:rPr lang="nl-NL" sz="2000" dirty="0" smtClean="0">
                <a:ea typeface="ＭＳ Ｐゴシック" pitchFamily="-65" charset="-128"/>
                <a:sym typeface="Wingdings" panose="05000000000000000000" pitchFamily="2" charset="2"/>
              </a:rPr>
              <a:t> of </a:t>
            </a:r>
            <a:r>
              <a:rPr lang="nl-NL" sz="2000" dirty="0" err="1" smtClean="0">
                <a:ea typeface="ＭＳ Ｐゴシック" pitchFamily="-65" charset="-128"/>
                <a:sym typeface="Wingdings" panose="05000000000000000000" pitchFamily="2" charset="2"/>
              </a:rPr>
              <a:t>maps</a:t>
            </a:r>
            <a:r>
              <a:rPr lang="nl-NL" sz="2000" dirty="0" smtClean="0">
                <a:ea typeface="ＭＳ Ｐゴシック" pitchFamily="-65" charset="-128"/>
                <a:sym typeface="Wingdings" panose="05000000000000000000" pitchFamily="2" charset="2"/>
              </a:rPr>
              <a:t> on </a:t>
            </a:r>
            <a:r>
              <a:rPr lang="nl-NL" sz="2000" dirty="0" err="1" smtClean="0">
                <a:ea typeface="ＭＳ Ｐゴシック" pitchFamily="-65" charset="-128"/>
                <a:sym typeface="Wingdings" panose="05000000000000000000" pitchFamily="2" charset="2"/>
              </a:rPr>
              <a:t>which</a:t>
            </a:r>
            <a:r>
              <a:rPr lang="nl-NL" sz="2000" dirty="0" smtClean="0">
                <a:ea typeface="ＭＳ Ｐゴシック" pitchFamily="-65" charset="-128"/>
                <a:sym typeface="Wingdings" panose="05000000000000000000" pitchFamily="2" charset="2"/>
              </a:rPr>
              <a:t> </a:t>
            </a:r>
            <a:r>
              <a:rPr lang="nl-NL" sz="2000" dirty="0" err="1" smtClean="0">
                <a:ea typeface="ＭＳ Ｐゴシック" pitchFamily="-65" charset="-128"/>
                <a:sym typeface="Wingdings" panose="05000000000000000000" pitchFamily="2" charset="2"/>
              </a:rPr>
              <a:t>this</a:t>
            </a:r>
            <a:r>
              <a:rPr lang="nl-NL" sz="2000" dirty="0" smtClean="0">
                <a:ea typeface="ＭＳ Ｐゴシック" pitchFamily="-65" charset="-128"/>
                <a:sym typeface="Wingdings" panose="05000000000000000000" pitchFamily="2" charset="2"/>
              </a:rPr>
              <a:t> </a:t>
            </a:r>
            <a:r>
              <a:rPr lang="nl-NL" sz="2000" dirty="0" err="1" smtClean="0">
                <a:ea typeface="ＭＳ Ｐゴシック" pitchFamily="-65" charset="-128"/>
                <a:sym typeface="Wingdings" panose="05000000000000000000" pitchFamily="2" charset="2"/>
              </a:rPr>
              <a:t>strategy</a:t>
            </a:r>
            <a:r>
              <a:rPr lang="nl-NL" sz="2000" dirty="0" smtClean="0">
                <a:ea typeface="ＭＳ Ｐゴシック" pitchFamily="-65" charset="-128"/>
                <a:sym typeface="Wingdings" panose="05000000000000000000" pitchFamily="2" charset="2"/>
              </a:rPr>
              <a:t> is strong</a:t>
            </a:r>
            <a:endParaRPr lang="nl-NL" sz="2000" dirty="0" smtClean="0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75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err="1" smtClean="0">
                <a:ea typeface="ＭＳ Ｐゴシック" pitchFamily="-65" charset="-128"/>
              </a:rPr>
              <a:t>Build</a:t>
            </a:r>
            <a:r>
              <a:rPr lang="nl-NL" dirty="0" smtClean="0">
                <a:ea typeface="ＭＳ Ｐゴシック" pitchFamily="-65" charset="-128"/>
              </a:rPr>
              <a:t> Order </a:t>
            </a:r>
            <a:r>
              <a:rPr lang="nl-NL" dirty="0" err="1" smtClean="0">
                <a:ea typeface="ＭＳ Ｐゴシック" pitchFamily="-65" charset="-128"/>
              </a:rPr>
              <a:t>Extraction</a:t>
            </a:r>
            <a:r>
              <a:rPr lang="nl-NL" dirty="0" smtClean="0">
                <a:ea typeface="ＭＳ Ｐゴシック" pitchFamily="-65" charset="-128"/>
              </a:rPr>
              <a:t> (1)</a:t>
            </a:r>
            <a:endParaRPr lang="nl-NL" dirty="0" smtClean="0">
              <a:ea typeface="ＭＳ Ｐゴシック" pitchFamily="-65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z="2400" dirty="0" err="1" smtClean="0">
                <a:ea typeface="ＭＳ Ｐゴシック" pitchFamily="-65" charset="-128"/>
              </a:rPr>
              <a:t>Given</a:t>
            </a:r>
            <a:r>
              <a:rPr lang="nl-NL" sz="2400" dirty="0" smtClean="0">
                <a:ea typeface="ＭＳ Ｐゴシック" pitchFamily="-65" charset="-128"/>
              </a:rPr>
              <a:t>: list </a:t>
            </a:r>
            <a:r>
              <a:rPr lang="nl-NL" sz="2400" dirty="0" err="1" smtClean="0">
                <a:ea typeface="ＭＳ Ｐゴシック" pitchFamily="-65" charset="-128"/>
              </a:rPr>
              <a:t>classified</a:t>
            </a:r>
            <a:r>
              <a:rPr lang="nl-NL" sz="2400" dirty="0" smtClean="0">
                <a:ea typeface="ＭＳ Ｐゴシック" pitchFamily="-65" charset="-128"/>
              </a:rPr>
              <a:t> as </a:t>
            </a:r>
            <a:r>
              <a:rPr lang="nl-NL" sz="2400" dirty="0" err="1" smtClean="0">
                <a:ea typeface="ＭＳ Ｐゴシック" pitchFamily="-65" charset="-128"/>
              </a:rPr>
              <a:t>Build</a:t>
            </a:r>
            <a:r>
              <a:rPr lang="nl-NL" sz="2400" dirty="0" smtClean="0">
                <a:ea typeface="ＭＳ Ｐゴシック" pitchFamily="-65" charset="-128"/>
              </a:rPr>
              <a:t> Order</a:t>
            </a:r>
          </a:p>
          <a:p>
            <a:pPr lvl="1" eaLnBrk="1" hangingPunct="1"/>
            <a:r>
              <a:rPr lang="nl-NL" sz="2000" dirty="0" err="1" smtClean="0">
                <a:ea typeface="ＭＳ Ｐゴシック" pitchFamily="-65" charset="-128"/>
              </a:rPr>
              <a:t>Every</a:t>
            </a:r>
            <a:r>
              <a:rPr lang="nl-NL" sz="2000" dirty="0" smtClean="0">
                <a:ea typeface="ＭＳ Ｐゴシック" pitchFamily="-65" charset="-128"/>
              </a:rPr>
              <a:t> element of list is a small piece of </a:t>
            </a:r>
            <a:r>
              <a:rPr lang="nl-NL" sz="2000" dirty="0" err="1" smtClean="0">
                <a:ea typeface="ＭＳ Ｐゴシック" pitchFamily="-65" charset="-128"/>
              </a:rPr>
              <a:t>text</a:t>
            </a:r>
            <a:endParaRPr lang="nl-NL" sz="2000" dirty="0" smtClean="0">
              <a:ea typeface="ＭＳ Ｐゴシック" pitchFamily="-65" charset="-128"/>
            </a:endParaRPr>
          </a:p>
          <a:p>
            <a:pPr eaLnBrk="1" hangingPunct="1"/>
            <a:r>
              <a:rPr lang="nl-NL" sz="2400" dirty="0" err="1" smtClean="0">
                <a:ea typeface="ＭＳ Ｐゴシック" pitchFamily="-65" charset="-128"/>
              </a:rPr>
              <a:t>Handcrafted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rules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to</a:t>
            </a:r>
            <a:r>
              <a:rPr lang="nl-NL" sz="2400" dirty="0" smtClean="0">
                <a:ea typeface="ＭＳ Ｐゴシック" pitchFamily="-65" charset="-128"/>
              </a:rPr>
              <a:t> extract </a:t>
            </a:r>
            <a:r>
              <a:rPr lang="nl-NL" sz="2400" dirty="0" err="1" smtClean="0">
                <a:ea typeface="ＭＳ Ｐゴシック" pitchFamily="-65" charset="-128"/>
              </a:rPr>
              <a:t>preconditions</a:t>
            </a:r>
            <a:endParaRPr lang="nl-NL" sz="2400" dirty="0" smtClean="0">
              <a:ea typeface="ＭＳ Ｐゴシック" pitchFamily="-65" charset="-128"/>
            </a:endParaRPr>
          </a:p>
          <a:p>
            <a:pPr lvl="1" eaLnBrk="1" hangingPunct="1"/>
            <a:r>
              <a:rPr lang="nl-NL" sz="2000" dirty="0" smtClean="0">
                <a:ea typeface="ＭＳ Ｐゴシック" pitchFamily="-65" charset="-128"/>
              </a:rPr>
              <a:t>Look </a:t>
            </a:r>
            <a:r>
              <a:rPr lang="nl-NL" sz="2000" dirty="0" err="1" smtClean="0">
                <a:ea typeface="ＭＳ Ｐゴシック" pitchFamily="-65" charset="-128"/>
              </a:rPr>
              <a:t>for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symbols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such</a:t>
            </a:r>
            <a:r>
              <a:rPr lang="nl-NL" sz="2000" dirty="0" smtClean="0">
                <a:ea typeface="ＭＳ Ｐゴシック" pitchFamily="-65" charset="-128"/>
              </a:rPr>
              <a:t> as “-”, “/” </a:t>
            </a:r>
            <a:r>
              <a:rPr lang="nl-NL" sz="2000" dirty="0" err="1" smtClean="0">
                <a:ea typeface="ＭＳ Ｐゴシック" pitchFamily="-65" charset="-128"/>
              </a:rPr>
              <a:t>and</a:t>
            </a:r>
            <a:r>
              <a:rPr lang="nl-NL" sz="2000" dirty="0" smtClean="0">
                <a:ea typeface="ＭＳ Ｐゴシック" pitchFamily="-65" charset="-128"/>
              </a:rPr>
              <a:t> “@”</a:t>
            </a:r>
          </a:p>
          <a:p>
            <a:pPr lvl="1" eaLnBrk="1" hangingPunct="1"/>
            <a:r>
              <a:rPr lang="nl-NL" sz="2000" dirty="0" smtClean="0">
                <a:ea typeface="ＭＳ Ｐゴシック" pitchFamily="-65" charset="-128"/>
              </a:rPr>
              <a:t>Does </a:t>
            </a:r>
            <a:r>
              <a:rPr lang="nl-NL" sz="2000" dirty="0" err="1" smtClean="0">
                <a:ea typeface="ＭＳ Ｐゴシック" pitchFamily="-65" charset="-128"/>
              </a:rPr>
              <a:t>not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work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for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every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wiki</a:t>
            </a:r>
            <a:r>
              <a:rPr lang="nl-NL" sz="2000" dirty="0" smtClean="0">
                <a:ea typeface="ＭＳ Ｐゴシック" pitchFamily="-65" charset="-128"/>
              </a:rPr>
              <a:t> page: different </a:t>
            </a:r>
            <a:r>
              <a:rPr lang="nl-NL" sz="2000" dirty="0" err="1" smtClean="0">
                <a:ea typeface="ＭＳ Ｐゴシック" pitchFamily="-65" charset="-128"/>
              </a:rPr>
              <a:t>writing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styles</a:t>
            </a:r>
            <a:endParaRPr lang="nl-NL" sz="2000" dirty="0" smtClean="0">
              <a:ea typeface="ＭＳ Ｐゴシック" pitchFamily="-65" charset="-128"/>
            </a:endParaRPr>
          </a:p>
          <a:p>
            <a:pPr eaLnBrk="1" hangingPunct="1"/>
            <a:r>
              <a:rPr lang="nl-NL" sz="2400" dirty="0" smtClean="0">
                <a:ea typeface="ＭＳ Ｐゴシック" pitchFamily="-65" charset="-128"/>
              </a:rPr>
              <a:t>Match tokens </a:t>
            </a:r>
            <a:r>
              <a:rPr lang="nl-NL" sz="2400" dirty="0" err="1" smtClean="0">
                <a:ea typeface="ＭＳ Ｐゴシック" pitchFamily="-65" charset="-128"/>
              </a:rPr>
              <a:t>with</a:t>
            </a:r>
            <a:r>
              <a:rPr lang="nl-NL" sz="2400" dirty="0" smtClean="0">
                <a:ea typeface="ＭＳ Ｐゴシック" pitchFamily="-65" charset="-128"/>
              </a:rPr>
              <a:t> list of </a:t>
            </a:r>
            <a:r>
              <a:rPr lang="nl-NL" sz="2400" dirty="0" err="1" smtClean="0">
                <a:ea typeface="ＭＳ Ｐゴシック" pitchFamily="-65" charset="-128"/>
              </a:rPr>
              <a:t>known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verbs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to</a:t>
            </a:r>
            <a:r>
              <a:rPr lang="nl-NL" sz="2400" dirty="0" smtClean="0">
                <a:ea typeface="ＭＳ Ｐゴシック" pitchFamily="-65" charset="-128"/>
              </a:rPr>
              <a:t> </a:t>
            </a:r>
            <a:r>
              <a:rPr lang="nl-NL" sz="2400" dirty="0" err="1" smtClean="0">
                <a:ea typeface="ＭＳ Ｐゴシック" pitchFamily="-65" charset="-128"/>
              </a:rPr>
              <a:t>find</a:t>
            </a:r>
            <a:r>
              <a:rPr lang="nl-NL" sz="2400" dirty="0" smtClean="0">
                <a:ea typeface="ＭＳ Ｐゴシック" pitchFamily="-65" charset="-128"/>
              </a:rPr>
              <a:t> actions</a:t>
            </a:r>
          </a:p>
          <a:p>
            <a:pPr lvl="1" eaLnBrk="1" hangingPunct="1"/>
            <a:r>
              <a:rPr lang="nl-NL" sz="2000" dirty="0" smtClean="0">
                <a:ea typeface="ＭＳ Ｐゴシック" pitchFamily="-65" charset="-128"/>
              </a:rPr>
              <a:t>POS Tagger </a:t>
            </a:r>
            <a:r>
              <a:rPr lang="nl-NL" sz="2000" dirty="0" err="1" smtClean="0">
                <a:ea typeface="ＭＳ Ｐゴシック" pitchFamily="-65" charset="-128"/>
              </a:rPr>
              <a:t>and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Lemmatization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for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finding</a:t>
            </a:r>
            <a:r>
              <a:rPr lang="nl-NL" sz="2000" dirty="0" smtClean="0">
                <a:ea typeface="ＭＳ Ｐゴシック" pitchFamily="-65" charset="-128"/>
              </a:rPr>
              <a:t> root form of </a:t>
            </a:r>
            <a:r>
              <a:rPr lang="nl-NL" sz="2000" dirty="0" err="1" smtClean="0">
                <a:ea typeface="ＭＳ Ｐゴシック" pitchFamily="-65" charset="-128"/>
              </a:rPr>
              <a:t>verbs</a:t>
            </a:r>
            <a:endParaRPr lang="nl-NL" sz="2000" dirty="0" smtClean="0">
              <a:ea typeface="ＭＳ Ｐゴシック" pitchFamily="-65" charset="-128"/>
            </a:endParaRPr>
          </a:p>
          <a:p>
            <a:pPr lvl="1" eaLnBrk="1" hangingPunct="1"/>
            <a:r>
              <a:rPr lang="nl-NL" sz="2000" dirty="0" err="1" smtClean="0">
                <a:ea typeface="ＭＳ Ｐゴシック" pitchFamily="-65" charset="-128"/>
              </a:rPr>
              <a:t>Manually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constructed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mapping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from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verbs</a:t>
            </a:r>
            <a:r>
              <a:rPr lang="nl-NL" sz="2000" dirty="0" smtClean="0">
                <a:ea typeface="ＭＳ Ｐゴシック" pitchFamily="-65" charset="-128"/>
              </a:rPr>
              <a:t> </a:t>
            </a:r>
            <a:r>
              <a:rPr lang="nl-NL" sz="2000" dirty="0" err="1" smtClean="0">
                <a:ea typeface="ＭＳ Ｐゴシック" pitchFamily="-65" charset="-128"/>
              </a:rPr>
              <a:t>to</a:t>
            </a:r>
            <a:r>
              <a:rPr lang="nl-NL" sz="2000" dirty="0" smtClean="0">
                <a:ea typeface="ＭＳ Ｐゴシック" pitchFamily="-65" charset="-128"/>
              </a:rPr>
              <a:t> actions</a:t>
            </a:r>
          </a:p>
        </p:txBody>
      </p:sp>
    </p:spTree>
    <p:extLst>
      <p:ext uri="{BB962C8B-B14F-4D97-AF65-F5344CB8AC3E}">
        <p14:creationId xmlns:p14="http://schemas.microsoft.com/office/powerpoint/2010/main" val="31607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1C3D"/>
            </a:solidFill>
            <a:effectLst/>
            <a:latin typeface="Verdana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1C3D"/>
            </a:solidFill>
            <a:effectLst/>
            <a:latin typeface="Verdana" pitchFamily="-106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599</Words>
  <Application>Microsoft Office PowerPoint</Application>
  <PresentationFormat>Diavoorstelling (4:3)</PresentationFormat>
  <Paragraphs>109</Paragraphs>
  <Slides>19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Blank Presentation</vt:lpstr>
      <vt:lpstr>PowerPoint-presentatie</vt:lpstr>
      <vt:lpstr>Outline</vt:lpstr>
      <vt:lpstr>Introduction</vt:lpstr>
      <vt:lpstr>Introduction – Build Orders</vt:lpstr>
      <vt:lpstr>Corpus</vt:lpstr>
      <vt:lpstr>Corpus - Example</vt:lpstr>
      <vt:lpstr>Pre-processing</vt:lpstr>
      <vt:lpstr>Strategy Extraction</vt:lpstr>
      <vt:lpstr>Build Order Extraction (1)</vt:lpstr>
      <vt:lpstr>Build Order Extraction (2)</vt:lpstr>
      <vt:lpstr>Strategy Name Extraction (1)</vt:lpstr>
      <vt:lpstr>Strategy Name Extraction (2)</vt:lpstr>
      <vt:lpstr>Map Extraction</vt:lpstr>
      <vt:lpstr>Navigation &amp; Visualization (1)</vt:lpstr>
      <vt:lpstr>Navigation &amp; Visualization (2)</vt:lpstr>
      <vt:lpstr>Navigation &amp; Visualization (3)</vt:lpstr>
      <vt:lpstr>Conclusions</vt:lpstr>
      <vt:lpstr>Future Work</vt:lpstr>
      <vt:lpstr>Thanks for your attention!</vt:lpstr>
    </vt:vector>
  </TitlesOfParts>
  <Company>vormgeversassociatie hoog-keppel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Vormgeversassociatie / Sjoerd Kulsdom</dc:creator>
  <cp:lastModifiedBy>Soemers</cp:lastModifiedBy>
  <cp:revision>140</cp:revision>
  <dcterms:created xsi:type="dcterms:W3CDTF">2007-05-08T09:02:05Z</dcterms:created>
  <dcterms:modified xsi:type="dcterms:W3CDTF">2015-05-27T17:59:22Z</dcterms:modified>
</cp:coreProperties>
</file>