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56" r:id="rId4"/>
    <p:sldId id="271" r:id="rId5"/>
    <p:sldId id="266" r:id="rId6"/>
    <p:sldId id="268" r:id="rId7"/>
    <p:sldId id="269" r:id="rId8"/>
    <p:sldId id="272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44906-3EB9-431F-BF5D-D0FF6BEE3439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D2D0E-96C0-4C12-ADCB-2BC661B2C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08189-5A45-44AD-B90D-968E09F3CB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3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0D6E6-BE09-4DBB-A905-22B4A3D66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D5D8E-DD40-42F0-9A05-2EFCAB88A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A192A-B3E0-42BC-A9C7-0617EDC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91277-FEC9-473E-AF7A-224B852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AC331-C1B2-44A0-958E-D94F290A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4E93E-D96B-4B33-B059-989865FB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C7DEC-C98F-42D0-9F5D-4E1C1F7A2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BC198-0965-43E8-BEF4-E0A901AD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2795C-A77E-4A61-BC4C-FE6A096E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29B64-45AB-4F89-B860-C9B6EA4F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5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894D5-DE3D-44F3-ADEA-5AB1054E5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7CE4E0-06B2-475E-A21C-266482DF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63F63-B66A-40C9-8A1B-BD671385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510CF-0BFC-4448-B319-0304722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99F0-941D-4B46-A1C0-FAD58CD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3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EFB14-C052-4748-962F-D2ED6A01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8ACB8-43CF-4071-99EF-F676D10F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7F0E5-D47E-4947-A85C-0AD9B60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0A3C5-5192-4281-A7C4-5CE7070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FE31A-EBCF-4925-BA39-C53AD4BA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8351D-A36A-4F14-A802-1CA3252F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17CE7-0F25-40C2-8234-CE538675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BEDD8-C75C-4E1A-BB1E-8DF4A977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4F6BF-EFC6-49CC-8F12-4596BB85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212BA-9BBD-4516-AF1A-418D6541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35940-002B-4AD0-AA43-AEEC872B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4F07E-ACE0-4842-BCF0-D302A1C7B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4C7E6-9143-4BBC-AFFA-DE52ABF5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CC690-BED0-4E75-ABBD-54B5E392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ACC3C-0805-427A-BF7A-49292509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53246-FF4D-4E8D-A444-C88A15C4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70C7A-2CD1-426D-BDEE-A7D5B0E0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B6414-6367-432C-B333-317C259C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657B4-2FFC-42B8-8354-EB59E6594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BAE2D-1976-4AC6-9179-51A7A2DD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FF2526-FCA3-4508-9CDF-8D635BCB2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E6FA5-587E-4115-A530-0D5C4301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B30F69-AE6D-4037-AE3D-2F7D2C52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0A7DF-E18A-4B4D-96AB-7832BC7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2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BEE5-0603-4D36-B356-BE4F7594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B08BF-87BA-43F8-92FD-857C24A5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5100C-C283-4F3C-89DF-D677E611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72FD9-83F4-4BEA-B731-00713A9C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1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39830-F92F-4ADD-A179-E2BA52E8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AC6A7-0B5E-4952-BB14-CCF41C91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DC9F9-ECB2-446D-B2B6-76D706E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5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3674-143A-42CB-B5D6-D21BFB32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F6E9E-EE6C-4863-B659-B701399F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FF3C0-820C-4E2D-9E74-B25ECB7D2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DBDB3-F98C-47B3-8232-F45C7F73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C65D2-47B1-4411-9DFA-BFB7CDCB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452F7-5C50-4373-A0B5-CD21A66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5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360F-434F-4DB1-8ECC-5C5725C6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372C3-4800-430F-98F9-6FEA4EFB6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EF45A-F6A7-4C8F-8D34-3425105C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FA16B-2B79-4500-8B97-53F817AE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C3635-0186-495E-A551-BD33A6F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086E1-5361-4417-8DE0-5735F372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2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2896C-727A-4A01-8285-D02F591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201A7-76F0-4F55-A2A1-5800AA35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84BBE-A150-4AE2-83AD-4FD40582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BCC6-630E-4FA6-8CFA-77975435A6F4}" type="datetimeFigureOut">
              <a:rPr lang="zh-CN" altLang="en-US" smtClean="0"/>
              <a:t>2022-04-23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4E4B4-543D-46FC-9C59-88CB75F26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BA672-2C50-4B75-8395-F2503F0CA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5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F39CCD-7A19-4BD6-A2BB-A6E29F0E233B}"/>
              </a:ext>
            </a:extLst>
          </p:cNvPr>
          <p:cNvSpPr txBox="1"/>
          <p:nvPr/>
        </p:nvSpPr>
        <p:spPr>
          <a:xfrm>
            <a:off x="2265204" y="1299526"/>
            <a:ext cx="78591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补数据集实验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准备中期答辩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CCBBE2-47D4-414A-B63C-685814CCC777}"/>
              </a:ext>
            </a:extLst>
          </p:cNvPr>
          <p:cNvSpPr txBox="1"/>
          <p:nvPr/>
        </p:nvSpPr>
        <p:spPr>
          <a:xfrm>
            <a:off x="5247587" y="235721"/>
            <a:ext cx="169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进展汇报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0EE0B-AA3C-407A-B5CB-523A476553EA}"/>
              </a:ext>
            </a:extLst>
          </p:cNvPr>
          <p:cNvSpPr txBox="1"/>
          <p:nvPr/>
        </p:nvSpPr>
        <p:spPr>
          <a:xfrm>
            <a:off x="179108" y="607635"/>
            <a:ext cx="248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汇报人：章子豪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66588E-6CCF-40FE-BC54-D800ECF02950}"/>
              </a:ext>
            </a:extLst>
          </p:cNvPr>
          <p:cNvSpPr txBox="1"/>
          <p:nvPr/>
        </p:nvSpPr>
        <p:spPr>
          <a:xfrm>
            <a:off x="179108" y="210177"/>
            <a:ext cx="208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2022-04-22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505A6-3D22-4754-B50D-FC5E53BDB8C8}"/>
              </a:ext>
            </a:extLst>
          </p:cNvPr>
          <p:cNvSpPr txBox="1"/>
          <p:nvPr/>
        </p:nvSpPr>
        <p:spPr>
          <a:xfrm>
            <a:off x="477434" y="1715025"/>
            <a:ext cx="12773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上周进展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8AF530-0105-4366-B0D9-38F575AE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955" y="34790"/>
            <a:ext cx="2851045" cy="10055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0FABBA-05E3-420F-AA9F-90469E4F8EAC}"/>
              </a:ext>
            </a:extLst>
          </p:cNvPr>
          <p:cNvSpPr txBox="1"/>
          <p:nvPr/>
        </p:nvSpPr>
        <p:spPr>
          <a:xfrm>
            <a:off x="2265204" y="2791636"/>
            <a:ext cx="785918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中期答辩完成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阅读论文 </a:t>
            </a:r>
            <a:r>
              <a:rPr lang="en-US" altLang="zh-CN" i="1" dirty="0"/>
              <a:t>Adaptive Self-Paced Deep Clustering with Data Augmentation </a:t>
            </a:r>
          </a:p>
          <a:p>
            <a:r>
              <a:rPr lang="en-US" altLang="zh-CN" i="1" dirty="0"/>
              <a:t>     </a:t>
            </a:r>
            <a:r>
              <a:rPr lang="zh-CN" altLang="en-US" dirty="0"/>
              <a:t>并</a:t>
            </a:r>
            <a:r>
              <a:rPr lang="en-US" altLang="zh-CN" dirty="0"/>
              <a:t>Debug </a:t>
            </a:r>
            <a:r>
              <a:rPr lang="zh-CN" altLang="en-US" dirty="0"/>
              <a:t>这篇论文代码，看代码具体步骤并尝试复现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补充数据集</a:t>
            </a:r>
            <a:r>
              <a:rPr lang="en-US" altLang="zh-CN" dirty="0"/>
              <a:t>YTF</a:t>
            </a:r>
            <a:r>
              <a:rPr lang="zh-CN" altLang="en-US" dirty="0"/>
              <a:t>、</a:t>
            </a:r>
            <a:r>
              <a:rPr lang="en-US" altLang="zh-CN" dirty="0"/>
              <a:t>FRGC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3A4770-9977-4F67-8676-1A15ABF8E3DD}"/>
              </a:ext>
            </a:extLst>
          </p:cNvPr>
          <p:cNvSpPr txBox="1"/>
          <p:nvPr/>
        </p:nvSpPr>
        <p:spPr>
          <a:xfrm>
            <a:off x="477433" y="3429000"/>
            <a:ext cx="12773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本周情况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39EC68-8762-416E-8B12-226F2B9E5DD2}"/>
              </a:ext>
            </a:extLst>
          </p:cNvPr>
          <p:cNvSpPr txBox="1"/>
          <p:nvPr/>
        </p:nvSpPr>
        <p:spPr>
          <a:xfrm>
            <a:off x="477433" y="5580120"/>
            <a:ext cx="12773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E14571-112F-4895-80A6-014CE88E282D}"/>
              </a:ext>
            </a:extLst>
          </p:cNvPr>
          <p:cNvSpPr txBox="1"/>
          <p:nvPr/>
        </p:nvSpPr>
        <p:spPr>
          <a:xfrm>
            <a:off x="2265204" y="5153994"/>
            <a:ext cx="78591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继续补充数据集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关注一些对比学习论文的代码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606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3A7946C-FF41-404E-9D89-2BB0FCE02AA2}"/>
              </a:ext>
            </a:extLst>
          </p:cNvPr>
          <p:cNvSpPr txBox="1"/>
          <p:nvPr/>
        </p:nvSpPr>
        <p:spPr>
          <a:xfrm>
            <a:off x="86416" y="4821745"/>
            <a:ext cx="590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CVCL:   YTF</a:t>
            </a:r>
            <a:r>
              <a:rPr lang="zh-CN" altLang="en-US" dirty="0"/>
              <a:t>数据集表现还可以，两个模态能超过三个模态</a:t>
            </a:r>
            <a:endParaRPr lang="en-US" altLang="zh-CN" dirty="0"/>
          </a:p>
          <a:p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65CECD-BE4E-4898-A16B-56C99F17A862}"/>
              </a:ext>
            </a:extLst>
          </p:cNvPr>
          <p:cNvSpPr txBox="1"/>
          <p:nvPr/>
        </p:nvSpPr>
        <p:spPr>
          <a:xfrm>
            <a:off x="345452" y="5255676"/>
            <a:ext cx="5806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遇到的问题是：</a:t>
            </a:r>
            <a:r>
              <a:rPr lang="en-US" altLang="zh-CN" dirty="0"/>
              <a:t>FRGC</a:t>
            </a:r>
            <a:r>
              <a:rPr lang="zh-CN" altLang="en-US" dirty="0"/>
              <a:t>收敛太慢，性能不佳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再准备尝试：</a:t>
            </a:r>
            <a:r>
              <a:rPr lang="en-US" altLang="zh-CN" dirty="0"/>
              <a:t> 1.FRGC </a:t>
            </a:r>
            <a:r>
              <a:rPr lang="zh-CN" altLang="en-US" dirty="0"/>
              <a:t>三个模态性能</a:t>
            </a:r>
            <a:endParaRPr lang="en-US" altLang="zh-CN" dirty="0"/>
          </a:p>
          <a:p>
            <a:r>
              <a:rPr lang="en-US" altLang="zh-CN" dirty="0"/>
              <a:t>	         2.</a:t>
            </a:r>
            <a:r>
              <a:rPr lang="zh-CN" altLang="en-US" dirty="0"/>
              <a:t>一个</a:t>
            </a:r>
            <a:r>
              <a:rPr lang="en-US" altLang="zh-CN" dirty="0"/>
              <a:t>epoch</a:t>
            </a:r>
            <a:r>
              <a:rPr lang="zh-CN" altLang="en-US" dirty="0"/>
              <a:t>测一次聚类结果</a:t>
            </a:r>
            <a:endParaRPr lang="en-US" altLang="zh-CN" dirty="0"/>
          </a:p>
          <a:p>
            <a:r>
              <a:rPr lang="en-US" altLang="zh-CN" dirty="0"/>
              <a:t>	         3.</a:t>
            </a:r>
            <a:r>
              <a:rPr lang="zh-CN" altLang="en-US" dirty="0"/>
              <a:t>动态调整学习率</a:t>
            </a:r>
            <a:r>
              <a:rPr lang="en-US" altLang="zh-CN" dirty="0"/>
              <a:t>			          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668805-5029-4624-86BA-CF77EDA7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4" y="258586"/>
            <a:ext cx="3872843" cy="3170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BB86EB-4CDF-4C11-AF85-60B0B3663A21}"/>
              </a:ext>
            </a:extLst>
          </p:cNvPr>
          <p:cNvSpPr txBox="1"/>
          <p:nvPr/>
        </p:nvSpPr>
        <p:spPr>
          <a:xfrm>
            <a:off x="185000" y="3493599"/>
            <a:ext cx="285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测一次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1E2C6-949C-4D27-8C88-482C22C6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884" y="-37707"/>
            <a:ext cx="8051846" cy="33559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C66A2C-AA70-4914-8C46-643BA4C5C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8" r="8270"/>
          <a:stretch/>
        </p:blipFill>
        <p:spPr>
          <a:xfrm>
            <a:off x="5872509" y="3318235"/>
            <a:ext cx="6134491" cy="30166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B55E47-F64E-4906-96FD-AD9678F328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982"/>
          <a:stretch/>
        </p:blipFill>
        <p:spPr>
          <a:xfrm>
            <a:off x="8175499" y="6334909"/>
            <a:ext cx="3762900" cy="2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1F9DAF-C4B4-4F29-843A-05153ABA35AE}"/>
              </a:ext>
            </a:extLst>
          </p:cNvPr>
          <p:cNvSpPr txBox="1"/>
          <p:nvPr/>
        </p:nvSpPr>
        <p:spPr>
          <a:xfrm>
            <a:off x="378644" y="841288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Motivation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1.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尽管在各种应用中出现了大量的深度聚类算法，但大多数算法都无法学习到</a:t>
            </a:r>
            <a:r>
              <a:rPr lang="en-US" altLang="zh-CN" b="1" dirty="0"/>
              <a:t>robust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b="1" dirty="0"/>
              <a:t>cluster-oriented features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，这反过来会影响最终的聚类性能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</a:rPr>
              <a:t>这些聚类算法也忽略了在有监督深度学习模型中广泛使用的</a:t>
            </a:r>
            <a:r>
              <a:rPr lang="zh-CN" altLang="en-US" b="1" dirty="0">
                <a:latin typeface="Arial" panose="020B0604020202020204" pitchFamily="34" charset="0"/>
              </a:rPr>
              <a:t>数据增强</a:t>
            </a:r>
            <a:r>
              <a:rPr lang="zh-CN" altLang="en-US" dirty="0">
                <a:latin typeface="Arial" panose="020B0604020202020204" pitchFamily="34" charset="0"/>
              </a:rPr>
              <a:t>技术，以提高</a:t>
            </a:r>
            <a:r>
              <a:rPr lang="zh-CN" altLang="en-US" b="1" dirty="0">
                <a:latin typeface="Arial" panose="020B0604020202020204" pitchFamily="34" charset="0"/>
              </a:rPr>
              <a:t>泛化能力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EA7F8B-2380-4919-ACC3-641AAFD0FAAA}"/>
              </a:ext>
            </a:extLst>
          </p:cNvPr>
          <p:cNvSpPr txBox="1"/>
          <p:nvPr/>
        </p:nvSpPr>
        <p:spPr>
          <a:xfrm>
            <a:off x="2400690" y="149633"/>
            <a:ext cx="6691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Adaptive Self-Paced Deep Clustering with DataAugmentation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B03D58-B639-4EC7-ADC7-6AA583644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44" y="3489528"/>
            <a:ext cx="5825765" cy="17973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E6D268-0498-4E73-B903-A7EB512D6718}"/>
              </a:ext>
            </a:extLst>
          </p:cNvPr>
          <p:cNvSpPr txBox="1"/>
          <p:nvPr/>
        </p:nvSpPr>
        <p:spPr>
          <a:xfrm>
            <a:off x="476052" y="5382152"/>
            <a:ext cx="80552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/>
                <a:latin typeface="Arial" panose="020B0604020202020204" pitchFamily="34" charset="0"/>
              </a:rPr>
              <a:t>面向聚类：鼓励学习到的特征以集群为导向</a:t>
            </a:r>
            <a:endParaRPr lang="en-US" altLang="zh-CN" b="1" dirty="0">
              <a:effectLst/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自动编码器的训练不是特定用于聚类，通过使用聚类损失进一步调整编码器。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3D0FAA-2890-417E-BB57-82A8B12DE223}"/>
              </a:ext>
            </a:extLst>
          </p:cNvPr>
          <p:cNvSpPr txBox="1"/>
          <p:nvPr/>
        </p:nvSpPr>
        <p:spPr>
          <a:xfrm>
            <a:off x="9159173" y="169568"/>
            <a:ext cx="1403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2019IEEE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6DC9814-611F-4CC1-AEA5-52E71D7DEE15}"/>
              </a:ext>
            </a:extLst>
          </p:cNvPr>
          <p:cNvGrpSpPr/>
          <p:nvPr/>
        </p:nvGrpSpPr>
        <p:grpSpPr>
          <a:xfrm>
            <a:off x="6548487" y="3707654"/>
            <a:ext cx="4647414" cy="1754326"/>
            <a:chOff x="6473072" y="3632240"/>
            <a:chExt cx="4647414" cy="17543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932DFE5-AEE5-4315-A81B-FDE9F2F86020}"/>
                </a:ext>
              </a:extLst>
            </p:cNvPr>
            <p:cNvSpPr txBox="1"/>
            <p:nvPr/>
          </p:nvSpPr>
          <p:spPr>
            <a:xfrm>
              <a:off x="6473072" y="3632240"/>
              <a:ext cx="46474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effectLst/>
                  <a:latin typeface="Arial" panose="020B0604020202020204" pitchFamily="34" charset="0"/>
                </a:rPr>
                <a:t>大多数深度聚类算法</a:t>
              </a:r>
              <a:r>
                <a:rPr lang="zh-CN" altLang="en-US" dirty="0"/>
                <a:t>如何优化：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	</a:t>
              </a:r>
              <a:r>
                <a:rPr lang="zh-CN" altLang="en-US" dirty="0"/>
                <a:t>一个使特征可行，一个对聚类友好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b="1" dirty="0"/>
                <a:t>改进</a:t>
              </a:r>
              <a:r>
                <a:rPr lang="zh-CN" altLang="en-US" dirty="0"/>
                <a:t>：如果将     </a:t>
              </a:r>
              <a:r>
                <a:rPr lang="en-US" altLang="zh-CN" dirty="0"/>
                <a:t> </a:t>
              </a:r>
              <a:r>
                <a:rPr lang="zh-CN" altLang="en-US" dirty="0"/>
                <a:t>用于吸收</a:t>
              </a:r>
              <a:r>
                <a:rPr lang="en-US" altLang="zh-CN" dirty="0"/>
                <a:t>	</a:t>
              </a:r>
            </a:p>
            <a:p>
              <a:r>
                <a:rPr lang="zh-CN" altLang="en-US" dirty="0"/>
                <a:t>那么       其实就可以移除</a:t>
              </a:r>
            </a:p>
          </p:txBody>
        </p:sp>
        <p:pic>
          <p:nvPicPr>
            <p:cNvPr id="6" name="图片 5" descr="\documentclass{article}&#10;\usepackage{amsmath}&#10;\pagestyle{empty}&#10;\begin{document}&#10;&#10;&#10;$L_n + L_c$&#10;&#10;\end{document}" title="IguanaTex Bitmap Display">
              <a:extLst>
                <a:ext uri="{FF2B5EF4-FFF2-40B4-BE49-F238E27FC236}">
                  <a16:creationId xmlns:a16="http://schemas.microsoft.com/office/drawing/2014/main" id="{47FA1DCA-0689-49EA-90C6-AD195118E57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030" y="4272392"/>
              <a:ext cx="783086" cy="190629"/>
            </a:xfrm>
            <a:prstGeom prst="rect">
              <a:avLst/>
            </a:prstGeom>
          </p:spPr>
        </p:pic>
        <p:pic>
          <p:nvPicPr>
            <p:cNvPr id="9" name="图片 8" descr="\documentclass{article}&#10;\usepackage{amsmath}&#10;\pagestyle{empty}&#10;\begin{document}&#10;&#10;&#10;$L_c$&#10;&#10;\end{document}" title="IguanaTex Bitmap Display">
              <a:extLst>
                <a:ext uri="{FF2B5EF4-FFF2-40B4-BE49-F238E27FC236}">
                  <a16:creationId xmlns:a16="http://schemas.microsoft.com/office/drawing/2014/main" id="{BF946008-E6E2-4BDF-99AC-CA5DF124DC1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42" y="4831769"/>
              <a:ext cx="226286" cy="190629"/>
            </a:xfrm>
            <a:prstGeom prst="rect">
              <a:avLst/>
            </a:prstGeom>
          </p:spPr>
        </p:pic>
        <p:pic>
          <p:nvPicPr>
            <p:cNvPr id="17" name="图片 16" descr="\documentclass{article}&#10;\usepackage{amsmath}&#10;\pagestyle{empty}&#10;\begin{document}&#10;&#10;&#10;$L_n$&#10;&#10;\end{document}" title="IguanaTex Bitmap Display">
              <a:extLst>
                <a:ext uri="{FF2B5EF4-FFF2-40B4-BE49-F238E27FC236}">
                  <a16:creationId xmlns:a16="http://schemas.microsoft.com/office/drawing/2014/main" id="{AA8645E6-1828-4B0D-82A6-6AB63A4F7E5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0413" y="4831769"/>
              <a:ext cx="252343" cy="190629"/>
            </a:xfrm>
            <a:prstGeom prst="rect">
              <a:avLst/>
            </a:prstGeom>
          </p:spPr>
        </p:pic>
        <p:pic>
          <p:nvPicPr>
            <p:cNvPr id="21" name="图片 20" descr="\documentclass{article}&#10;\usepackage{amsmath}&#10;\pagestyle{empty}&#10;\begin{document}&#10;&#10;&#10;$L_n$&#10;&#10;\end{document}" title="IguanaTex Bitmap Display">
              <a:extLst>
                <a:ext uri="{FF2B5EF4-FFF2-40B4-BE49-F238E27FC236}">
                  <a16:creationId xmlns:a16="http://schemas.microsoft.com/office/drawing/2014/main" id="{2EB633C9-B4C0-4F14-9703-F29F9344F36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773" y="5116109"/>
              <a:ext cx="252343" cy="190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968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2AAA79-8C45-47A7-A34C-0CABD7E7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47"/>
            <a:ext cx="9289527" cy="26061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32FFD1-83B9-4294-A9DA-448F276340C3}"/>
              </a:ext>
            </a:extLst>
          </p:cNvPr>
          <p:cNvSpPr txBox="1"/>
          <p:nvPr/>
        </p:nvSpPr>
        <p:spPr>
          <a:xfrm>
            <a:off x="191447" y="3010731"/>
            <a:ext cx="6548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Basic DC</a:t>
            </a:r>
            <a:r>
              <a:rPr lang="zh-CN" altLang="en-US" b="1" dirty="0"/>
              <a:t>模型</a:t>
            </a:r>
            <a:r>
              <a:rPr lang="zh-CN" altLang="en-US" dirty="0"/>
              <a:t>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使用由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簇类中心和标签分配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定义的损失函数来调整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的参数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(a)-&gt;(b)</a:t>
            </a:r>
            <a:r>
              <a:rPr lang="zh-CN" altLang="en-US" dirty="0">
                <a:latin typeface="Arial" panose="020B0604020202020204" pitchFamily="34" charset="0"/>
              </a:rPr>
              <a:t>：使用</a:t>
            </a:r>
            <a:r>
              <a:rPr lang="en-US" altLang="zh-CN" dirty="0">
                <a:latin typeface="Arial" panose="020B0604020202020204" pitchFamily="34" charset="0"/>
              </a:rPr>
              <a:t>k-means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先初始化簇</a:t>
            </a:r>
            <a:r>
              <a:rPr lang="zh-CN" altLang="en-US" dirty="0">
                <a:latin typeface="Arial" panose="020B0604020202020204" pitchFamily="34" charset="0"/>
              </a:rPr>
              <a:t>类中心，逐渐调整决策边界；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然后固定住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簇</a:t>
            </a:r>
            <a:r>
              <a:rPr lang="zh-CN" altLang="en-US" dirty="0">
                <a:latin typeface="Arial" panose="020B0604020202020204" pitchFamily="34" charset="0"/>
              </a:rPr>
              <a:t>类中心，开始</a:t>
            </a:r>
            <a:r>
              <a:rPr lang="zh-CN" altLang="en-US" dirty="0"/>
              <a:t>finetune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157ED5-FFE3-416D-8413-0C9CCF3DE7CE}"/>
              </a:ext>
            </a:extLst>
          </p:cNvPr>
          <p:cNvSpPr txBox="1"/>
          <p:nvPr/>
        </p:nvSpPr>
        <p:spPr>
          <a:xfrm>
            <a:off x="7511241" y="2980631"/>
            <a:ext cx="4366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(c)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当固定住簇类中心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，训练编码器就能让同一簇中的示例拉近特征空间中的簇中心，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靠近聚类边界的不可靠示例很容易被拉到其他簇</a:t>
            </a:r>
            <a:r>
              <a:rPr lang="en-US" altLang="zh-CN" b="1" dirty="0">
                <a:effectLst/>
                <a:latin typeface="Arial" panose="020B0604020202020204" pitchFamily="34" charset="0"/>
              </a:rPr>
              <a:t>.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特征点离聚类中心远，反馈给网络的梯度比较大，耽误</a:t>
            </a:r>
            <a:r>
              <a:rPr lang="en-US" altLang="zh-CN" dirty="0">
                <a:latin typeface="Arial" panose="020B0604020202020204" pitchFamily="34" charset="0"/>
              </a:rPr>
              <a:t>DNN</a:t>
            </a:r>
            <a:r>
              <a:rPr lang="zh-CN" altLang="en-US" dirty="0">
                <a:latin typeface="Arial" panose="020B0604020202020204" pitchFamily="34" charset="0"/>
              </a:rPr>
              <a:t>训练</a:t>
            </a:r>
            <a:endParaRPr lang="en-US" altLang="zh-CN" dirty="0"/>
          </a:p>
          <a:p>
            <a:r>
              <a:rPr lang="zh-CN" altLang="en-US" dirty="0"/>
              <a:t>因此采用</a:t>
            </a:r>
            <a:r>
              <a:rPr lang="zh-CN" altLang="en-US" b="1" dirty="0"/>
              <a:t>自适应学习</a:t>
            </a:r>
            <a:r>
              <a:rPr lang="zh-CN" altLang="en-US" dirty="0"/>
              <a:t>，选择最自信的例子来训练编码器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30AB17-1D18-492F-B83A-88D01CCE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06" y="5345482"/>
            <a:ext cx="3162741" cy="1333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87F00F-16AE-4F54-B0CD-04005761B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6690"/>
            <a:ext cx="3343742" cy="12479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C1998E0-053B-403B-87E3-FA91CBAE1794}"/>
              </a:ext>
            </a:extLst>
          </p:cNvPr>
          <p:cNvSpPr txBox="1"/>
          <p:nvPr/>
        </p:nvSpPr>
        <p:spPr>
          <a:xfrm>
            <a:off x="4291738" y="5124075"/>
            <a:ext cx="110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finetune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137696-7556-43E0-B861-3676DCB20D03}"/>
              </a:ext>
            </a:extLst>
          </p:cNvPr>
          <p:cNvSpPr txBox="1"/>
          <p:nvPr/>
        </p:nvSpPr>
        <p:spPr>
          <a:xfrm>
            <a:off x="952077" y="5156287"/>
            <a:ext cx="110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k-means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28B52A-145E-4A2A-AEE3-42D651A2AE3A}"/>
              </a:ext>
            </a:extLst>
          </p:cNvPr>
          <p:cNvSpPr txBox="1"/>
          <p:nvPr/>
        </p:nvSpPr>
        <p:spPr>
          <a:xfrm>
            <a:off x="3343742" y="157157"/>
            <a:ext cx="205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fine-tunning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阶段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52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C31D7E9-AC78-477C-A4ED-54F86319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72"/>
            <a:ext cx="8663233" cy="50926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C5148C-5174-4B14-91E4-E20B9DEE54C8}"/>
              </a:ext>
            </a:extLst>
          </p:cNvPr>
          <p:cNvSpPr txBox="1"/>
          <p:nvPr/>
        </p:nvSpPr>
        <p:spPr>
          <a:xfrm>
            <a:off x="155780" y="5029154"/>
            <a:ext cx="7707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在第二阶段，交替地使用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增强示例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微调编码器；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在微调编码器的过程中，损失函数中每个增强示例的目标是将干净示例分配给的集群的中心。为了稳定网络训练，我们在每次迭代中利用自适应自适应学习选择最自信的例子。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821A1A-0E05-4F9A-AA4D-8B251777D517}"/>
              </a:ext>
            </a:extLst>
          </p:cNvPr>
          <p:cNvSpPr txBox="1"/>
          <p:nvPr/>
        </p:nvSpPr>
        <p:spPr>
          <a:xfrm>
            <a:off x="7118022" y="594137"/>
            <a:ext cx="5073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在第一阶段，通过训练一个自动编码器来学习鲁棒性特征，并通过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随机移动和旋转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给定的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干净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示例来增强示例。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6E95F5-D9DE-4CA3-8243-E87223BB9A85}"/>
              </a:ext>
            </a:extLst>
          </p:cNvPr>
          <p:cNvSpPr txBox="1"/>
          <p:nvPr/>
        </p:nvSpPr>
        <p:spPr>
          <a:xfrm>
            <a:off x="8155261" y="3971580"/>
            <a:ext cx="339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r>
              <a:rPr lang="zh-CN" altLang="en-US" dirty="0"/>
              <a:t>：</a:t>
            </a:r>
            <a:r>
              <a:rPr lang="en-US" altLang="zh-CN" dirty="0"/>
              <a:t>feature learning, </a:t>
            </a:r>
          </a:p>
          <a:p>
            <a:r>
              <a:rPr lang="en-US" altLang="zh-CN" b="1" dirty="0"/>
              <a:t>v</a:t>
            </a:r>
            <a:r>
              <a:rPr lang="zh-CN" altLang="en-US" dirty="0"/>
              <a:t>：</a:t>
            </a:r>
            <a:r>
              <a:rPr lang="en-US" altLang="zh-CN" dirty="0"/>
              <a:t>reliable examples selection</a:t>
            </a:r>
          </a:p>
          <a:p>
            <a:r>
              <a:rPr lang="en-US" altLang="zh-CN" b="1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cluster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\documentclass{article}&#10;\usepackage{amsmath}&#10;\pagestyle{empty}&#10;\begin{document}&#10;&#10;given $D={(x_1,y_1),(x_2,y_2)...(x_n,y_n)}$&#10;&#10;&#10;\end{document}" title="IguanaTex Bitmap Display">
            <a:extLst>
              <a:ext uri="{FF2B5EF4-FFF2-40B4-BE49-F238E27FC236}">
                <a16:creationId xmlns:a16="http://schemas.microsoft.com/office/drawing/2014/main" id="{1B070F8A-4F0A-42D3-96E6-7260729BC5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9" y="188161"/>
            <a:ext cx="3969524" cy="254476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usepackage{amssymb}&#10;\begin{document}&#10;&#10;&#10;learning model $f$ with parameters $\mathbf{w}$&#10;&#10;\end{document}" title="IguanaTex Bitmap Display">
            <a:extLst>
              <a:ext uri="{FF2B5EF4-FFF2-40B4-BE49-F238E27FC236}">
                <a16:creationId xmlns:a16="http://schemas.microsoft.com/office/drawing/2014/main" id="{780E8AD9-EF19-4C08-BAB2-D1446E89B0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9" y="635881"/>
            <a:ext cx="3635657" cy="2070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400FDD-2275-442C-989E-0F85B2FE20F5}"/>
              </a:ext>
            </a:extLst>
          </p:cNvPr>
          <p:cNvSpPr txBox="1"/>
          <p:nvPr/>
        </p:nvSpPr>
        <p:spPr>
          <a:xfrm>
            <a:off x="-1" y="1036211"/>
            <a:ext cx="593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1.Pre-training</a:t>
            </a:r>
            <a:r>
              <a:rPr lang="zh-CN" altLang="en-US" dirty="0"/>
              <a:t>：</a:t>
            </a:r>
            <a:r>
              <a:rPr lang="en-US" altLang="zh-CN" dirty="0"/>
              <a:t>auto-encoder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zh-CN" altLang="en-US" dirty="0"/>
              <a:t>DataAugmentation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389627-CCC5-4AA1-92E8-7E44C52A4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33" y="1337520"/>
            <a:ext cx="4101149" cy="11245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F687F0-A214-4D55-8AB4-E9455585F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466" y="1456635"/>
            <a:ext cx="3638113" cy="11084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F8D1A2-9395-4A6C-B8A4-3DAB1B19A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9936" y="153483"/>
            <a:ext cx="2987280" cy="11718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70825E-D4F9-4750-9A48-5B9B07C74C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537048"/>
            <a:ext cx="8520592" cy="43084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2EF2DA5-0D8F-45CD-9E29-9D97DF67CE35}"/>
              </a:ext>
            </a:extLst>
          </p:cNvPr>
          <p:cNvSpPr txBox="1"/>
          <p:nvPr/>
        </p:nvSpPr>
        <p:spPr>
          <a:xfrm>
            <a:off x="8905523" y="400140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 s with w Fixed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C8F295-1F3B-48F0-91B6-741DA6438962}"/>
              </a:ext>
            </a:extLst>
          </p:cNvPr>
          <p:cNvSpPr txBox="1"/>
          <p:nvPr/>
        </p:nvSpPr>
        <p:spPr>
          <a:xfrm>
            <a:off x="8729219" y="4691285"/>
            <a:ext cx="2578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Update v with w;s Fixed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9C8E8A-7D47-4565-93C0-C119859E887C}"/>
              </a:ext>
            </a:extLst>
          </p:cNvPr>
          <p:cNvSpPr txBox="1"/>
          <p:nvPr/>
        </p:nvSpPr>
        <p:spPr>
          <a:xfrm>
            <a:off x="8832726" y="5303842"/>
            <a:ext cx="251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Update w with v;s Fixed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31FC59-0A96-462A-913A-7E5AD53F298B}"/>
              </a:ext>
            </a:extLst>
          </p:cNvPr>
          <p:cNvSpPr txBox="1"/>
          <p:nvPr/>
        </p:nvSpPr>
        <p:spPr>
          <a:xfrm>
            <a:off x="8753829" y="5916399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backpropagation and SGD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8353F9D-8AF8-48B3-9E75-203FD8EE76A1}"/>
              </a:ext>
            </a:extLst>
          </p:cNvPr>
          <p:cNvSpPr/>
          <p:nvPr/>
        </p:nvSpPr>
        <p:spPr>
          <a:xfrm>
            <a:off x="10092608" y="4379705"/>
            <a:ext cx="157083" cy="3693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弧形 18">
            <a:extLst>
              <a:ext uri="{FF2B5EF4-FFF2-40B4-BE49-F238E27FC236}">
                <a16:creationId xmlns:a16="http://schemas.microsoft.com/office/drawing/2014/main" id="{3F9CBB4A-5004-4997-BB64-8EC9F5A44FB7}"/>
              </a:ext>
            </a:extLst>
          </p:cNvPr>
          <p:cNvSpPr/>
          <p:nvPr/>
        </p:nvSpPr>
        <p:spPr>
          <a:xfrm rot="10265629" flipH="1">
            <a:off x="11430337" y="4041088"/>
            <a:ext cx="436939" cy="2085258"/>
          </a:xfrm>
          <a:prstGeom prst="curvedLeftArrow">
            <a:avLst>
              <a:gd name="adj1" fmla="val 25000"/>
              <a:gd name="adj2" fmla="val 50000"/>
              <a:gd name="adj3" fmla="val 441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9760E8A-AE6D-4C13-8C73-9111A2DD7ECA}"/>
              </a:ext>
            </a:extLst>
          </p:cNvPr>
          <p:cNvSpPr/>
          <p:nvPr/>
        </p:nvSpPr>
        <p:spPr>
          <a:xfrm>
            <a:off x="10092608" y="5060617"/>
            <a:ext cx="157083" cy="3693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51763807-1C94-41AD-8EC3-B4DDC7121E5B}"/>
              </a:ext>
            </a:extLst>
          </p:cNvPr>
          <p:cNvSpPr/>
          <p:nvPr/>
        </p:nvSpPr>
        <p:spPr>
          <a:xfrm>
            <a:off x="10082759" y="5612046"/>
            <a:ext cx="157083" cy="3693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827E56-66BA-4590-8DE2-42596F1FE1AE}"/>
              </a:ext>
            </a:extLst>
          </p:cNvPr>
          <p:cNvSpPr txBox="1"/>
          <p:nvPr/>
        </p:nvSpPr>
        <p:spPr>
          <a:xfrm>
            <a:off x="6096000" y="257971"/>
            <a:ext cx="22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Finetuning Stage</a:t>
            </a:r>
            <a:r>
              <a:rPr lang="zh-CN" altLang="en-US" dirty="0"/>
              <a:t>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A6442E-636B-4A28-83BD-DA1E448BF646}"/>
              </a:ext>
            </a:extLst>
          </p:cNvPr>
          <p:cNvSpPr txBox="1"/>
          <p:nvPr/>
        </p:nvSpPr>
        <p:spPr>
          <a:xfrm>
            <a:off x="8851717" y="2902792"/>
            <a:ext cx="317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r>
              <a:rPr lang="zh-CN" altLang="en-US" dirty="0"/>
              <a:t>：</a:t>
            </a:r>
            <a:r>
              <a:rPr lang="en-US" altLang="zh-CN" dirty="0"/>
              <a:t>feature learning, </a:t>
            </a:r>
          </a:p>
          <a:p>
            <a:r>
              <a:rPr lang="en-US" altLang="zh-CN" b="1" dirty="0"/>
              <a:t>v</a:t>
            </a:r>
            <a:r>
              <a:rPr lang="zh-CN" altLang="en-US" dirty="0"/>
              <a:t>：</a:t>
            </a:r>
            <a:r>
              <a:rPr lang="en-US" altLang="zh-CN" dirty="0"/>
              <a:t>reliable examples selection</a:t>
            </a:r>
          </a:p>
          <a:p>
            <a:r>
              <a:rPr lang="en-US" altLang="zh-CN" b="1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cluster assignment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954A4A7-D10B-4B48-A44F-D84E551D6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6810" y="6101065"/>
            <a:ext cx="1638379" cy="5122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050A62-DB2E-4BE8-BD6A-A9CF091384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1672" y="6131196"/>
            <a:ext cx="2008520" cy="4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116A01-95DE-4B3D-9CB9-B70452DA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41" y="119836"/>
            <a:ext cx="9366317" cy="5213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B6239E-3B08-43A0-A656-8CE53582736D}"/>
              </a:ext>
            </a:extLst>
          </p:cNvPr>
          <p:cNvSpPr txBox="1"/>
          <p:nvPr/>
        </p:nvSpPr>
        <p:spPr>
          <a:xfrm>
            <a:off x="1327999" y="5502696"/>
            <a:ext cx="2178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尝试在</a:t>
            </a:r>
            <a:r>
              <a:rPr lang="en-US" altLang="zh-CN" dirty="0"/>
              <a:t>MNIST</a:t>
            </a:r>
            <a:r>
              <a:rPr lang="zh-CN" altLang="en-US" dirty="0"/>
              <a:t>复现：</a:t>
            </a:r>
            <a:endParaRPr lang="en-US" altLang="zh-CN" dirty="0"/>
          </a:p>
          <a:p>
            <a:r>
              <a:rPr lang="en-US" altLang="zh-CN" dirty="0"/>
              <a:t>ACC:</a:t>
            </a:r>
            <a:r>
              <a:rPr lang="zh-CN" altLang="en-US" dirty="0"/>
              <a:t>97.71 </a:t>
            </a:r>
            <a:endParaRPr lang="en-US" altLang="zh-CN" dirty="0"/>
          </a:p>
          <a:p>
            <a:r>
              <a:rPr lang="en-US" altLang="zh-CN" dirty="0"/>
              <a:t>NMI:</a:t>
            </a:r>
            <a:r>
              <a:rPr lang="zh-CN" altLang="en-US" dirty="0"/>
              <a:t>94.13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553E-4BA4-4119-9893-B704764AB303}"/>
              </a:ext>
            </a:extLst>
          </p:cNvPr>
          <p:cNvSpPr txBox="1"/>
          <p:nvPr/>
        </p:nvSpPr>
        <p:spPr>
          <a:xfrm>
            <a:off x="1327999" y="6426026"/>
            <a:ext cx="511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可能原因：数据增强参数不同、跑的次数太少等</a:t>
            </a:r>
          </a:p>
        </p:txBody>
      </p:sp>
    </p:spTree>
    <p:extLst>
      <p:ext uri="{BB962C8B-B14F-4D97-AF65-F5344CB8AC3E}">
        <p14:creationId xmlns:p14="http://schemas.microsoft.com/office/powerpoint/2010/main" val="291279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8AA5E8-5D19-4289-B631-5B069846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571926"/>
            <a:ext cx="11412543" cy="37533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045DD1-88D0-4621-A252-DB7F0C526875}"/>
              </a:ext>
            </a:extLst>
          </p:cNvPr>
          <p:cNvSpPr txBox="1"/>
          <p:nvPr/>
        </p:nvSpPr>
        <p:spPr>
          <a:xfrm>
            <a:off x="389728" y="4651284"/>
            <a:ext cx="628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预训练</a:t>
            </a:r>
            <a:r>
              <a:rPr lang="zh-CN" altLang="en-US" dirty="0"/>
              <a:t>时的数据增强体现的作用更为明显些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43080F-E31F-47D3-B7E8-E5182C4C42FC}"/>
              </a:ext>
            </a:extLst>
          </p:cNvPr>
          <p:cNvSpPr txBox="1"/>
          <p:nvPr/>
        </p:nvSpPr>
        <p:spPr>
          <a:xfrm>
            <a:off x="389728" y="5161934"/>
            <a:ext cx="628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只考虑</a:t>
            </a:r>
            <a:r>
              <a:rPr lang="en-US" altLang="zh-CN" dirty="0"/>
              <a:t>Fine-tuning</a:t>
            </a:r>
            <a:r>
              <a:rPr lang="zh-CN" altLang="en-US" dirty="0"/>
              <a:t>时的数据增强效果却不好</a:t>
            </a:r>
          </a:p>
        </p:txBody>
      </p:sp>
    </p:spTree>
    <p:extLst>
      <p:ext uri="{BB962C8B-B14F-4D97-AF65-F5344CB8AC3E}">
        <p14:creationId xmlns:p14="http://schemas.microsoft.com/office/powerpoint/2010/main" val="404469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9E2383-3A0A-4BF6-8765-CDC3A455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7" y="0"/>
            <a:ext cx="11345858" cy="40010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A14B47-7617-4EC5-AD05-BEDF56FFCDDA}"/>
              </a:ext>
            </a:extLst>
          </p:cNvPr>
          <p:cNvSpPr txBox="1"/>
          <p:nvPr/>
        </p:nvSpPr>
        <p:spPr>
          <a:xfrm>
            <a:off x="137124" y="4224548"/>
            <a:ext cx="63390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However, we realize that </a:t>
            </a:r>
            <a:r>
              <a:rPr lang="zh-CN" altLang="en-US" b="1" dirty="0"/>
              <a:t>the k-means </a:t>
            </a:r>
            <a:r>
              <a:rPr lang="zh-CN" altLang="en-US" dirty="0"/>
              <a:t>is not the only choice</a:t>
            </a:r>
          </a:p>
          <a:p>
            <a:r>
              <a:rPr lang="zh-CN" altLang="en-US" b="1" dirty="0"/>
              <a:t>for the initialization</a:t>
            </a:r>
            <a:r>
              <a:rPr lang="zh-CN" altLang="en-US" dirty="0"/>
              <a:t>. We can naturally replace k-means with</a:t>
            </a:r>
          </a:p>
          <a:p>
            <a:r>
              <a:rPr lang="zh-CN" altLang="en-US" dirty="0"/>
              <a:t>spectral clustering (SC), Agglomerative Clustering (AC),</a:t>
            </a:r>
          </a:p>
          <a:p>
            <a:r>
              <a:rPr lang="zh-CN" altLang="en-US" dirty="0"/>
              <a:t>Gaussian Mixture Models (GMM), Robust Continuous</a:t>
            </a:r>
          </a:p>
          <a:p>
            <a:r>
              <a:rPr lang="zh-CN" altLang="en-US" dirty="0"/>
              <a:t>Clustering (RCC) [44], or any other clustering algorithms.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6C4E8-FA7A-44C6-8C27-1EF9B5CC2FA6}"/>
              </a:ext>
            </a:extLst>
          </p:cNvPr>
          <p:cNvSpPr txBox="1"/>
          <p:nvPr/>
        </p:nvSpPr>
        <p:spPr>
          <a:xfrm>
            <a:off x="7230359" y="4224548"/>
            <a:ext cx="358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当初始化的方法改为</a:t>
            </a:r>
            <a:r>
              <a:rPr lang="en-US" altLang="zh-CN" dirty="0"/>
              <a:t>SC</a:t>
            </a:r>
            <a:r>
              <a:rPr lang="zh-CN" altLang="en-US" dirty="0"/>
              <a:t>，</a:t>
            </a:r>
            <a:r>
              <a:rPr lang="en-US" altLang="zh-CN" dirty="0"/>
              <a:t>Fashion-MINST</a:t>
            </a:r>
            <a:r>
              <a:rPr lang="zh-CN" altLang="en-US" dirty="0"/>
              <a:t>效果是要好一些的</a:t>
            </a:r>
          </a:p>
        </p:txBody>
      </p:sp>
    </p:spTree>
    <p:extLst>
      <p:ext uri="{BB962C8B-B14F-4D97-AF65-F5344CB8AC3E}">
        <p14:creationId xmlns:p14="http://schemas.microsoft.com/office/powerpoint/2010/main" val="1467771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28.1964"/>
  <p:tag name="LATEXADDIN" val="\documentclass{article}&#10;\usepackage{amsmath}&#10;\pagestyle{empty}&#10;\begin{document}&#10;&#10;&#10;$L_n + L_c$&#10;&#10;\end{document}"/>
  <p:tag name="IGUANATEXSIZE" val="18"/>
  <p:tag name="IGUANATEXCURSOR" val="9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3.7346"/>
  <p:tag name="LATEXADDIN" val="\documentclass{article}&#10;\usepackage{amsmath}&#10;\pagestyle{empty}&#10;\begin{document}&#10;&#10;&#10;$L_c$&#10;&#10;\end{document}"/>
  <p:tag name="IGUANATEXSIZE" val="18"/>
  <p:tag name="IGUANATEXCURSOR" val="83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7.9828"/>
  <p:tag name="LATEXADDIN" val="\documentclass{article}&#10;\usepackage{amsmath}&#10;\pagestyle{empty}&#10;\begin{document}&#10;&#10;&#10;$L_n$&#10;&#10;\end{document}"/>
  <p:tag name="IGUANATEXSIZE" val="18"/>
  <p:tag name="IGUANATEXCURSOR" val="8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7.9828"/>
  <p:tag name="LATEXADDIN" val="\documentclass{article}&#10;\usepackage{amsmath}&#10;\pagestyle{empty}&#10;\begin{document}&#10;&#10;&#10;$L_n$&#10;&#10;\end{document}"/>
  <p:tag name="IGUANATEXSIZE" val="18"/>
  <p:tag name="IGUANATEXCURSOR" val="8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53.506"/>
  <p:tag name="LATEXADDIN" val="\documentclass{article}&#10;\usepackage{amsmath}&#10;\pagestyle{empty}&#10;\begin{document}&#10;&#10;given $D={(x_1,y_1),(x_2,y_2)...(x_n,y_n)}$&#10;&#10;&#10;\end{document}"/>
  <p:tag name="IGUANATEXSIZE" val="20"/>
  <p:tag name="IGUANATEXCURSOR" val="12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88.002"/>
  <p:tag name="LATEXADDIN" val="\documentclass{article}&#10;\usepackage{amsmath}&#10;\pagestyle{empty}&#10;\usepackage{amssymb}&#10;\begin{document}&#10;&#10;&#10;learning model $f$ with parameters $\mathbf{w}$&#10;&#10;\end{document}"/>
  <p:tag name="IGUANATEXSIZE" val="18"/>
  <p:tag name="IGUANATEXCURSOR" val="14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673</Words>
  <Application>Microsoft Office PowerPoint</Application>
  <PresentationFormat>宽屏</PresentationFormat>
  <Paragraphs>84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子豪</dc:creator>
  <cp:lastModifiedBy>子豪</cp:lastModifiedBy>
  <cp:revision>19</cp:revision>
  <dcterms:created xsi:type="dcterms:W3CDTF">2022-04-09T08:52:01Z</dcterms:created>
  <dcterms:modified xsi:type="dcterms:W3CDTF">2022-04-23T13:42:02Z</dcterms:modified>
</cp:coreProperties>
</file>