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69" r:id="rId3"/>
    <p:sldId id="270" r:id="rId4"/>
    <p:sldId id="272" r:id="rId5"/>
    <p:sldId id="271" r:id="rId6"/>
    <p:sldId id="259" r:id="rId7"/>
    <p:sldId id="260" r:id="rId8"/>
    <p:sldId id="262" r:id="rId9"/>
    <p:sldId id="261" r:id="rId10"/>
    <p:sldId id="264" r:id="rId11"/>
    <p:sldId id="263" r:id="rId12"/>
    <p:sldId id="267" r:id="rId13"/>
    <p:sldId id="266" r:id="rId14"/>
    <p:sldId id="26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67608-A661-47F0-B3CD-B748BC0D3B3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FE537A0-F92C-4E46-8C0E-433F7AB5A6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2576FF6-19E1-4A92-9934-3F776027C20F}"/>
              </a:ext>
            </a:extLst>
          </p:cNvPr>
          <p:cNvSpPr>
            <a:spLocks noGrp="1"/>
          </p:cNvSpPr>
          <p:nvPr>
            <p:ph type="dt" sz="half" idx="10"/>
          </p:nvPr>
        </p:nvSpPr>
        <p:spPr/>
        <p:txBody>
          <a:bodyPr/>
          <a:lstStyle/>
          <a:p>
            <a:fld id="{96253B6E-60B0-4F1C-9BBA-B13D7D6CA1BF}" type="datetimeFigureOut">
              <a:rPr lang="zh-CN" altLang="en-US" smtClean="0"/>
              <a:t>2023/10/12</a:t>
            </a:fld>
            <a:endParaRPr lang="zh-CN" altLang="en-US"/>
          </a:p>
        </p:txBody>
      </p:sp>
      <p:sp>
        <p:nvSpPr>
          <p:cNvPr id="5" name="页脚占位符 4">
            <a:extLst>
              <a:ext uri="{FF2B5EF4-FFF2-40B4-BE49-F238E27FC236}">
                <a16:creationId xmlns:a16="http://schemas.microsoft.com/office/drawing/2014/main" id="{3C64BADE-E8DB-4E3E-9641-6E8F933B0E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0B37CF-85A6-44C3-8829-EAE657641C06}"/>
              </a:ext>
            </a:extLst>
          </p:cNvPr>
          <p:cNvSpPr>
            <a:spLocks noGrp="1"/>
          </p:cNvSpPr>
          <p:nvPr>
            <p:ph type="sldNum" sz="quarter" idx="12"/>
          </p:nvPr>
        </p:nvSpPr>
        <p:spPr/>
        <p:txBody>
          <a:bodyPr/>
          <a:lstStyle/>
          <a:p>
            <a:fld id="{D253A4EB-B404-4F7C-9A24-56617D7C203F}" type="slidenum">
              <a:rPr lang="zh-CN" altLang="en-US" smtClean="0"/>
              <a:t>‹#›</a:t>
            </a:fld>
            <a:endParaRPr lang="zh-CN" altLang="en-US"/>
          </a:p>
        </p:txBody>
      </p:sp>
    </p:spTree>
    <p:extLst>
      <p:ext uri="{BB962C8B-B14F-4D97-AF65-F5344CB8AC3E}">
        <p14:creationId xmlns:p14="http://schemas.microsoft.com/office/powerpoint/2010/main" val="2099095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0E1B0-2BAD-4616-915D-AC2E07750F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386D304-52D2-442D-9B1D-62EDFDBC1DF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885467-58AB-4619-A377-BF199082EC44}"/>
              </a:ext>
            </a:extLst>
          </p:cNvPr>
          <p:cNvSpPr>
            <a:spLocks noGrp="1"/>
          </p:cNvSpPr>
          <p:nvPr>
            <p:ph type="dt" sz="half" idx="10"/>
          </p:nvPr>
        </p:nvSpPr>
        <p:spPr/>
        <p:txBody>
          <a:bodyPr/>
          <a:lstStyle/>
          <a:p>
            <a:fld id="{96253B6E-60B0-4F1C-9BBA-B13D7D6CA1BF}" type="datetimeFigureOut">
              <a:rPr lang="zh-CN" altLang="en-US" smtClean="0"/>
              <a:t>2023/10/12</a:t>
            </a:fld>
            <a:endParaRPr lang="zh-CN" altLang="en-US"/>
          </a:p>
        </p:txBody>
      </p:sp>
      <p:sp>
        <p:nvSpPr>
          <p:cNvPr id="5" name="页脚占位符 4">
            <a:extLst>
              <a:ext uri="{FF2B5EF4-FFF2-40B4-BE49-F238E27FC236}">
                <a16:creationId xmlns:a16="http://schemas.microsoft.com/office/drawing/2014/main" id="{FF2E3361-BAFD-442D-8823-A15134BEFB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7697A2-7EE0-435B-A9D1-F257F7A10BB5}"/>
              </a:ext>
            </a:extLst>
          </p:cNvPr>
          <p:cNvSpPr>
            <a:spLocks noGrp="1"/>
          </p:cNvSpPr>
          <p:nvPr>
            <p:ph type="sldNum" sz="quarter" idx="12"/>
          </p:nvPr>
        </p:nvSpPr>
        <p:spPr/>
        <p:txBody>
          <a:bodyPr/>
          <a:lstStyle/>
          <a:p>
            <a:fld id="{D253A4EB-B404-4F7C-9A24-56617D7C203F}" type="slidenum">
              <a:rPr lang="zh-CN" altLang="en-US" smtClean="0"/>
              <a:t>‹#›</a:t>
            </a:fld>
            <a:endParaRPr lang="zh-CN" altLang="en-US"/>
          </a:p>
        </p:txBody>
      </p:sp>
    </p:spTree>
    <p:extLst>
      <p:ext uri="{BB962C8B-B14F-4D97-AF65-F5344CB8AC3E}">
        <p14:creationId xmlns:p14="http://schemas.microsoft.com/office/powerpoint/2010/main" val="3094808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70154B5-35DA-4298-99DC-482949BA1C5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F4861E6-023C-4B7F-9C62-3C9AEC2DC17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EAEFBF-AAA2-449E-9ADA-175BF7797864}"/>
              </a:ext>
            </a:extLst>
          </p:cNvPr>
          <p:cNvSpPr>
            <a:spLocks noGrp="1"/>
          </p:cNvSpPr>
          <p:nvPr>
            <p:ph type="dt" sz="half" idx="10"/>
          </p:nvPr>
        </p:nvSpPr>
        <p:spPr/>
        <p:txBody>
          <a:bodyPr/>
          <a:lstStyle/>
          <a:p>
            <a:fld id="{96253B6E-60B0-4F1C-9BBA-B13D7D6CA1BF}" type="datetimeFigureOut">
              <a:rPr lang="zh-CN" altLang="en-US" smtClean="0"/>
              <a:t>2023/10/12</a:t>
            </a:fld>
            <a:endParaRPr lang="zh-CN" altLang="en-US"/>
          </a:p>
        </p:txBody>
      </p:sp>
      <p:sp>
        <p:nvSpPr>
          <p:cNvPr id="5" name="页脚占位符 4">
            <a:extLst>
              <a:ext uri="{FF2B5EF4-FFF2-40B4-BE49-F238E27FC236}">
                <a16:creationId xmlns:a16="http://schemas.microsoft.com/office/drawing/2014/main" id="{FDCD415A-EE25-4180-9302-770423F1E8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C45096-7782-49B9-92AA-68FA80ED9B7C}"/>
              </a:ext>
            </a:extLst>
          </p:cNvPr>
          <p:cNvSpPr>
            <a:spLocks noGrp="1"/>
          </p:cNvSpPr>
          <p:nvPr>
            <p:ph type="sldNum" sz="quarter" idx="12"/>
          </p:nvPr>
        </p:nvSpPr>
        <p:spPr/>
        <p:txBody>
          <a:bodyPr/>
          <a:lstStyle/>
          <a:p>
            <a:fld id="{D253A4EB-B404-4F7C-9A24-56617D7C203F}" type="slidenum">
              <a:rPr lang="zh-CN" altLang="en-US" smtClean="0"/>
              <a:t>‹#›</a:t>
            </a:fld>
            <a:endParaRPr lang="zh-CN" altLang="en-US"/>
          </a:p>
        </p:txBody>
      </p:sp>
    </p:spTree>
    <p:extLst>
      <p:ext uri="{BB962C8B-B14F-4D97-AF65-F5344CB8AC3E}">
        <p14:creationId xmlns:p14="http://schemas.microsoft.com/office/powerpoint/2010/main" val="181548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A943A-F48E-41E3-B4E8-E7FF84EE7A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A2AE75B-C099-47C9-BBDC-C5ACD784ACA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146C4DC-A361-4BEF-A93A-EE05B8CFE264}"/>
              </a:ext>
            </a:extLst>
          </p:cNvPr>
          <p:cNvSpPr>
            <a:spLocks noGrp="1"/>
          </p:cNvSpPr>
          <p:nvPr>
            <p:ph type="dt" sz="half" idx="10"/>
          </p:nvPr>
        </p:nvSpPr>
        <p:spPr/>
        <p:txBody>
          <a:bodyPr/>
          <a:lstStyle/>
          <a:p>
            <a:fld id="{96253B6E-60B0-4F1C-9BBA-B13D7D6CA1BF}" type="datetimeFigureOut">
              <a:rPr lang="zh-CN" altLang="en-US" smtClean="0"/>
              <a:t>2023/10/12</a:t>
            </a:fld>
            <a:endParaRPr lang="zh-CN" altLang="en-US"/>
          </a:p>
        </p:txBody>
      </p:sp>
      <p:sp>
        <p:nvSpPr>
          <p:cNvPr id="5" name="页脚占位符 4">
            <a:extLst>
              <a:ext uri="{FF2B5EF4-FFF2-40B4-BE49-F238E27FC236}">
                <a16:creationId xmlns:a16="http://schemas.microsoft.com/office/drawing/2014/main" id="{6E8627C5-7077-4F0D-B1B8-3CFE4CF723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925C78-5C6E-4340-BE4B-7F9A5F101DD6}"/>
              </a:ext>
            </a:extLst>
          </p:cNvPr>
          <p:cNvSpPr>
            <a:spLocks noGrp="1"/>
          </p:cNvSpPr>
          <p:nvPr>
            <p:ph type="sldNum" sz="quarter" idx="12"/>
          </p:nvPr>
        </p:nvSpPr>
        <p:spPr/>
        <p:txBody>
          <a:bodyPr/>
          <a:lstStyle/>
          <a:p>
            <a:fld id="{D253A4EB-B404-4F7C-9A24-56617D7C203F}" type="slidenum">
              <a:rPr lang="zh-CN" altLang="en-US" smtClean="0"/>
              <a:t>‹#›</a:t>
            </a:fld>
            <a:endParaRPr lang="zh-CN" altLang="en-US"/>
          </a:p>
        </p:txBody>
      </p:sp>
    </p:spTree>
    <p:extLst>
      <p:ext uri="{BB962C8B-B14F-4D97-AF65-F5344CB8AC3E}">
        <p14:creationId xmlns:p14="http://schemas.microsoft.com/office/powerpoint/2010/main" val="544133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6249F-2707-4E5F-B0BD-97EA36E882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D2A27B0-ABCD-4AFF-9D94-465C6E1386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9A91E29-7417-4A82-9B93-362068160856}"/>
              </a:ext>
            </a:extLst>
          </p:cNvPr>
          <p:cNvSpPr>
            <a:spLocks noGrp="1"/>
          </p:cNvSpPr>
          <p:nvPr>
            <p:ph type="dt" sz="half" idx="10"/>
          </p:nvPr>
        </p:nvSpPr>
        <p:spPr/>
        <p:txBody>
          <a:bodyPr/>
          <a:lstStyle/>
          <a:p>
            <a:fld id="{96253B6E-60B0-4F1C-9BBA-B13D7D6CA1BF}" type="datetimeFigureOut">
              <a:rPr lang="zh-CN" altLang="en-US" smtClean="0"/>
              <a:t>2023/10/12</a:t>
            </a:fld>
            <a:endParaRPr lang="zh-CN" altLang="en-US"/>
          </a:p>
        </p:txBody>
      </p:sp>
      <p:sp>
        <p:nvSpPr>
          <p:cNvPr id="5" name="页脚占位符 4">
            <a:extLst>
              <a:ext uri="{FF2B5EF4-FFF2-40B4-BE49-F238E27FC236}">
                <a16:creationId xmlns:a16="http://schemas.microsoft.com/office/drawing/2014/main" id="{D8049983-BE4D-45D4-83E2-21855DE25E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0F4933-19BD-4235-B275-F5DD4576EC1B}"/>
              </a:ext>
            </a:extLst>
          </p:cNvPr>
          <p:cNvSpPr>
            <a:spLocks noGrp="1"/>
          </p:cNvSpPr>
          <p:nvPr>
            <p:ph type="sldNum" sz="quarter" idx="12"/>
          </p:nvPr>
        </p:nvSpPr>
        <p:spPr/>
        <p:txBody>
          <a:bodyPr/>
          <a:lstStyle/>
          <a:p>
            <a:fld id="{D253A4EB-B404-4F7C-9A24-56617D7C203F}" type="slidenum">
              <a:rPr lang="zh-CN" altLang="en-US" smtClean="0"/>
              <a:t>‹#›</a:t>
            </a:fld>
            <a:endParaRPr lang="zh-CN" altLang="en-US"/>
          </a:p>
        </p:txBody>
      </p:sp>
    </p:spTree>
    <p:extLst>
      <p:ext uri="{BB962C8B-B14F-4D97-AF65-F5344CB8AC3E}">
        <p14:creationId xmlns:p14="http://schemas.microsoft.com/office/powerpoint/2010/main" val="592431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190F69-9573-4F39-A570-79A0C32286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F91ADC1-C3CB-43B3-B6F8-A6E690FBFB0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D8DFA75-E9B7-49A6-829C-99E3819FFC1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3F82CA1-8ADC-45A6-AE9C-1C80816E95E6}"/>
              </a:ext>
            </a:extLst>
          </p:cNvPr>
          <p:cNvSpPr>
            <a:spLocks noGrp="1"/>
          </p:cNvSpPr>
          <p:nvPr>
            <p:ph type="dt" sz="half" idx="10"/>
          </p:nvPr>
        </p:nvSpPr>
        <p:spPr/>
        <p:txBody>
          <a:bodyPr/>
          <a:lstStyle/>
          <a:p>
            <a:fld id="{96253B6E-60B0-4F1C-9BBA-B13D7D6CA1BF}" type="datetimeFigureOut">
              <a:rPr lang="zh-CN" altLang="en-US" smtClean="0"/>
              <a:t>2023/10/12</a:t>
            </a:fld>
            <a:endParaRPr lang="zh-CN" altLang="en-US"/>
          </a:p>
        </p:txBody>
      </p:sp>
      <p:sp>
        <p:nvSpPr>
          <p:cNvPr id="6" name="页脚占位符 5">
            <a:extLst>
              <a:ext uri="{FF2B5EF4-FFF2-40B4-BE49-F238E27FC236}">
                <a16:creationId xmlns:a16="http://schemas.microsoft.com/office/drawing/2014/main" id="{28991D8C-ED4E-4E66-8CD2-7CD9D5A3D0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907BD8-854E-4BB5-9095-BB7DAD393726}"/>
              </a:ext>
            </a:extLst>
          </p:cNvPr>
          <p:cNvSpPr>
            <a:spLocks noGrp="1"/>
          </p:cNvSpPr>
          <p:nvPr>
            <p:ph type="sldNum" sz="quarter" idx="12"/>
          </p:nvPr>
        </p:nvSpPr>
        <p:spPr/>
        <p:txBody>
          <a:bodyPr/>
          <a:lstStyle/>
          <a:p>
            <a:fld id="{D253A4EB-B404-4F7C-9A24-56617D7C203F}" type="slidenum">
              <a:rPr lang="zh-CN" altLang="en-US" smtClean="0"/>
              <a:t>‹#›</a:t>
            </a:fld>
            <a:endParaRPr lang="zh-CN" altLang="en-US"/>
          </a:p>
        </p:txBody>
      </p:sp>
    </p:spTree>
    <p:extLst>
      <p:ext uri="{BB962C8B-B14F-4D97-AF65-F5344CB8AC3E}">
        <p14:creationId xmlns:p14="http://schemas.microsoft.com/office/powerpoint/2010/main" val="390364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8862BF-B337-45FC-BBB7-6FD44B9952F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7DEAE5C-2743-4EEA-B0E7-50A90A1CE4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4BE42E4-1167-410C-81C7-92472D3DE9D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73FE510-C9F6-43AC-BCA9-B2095B2E38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A46295C-5F27-4B73-89A2-ACED35E1FCA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5025F4E-47CB-4FDC-A072-4986FC86B530}"/>
              </a:ext>
            </a:extLst>
          </p:cNvPr>
          <p:cNvSpPr>
            <a:spLocks noGrp="1"/>
          </p:cNvSpPr>
          <p:nvPr>
            <p:ph type="dt" sz="half" idx="10"/>
          </p:nvPr>
        </p:nvSpPr>
        <p:spPr/>
        <p:txBody>
          <a:bodyPr/>
          <a:lstStyle/>
          <a:p>
            <a:fld id="{96253B6E-60B0-4F1C-9BBA-B13D7D6CA1BF}" type="datetimeFigureOut">
              <a:rPr lang="zh-CN" altLang="en-US" smtClean="0"/>
              <a:t>2023/10/12</a:t>
            </a:fld>
            <a:endParaRPr lang="zh-CN" altLang="en-US"/>
          </a:p>
        </p:txBody>
      </p:sp>
      <p:sp>
        <p:nvSpPr>
          <p:cNvPr id="8" name="页脚占位符 7">
            <a:extLst>
              <a:ext uri="{FF2B5EF4-FFF2-40B4-BE49-F238E27FC236}">
                <a16:creationId xmlns:a16="http://schemas.microsoft.com/office/drawing/2014/main" id="{B7328D0D-0136-462C-A992-34A5CF9E5C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D092E8E-0D7F-4645-AA60-23B969B8CC80}"/>
              </a:ext>
            </a:extLst>
          </p:cNvPr>
          <p:cNvSpPr>
            <a:spLocks noGrp="1"/>
          </p:cNvSpPr>
          <p:nvPr>
            <p:ph type="sldNum" sz="quarter" idx="12"/>
          </p:nvPr>
        </p:nvSpPr>
        <p:spPr/>
        <p:txBody>
          <a:bodyPr/>
          <a:lstStyle/>
          <a:p>
            <a:fld id="{D253A4EB-B404-4F7C-9A24-56617D7C203F}" type="slidenum">
              <a:rPr lang="zh-CN" altLang="en-US" smtClean="0"/>
              <a:t>‹#›</a:t>
            </a:fld>
            <a:endParaRPr lang="zh-CN" altLang="en-US"/>
          </a:p>
        </p:txBody>
      </p:sp>
    </p:spTree>
    <p:extLst>
      <p:ext uri="{BB962C8B-B14F-4D97-AF65-F5344CB8AC3E}">
        <p14:creationId xmlns:p14="http://schemas.microsoft.com/office/powerpoint/2010/main" val="4017953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8240C-6E11-4DAF-9736-4D455779919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2936F61-2882-4A51-B64A-D335FB331D9A}"/>
              </a:ext>
            </a:extLst>
          </p:cNvPr>
          <p:cNvSpPr>
            <a:spLocks noGrp="1"/>
          </p:cNvSpPr>
          <p:nvPr>
            <p:ph type="dt" sz="half" idx="10"/>
          </p:nvPr>
        </p:nvSpPr>
        <p:spPr/>
        <p:txBody>
          <a:bodyPr/>
          <a:lstStyle/>
          <a:p>
            <a:fld id="{96253B6E-60B0-4F1C-9BBA-B13D7D6CA1BF}" type="datetimeFigureOut">
              <a:rPr lang="zh-CN" altLang="en-US" smtClean="0"/>
              <a:t>2023/10/12</a:t>
            </a:fld>
            <a:endParaRPr lang="zh-CN" altLang="en-US"/>
          </a:p>
        </p:txBody>
      </p:sp>
      <p:sp>
        <p:nvSpPr>
          <p:cNvPr id="4" name="页脚占位符 3">
            <a:extLst>
              <a:ext uri="{FF2B5EF4-FFF2-40B4-BE49-F238E27FC236}">
                <a16:creationId xmlns:a16="http://schemas.microsoft.com/office/drawing/2014/main" id="{9B03D538-FF90-4D83-9C92-1DA61E49303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2CA042-7E24-4554-8525-10F890CC9243}"/>
              </a:ext>
            </a:extLst>
          </p:cNvPr>
          <p:cNvSpPr>
            <a:spLocks noGrp="1"/>
          </p:cNvSpPr>
          <p:nvPr>
            <p:ph type="sldNum" sz="quarter" idx="12"/>
          </p:nvPr>
        </p:nvSpPr>
        <p:spPr/>
        <p:txBody>
          <a:bodyPr/>
          <a:lstStyle/>
          <a:p>
            <a:fld id="{D253A4EB-B404-4F7C-9A24-56617D7C203F}" type="slidenum">
              <a:rPr lang="zh-CN" altLang="en-US" smtClean="0"/>
              <a:t>‹#›</a:t>
            </a:fld>
            <a:endParaRPr lang="zh-CN" altLang="en-US"/>
          </a:p>
        </p:txBody>
      </p:sp>
    </p:spTree>
    <p:extLst>
      <p:ext uri="{BB962C8B-B14F-4D97-AF65-F5344CB8AC3E}">
        <p14:creationId xmlns:p14="http://schemas.microsoft.com/office/powerpoint/2010/main" val="2283513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063DCC2-C19B-467A-B472-8C3419B30DBA}"/>
              </a:ext>
            </a:extLst>
          </p:cNvPr>
          <p:cNvSpPr>
            <a:spLocks noGrp="1"/>
          </p:cNvSpPr>
          <p:nvPr>
            <p:ph type="dt" sz="half" idx="10"/>
          </p:nvPr>
        </p:nvSpPr>
        <p:spPr/>
        <p:txBody>
          <a:bodyPr/>
          <a:lstStyle/>
          <a:p>
            <a:fld id="{96253B6E-60B0-4F1C-9BBA-B13D7D6CA1BF}" type="datetimeFigureOut">
              <a:rPr lang="zh-CN" altLang="en-US" smtClean="0"/>
              <a:t>2023/10/12</a:t>
            </a:fld>
            <a:endParaRPr lang="zh-CN" altLang="en-US"/>
          </a:p>
        </p:txBody>
      </p:sp>
      <p:sp>
        <p:nvSpPr>
          <p:cNvPr id="3" name="页脚占位符 2">
            <a:extLst>
              <a:ext uri="{FF2B5EF4-FFF2-40B4-BE49-F238E27FC236}">
                <a16:creationId xmlns:a16="http://schemas.microsoft.com/office/drawing/2014/main" id="{CC051EA4-11C5-4F36-BAFE-CBA7AA890B4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D410DB6-C265-4935-A74D-C8D00DF42DCC}"/>
              </a:ext>
            </a:extLst>
          </p:cNvPr>
          <p:cNvSpPr>
            <a:spLocks noGrp="1"/>
          </p:cNvSpPr>
          <p:nvPr>
            <p:ph type="sldNum" sz="quarter" idx="12"/>
          </p:nvPr>
        </p:nvSpPr>
        <p:spPr/>
        <p:txBody>
          <a:bodyPr/>
          <a:lstStyle/>
          <a:p>
            <a:fld id="{D253A4EB-B404-4F7C-9A24-56617D7C203F}" type="slidenum">
              <a:rPr lang="zh-CN" altLang="en-US" smtClean="0"/>
              <a:t>‹#›</a:t>
            </a:fld>
            <a:endParaRPr lang="zh-CN" altLang="en-US"/>
          </a:p>
        </p:txBody>
      </p:sp>
    </p:spTree>
    <p:extLst>
      <p:ext uri="{BB962C8B-B14F-4D97-AF65-F5344CB8AC3E}">
        <p14:creationId xmlns:p14="http://schemas.microsoft.com/office/powerpoint/2010/main" val="1631338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176C91-2023-4026-BC3A-03EC24A6C6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1559A3C-5CCA-4A07-A6A3-C4749A02E5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2E71B03-7EC9-4138-BA82-C7A4417735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98C2BD8-E885-475B-9C24-F74A63E58DF4}"/>
              </a:ext>
            </a:extLst>
          </p:cNvPr>
          <p:cNvSpPr>
            <a:spLocks noGrp="1"/>
          </p:cNvSpPr>
          <p:nvPr>
            <p:ph type="dt" sz="half" idx="10"/>
          </p:nvPr>
        </p:nvSpPr>
        <p:spPr/>
        <p:txBody>
          <a:bodyPr/>
          <a:lstStyle/>
          <a:p>
            <a:fld id="{96253B6E-60B0-4F1C-9BBA-B13D7D6CA1BF}" type="datetimeFigureOut">
              <a:rPr lang="zh-CN" altLang="en-US" smtClean="0"/>
              <a:t>2023/10/12</a:t>
            </a:fld>
            <a:endParaRPr lang="zh-CN" altLang="en-US"/>
          </a:p>
        </p:txBody>
      </p:sp>
      <p:sp>
        <p:nvSpPr>
          <p:cNvPr id="6" name="页脚占位符 5">
            <a:extLst>
              <a:ext uri="{FF2B5EF4-FFF2-40B4-BE49-F238E27FC236}">
                <a16:creationId xmlns:a16="http://schemas.microsoft.com/office/drawing/2014/main" id="{33DF60C1-CD02-449D-99E1-FC2104A49F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34AE839-259D-4551-A8C7-F86B74BB4BBB}"/>
              </a:ext>
            </a:extLst>
          </p:cNvPr>
          <p:cNvSpPr>
            <a:spLocks noGrp="1"/>
          </p:cNvSpPr>
          <p:nvPr>
            <p:ph type="sldNum" sz="quarter" idx="12"/>
          </p:nvPr>
        </p:nvSpPr>
        <p:spPr/>
        <p:txBody>
          <a:bodyPr/>
          <a:lstStyle/>
          <a:p>
            <a:fld id="{D253A4EB-B404-4F7C-9A24-56617D7C203F}" type="slidenum">
              <a:rPr lang="zh-CN" altLang="en-US" smtClean="0"/>
              <a:t>‹#›</a:t>
            </a:fld>
            <a:endParaRPr lang="zh-CN" altLang="en-US"/>
          </a:p>
        </p:txBody>
      </p:sp>
    </p:spTree>
    <p:extLst>
      <p:ext uri="{BB962C8B-B14F-4D97-AF65-F5344CB8AC3E}">
        <p14:creationId xmlns:p14="http://schemas.microsoft.com/office/powerpoint/2010/main" val="4237823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D4FC9-AFB4-4EA1-9344-4D27B4A1D74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2D6E8CF-9AAC-40FA-8E1C-C39F98BDAD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C56B4D9-1252-4819-949C-5EE1048F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9C8FAE-67F4-42E7-864A-3448CA4D3FBA}"/>
              </a:ext>
            </a:extLst>
          </p:cNvPr>
          <p:cNvSpPr>
            <a:spLocks noGrp="1"/>
          </p:cNvSpPr>
          <p:nvPr>
            <p:ph type="dt" sz="half" idx="10"/>
          </p:nvPr>
        </p:nvSpPr>
        <p:spPr/>
        <p:txBody>
          <a:bodyPr/>
          <a:lstStyle/>
          <a:p>
            <a:fld id="{96253B6E-60B0-4F1C-9BBA-B13D7D6CA1BF}" type="datetimeFigureOut">
              <a:rPr lang="zh-CN" altLang="en-US" smtClean="0"/>
              <a:t>2023/10/12</a:t>
            </a:fld>
            <a:endParaRPr lang="zh-CN" altLang="en-US"/>
          </a:p>
        </p:txBody>
      </p:sp>
      <p:sp>
        <p:nvSpPr>
          <p:cNvPr id="6" name="页脚占位符 5">
            <a:extLst>
              <a:ext uri="{FF2B5EF4-FFF2-40B4-BE49-F238E27FC236}">
                <a16:creationId xmlns:a16="http://schemas.microsoft.com/office/drawing/2014/main" id="{7BEDE92B-D3F0-4ACE-A4CC-AE16F39A30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54A48A-230E-410C-9C65-CBE87EBE9129}"/>
              </a:ext>
            </a:extLst>
          </p:cNvPr>
          <p:cNvSpPr>
            <a:spLocks noGrp="1"/>
          </p:cNvSpPr>
          <p:nvPr>
            <p:ph type="sldNum" sz="quarter" idx="12"/>
          </p:nvPr>
        </p:nvSpPr>
        <p:spPr/>
        <p:txBody>
          <a:bodyPr/>
          <a:lstStyle/>
          <a:p>
            <a:fld id="{D253A4EB-B404-4F7C-9A24-56617D7C203F}" type="slidenum">
              <a:rPr lang="zh-CN" altLang="en-US" smtClean="0"/>
              <a:t>‹#›</a:t>
            </a:fld>
            <a:endParaRPr lang="zh-CN" altLang="en-US"/>
          </a:p>
        </p:txBody>
      </p:sp>
    </p:spTree>
    <p:extLst>
      <p:ext uri="{BB962C8B-B14F-4D97-AF65-F5344CB8AC3E}">
        <p14:creationId xmlns:p14="http://schemas.microsoft.com/office/powerpoint/2010/main" val="187348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C188CE4-8595-4AD1-88AC-219496710D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1E4C933-4BA3-45EF-A4E1-BDB733FD93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FD5AAB-E72A-4486-AA01-C354F5C18F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53B6E-60B0-4F1C-9BBA-B13D7D6CA1BF}" type="datetimeFigureOut">
              <a:rPr lang="zh-CN" altLang="en-US" smtClean="0"/>
              <a:t>2023/10/12</a:t>
            </a:fld>
            <a:endParaRPr lang="zh-CN" altLang="en-US"/>
          </a:p>
        </p:txBody>
      </p:sp>
      <p:sp>
        <p:nvSpPr>
          <p:cNvPr id="5" name="页脚占位符 4">
            <a:extLst>
              <a:ext uri="{FF2B5EF4-FFF2-40B4-BE49-F238E27FC236}">
                <a16:creationId xmlns:a16="http://schemas.microsoft.com/office/drawing/2014/main" id="{357EF258-918D-439E-97F2-01357AB8D7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8333C21-8B76-421C-A6DE-83B57F74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53A4EB-B404-4F7C-9A24-56617D7C203F}" type="slidenum">
              <a:rPr lang="zh-CN" altLang="en-US" smtClean="0"/>
              <a:t>‹#›</a:t>
            </a:fld>
            <a:endParaRPr lang="zh-CN" altLang="en-US"/>
          </a:p>
        </p:txBody>
      </p:sp>
    </p:spTree>
    <p:extLst>
      <p:ext uri="{BB962C8B-B14F-4D97-AF65-F5344CB8AC3E}">
        <p14:creationId xmlns:p14="http://schemas.microsoft.com/office/powerpoint/2010/main" val="2048003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33.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29.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tags" Target="../tags/tag12.xml"/><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slideLayout" Target="../slideLayouts/slideLayout2.xml"/><Relationship Id="rId9"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tags" Target="../tags/tag15.xml"/><Relationship Id="rId7" Type="http://schemas.openxmlformats.org/officeDocument/2006/relationships/image" Target="../media/image45.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35.png"/><Relationship Id="rId5" Type="http://schemas.openxmlformats.org/officeDocument/2006/relationships/slideLayout" Target="../slideLayouts/slideLayout2.xml"/><Relationship Id="rId4" Type="http://schemas.openxmlformats.org/officeDocument/2006/relationships/tags" Target="../tags/tag16.xml"/><Relationship Id="rId9"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tags" Target="../tags/tag4.xml"/><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slideLayout" Target="../slideLayouts/slideLayout2.xml"/><Relationship Id="rId10" Type="http://schemas.openxmlformats.org/officeDocument/2006/relationships/image" Target="../media/image27.png"/><Relationship Id="rId4" Type="http://schemas.openxmlformats.org/officeDocument/2006/relationships/tags" Target="../tags/tag5.xml"/><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9.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25.pn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FD21496-D663-4BBC-83C9-E496CD05495C}"/>
              </a:ext>
            </a:extLst>
          </p:cNvPr>
          <p:cNvPicPr>
            <a:picLocks noChangeAspect="1"/>
          </p:cNvPicPr>
          <p:nvPr/>
        </p:nvPicPr>
        <p:blipFill>
          <a:blip r:embed="rId2"/>
          <a:stretch>
            <a:fillRect/>
          </a:stretch>
        </p:blipFill>
        <p:spPr>
          <a:xfrm>
            <a:off x="381740" y="1038225"/>
            <a:ext cx="4810125" cy="4781550"/>
          </a:xfrm>
          <a:prstGeom prst="rect">
            <a:avLst/>
          </a:prstGeom>
        </p:spPr>
      </p:pic>
      <p:pic>
        <p:nvPicPr>
          <p:cNvPr id="7" name="图片 6">
            <a:extLst>
              <a:ext uri="{FF2B5EF4-FFF2-40B4-BE49-F238E27FC236}">
                <a16:creationId xmlns:a16="http://schemas.microsoft.com/office/drawing/2014/main" id="{5083DA11-2D3D-4D57-A332-432F6DAF30FE}"/>
              </a:ext>
            </a:extLst>
          </p:cNvPr>
          <p:cNvPicPr>
            <a:picLocks noChangeAspect="1"/>
          </p:cNvPicPr>
          <p:nvPr/>
        </p:nvPicPr>
        <p:blipFill>
          <a:blip r:embed="rId3"/>
          <a:stretch>
            <a:fillRect/>
          </a:stretch>
        </p:blipFill>
        <p:spPr>
          <a:xfrm>
            <a:off x="6484903" y="4281643"/>
            <a:ext cx="3838575" cy="1038225"/>
          </a:xfrm>
          <a:prstGeom prst="rect">
            <a:avLst/>
          </a:prstGeom>
        </p:spPr>
      </p:pic>
      <p:sp>
        <p:nvSpPr>
          <p:cNvPr id="8" name="文本框 7">
            <a:extLst>
              <a:ext uri="{FF2B5EF4-FFF2-40B4-BE49-F238E27FC236}">
                <a16:creationId xmlns:a16="http://schemas.microsoft.com/office/drawing/2014/main" id="{1D7FF378-811A-4B9D-AC1B-5774BBE68DA6}"/>
              </a:ext>
            </a:extLst>
          </p:cNvPr>
          <p:cNvSpPr txBox="1"/>
          <p:nvPr/>
        </p:nvSpPr>
        <p:spPr>
          <a:xfrm>
            <a:off x="296015" y="491017"/>
            <a:ext cx="5202314" cy="369332"/>
          </a:xfrm>
          <a:prstGeom prst="rect">
            <a:avLst/>
          </a:prstGeom>
          <a:noFill/>
        </p:spPr>
        <p:txBody>
          <a:bodyPr wrap="square" rtlCol="0">
            <a:spAutoFit/>
          </a:bodyPr>
          <a:lstStyle/>
          <a:p>
            <a:r>
              <a:rPr lang="en-US" altLang="zh-CN" b="1" dirty="0" err="1"/>
              <a:t>specrtral</a:t>
            </a:r>
            <a:r>
              <a:rPr lang="en-US" altLang="zh-CN" b="1" dirty="0"/>
              <a:t> net</a:t>
            </a:r>
            <a:r>
              <a:rPr lang="zh-CN" altLang="en-US" b="1" dirty="0"/>
              <a:t>：取批次，适用于大型数据集</a:t>
            </a:r>
          </a:p>
        </p:txBody>
      </p:sp>
      <p:sp>
        <p:nvSpPr>
          <p:cNvPr id="9" name="文本框 8">
            <a:extLst>
              <a:ext uri="{FF2B5EF4-FFF2-40B4-BE49-F238E27FC236}">
                <a16:creationId xmlns:a16="http://schemas.microsoft.com/office/drawing/2014/main" id="{E55B5B9B-7D35-4A02-81F7-1AE6236174EC}"/>
              </a:ext>
            </a:extLst>
          </p:cNvPr>
          <p:cNvSpPr txBox="1"/>
          <p:nvPr/>
        </p:nvSpPr>
        <p:spPr>
          <a:xfrm>
            <a:off x="100612" y="6076548"/>
            <a:ext cx="12153532" cy="577081"/>
          </a:xfrm>
          <a:prstGeom prst="rect">
            <a:avLst/>
          </a:prstGeom>
          <a:noFill/>
        </p:spPr>
        <p:txBody>
          <a:bodyPr wrap="square" rtlCol="0">
            <a:spAutoFit/>
          </a:bodyPr>
          <a:lstStyle/>
          <a:p>
            <a:r>
              <a:rPr lang="en-US" altLang="zh-CN" sz="1050" dirty="0"/>
              <a:t>[1] </a:t>
            </a:r>
            <a:r>
              <a:rPr lang="en-US" altLang="zh-CN" sz="1050" b="0" i="0" dirty="0">
                <a:solidFill>
                  <a:srgbClr val="222222"/>
                </a:solidFill>
                <a:effectLst/>
                <a:latin typeface="Arial" panose="020B0604020202020204" pitchFamily="34" charset="0"/>
              </a:rPr>
              <a:t>Yang X, Deng C, Zheng F, et al. Deep spectral clustering using dual autoencoder network[C]//Proceedings of the IEEE/CVF conference on computer vision and pattern recognition. 2019: 4066-4075.</a:t>
            </a:r>
          </a:p>
          <a:p>
            <a:endParaRPr lang="en-US" altLang="zh-CN" sz="1050" b="0" i="0" dirty="0">
              <a:solidFill>
                <a:srgbClr val="222222"/>
              </a:solidFill>
              <a:effectLst/>
              <a:latin typeface="Arial" panose="020B0604020202020204" pitchFamily="34" charset="0"/>
            </a:endParaRPr>
          </a:p>
          <a:p>
            <a:r>
              <a:rPr lang="en-US" altLang="zh-CN" sz="1050" b="0" i="0" dirty="0">
                <a:solidFill>
                  <a:srgbClr val="222222"/>
                </a:solidFill>
                <a:effectLst/>
                <a:latin typeface="Arial" panose="020B0604020202020204" pitchFamily="34" charset="0"/>
              </a:rPr>
              <a:t>[2] </a:t>
            </a:r>
            <a:r>
              <a:rPr lang="en-US" altLang="zh-CN" sz="1050" b="0" i="0" dirty="0" err="1">
                <a:solidFill>
                  <a:srgbClr val="222222"/>
                </a:solidFill>
                <a:effectLst/>
                <a:latin typeface="Arial" panose="020B0604020202020204" pitchFamily="34" charset="0"/>
              </a:rPr>
              <a:t>Shaham</a:t>
            </a:r>
            <a:r>
              <a:rPr lang="en-US" altLang="zh-CN" sz="1050" b="0" i="0" dirty="0">
                <a:solidFill>
                  <a:srgbClr val="222222"/>
                </a:solidFill>
                <a:effectLst/>
                <a:latin typeface="Arial" panose="020B0604020202020204" pitchFamily="34" charset="0"/>
              </a:rPr>
              <a:t> U, Stanton K, Li H, et al. </a:t>
            </a:r>
            <a:r>
              <a:rPr lang="en-US" altLang="zh-CN" sz="1050" b="0" i="0" dirty="0" err="1">
                <a:solidFill>
                  <a:srgbClr val="222222"/>
                </a:solidFill>
                <a:effectLst/>
                <a:latin typeface="Arial" panose="020B0604020202020204" pitchFamily="34" charset="0"/>
              </a:rPr>
              <a:t>Spectralnet</a:t>
            </a:r>
            <a:r>
              <a:rPr lang="en-US" altLang="zh-CN" sz="1050" b="0" i="0" dirty="0">
                <a:solidFill>
                  <a:srgbClr val="222222"/>
                </a:solidFill>
                <a:effectLst/>
                <a:latin typeface="Arial" panose="020B0604020202020204" pitchFamily="34" charset="0"/>
              </a:rPr>
              <a:t>: Spectral clustering using deep neural networks[J]. </a:t>
            </a:r>
            <a:r>
              <a:rPr lang="en-US" altLang="zh-CN" sz="1050" b="0" i="0" dirty="0" err="1">
                <a:solidFill>
                  <a:srgbClr val="222222"/>
                </a:solidFill>
                <a:effectLst/>
                <a:latin typeface="Arial" panose="020B0604020202020204" pitchFamily="34" charset="0"/>
              </a:rPr>
              <a:t>arXiv</a:t>
            </a:r>
            <a:r>
              <a:rPr lang="en-US" altLang="zh-CN" sz="1050" b="0" i="0" dirty="0">
                <a:solidFill>
                  <a:srgbClr val="222222"/>
                </a:solidFill>
                <a:effectLst/>
                <a:latin typeface="Arial" panose="020B0604020202020204" pitchFamily="34" charset="0"/>
              </a:rPr>
              <a:t> preprint arXiv:1801.01587, 2018.</a:t>
            </a:r>
            <a:endParaRPr lang="zh-CN" altLang="en-US" sz="1050" dirty="0"/>
          </a:p>
        </p:txBody>
      </p:sp>
      <p:pic>
        <p:nvPicPr>
          <p:cNvPr id="11" name="图片 10">
            <a:extLst>
              <a:ext uri="{FF2B5EF4-FFF2-40B4-BE49-F238E27FC236}">
                <a16:creationId xmlns:a16="http://schemas.microsoft.com/office/drawing/2014/main" id="{61A56F4E-DCBD-45B2-A66B-C0DEAAA77374}"/>
              </a:ext>
            </a:extLst>
          </p:cNvPr>
          <p:cNvPicPr>
            <a:picLocks noChangeAspect="1"/>
          </p:cNvPicPr>
          <p:nvPr/>
        </p:nvPicPr>
        <p:blipFill>
          <a:blip r:embed="rId4"/>
          <a:stretch>
            <a:fillRect/>
          </a:stretch>
        </p:blipFill>
        <p:spPr>
          <a:xfrm>
            <a:off x="5663949" y="727794"/>
            <a:ext cx="5480481" cy="2474886"/>
          </a:xfrm>
          <a:prstGeom prst="rect">
            <a:avLst/>
          </a:prstGeom>
        </p:spPr>
      </p:pic>
      <p:pic>
        <p:nvPicPr>
          <p:cNvPr id="14" name="图片 13">
            <a:extLst>
              <a:ext uri="{FF2B5EF4-FFF2-40B4-BE49-F238E27FC236}">
                <a16:creationId xmlns:a16="http://schemas.microsoft.com/office/drawing/2014/main" id="{33F8A726-5D08-4625-8931-6C5E2DCBB66C}"/>
              </a:ext>
            </a:extLst>
          </p:cNvPr>
          <p:cNvPicPr>
            <a:picLocks noChangeAspect="1"/>
          </p:cNvPicPr>
          <p:nvPr/>
        </p:nvPicPr>
        <p:blipFill>
          <a:blip r:embed="rId5"/>
          <a:stretch>
            <a:fillRect/>
          </a:stretch>
        </p:blipFill>
        <p:spPr>
          <a:xfrm>
            <a:off x="5584054" y="3202680"/>
            <a:ext cx="5597556" cy="1163414"/>
          </a:xfrm>
          <a:prstGeom prst="rect">
            <a:avLst/>
          </a:prstGeom>
        </p:spPr>
      </p:pic>
      <p:sp>
        <p:nvSpPr>
          <p:cNvPr id="15" name="文本框 14">
            <a:extLst>
              <a:ext uri="{FF2B5EF4-FFF2-40B4-BE49-F238E27FC236}">
                <a16:creationId xmlns:a16="http://schemas.microsoft.com/office/drawing/2014/main" id="{C1643936-2C25-405A-9039-0032662CE5FA}"/>
              </a:ext>
            </a:extLst>
          </p:cNvPr>
          <p:cNvSpPr txBox="1"/>
          <p:nvPr/>
        </p:nvSpPr>
        <p:spPr>
          <a:xfrm>
            <a:off x="5874058" y="5431643"/>
            <a:ext cx="3838574" cy="369332"/>
          </a:xfrm>
          <a:prstGeom prst="rect">
            <a:avLst/>
          </a:prstGeom>
          <a:noFill/>
        </p:spPr>
        <p:txBody>
          <a:bodyPr wrap="square" rtlCol="0">
            <a:spAutoFit/>
          </a:bodyPr>
          <a:lstStyle/>
          <a:p>
            <a:r>
              <a:rPr lang="zh-CN" altLang="en-US" b="1" dirty="0"/>
              <a:t>或许</a:t>
            </a:r>
            <a:r>
              <a:rPr lang="zh-CN" altLang="en-US" b="1"/>
              <a:t>可以尝试迁移到</a:t>
            </a:r>
            <a:r>
              <a:rPr lang="zh-CN" altLang="en-US" b="1" dirty="0"/>
              <a:t>之前的模型</a:t>
            </a:r>
          </a:p>
        </p:txBody>
      </p:sp>
      <p:sp>
        <p:nvSpPr>
          <p:cNvPr id="10" name="文本框 9">
            <a:extLst>
              <a:ext uri="{FF2B5EF4-FFF2-40B4-BE49-F238E27FC236}">
                <a16:creationId xmlns:a16="http://schemas.microsoft.com/office/drawing/2014/main" id="{D8DA6140-4DCF-429A-BAFD-5C24CB37A01C}"/>
              </a:ext>
            </a:extLst>
          </p:cNvPr>
          <p:cNvSpPr txBox="1"/>
          <p:nvPr/>
        </p:nvSpPr>
        <p:spPr>
          <a:xfrm>
            <a:off x="0" y="15391"/>
            <a:ext cx="12192000" cy="369332"/>
          </a:xfrm>
          <a:prstGeom prst="rect">
            <a:avLst/>
          </a:prstGeom>
          <a:solidFill>
            <a:srgbClr val="002060"/>
          </a:solidFill>
        </p:spPr>
        <p:txBody>
          <a:bodyPr wrap="square" rtlCol="0">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B0DF795D-AD56-4F71-8CA8-0EF2327774BD}"/>
              </a:ext>
            </a:extLst>
          </p:cNvPr>
          <p:cNvSpPr txBox="1"/>
          <p:nvPr/>
        </p:nvSpPr>
        <p:spPr>
          <a:xfrm>
            <a:off x="2" y="0"/>
            <a:ext cx="12153532" cy="400110"/>
          </a:xfrm>
          <a:prstGeom prst="rect">
            <a:avLst/>
          </a:prstGeom>
          <a:noFill/>
        </p:spPr>
        <p:txBody>
          <a:bodyPr wrap="square">
            <a:spAutoFit/>
          </a:bodyPr>
          <a:lstStyle/>
          <a:p>
            <a:r>
              <a:rPr lang="en-US" altLang="zh-CN" sz="2000" b="1" dirty="0" err="1">
                <a:solidFill>
                  <a:schemeClr val="accent4">
                    <a:lumMod val="60000"/>
                    <a:lumOff val="40000"/>
                  </a:schemeClr>
                </a:solidFill>
                <a:latin typeface="微软雅黑" panose="020B0503020204020204" pitchFamily="34" charset="-122"/>
                <a:ea typeface="微软雅黑" panose="020B0503020204020204" pitchFamily="34" charset="-122"/>
              </a:rPr>
              <a:t>Specrtralnet</a:t>
            </a:r>
            <a:r>
              <a:rPr lang="en-US" altLang="zh-CN" sz="2000" b="1" dirty="0">
                <a:solidFill>
                  <a:schemeClr val="accent4">
                    <a:lumMod val="60000"/>
                    <a:lumOff val="40000"/>
                  </a:schemeClr>
                </a:solidFill>
                <a:latin typeface="微软雅黑" panose="020B0503020204020204" pitchFamily="34" charset="-122"/>
                <a:ea typeface="微软雅黑" panose="020B0503020204020204" pitchFamily="34" charset="-122"/>
              </a:rPr>
              <a:t> </a:t>
            </a:r>
            <a:r>
              <a:rPr lang="zh-CN" altLang="en-US" sz="2000" b="1" dirty="0">
                <a:solidFill>
                  <a:schemeClr val="accent4">
                    <a:lumMod val="60000"/>
                    <a:lumOff val="40000"/>
                  </a:schemeClr>
                </a:solidFill>
                <a:latin typeface="微软雅黑" panose="020B0503020204020204" pitchFamily="34" charset="-122"/>
                <a:ea typeface="微软雅黑" panose="020B0503020204020204" pitchFamily="34" charset="-122"/>
              </a:rPr>
              <a:t>： 之前的自表达层需要 </a:t>
            </a:r>
            <a:r>
              <a:rPr lang="en-US" altLang="zh-CN" sz="2000" b="1" dirty="0" err="1">
                <a:solidFill>
                  <a:schemeClr val="accent4">
                    <a:lumMod val="60000"/>
                    <a:lumOff val="40000"/>
                  </a:schemeClr>
                </a:solidFill>
                <a:latin typeface="微软雅黑" panose="020B0503020204020204" pitchFamily="34" charset="-122"/>
                <a:ea typeface="微软雅黑" panose="020B0503020204020204" pitchFamily="34" charset="-122"/>
              </a:rPr>
              <a:t>batchsize</a:t>
            </a:r>
            <a:r>
              <a:rPr lang="en-US" altLang="zh-CN" sz="2000" b="1" dirty="0">
                <a:solidFill>
                  <a:schemeClr val="accent4">
                    <a:lumMod val="60000"/>
                    <a:lumOff val="40000"/>
                  </a:schemeClr>
                </a:solidFill>
                <a:latin typeface="微软雅黑" panose="020B0503020204020204" pitchFamily="34" charset="-122"/>
                <a:ea typeface="微软雅黑" panose="020B0503020204020204" pitchFamily="34" charset="-122"/>
              </a:rPr>
              <a:t>= </a:t>
            </a:r>
            <a:r>
              <a:rPr lang="zh-CN" altLang="en-US" sz="2000" b="1" dirty="0">
                <a:solidFill>
                  <a:schemeClr val="accent4">
                    <a:lumMod val="60000"/>
                    <a:lumOff val="40000"/>
                  </a:schemeClr>
                </a:solidFill>
                <a:latin typeface="微软雅黑" panose="020B0503020204020204" pitchFamily="34" charset="-122"/>
                <a:ea typeface="微软雅黑" panose="020B0503020204020204" pitchFamily="34" charset="-122"/>
              </a:rPr>
              <a:t>所有样本，通过</a:t>
            </a:r>
            <a:r>
              <a:rPr lang="en-US" altLang="zh-CN" sz="2000" b="1" dirty="0" err="1">
                <a:solidFill>
                  <a:schemeClr val="accent4">
                    <a:lumMod val="60000"/>
                    <a:lumOff val="40000"/>
                  </a:schemeClr>
                </a:solidFill>
                <a:latin typeface="微软雅黑" panose="020B0503020204020204" pitchFamily="34" charset="-122"/>
                <a:ea typeface="微软雅黑" panose="020B0503020204020204" pitchFamily="34" charset="-122"/>
              </a:rPr>
              <a:t>Specrtralnet</a:t>
            </a:r>
            <a:r>
              <a:rPr lang="zh-CN" altLang="en-US" sz="2000" b="1" dirty="0">
                <a:solidFill>
                  <a:schemeClr val="accent4">
                    <a:lumMod val="60000"/>
                    <a:lumOff val="40000"/>
                  </a:schemeClr>
                </a:solidFill>
                <a:latin typeface="微软雅黑" panose="020B0503020204020204" pitchFamily="34" charset="-122"/>
                <a:ea typeface="微软雅黑" panose="020B0503020204020204" pitchFamily="34" charset="-122"/>
              </a:rPr>
              <a:t>以适应大型数据集</a:t>
            </a:r>
          </a:p>
        </p:txBody>
      </p:sp>
      <p:sp>
        <p:nvSpPr>
          <p:cNvPr id="13" name="文本框 12">
            <a:extLst>
              <a:ext uri="{FF2B5EF4-FFF2-40B4-BE49-F238E27FC236}">
                <a16:creationId xmlns:a16="http://schemas.microsoft.com/office/drawing/2014/main" id="{33983A37-77C8-40F3-A205-D2E699AD74A9}"/>
              </a:ext>
            </a:extLst>
          </p:cNvPr>
          <p:cNvSpPr txBox="1"/>
          <p:nvPr/>
        </p:nvSpPr>
        <p:spPr>
          <a:xfrm>
            <a:off x="142044" y="524206"/>
            <a:ext cx="11949344" cy="6219494"/>
          </a:xfrm>
          <a:prstGeom prst="rect">
            <a:avLst/>
          </a:prstGeom>
          <a:noFill/>
          <a:ln w="12700">
            <a:solidFill>
              <a:schemeClr val="tx1"/>
            </a:solidFill>
            <a:prstDash val="dash"/>
          </a:ln>
        </p:spPr>
        <p:txBody>
          <a:bodyPr wrap="square" rtlCol="0">
            <a:spAutoFit/>
          </a:bodyPr>
          <a:lstStyle/>
          <a:p>
            <a:endParaRPr lang="zh-CN" altLang="en-US" dirty="0"/>
          </a:p>
        </p:txBody>
      </p:sp>
    </p:spTree>
    <p:extLst>
      <p:ext uri="{BB962C8B-B14F-4D97-AF65-F5344CB8AC3E}">
        <p14:creationId xmlns:p14="http://schemas.microsoft.com/office/powerpoint/2010/main" val="1967429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110943B-115A-4678-9BE0-3101AFC65D17}"/>
              </a:ext>
            </a:extLst>
          </p:cNvPr>
          <p:cNvSpPr txBox="1"/>
          <p:nvPr/>
        </p:nvSpPr>
        <p:spPr>
          <a:xfrm>
            <a:off x="309424" y="803264"/>
            <a:ext cx="11106150" cy="369332"/>
          </a:xfrm>
          <a:prstGeom prst="rect">
            <a:avLst/>
          </a:prstGeom>
          <a:noFill/>
        </p:spPr>
        <p:txBody>
          <a:bodyPr wrap="square">
            <a:spAutoFit/>
          </a:bodyPr>
          <a:lstStyle/>
          <a:p>
            <a:r>
              <a:rPr lang="zh-CN" altLang="en-US" b="1" dirty="0">
                <a:latin typeface="Times New Roman" panose="02020603050405020304" pitchFamily="18" charset="0"/>
                <a:cs typeface="Times New Roman" panose="02020603050405020304" pitchFamily="18" charset="0"/>
              </a:rPr>
              <a:t>基于信息瓶颈的子空间聚类</a:t>
            </a:r>
            <a:endParaRPr lang="zh-CN" altLang="en-US" b="1" dirty="0"/>
          </a:p>
        </p:txBody>
      </p:sp>
      <p:sp>
        <p:nvSpPr>
          <p:cNvPr id="7" name="文本框 6">
            <a:extLst>
              <a:ext uri="{FF2B5EF4-FFF2-40B4-BE49-F238E27FC236}">
                <a16:creationId xmlns:a16="http://schemas.microsoft.com/office/drawing/2014/main" id="{8F1735C8-4101-4B3C-9A36-C96558A9E257}"/>
              </a:ext>
            </a:extLst>
          </p:cNvPr>
          <p:cNvSpPr txBox="1"/>
          <p:nvPr/>
        </p:nvSpPr>
        <p:spPr>
          <a:xfrm>
            <a:off x="0" y="15391"/>
            <a:ext cx="12192000" cy="369332"/>
          </a:xfrm>
          <a:prstGeom prst="rect">
            <a:avLst/>
          </a:prstGeom>
          <a:solidFill>
            <a:srgbClr val="002060"/>
          </a:solidFill>
        </p:spPr>
        <p:txBody>
          <a:bodyPr wrap="square" rtlCol="0">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CDFF1C46-59F5-4B11-9576-255E32B66040}"/>
              </a:ext>
            </a:extLst>
          </p:cNvPr>
          <p:cNvSpPr txBox="1"/>
          <p:nvPr/>
        </p:nvSpPr>
        <p:spPr>
          <a:xfrm>
            <a:off x="2" y="0"/>
            <a:ext cx="10484526" cy="400110"/>
          </a:xfrm>
          <a:prstGeom prst="rect">
            <a:avLst/>
          </a:prstGeom>
          <a:noFill/>
        </p:spPr>
        <p:txBody>
          <a:bodyPr wrap="square">
            <a:spAutoFit/>
          </a:bodyPr>
          <a:lstStyle/>
          <a:p>
            <a:r>
              <a:rPr lang="en-US" altLang="zh-CN" sz="2000" b="1" dirty="0">
                <a:solidFill>
                  <a:schemeClr val="accent4">
                    <a:lumMod val="60000"/>
                    <a:lumOff val="40000"/>
                  </a:schemeClr>
                </a:solidFill>
                <a:latin typeface="微软雅黑" panose="020B0503020204020204" pitchFamily="34" charset="-122"/>
                <a:ea typeface="微软雅黑" panose="020B0503020204020204" pitchFamily="34" charset="-122"/>
              </a:rPr>
              <a:t>Mutual Information for multi-view clustering</a:t>
            </a:r>
            <a:r>
              <a:rPr lang="zh-CN" altLang="en-US" sz="2000" b="1" dirty="0">
                <a:solidFill>
                  <a:schemeClr val="accent4">
                    <a:lumMod val="60000"/>
                    <a:lumOff val="40000"/>
                  </a:schemeClr>
                </a:solidFill>
                <a:latin typeface="微软雅黑" panose="020B0503020204020204" pitchFamily="34" charset="-122"/>
                <a:ea typeface="微软雅黑" panose="020B0503020204020204" pitchFamily="34" charset="-122"/>
              </a:rPr>
              <a:t> </a:t>
            </a:r>
            <a:r>
              <a:rPr lang="en-US" altLang="zh-CN" sz="2000" b="1" dirty="0">
                <a:solidFill>
                  <a:schemeClr val="accent4">
                    <a:lumMod val="60000"/>
                    <a:lumOff val="40000"/>
                  </a:schemeClr>
                </a:solidFill>
                <a:latin typeface="微软雅黑" panose="020B0503020204020204" pitchFamily="34" charset="-122"/>
                <a:ea typeface="微软雅黑" panose="020B0503020204020204" pitchFamily="34" charset="-122"/>
              </a:rPr>
              <a:t>task</a:t>
            </a:r>
            <a:endParaRPr lang="zh-CN" altLang="en-US" sz="2000" b="1" dirty="0">
              <a:solidFill>
                <a:schemeClr val="accent4">
                  <a:lumMod val="60000"/>
                  <a:lumOff val="40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DD7C8499-153D-4533-934D-8C691AA8E2FA}"/>
              </a:ext>
            </a:extLst>
          </p:cNvPr>
          <p:cNvPicPr>
            <a:picLocks noChangeAspect="1"/>
          </p:cNvPicPr>
          <p:nvPr/>
        </p:nvPicPr>
        <p:blipFill>
          <a:blip r:embed="rId3"/>
          <a:stretch>
            <a:fillRect/>
          </a:stretch>
        </p:blipFill>
        <p:spPr>
          <a:xfrm>
            <a:off x="124526" y="1214108"/>
            <a:ext cx="7833711" cy="3991527"/>
          </a:xfrm>
          <a:prstGeom prst="rect">
            <a:avLst/>
          </a:prstGeom>
        </p:spPr>
      </p:pic>
      <p:pic>
        <p:nvPicPr>
          <p:cNvPr id="9" name="图片 8" descr="\documentclass{article}&#10;\usepackage{amsmath}&#10;\pagestyle{empty}&#10;\begin{document}&#10;&#10;$max\ \  I(Y;T) - \beta I(X;T)$&#10;&#10;&#10;\end{document}" title="IguanaTex Bitmap Display">
            <a:extLst>
              <a:ext uri="{FF2B5EF4-FFF2-40B4-BE49-F238E27FC236}">
                <a16:creationId xmlns:a16="http://schemas.microsoft.com/office/drawing/2014/main" id="{053AF300-80F6-424A-B643-8D91572EE4BB}"/>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7459077" y="844776"/>
            <a:ext cx="4038327" cy="369332"/>
          </a:xfrm>
          <a:prstGeom prst="rect">
            <a:avLst/>
          </a:prstGeom>
        </p:spPr>
      </p:pic>
      <p:sp>
        <p:nvSpPr>
          <p:cNvPr id="4" name="文本框 3">
            <a:extLst>
              <a:ext uri="{FF2B5EF4-FFF2-40B4-BE49-F238E27FC236}">
                <a16:creationId xmlns:a16="http://schemas.microsoft.com/office/drawing/2014/main" id="{05493087-2A53-4815-AF52-0AE75D1C453F}"/>
              </a:ext>
            </a:extLst>
          </p:cNvPr>
          <p:cNvSpPr txBox="1"/>
          <p:nvPr/>
        </p:nvSpPr>
        <p:spPr>
          <a:xfrm>
            <a:off x="309424" y="5290009"/>
            <a:ext cx="9010837" cy="923330"/>
          </a:xfrm>
          <a:prstGeom prst="rect">
            <a:avLst/>
          </a:prstGeom>
          <a:noFill/>
        </p:spPr>
        <p:txBody>
          <a:bodyPr wrap="square" rtlCol="0">
            <a:spAutoFit/>
          </a:bodyPr>
          <a:lstStyle/>
          <a:p>
            <a:r>
              <a:rPr lang="zh-CN" altLang="en-US" dirty="0"/>
              <a:t>这里的</a:t>
            </a:r>
            <a:r>
              <a:rPr lang="en-US" altLang="zh-CN" dirty="0"/>
              <a:t>P</a:t>
            </a:r>
            <a:r>
              <a:rPr lang="zh-CN" altLang="en-US" dirty="0"/>
              <a:t>也就是替代了特征之间的互相监督，</a:t>
            </a:r>
            <a:endParaRPr lang="en-US" altLang="zh-CN" dirty="0"/>
          </a:p>
          <a:p>
            <a:endParaRPr lang="en-US" altLang="zh-CN" dirty="0"/>
          </a:p>
          <a:p>
            <a:r>
              <a:rPr lang="zh-CN" altLang="en-US" dirty="0"/>
              <a:t>感觉更加合理： </a:t>
            </a:r>
            <a:r>
              <a:rPr lang="zh-CN" altLang="en-US" b="1" dirty="0"/>
              <a:t>设计一个理想聚类分布</a:t>
            </a:r>
            <a:r>
              <a:rPr lang="en-US" altLang="zh-CN" b="1" dirty="0"/>
              <a:t>P</a:t>
            </a:r>
            <a:endParaRPr lang="zh-CN" altLang="en-US" b="1" dirty="0"/>
          </a:p>
        </p:txBody>
      </p:sp>
      <p:pic>
        <p:nvPicPr>
          <p:cNvPr id="11" name="图片 10">
            <a:extLst>
              <a:ext uri="{FF2B5EF4-FFF2-40B4-BE49-F238E27FC236}">
                <a16:creationId xmlns:a16="http://schemas.microsoft.com/office/drawing/2014/main" id="{A2050512-C35E-4B8F-AD8C-5A4C5B4F58C4}"/>
              </a:ext>
            </a:extLst>
          </p:cNvPr>
          <p:cNvPicPr>
            <a:picLocks noChangeAspect="1"/>
          </p:cNvPicPr>
          <p:nvPr/>
        </p:nvPicPr>
        <p:blipFill>
          <a:blip r:embed="rId5"/>
          <a:stretch>
            <a:fillRect/>
          </a:stretch>
        </p:blipFill>
        <p:spPr>
          <a:xfrm>
            <a:off x="7813289" y="2675925"/>
            <a:ext cx="3989260" cy="1506149"/>
          </a:xfrm>
          <a:prstGeom prst="rect">
            <a:avLst/>
          </a:prstGeom>
        </p:spPr>
      </p:pic>
      <p:sp>
        <p:nvSpPr>
          <p:cNvPr id="12" name="左大括号 11">
            <a:extLst>
              <a:ext uri="{FF2B5EF4-FFF2-40B4-BE49-F238E27FC236}">
                <a16:creationId xmlns:a16="http://schemas.microsoft.com/office/drawing/2014/main" id="{2E89F1CD-DDE0-4918-94C5-DB36BF3E4F62}"/>
              </a:ext>
            </a:extLst>
          </p:cNvPr>
          <p:cNvSpPr/>
          <p:nvPr/>
        </p:nvSpPr>
        <p:spPr>
          <a:xfrm>
            <a:off x="4797787" y="5290009"/>
            <a:ext cx="466672" cy="1506149"/>
          </a:xfrm>
          <a:prstGeom prst="leftBrace">
            <a:avLst>
              <a:gd name="adj1" fmla="val 5589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51BA9566-BF37-4A7E-8686-66FE803B5FB6}"/>
              </a:ext>
            </a:extLst>
          </p:cNvPr>
          <p:cNvSpPr txBox="1"/>
          <p:nvPr/>
        </p:nvSpPr>
        <p:spPr>
          <a:xfrm>
            <a:off x="5110341" y="5390111"/>
            <a:ext cx="3923930" cy="369332"/>
          </a:xfrm>
          <a:prstGeom prst="rect">
            <a:avLst/>
          </a:prstGeom>
          <a:noFill/>
        </p:spPr>
        <p:txBody>
          <a:bodyPr wrap="square" rtlCol="0">
            <a:spAutoFit/>
          </a:bodyPr>
          <a:lstStyle/>
          <a:p>
            <a:r>
              <a:rPr lang="zh-CN" altLang="en-US" dirty="0"/>
              <a:t>①更能形成理想紧凑的分布</a:t>
            </a:r>
          </a:p>
        </p:txBody>
      </p:sp>
      <p:sp>
        <p:nvSpPr>
          <p:cNvPr id="24" name="文本框 23">
            <a:extLst>
              <a:ext uri="{FF2B5EF4-FFF2-40B4-BE49-F238E27FC236}">
                <a16:creationId xmlns:a16="http://schemas.microsoft.com/office/drawing/2014/main" id="{D5D28C8F-C209-400E-8115-564154C43677}"/>
              </a:ext>
            </a:extLst>
          </p:cNvPr>
          <p:cNvSpPr txBox="1"/>
          <p:nvPr/>
        </p:nvSpPr>
        <p:spPr>
          <a:xfrm>
            <a:off x="5110341" y="6088696"/>
            <a:ext cx="3923930" cy="369332"/>
          </a:xfrm>
          <a:prstGeom prst="rect">
            <a:avLst/>
          </a:prstGeom>
          <a:noFill/>
        </p:spPr>
        <p:txBody>
          <a:bodyPr wrap="square" rtlCol="0">
            <a:spAutoFit/>
          </a:bodyPr>
          <a:lstStyle/>
          <a:p>
            <a:r>
              <a:rPr lang="zh-CN" altLang="en-US" dirty="0"/>
              <a:t>②互信息的计算往往涉及到分布</a:t>
            </a:r>
          </a:p>
        </p:txBody>
      </p:sp>
      <p:sp>
        <p:nvSpPr>
          <p:cNvPr id="14" name="文本框 13">
            <a:extLst>
              <a:ext uri="{FF2B5EF4-FFF2-40B4-BE49-F238E27FC236}">
                <a16:creationId xmlns:a16="http://schemas.microsoft.com/office/drawing/2014/main" id="{8ADF5D2A-1DB2-460D-8895-16C269A9BF74}"/>
              </a:ext>
            </a:extLst>
          </p:cNvPr>
          <p:cNvSpPr txBox="1"/>
          <p:nvPr/>
        </p:nvSpPr>
        <p:spPr>
          <a:xfrm>
            <a:off x="142044" y="524206"/>
            <a:ext cx="11949344" cy="6219494"/>
          </a:xfrm>
          <a:prstGeom prst="rect">
            <a:avLst/>
          </a:prstGeom>
          <a:noFill/>
          <a:ln w="12700">
            <a:solidFill>
              <a:schemeClr val="tx1"/>
            </a:solidFill>
            <a:prstDash val="dash"/>
          </a:ln>
        </p:spPr>
        <p:txBody>
          <a:bodyPr wrap="square" rtlCol="0">
            <a:spAutoFit/>
          </a:bodyPr>
          <a:lstStyle/>
          <a:p>
            <a:endParaRPr lang="zh-CN" altLang="en-US" dirty="0"/>
          </a:p>
        </p:txBody>
      </p:sp>
    </p:spTree>
    <p:extLst>
      <p:ext uri="{BB962C8B-B14F-4D97-AF65-F5344CB8AC3E}">
        <p14:creationId xmlns:p14="http://schemas.microsoft.com/office/powerpoint/2010/main" val="3034087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8F1735C8-4101-4B3C-9A36-C96558A9E257}"/>
              </a:ext>
            </a:extLst>
          </p:cNvPr>
          <p:cNvSpPr txBox="1"/>
          <p:nvPr/>
        </p:nvSpPr>
        <p:spPr>
          <a:xfrm>
            <a:off x="0" y="15391"/>
            <a:ext cx="12192000" cy="369332"/>
          </a:xfrm>
          <a:prstGeom prst="rect">
            <a:avLst/>
          </a:prstGeom>
          <a:solidFill>
            <a:srgbClr val="002060"/>
          </a:solidFill>
        </p:spPr>
        <p:txBody>
          <a:bodyPr wrap="square" rtlCol="0">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CDFF1C46-59F5-4B11-9576-255E32B66040}"/>
              </a:ext>
            </a:extLst>
          </p:cNvPr>
          <p:cNvSpPr txBox="1"/>
          <p:nvPr/>
        </p:nvSpPr>
        <p:spPr>
          <a:xfrm>
            <a:off x="2" y="0"/>
            <a:ext cx="10484526" cy="400110"/>
          </a:xfrm>
          <a:prstGeom prst="rect">
            <a:avLst/>
          </a:prstGeom>
          <a:noFill/>
        </p:spPr>
        <p:txBody>
          <a:bodyPr wrap="square">
            <a:spAutoFit/>
          </a:bodyPr>
          <a:lstStyle/>
          <a:p>
            <a:r>
              <a:rPr lang="en-US" altLang="zh-CN" sz="2000" b="1" dirty="0">
                <a:solidFill>
                  <a:schemeClr val="accent4">
                    <a:lumMod val="60000"/>
                    <a:lumOff val="40000"/>
                  </a:schemeClr>
                </a:solidFill>
                <a:latin typeface="微软雅黑" panose="020B0503020204020204" pitchFamily="34" charset="-122"/>
                <a:ea typeface="微软雅黑" panose="020B0503020204020204" pitchFamily="34" charset="-122"/>
              </a:rPr>
              <a:t>Mutual Information for multi-view clustering</a:t>
            </a:r>
            <a:r>
              <a:rPr lang="zh-CN" altLang="en-US" sz="2000" b="1" dirty="0">
                <a:solidFill>
                  <a:schemeClr val="accent4">
                    <a:lumMod val="60000"/>
                    <a:lumOff val="40000"/>
                  </a:schemeClr>
                </a:solidFill>
                <a:latin typeface="微软雅黑" panose="020B0503020204020204" pitchFamily="34" charset="-122"/>
                <a:ea typeface="微软雅黑" panose="020B0503020204020204" pitchFamily="34" charset="-122"/>
              </a:rPr>
              <a:t> </a:t>
            </a:r>
            <a:r>
              <a:rPr lang="en-US" altLang="zh-CN" sz="2000" b="1" dirty="0">
                <a:solidFill>
                  <a:schemeClr val="accent4">
                    <a:lumMod val="60000"/>
                    <a:lumOff val="40000"/>
                  </a:schemeClr>
                </a:solidFill>
                <a:latin typeface="微软雅黑" panose="020B0503020204020204" pitchFamily="34" charset="-122"/>
                <a:ea typeface="微软雅黑" panose="020B0503020204020204" pitchFamily="34" charset="-122"/>
              </a:rPr>
              <a:t>task</a:t>
            </a:r>
            <a:endParaRPr lang="zh-CN" altLang="en-US" sz="2000" b="1" dirty="0">
              <a:solidFill>
                <a:schemeClr val="accent4">
                  <a:lumMod val="60000"/>
                  <a:lumOff val="40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7375B23C-BF05-4DCD-A63C-4283F4F6A170}"/>
              </a:ext>
            </a:extLst>
          </p:cNvPr>
          <p:cNvPicPr>
            <a:picLocks noChangeAspect="1"/>
          </p:cNvPicPr>
          <p:nvPr/>
        </p:nvPicPr>
        <p:blipFill>
          <a:blip r:embed="rId3"/>
          <a:stretch>
            <a:fillRect/>
          </a:stretch>
        </p:blipFill>
        <p:spPr>
          <a:xfrm>
            <a:off x="1222698" y="1190088"/>
            <a:ext cx="8020198" cy="4020624"/>
          </a:xfrm>
          <a:prstGeom prst="rect">
            <a:avLst/>
          </a:prstGeom>
        </p:spPr>
      </p:pic>
      <p:sp>
        <p:nvSpPr>
          <p:cNvPr id="12" name="文本框 11">
            <a:extLst>
              <a:ext uri="{FF2B5EF4-FFF2-40B4-BE49-F238E27FC236}">
                <a16:creationId xmlns:a16="http://schemas.microsoft.com/office/drawing/2014/main" id="{68130706-16CD-4C14-9BCD-A43194412AB3}"/>
              </a:ext>
            </a:extLst>
          </p:cNvPr>
          <p:cNvSpPr txBox="1"/>
          <p:nvPr/>
        </p:nvSpPr>
        <p:spPr>
          <a:xfrm>
            <a:off x="264319" y="667435"/>
            <a:ext cx="9936956"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Deep Fair Clustering via Maximizing and Minimizing Mutual Information (FCMI)</a:t>
            </a:r>
            <a:endParaRPr lang="zh-CN" altLang="en-US" dirty="0"/>
          </a:p>
        </p:txBody>
      </p:sp>
      <p:sp>
        <p:nvSpPr>
          <p:cNvPr id="3" name="文本框 2">
            <a:extLst>
              <a:ext uri="{FF2B5EF4-FFF2-40B4-BE49-F238E27FC236}">
                <a16:creationId xmlns:a16="http://schemas.microsoft.com/office/drawing/2014/main" id="{500C0EE8-1BB7-4234-AEDA-034563ABDFCF}"/>
              </a:ext>
            </a:extLst>
          </p:cNvPr>
          <p:cNvSpPr txBox="1"/>
          <p:nvPr/>
        </p:nvSpPr>
        <p:spPr>
          <a:xfrm>
            <a:off x="903656" y="5684343"/>
            <a:ext cx="4117697" cy="369332"/>
          </a:xfrm>
          <a:prstGeom prst="rect">
            <a:avLst/>
          </a:prstGeom>
          <a:noFill/>
        </p:spPr>
        <p:txBody>
          <a:bodyPr wrap="square" rtlCol="0">
            <a:spAutoFit/>
          </a:bodyPr>
          <a:lstStyle/>
          <a:p>
            <a:r>
              <a:rPr lang="zh-CN" altLang="en-US" dirty="0">
                <a:highlight>
                  <a:srgbClr val="FFFF00"/>
                </a:highlight>
              </a:rPr>
              <a:t>也是在实现类似于信息瓶颈的目标：</a:t>
            </a:r>
          </a:p>
        </p:txBody>
      </p:sp>
      <p:pic>
        <p:nvPicPr>
          <p:cNvPr id="15" name="图片 14">
            <a:extLst>
              <a:ext uri="{FF2B5EF4-FFF2-40B4-BE49-F238E27FC236}">
                <a16:creationId xmlns:a16="http://schemas.microsoft.com/office/drawing/2014/main" id="{2012FD46-9BCF-4C6A-91E2-7FF2921B50EA}"/>
              </a:ext>
            </a:extLst>
          </p:cNvPr>
          <p:cNvPicPr>
            <a:picLocks noChangeAspect="1"/>
          </p:cNvPicPr>
          <p:nvPr/>
        </p:nvPicPr>
        <p:blipFill>
          <a:blip r:embed="rId4"/>
          <a:stretch>
            <a:fillRect/>
          </a:stretch>
        </p:blipFill>
        <p:spPr>
          <a:xfrm>
            <a:off x="6406844" y="5974561"/>
            <a:ext cx="4028571" cy="590476"/>
          </a:xfrm>
          <a:prstGeom prst="rect">
            <a:avLst/>
          </a:prstGeom>
        </p:spPr>
      </p:pic>
      <p:sp>
        <p:nvSpPr>
          <p:cNvPr id="16" name="文本框 15">
            <a:extLst>
              <a:ext uri="{FF2B5EF4-FFF2-40B4-BE49-F238E27FC236}">
                <a16:creationId xmlns:a16="http://schemas.microsoft.com/office/drawing/2014/main" id="{79763466-5A2B-4A94-BD99-E01C3719D970}"/>
              </a:ext>
            </a:extLst>
          </p:cNvPr>
          <p:cNvSpPr txBox="1"/>
          <p:nvPr/>
        </p:nvSpPr>
        <p:spPr>
          <a:xfrm>
            <a:off x="5234417" y="5468117"/>
            <a:ext cx="352443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DMIM: </a:t>
            </a:r>
            <a:endParaRPr lang="zh-CN" altLang="en-US" dirty="0">
              <a:latin typeface="Times New Roman" panose="02020603050405020304" pitchFamily="18" charset="0"/>
              <a:cs typeface="Times New Roman" panose="02020603050405020304" pitchFamily="18" charset="0"/>
            </a:endParaRPr>
          </a:p>
        </p:txBody>
      </p:sp>
      <p:pic>
        <p:nvPicPr>
          <p:cNvPr id="22" name="图片 21" descr="\documentclass{article}&#10;\usepackage{amsmath}&#10;\pagestyle{empty}&#10;\begin{document}&#10;&#10;&#10;$ max \ I(Z_1;Z_2) - I(X_1;Z_1) - I(X_2;Z_2)$&#10;&#10;\end{document}" title="IguanaTex Bitmap Display">
            <a:extLst>
              <a:ext uri="{FF2B5EF4-FFF2-40B4-BE49-F238E27FC236}">
                <a16:creationId xmlns:a16="http://schemas.microsoft.com/office/drawing/2014/main" id="{1FDF489E-D291-429B-B014-1DA167D007A3}"/>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6300726" y="5525545"/>
            <a:ext cx="4283423" cy="254477"/>
          </a:xfrm>
          <a:prstGeom prst="rect">
            <a:avLst/>
          </a:prstGeom>
        </p:spPr>
      </p:pic>
      <p:sp>
        <p:nvSpPr>
          <p:cNvPr id="18" name="文本框 17">
            <a:extLst>
              <a:ext uri="{FF2B5EF4-FFF2-40B4-BE49-F238E27FC236}">
                <a16:creationId xmlns:a16="http://schemas.microsoft.com/office/drawing/2014/main" id="{44B0095B-C0DF-46C7-B657-96C19205D229}"/>
              </a:ext>
            </a:extLst>
          </p:cNvPr>
          <p:cNvSpPr txBox="1"/>
          <p:nvPr/>
        </p:nvSpPr>
        <p:spPr>
          <a:xfrm>
            <a:off x="5234417" y="6053675"/>
            <a:ext cx="1172427"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SIB-MSC:</a:t>
            </a:r>
            <a:endParaRPr lang="zh-CN" altLang="en-US"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478627A-6418-4D4C-950A-1A76BA594062}"/>
              </a:ext>
            </a:extLst>
          </p:cNvPr>
          <p:cNvSpPr txBox="1"/>
          <p:nvPr/>
        </p:nvSpPr>
        <p:spPr>
          <a:xfrm>
            <a:off x="142044" y="524206"/>
            <a:ext cx="11949344" cy="6219494"/>
          </a:xfrm>
          <a:prstGeom prst="rect">
            <a:avLst/>
          </a:prstGeom>
          <a:noFill/>
          <a:ln w="12700">
            <a:solidFill>
              <a:schemeClr val="tx1"/>
            </a:solidFill>
            <a:prstDash val="dash"/>
          </a:ln>
        </p:spPr>
        <p:txBody>
          <a:bodyPr wrap="square" rtlCol="0">
            <a:spAutoFit/>
          </a:bodyPr>
          <a:lstStyle/>
          <a:p>
            <a:endParaRPr lang="zh-CN" altLang="en-US" dirty="0"/>
          </a:p>
        </p:txBody>
      </p:sp>
    </p:spTree>
    <p:extLst>
      <p:ext uri="{BB962C8B-B14F-4D97-AF65-F5344CB8AC3E}">
        <p14:creationId xmlns:p14="http://schemas.microsoft.com/office/powerpoint/2010/main" val="3806498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8F1735C8-4101-4B3C-9A36-C96558A9E257}"/>
              </a:ext>
            </a:extLst>
          </p:cNvPr>
          <p:cNvSpPr txBox="1"/>
          <p:nvPr/>
        </p:nvSpPr>
        <p:spPr>
          <a:xfrm>
            <a:off x="0" y="15391"/>
            <a:ext cx="12192000" cy="369332"/>
          </a:xfrm>
          <a:prstGeom prst="rect">
            <a:avLst/>
          </a:prstGeom>
          <a:solidFill>
            <a:srgbClr val="002060"/>
          </a:solidFill>
        </p:spPr>
        <p:txBody>
          <a:bodyPr wrap="square" rtlCol="0">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CDFF1C46-59F5-4B11-9576-255E32B66040}"/>
              </a:ext>
            </a:extLst>
          </p:cNvPr>
          <p:cNvSpPr txBox="1"/>
          <p:nvPr/>
        </p:nvSpPr>
        <p:spPr>
          <a:xfrm>
            <a:off x="2" y="0"/>
            <a:ext cx="10484526" cy="400110"/>
          </a:xfrm>
          <a:prstGeom prst="rect">
            <a:avLst/>
          </a:prstGeom>
          <a:noFill/>
        </p:spPr>
        <p:txBody>
          <a:bodyPr wrap="square">
            <a:spAutoFit/>
          </a:bodyPr>
          <a:lstStyle/>
          <a:p>
            <a:r>
              <a:rPr lang="en-US" altLang="zh-CN" sz="2000" b="1" dirty="0">
                <a:solidFill>
                  <a:schemeClr val="accent4">
                    <a:lumMod val="60000"/>
                    <a:lumOff val="40000"/>
                  </a:schemeClr>
                </a:solidFill>
                <a:latin typeface="微软雅黑" panose="020B0503020204020204" pitchFamily="34" charset="-122"/>
                <a:ea typeface="微软雅黑" panose="020B0503020204020204" pitchFamily="34" charset="-122"/>
              </a:rPr>
              <a:t>Mutual Information for multi-view clustering</a:t>
            </a:r>
            <a:r>
              <a:rPr lang="zh-CN" altLang="en-US" sz="2000" b="1" dirty="0">
                <a:solidFill>
                  <a:schemeClr val="accent4">
                    <a:lumMod val="60000"/>
                    <a:lumOff val="40000"/>
                  </a:schemeClr>
                </a:solidFill>
                <a:latin typeface="微软雅黑" panose="020B0503020204020204" pitchFamily="34" charset="-122"/>
                <a:ea typeface="微软雅黑" panose="020B0503020204020204" pitchFamily="34" charset="-122"/>
              </a:rPr>
              <a:t> </a:t>
            </a:r>
            <a:r>
              <a:rPr lang="en-US" altLang="zh-CN" sz="2000" b="1" dirty="0">
                <a:solidFill>
                  <a:schemeClr val="accent4">
                    <a:lumMod val="60000"/>
                    <a:lumOff val="40000"/>
                  </a:schemeClr>
                </a:solidFill>
                <a:latin typeface="微软雅黑" panose="020B0503020204020204" pitchFamily="34" charset="-122"/>
                <a:ea typeface="微软雅黑" panose="020B0503020204020204" pitchFamily="34" charset="-122"/>
              </a:rPr>
              <a:t>task</a:t>
            </a:r>
            <a:endParaRPr lang="zh-CN" altLang="en-US" sz="2000" b="1" dirty="0">
              <a:solidFill>
                <a:schemeClr val="accent4">
                  <a:lumMod val="60000"/>
                  <a:lumOff val="40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7375B23C-BF05-4DCD-A63C-4283F4F6A170}"/>
              </a:ext>
            </a:extLst>
          </p:cNvPr>
          <p:cNvPicPr>
            <a:picLocks noChangeAspect="1"/>
          </p:cNvPicPr>
          <p:nvPr/>
        </p:nvPicPr>
        <p:blipFill>
          <a:blip r:embed="rId5"/>
          <a:stretch>
            <a:fillRect/>
          </a:stretch>
        </p:blipFill>
        <p:spPr>
          <a:xfrm>
            <a:off x="285607" y="1342217"/>
            <a:ext cx="4465468" cy="2238594"/>
          </a:xfrm>
          <a:prstGeom prst="rect">
            <a:avLst/>
          </a:prstGeom>
        </p:spPr>
      </p:pic>
      <p:sp>
        <p:nvSpPr>
          <p:cNvPr id="2" name="文本框 1">
            <a:extLst>
              <a:ext uri="{FF2B5EF4-FFF2-40B4-BE49-F238E27FC236}">
                <a16:creationId xmlns:a16="http://schemas.microsoft.com/office/drawing/2014/main" id="{68430825-816F-4C42-BA5E-BFF4998416F0}"/>
              </a:ext>
            </a:extLst>
          </p:cNvPr>
          <p:cNvSpPr txBox="1"/>
          <p:nvPr/>
        </p:nvSpPr>
        <p:spPr>
          <a:xfrm>
            <a:off x="285607" y="600624"/>
            <a:ext cx="2636668"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关于 </a:t>
            </a:r>
          </a:p>
        </p:txBody>
      </p:sp>
      <p:pic>
        <p:nvPicPr>
          <p:cNvPr id="5" name="图片 4" descr="\documentclass{article}&#10;\usepackage{amsmath}&#10;\pagestyle{empty}&#10;\begin{document}&#10;&#10;$I(X;Z),I(X;X'),I(Z;X')$&#10;&#10;&#10;\end{document}" title="IguanaTex Bitmap Display">
            <a:extLst>
              <a:ext uri="{FF2B5EF4-FFF2-40B4-BE49-F238E27FC236}">
                <a16:creationId xmlns:a16="http://schemas.microsoft.com/office/drawing/2014/main" id="{68244720-CB57-4D05-A8BF-43C2CA0DF660}"/>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1032318" y="673905"/>
            <a:ext cx="2954666" cy="254476"/>
          </a:xfrm>
          <a:prstGeom prst="rect">
            <a:avLst/>
          </a:prstGeom>
        </p:spPr>
      </p:pic>
      <p:sp>
        <p:nvSpPr>
          <p:cNvPr id="6" name="文本框 5">
            <a:extLst>
              <a:ext uri="{FF2B5EF4-FFF2-40B4-BE49-F238E27FC236}">
                <a16:creationId xmlns:a16="http://schemas.microsoft.com/office/drawing/2014/main" id="{87016E78-AF3D-4281-BD9D-B44A47C26AFB}"/>
              </a:ext>
            </a:extLst>
          </p:cNvPr>
          <p:cNvSpPr txBox="1"/>
          <p:nvPr/>
        </p:nvSpPr>
        <p:spPr>
          <a:xfrm>
            <a:off x="5001087" y="2392825"/>
            <a:ext cx="617590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信息特征提取：最大化                  从而增强               上界</a:t>
            </a:r>
          </a:p>
        </p:txBody>
      </p:sp>
      <p:pic>
        <p:nvPicPr>
          <p:cNvPr id="17" name="图片 16">
            <a:extLst>
              <a:ext uri="{FF2B5EF4-FFF2-40B4-BE49-F238E27FC236}">
                <a16:creationId xmlns:a16="http://schemas.microsoft.com/office/drawing/2014/main" id="{A8EC99FC-62CC-4FB4-B462-724F5B16C4E2}"/>
              </a:ext>
            </a:extLst>
          </p:cNvPr>
          <p:cNvPicPr>
            <a:picLocks noChangeAspect="1"/>
          </p:cNvPicPr>
          <p:nvPr/>
        </p:nvPicPr>
        <p:blipFill>
          <a:blip r:embed="rId7"/>
          <a:stretch>
            <a:fillRect/>
          </a:stretch>
        </p:blipFill>
        <p:spPr>
          <a:xfrm>
            <a:off x="5001087" y="1802834"/>
            <a:ext cx="2580952" cy="419048"/>
          </a:xfrm>
          <a:prstGeom prst="rect">
            <a:avLst/>
          </a:prstGeom>
        </p:spPr>
      </p:pic>
      <p:pic>
        <p:nvPicPr>
          <p:cNvPr id="11" name="图片 10" descr="\documentclass{article}&#10;\usepackage{amsmath}&#10;\pagestyle{empty}&#10;\begin{document}&#10;&#10;$I(X;X')$&#10;&#10;&#10;\end{document}" title="IguanaTex Bitmap Display">
            <a:extLst>
              <a:ext uri="{FF2B5EF4-FFF2-40B4-BE49-F238E27FC236}">
                <a16:creationId xmlns:a16="http://schemas.microsoft.com/office/drawing/2014/main" id="{D6F8CFAA-D220-47B3-AEC5-53552EC56AEE}"/>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7460202" y="2458518"/>
            <a:ext cx="937143" cy="254476"/>
          </a:xfrm>
          <a:prstGeom prst="rect">
            <a:avLst/>
          </a:prstGeom>
        </p:spPr>
      </p:pic>
      <p:pic>
        <p:nvPicPr>
          <p:cNvPr id="14" name="图片 13" descr="\documentclass{article}&#10;\usepackage{amsmath}&#10;\pagestyle{empty}&#10;\begin{document}&#10;&#10;$I(X;h)$&#10;&#10;&#10;\end{document}" title="IguanaTex Bitmap Display">
            <a:extLst>
              <a:ext uri="{FF2B5EF4-FFF2-40B4-BE49-F238E27FC236}">
                <a16:creationId xmlns:a16="http://schemas.microsoft.com/office/drawing/2014/main" id="{33B18D17-452B-4ED0-BBD5-4AD773421C1F}"/>
              </a:ext>
            </a:extLst>
          </p:cNvPr>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9616460" y="2477443"/>
            <a:ext cx="783238" cy="254476"/>
          </a:xfrm>
          <a:prstGeom prst="rect">
            <a:avLst/>
          </a:prstGeom>
        </p:spPr>
      </p:pic>
      <p:pic>
        <p:nvPicPr>
          <p:cNvPr id="24" name="图片 23">
            <a:extLst>
              <a:ext uri="{FF2B5EF4-FFF2-40B4-BE49-F238E27FC236}">
                <a16:creationId xmlns:a16="http://schemas.microsoft.com/office/drawing/2014/main" id="{9F4CF1FD-012A-414E-90F4-F9D2DF6D3F5C}"/>
              </a:ext>
            </a:extLst>
          </p:cNvPr>
          <p:cNvPicPr>
            <a:picLocks noChangeAspect="1"/>
          </p:cNvPicPr>
          <p:nvPr/>
        </p:nvPicPr>
        <p:blipFill>
          <a:blip r:embed="rId10"/>
          <a:stretch>
            <a:fillRect/>
          </a:stretch>
        </p:blipFill>
        <p:spPr>
          <a:xfrm>
            <a:off x="6544317" y="3885791"/>
            <a:ext cx="2676525" cy="742950"/>
          </a:xfrm>
          <a:prstGeom prst="rect">
            <a:avLst/>
          </a:prstGeom>
        </p:spPr>
      </p:pic>
      <p:sp>
        <p:nvSpPr>
          <p:cNvPr id="27" name="文本框 26">
            <a:extLst>
              <a:ext uri="{FF2B5EF4-FFF2-40B4-BE49-F238E27FC236}">
                <a16:creationId xmlns:a16="http://schemas.microsoft.com/office/drawing/2014/main" id="{80E6CC18-D636-4524-BB3B-8935D82EEBA9}"/>
              </a:ext>
            </a:extLst>
          </p:cNvPr>
          <p:cNvSpPr txBox="1"/>
          <p:nvPr/>
        </p:nvSpPr>
        <p:spPr>
          <a:xfrm>
            <a:off x="9431684" y="3974958"/>
            <a:ext cx="1879107" cy="369332"/>
          </a:xfrm>
          <a:prstGeom prst="rect">
            <a:avLst/>
          </a:prstGeom>
          <a:noFill/>
        </p:spPr>
        <p:txBody>
          <a:bodyPr wrap="square" rtlCol="0">
            <a:spAutoFit/>
          </a:bodyPr>
          <a:lstStyle/>
          <a:p>
            <a:r>
              <a:rPr lang="en-US" altLang="zh-CN" dirty="0"/>
              <a:t>KL-&gt; JS -&gt; NCE</a:t>
            </a:r>
            <a:endParaRPr lang="zh-CN" altLang="en-US" dirty="0"/>
          </a:p>
        </p:txBody>
      </p:sp>
      <p:sp>
        <p:nvSpPr>
          <p:cNvPr id="28" name="文本框 27">
            <a:extLst>
              <a:ext uri="{FF2B5EF4-FFF2-40B4-BE49-F238E27FC236}">
                <a16:creationId xmlns:a16="http://schemas.microsoft.com/office/drawing/2014/main" id="{CB22317E-BEF5-4AE6-9240-B4F763BD7C9F}"/>
              </a:ext>
            </a:extLst>
          </p:cNvPr>
          <p:cNvSpPr txBox="1"/>
          <p:nvPr/>
        </p:nvSpPr>
        <p:spPr>
          <a:xfrm>
            <a:off x="6642485" y="2918338"/>
            <a:ext cx="2041864"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EM/</a:t>
            </a:r>
            <a:r>
              <a:rPr lang="zh-CN" altLang="en-US" dirty="0">
                <a:latin typeface="微软雅黑" panose="020B0503020204020204" pitchFamily="34" charset="-122"/>
                <a:ea typeface="微软雅黑" panose="020B0503020204020204" pitchFamily="34" charset="-122"/>
              </a:rPr>
              <a:t>变分近似</a:t>
            </a:r>
          </a:p>
        </p:txBody>
      </p:sp>
      <p:sp>
        <p:nvSpPr>
          <p:cNvPr id="29" name="文本框 28">
            <a:extLst>
              <a:ext uri="{FF2B5EF4-FFF2-40B4-BE49-F238E27FC236}">
                <a16:creationId xmlns:a16="http://schemas.microsoft.com/office/drawing/2014/main" id="{8362253D-4FEC-4E3E-B260-4DFE7C468E0F}"/>
              </a:ext>
            </a:extLst>
          </p:cNvPr>
          <p:cNvSpPr txBox="1"/>
          <p:nvPr/>
        </p:nvSpPr>
        <p:spPr>
          <a:xfrm>
            <a:off x="805087" y="4015545"/>
            <a:ext cx="4166332" cy="646331"/>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Deep Spectral Clustering using Dual Autoencoder Network </a:t>
            </a:r>
            <a:r>
              <a:rPr lang="en-US" altLang="zh-CN" dirty="0">
                <a:latin typeface="Times New Roman" panose="02020603050405020304" pitchFamily="18" charset="0"/>
                <a:cs typeface="Times New Roman" panose="02020603050405020304" pitchFamily="18" charset="0"/>
              </a:rPr>
              <a:t>(CVPR 19)</a:t>
            </a:r>
            <a:r>
              <a:rPr lang="zh-CN" altLang="en-US" dirty="0">
                <a:latin typeface="Times New Roman" panose="02020603050405020304" pitchFamily="18" charset="0"/>
                <a:cs typeface="Times New Roman" panose="02020603050405020304" pitchFamily="18" charset="0"/>
              </a:rPr>
              <a:t> </a:t>
            </a:r>
            <a:endParaRPr lang="zh-CN" altLang="en-US" dirty="0"/>
          </a:p>
        </p:txBody>
      </p:sp>
      <p:sp>
        <p:nvSpPr>
          <p:cNvPr id="30" name="左大括号 29">
            <a:extLst>
              <a:ext uri="{FF2B5EF4-FFF2-40B4-BE49-F238E27FC236}">
                <a16:creationId xmlns:a16="http://schemas.microsoft.com/office/drawing/2014/main" id="{D4DD1539-785B-4E12-9483-04E567643166}"/>
              </a:ext>
            </a:extLst>
          </p:cNvPr>
          <p:cNvSpPr/>
          <p:nvPr/>
        </p:nvSpPr>
        <p:spPr>
          <a:xfrm>
            <a:off x="4521391" y="3962842"/>
            <a:ext cx="466672" cy="1506149"/>
          </a:xfrm>
          <a:prstGeom prst="leftBrace">
            <a:avLst>
              <a:gd name="adj1" fmla="val 55892"/>
              <a:gd name="adj2" fmla="val 50000"/>
            </a:avLst>
          </a:prstGeom>
          <a:ln w="190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A2C8203F-2DCF-4D97-8FD2-E2ADBFD39855}"/>
              </a:ext>
            </a:extLst>
          </p:cNvPr>
          <p:cNvSpPr txBox="1"/>
          <p:nvPr/>
        </p:nvSpPr>
        <p:spPr>
          <a:xfrm>
            <a:off x="5076840" y="3977253"/>
            <a:ext cx="1796354" cy="369332"/>
          </a:xfrm>
          <a:prstGeom prst="rect">
            <a:avLst/>
          </a:prstGeom>
          <a:noFill/>
        </p:spPr>
        <p:txBody>
          <a:bodyPr wrap="square">
            <a:spAutoFit/>
          </a:bodyPr>
          <a:lstStyle/>
          <a:p>
            <a:r>
              <a:rPr lang="zh-CN" altLang="en-US" dirty="0"/>
              <a:t>全局互信息：</a:t>
            </a:r>
          </a:p>
        </p:txBody>
      </p:sp>
      <p:sp>
        <p:nvSpPr>
          <p:cNvPr id="33" name="文本框 32">
            <a:extLst>
              <a:ext uri="{FF2B5EF4-FFF2-40B4-BE49-F238E27FC236}">
                <a16:creationId xmlns:a16="http://schemas.microsoft.com/office/drawing/2014/main" id="{7D6A48C0-7B06-4306-B0D5-DE9668D40567}"/>
              </a:ext>
            </a:extLst>
          </p:cNvPr>
          <p:cNvSpPr txBox="1"/>
          <p:nvPr/>
        </p:nvSpPr>
        <p:spPr>
          <a:xfrm>
            <a:off x="5076839" y="5355773"/>
            <a:ext cx="5426024" cy="369332"/>
          </a:xfrm>
          <a:prstGeom prst="rect">
            <a:avLst/>
          </a:prstGeom>
          <a:noFill/>
        </p:spPr>
        <p:txBody>
          <a:bodyPr wrap="square">
            <a:spAutoFit/>
          </a:bodyPr>
          <a:lstStyle/>
          <a:p>
            <a:r>
              <a:rPr lang="zh-CN" altLang="en-US" dirty="0"/>
              <a:t>局部互信息：提取中间层特征，作为一个补充</a:t>
            </a:r>
          </a:p>
        </p:txBody>
      </p:sp>
      <p:pic>
        <p:nvPicPr>
          <p:cNvPr id="35" name="图片 34">
            <a:extLst>
              <a:ext uri="{FF2B5EF4-FFF2-40B4-BE49-F238E27FC236}">
                <a16:creationId xmlns:a16="http://schemas.microsoft.com/office/drawing/2014/main" id="{3A0A818A-E910-42C6-9DD7-D5BC00C039D3}"/>
              </a:ext>
            </a:extLst>
          </p:cNvPr>
          <p:cNvPicPr>
            <a:picLocks noChangeAspect="1"/>
          </p:cNvPicPr>
          <p:nvPr/>
        </p:nvPicPr>
        <p:blipFill>
          <a:blip r:embed="rId11"/>
          <a:stretch>
            <a:fillRect/>
          </a:stretch>
        </p:blipFill>
        <p:spPr>
          <a:xfrm>
            <a:off x="5900978" y="4522500"/>
            <a:ext cx="5566741" cy="552127"/>
          </a:xfrm>
          <a:prstGeom prst="rect">
            <a:avLst/>
          </a:prstGeom>
        </p:spPr>
      </p:pic>
      <p:pic>
        <p:nvPicPr>
          <p:cNvPr id="37" name="图片 36">
            <a:extLst>
              <a:ext uri="{FF2B5EF4-FFF2-40B4-BE49-F238E27FC236}">
                <a16:creationId xmlns:a16="http://schemas.microsoft.com/office/drawing/2014/main" id="{AD34C706-FE64-4136-BA30-D611DC6077EF}"/>
              </a:ext>
            </a:extLst>
          </p:cNvPr>
          <p:cNvPicPr>
            <a:picLocks noChangeAspect="1"/>
          </p:cNvPicPr>
          <p:nvPr/>
        </p:nvPicPr>
        <p:blipFill>
          <a:blip r:embed="rId12"/>
          <a:stretch>
            <a:fillRect/>
          </a:stretch>
        </p:blipFill>
        <p:spPr>
          <a:xfrm>
            <a:off x="4945315" y="5727615"/>
            <a:ext cx="5966915" cy="948076"/>
          </a:xfrm>
          <a:prstGeom prst="rect">
            <a:avLst/>
          </a:prstGeom>
        </p:spPr>
      </p:pic>
      <p:cxnSp>
        <p:nvCxnSpPr>
          <p:cNvPr id="38" name="直接连接符 37">
            <a:extLst>
              <a:ext uri="{FF2B5EF4-FFF2-40B4-BE49-F238E27FC236}">
                <a16:creationId xmlns:a16="http://schemas.microsoft.com/office/drawing/2014/main" id="{FB01C2C8-5D29-42E0-8D68-FD9612961C86}"/>
              </a:ext>
            </a:extLst>
          </p:cNvPr>
          <p:cNvCxnSpPr>
            <a:cxnSpLocks/>
          </p:cNvCxnSpPr>
          <p:nvPr/>
        </p:nvCxnSpPr>
        <p:spPr>
          <a:xfrm>
            <a:off x="390618" y="3799643"/>
            <a:ext cx="1140780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pic>
        <p:nvPicPr>
          <p:cNvPr id="43" name="图片 42">
            <a:extLst>
              <a:ext uri="{FF2B5EF4-FFF2-40B4-BE49-F238E27FC236}">
                <a16:creationId xmlns:a16="http://schemas.microsoft.com/office/drawing/2014/main" id="{FFA4ACCB-C798-46BF-9429-EA07C313FCC9}"/>
              </a:ext>
            </a:extLst>
          </p:cNvPr>
          <p:cNvPicPr>
            <a:picLocks noChangeAspect="1"/>
          </p:cNvPicPr>
          <p:nvPr/>
        </p:nvPicPr>
        <p:blipFill>
          <a:blip r:embed="rId13"/>
          <a:stretch>
            <a:fillRect/>
          </a:stretch>
        </p:blipFill>
        <p:spPr>
          <a:xfrm>
            <a:off x="2290774" y="4685795"/>
            <a:ext cx="2017788" cy="2152929"/>
          </a:xfrm>
          <a:prstGeom prst="rect">
            <a:avLst/>
          </a:prstGeom>
        </p:spPr>
      </p:pic>
      <p:sp>
        <p:nvSpPr>
          <p:cNvPr id="22" name="文本框 21">
            <a:extLst>
              <a:ext uri="{FF2B5EF4-FFF2-40B4-BE49-F238E27FC236}">
                <a16:creationId xmlns:a16="http://schemas.microsoft.com/office/drawing/2014/main" id="{2E4E15E8-054C-4458-82DD-F8A94E8F7605}"/>
              </a:ext>
            </a:extLst>
          </p:cNvPr>
          <p:cNvSpPr txBox="1"/>
          <p:nvPr/>
        </p:nvSpPr>
        <p:spPr>
          <a:xfrm>
            <a:off x="142044" y="524206"/>
            <a:ext cx="11926131" cy="6333794"/>
          </a:xfrm>
          <a:prstGeom prst="rect">
            <a:avLst/>
          </a:prstGeom>
          <a:noFill/>
          <a:ln w="12700">
            <a:solidFill>
              <a:schemeClr val="tx1"/>
            </a:solidFill>
            <a:prstDash val="dash"/>
          </a:ln>
        </p:spPr>
        <p:txBody>
          <a:bodyPr wrap="square" rtlCol="0">
            <a:spAutoFit/>
          </a:bodyPr>
          <a:lstStyle/>
          <a:p>
            <a:endParaRPr lang="zh-CN" altLang="en-US" dirty="0"/>
          </a:p>
        </p:txBody>
      </p:sp>
    </p:spTree>
    <p:extLst>
      <p:ext uri="{BB962C8B-B14F-4D97-AF65-F5344CB8AC3E}">
        <p14:creationId xmlns:p14="http://schemas.microsoft.com/office/powerpoint/2010/main" val="2776827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8F1735C8-4101-4B3C-9A36-C96558A9E257}"/>
              </a:ext>
            </a:extLst>
          </p:cNvPr>
          <p:cNvSpPr txBox="1"/>
          <p:nvPr/>
        </p:nvSpPr>
        <p:spPr>
          <a:xfrm>
            <a:off x="0" y="15391"/>
            <a:ext cx="12192000" cy="369332"/>
          </a:xfrm>
          <a:prstGeom prst="rect">
            <a:avLst/>
          </a:prstGeom>
          <a:solidFill>
            <a:srgbClr val="002060"/>
          </a:solidFill>
        </p:spPr>
        <p:txBody>
          <a:bodyPr wrap="square" rtlCol="0">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CDFF1C46-59F5-4B11-9576-255E32B66040}"/>
              </a:ext>
            </a:extLst>
          </p:cNvPr>
          <p:cNvSpPr txBox="1"/>
          <p:nvPr/>
        </p:nvSpPr>
        <p:spPr>
          <a:xfrm>
            <a:off x="2" y="0"/>
            <a:ext cx="10484526" cy="400110"/>
          </a:xfrm>
          <a:prstGeom prst="rect">
            <a:avLst/>
          </a:prstGeom>
          <a:noFill/>
        </p:spPr>
        <p:txBody>
          <a:bodyPr wrap="square">
            <a:spAutoFit/>
          </a:bodyPr>
          <a:lstStyle/>
          <a:p>
            <a:r>
              <a:rPr lang="en-US" altLang="zh-CN" sz="2000" b="1" dirty="0">
                <a:solidFill>
                  <a:schemeClr val="accent4">
                    <a:lumMod val="60000"/>
                    <a:lumOff val="40000"/>
                  </a:schemeClr>
                </a:solidFill>
                <a:latin typeface="微软雅黑" panose="020B0503020204020204" pitchFamily="34" charset="-122"/>
                <a:ea typeface="微软雅黑" panose="020B0503020204020204" pitchFamily="34" charset="-122"/>
              </a:rPr>
              <a:t>Mutual Information for multi-view clustering</a:t>
            </a:r>
            <a:r>
              <a:rPr lang="zh-CN" altLang="en-US" sz="2000" b="1" dirty="0">
                <a:solidFill>
                  <a:schemeClr val="accent4">
                    <a:lumMod val="60000"/>
                    <a:lumOff val="40000"/>
                  </a:schemeClr>
                </a:solidFill>
                <a:latin typeface="微软雅黑" panose="020B0503020204020204" pitchFamily="34" charset="-122"/>
                <a:ea typeface="微软雅黑" panose="020B0503020204020204" pitchFamily="34" charset="-122"/>
              </a:rPr>
              <a:t> </a:t>
            </a:r>
            <a:r>
              <a:rPr lang="en-US" altLang="zh-CN" sz="2000" b="1" dirty="0">
                <a:solidFill>
                  <a:schemeClr val="accent4">
                    <a:lumMod val="60000"/>
                    <a:lumOff val="40000"/>
                  </a:schemeClr>
                </a:solidFill>
                <a:latin typeface="微软雅黑" panose="020B0503020204020204" pitchFamily="34" charset="-122"/>
                <a:ea typeface="微软雅黑" panose="020B0503020204020204" pitchFamily="34" charset="-122"/>
              </a:rPr>
              <a:t>task</a:t>
            </a:r>
            <a:endParaRPr lang="zh-CN" altLang="en-US" sz="2000" b="1" dirty="0">
              <a:solidFill>
                <a:schemeClr val="accent4">
                  <a:lumMod val="60000"/>
                  <a:lumOff val="40000"/>
                </a:schemeClr>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4B9C3C2B-C3B9-4FFF-A631-91857FDFBBE8}"/>
              </a:ext>
            </a:extLst>
          </p:cNvPr>
          <p:cNvSpPr txBox="1"/>
          <p:nvPr/>
        </p:nvSpPr>
        <p:spPr>
          <a:xfrm>
            <a:off x="276686" y="772503"/>
            <a:ext cx="7489796" cy="369332"/>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Mutual Information &amp; Contrastive Learning</a:t>
            </a:r>
            <a:endParaRPr lang="zh-CN" altLang="en-US"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AE521BCE-B72E-4065-A25B-1D4898A8B8EB}"/>
              </a:ext>
            </a:extLst>
          </p:cNvPr>
          <p:cNvPicPr>
            <a:picLocks noChangeAspect="1"/>
          </p:cNvPicPr>
          <p:nvPr/>
        </p:nvPicPr>
        <p:blipFill>
          <a:blip r:embed="rId2"/>
          <a:stretch>
            <a:fillRect/>
          </a:stretch>
        </p:blipFill>
        <p:spPr>
          <a:xfrm>
            <a:off x="173252" y="2622563"/>
            <a:ext cx="4916565" cy="2778928"/>
          </a:xfrm>
          <a:prstGeom prst="rect">
            <a:avLst/>
          </a:prstGeom>
        </p:spPr>
      </p:pic>
      <p:sp>
        <p:nvSpPr>
          <p:cNvPr id="17" name="文本框 16">
            <a:extLst>
              <a:ext uri="{FF2B5EF4-FFF2-40B4-BE49-F238E27FC236}">
                <a16:creationId xmlns:a16="http://schemas.microsoft.com/office/drawing/2014/main" id="{FA79FF13-211F-4B81-878C-29451186D888}"/>
              </a:ext>
            </a:extLst>
          </p:cNvPr>
          <p:cNvSpPr txBox="1"/>
          <p:nvPr/>
        </p:nvSpPr>
        <p:spPr>
          <a:xfrm>
            <a:off x="364030" y="1659103"/>
            <a:ext cx="4535011" cy="646331"/>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Clustering by Maximizing Mutual Information Across Views </a:t>
            </a:r>
            <a:r>
              <a:rPr lang="en-US" altLang="zh-CN" dirty="0">
                <a:latin typeface="Times New Roman" panose="02020603050405020304" pitchFamily="18" charset="0"/>
                <a:cs typeface="Times New Roman" panose="02020603050405020304" pitchFamily="18" charset="0"/>
              </a:rPr>
              <a:t>(ICCV 2021)</a:t>
            </a:r>
            <a:endParaRPr lang="zh-CN" altLang="en-US"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6B777E63-BF0D-4203-A4EA-94598C7DE9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9472" y="2056111"/>
            <a:ext cx="3990159" cy="3440010"/>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D0D75ADE-D255-4785-9FF2-23321191C646}"/>
              </a:ext>
            </a:extLst>
          </p:cNvPr>
          <p:cNvSpPr txBox="1"/>
          <p:nvPr/>
        </p:nvSpPr>
        <p:spPr>
          <a:xfrm>
            <a:off x="5758696" y="1612937"/>
            <a:ext cx="6125592"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Representation Learning with Contrastive Predictive Coding</a:t>
            </a:r>
          </a:p>
        </p:txBody>
      </p:sp>
      <p:sp>
        <p:nvSpPr>
          <p:cNvPr id="9" name="文本框 8">
            <a:extLst>
              <a:ext uri="{FF2B5EF4-FFF2-40B4-BE49-F238E27FC236}">
                <a16:creationId xmlns:a16="http://schemas.microsoft.com/office/drawing/2014/main" id="{E7B44DEB-A4A4-40C3-B9EB-552BDB0209C4}"/>
              </a:ext>
            </a:extLst>
          </p:cNvPr>
          <p:cNvSpPr txBox="1"/>
          <p:nvPr/>
        </p:nvSpPr>
        <p:spPr>
          <a:xfrm>
            <a:off x="6243961" y="5703286"/>
            <a:ext cx="3045041"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对比学习在加大互信息</a:t>
            </a:r>
          </a:p>
        </p:txBody>
      </p:sp>
      <p:sp>
        <p:nvSpPr>
          <p:cNvPr id="21" name="文本框 20">
            <a:extLst>
              <a:ext uri="{FF2B5EF4-FFF2-40B4-BE49-F238E27FC236}">
                <a16:creationId xmlns:a16="http://schemas.microsoft.com/office/drawing/2014/main" id="{E653489E-ACA0-4C76-9308-9831A5F5EF7A}"/>
              </a:ext>
            </a:extLst>
          </p:cNvPr>
          <p:cNvSpPr txBox="1"/>
          <p:nvPr/>
        </p:nvSpPr>
        <p:spPr>
          <a:xfrm>
            <a:off x="941032" y="5496121"/>
            <a:ext cx="2929631" cy="923330"/>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互信息计算方法：</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最大化互信息的变分下界</a:t>
            </a:r>
            <a:endParaRPr lang="en-US" altLang="zh-CN" dirty="0">
              <a:latin typeface="微软雅黑" panose="020B0503020204020204" pitchFamily="34" charset="-122"/>
              <a:ea typeface="微软雅黑" panose="020B0503020204020204" pitchFamily="34" charset="-122"/>
            </a:endParaRPr>
          </a:p>
        </p:txBody>
      </p:sp>
      <p:cxnSp>
        <p:nvCxnSpPr>
          <p:cNvPr id="20" name="直接连接符 19">
            <a:extLst>
              <a:ext uri="{FF2B5EF4-FFF2-40B4-BE49-F238E27FC236}">
                <a16:creationId xmlns:a16="http://schemas.microsoft.com/office/drawing/2014/main" id="{72B9A247-918A-4346-A815-5D3AC0F9ECF8}"/>
              </a:ext>
            </a:extLst>
          </p:cNvPr>
          <p:cNvCxnSpPr>
            <a:cxnSpLocks/>
          </p:cNvCxnSpPr>
          <p:nvPr/>
        </p:nvCxnSpPr>
        <p:spPr>
          <a:xfrm>
            <a:off x="5424256" y="1278384"/>
            <a:ext cx="0" cy="520231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11618DA1-16A2-4349-91E3-80920DD2E81B}"/>
              </a:ext>
            </a:extLst>
          </p:cNvPr>
          <p:cNvSpPr txBox="1"/>
          <p:nvPr/>
        </p:nvSpPr>
        <p:spPr>
          <a:xfrm>
            <a:off x="142044" y="524206"/>
            <a:ext cx="11949344" cy="6219494"/>
          </a:xfrm>
          <a:prstGeom prst="rect">
            <a:avLst/>
          </a:prstGeom>
          <a:noFill/>
          <a:ln w="12700">
            <a:solidFill>
              <a:schemeClr val="tx1"/>
            </a:solidFill>
            <a:prstDash val="dash"/>
          </a:ln>
        </p:spPr>
        <p:txBody>
          <a:bodyPr wrap="square" rtlCol="0">
            <a:spAutoFit/>
          </a:bodyPr>
          <a:lstStyle/>
          <a:p>
            <a:endParaRPr lang="zh-CN" altLang="en-US" dirty="0"/>
          </a:p>
        </p:txBody>
      </p:sp>
    </p:spTree>
    <p:extLst>
      <p:ext uri="{BB962C8B-B14F-4D97-AF65-F5344CB8AC3E}">
        <p14:creationId xmlns:p14="http://schemas.microsoft.com/office/powerpoint/2010/main" val="1599220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6588EC1-7463-4F1E-92BB-A841B56C04A7}"/>
              </a:ext>
            </a:extLst>
          </p:cNvPr>
          <p:cNvSpPr txBox="1"/>
          <p:nvPr/>
        </p:nvSpPr>
        <p:spPr>
          <a:xfrm>
            <a:off x="1026850" y="5079889"/>
            <a:ext cx="8507767" cy="369332"/>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互信息的计算方法：推导过程</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/EM/</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变分近似</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分布期望</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/NCE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的实现</a:t>
            </a:r>
          </a:p>
        </p:txBody>
      </p:sp>
      <p:sp>
        <p:nvSpPr>
          <p:cNvPr id="5" name="文本框 4">
            <a:extLst>
              <a:ext uri="{FF2B5EF4-FFF2-40B4-BE49-F238E27FC236}">
                <a16:creationId xmlns:a16="http://schemas.microsoft.com/office/drawing/2014/main" id="{21940594-3123-4C58-8C08-40E47DF813F4}"/>
              </a:ext>
            </a:extLst>
          </p:cNvPr>
          <p:cNvSpPr txBox="1"/>
          <p:nvPr/>
        </p:nvSpPr>
        <p:spPr>
          <a:xfrm>
            <a:off x="1124884" y="1250446"/>
            <a:ext cx="4518212" cy="369332"/>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特征提取，关于深度网络中的表示：</a:t>
            </a:r>
          </a:p>
        </p:txBody>
      </p:sp>
      <p:sp>
        <p:nvSpPr>
          <p:cNvPr id="6" name="文本框 5">
            <a:extLst>
              <a:ext uri="{FF2B5EF4-FFF2-40B4-BE49-F238E27FC236}">
                <a16:creationId xmlns:a16="http://schemas.microsoft.com/office/drawing/2014/main" id="{2E139DE6-DAA9-4363-B840-A22CC54F5337}"/>
              </a:ext>
            </a:extLst>
          </p:cNvPr>
          <p:cNvSpPr txBox="1"/>
          <p:nvPr/>
        </p:nvSpPr>
        <p:spPr>
          <a:xfrm>
            <a:off x="4876016" y="1262022"/>
            <a:ext cx="2636668" cy="369332"/>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关于 </a:t>
            </a:r>
          </a:p>
        </p:txBody>
      </p:sp>
      <p:pic>
        <p:nvPicPr>
          <p:cNvPr id="7" name="图片 6" descr="\documentclass{article}&#10;\usepackage{amsmath}&#10;\pagestyle{empty}&#10;\begin{document}&#10;&#10;$I(X;Z),I(X;X'),I(Z;X')$&#10;&#10;&#10;\end{document}" title="IguanaTex Bitmap Display">
            <a:extLst>
              <a:ext uri="{FF2B5EF4-FFF2-40B4-BE49-F238E27FC236}">
                <a16:creationId xmlns:a16="http://schemas.microsoft.com/office/drawing/2014/main" id="{A02608C4-9DA0-4773-B0A7-0EA7C90BA226}"/>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5603985" y="1336052"/>
            <a:ext cx="2954666" cy="254476"/>
          </a:xfrm>
          <a:prstGeom prst="rect">
            <a:avLst/>
          </a:prstGeom>
        </p:spPr>
      </p:pic>
      <p:sp>
        <p:nvSpPr>
          <p:cNvPr id="8" name="文本框 7">
            <a:extLst>
              <a:ext uri="{FF2B5EF4-FFF2-40B4-BE49-F238E27FC236}">
                <a16:creationId xmlns:a16="http://schemas.microsoft.com/office/drawing/2014/main" id="{7FD8C529-E722-4644-9336-7E62FDF2BF26}"/>
              </a:ext>
            </a:extLst>
          </p:cNvPr>
          <p:cNvSpPr txBox="1"/>
          <p:nvPr/>
        </p:nvSpPr>
        <p:spPr>
          <a:xfrm>
            <a:off x="1124884" y="1773983"/>
            <a:ext cx="2734950" cy="369332"/>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挖掘模态间的一致性信息：</a:t>
            </a:r>
          </a:p>
        </p:txBody>
      </p:sp>
      <p:pic>
        <p:nvPicPr>
          <p:cNvPr id="12" name="图片 11" descr="\documentclass{article}&#10;\usepackage{amsmath}&#10;\pagestyle{empty}&#10;\begin{document}&#10;&#10;&#10;$ max \ I(Z_1;Z_2) $&#10;&#10;\end{document}" title="IguanaTex Bitmap Display">
            <a:extLst>
              <a:ext uri="{FF2B5EF4-FFF2-40B4-BE49-F238E27FC236}">
                <a16:creationId xmlns:a16="http://schemas.microsoft.com/office/drawing/2014/main" id="{58AFCD9D-B237-43DE-B6B0-CAC752616B8A}"/>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4129976" y="1831410"/>
            <a:ext cx="1566474" cy="254477"/>
          </a:xfrm>
          <a:prstGeom prst="rect">
            <a:avLst/>
          </a:prstGeom>
        </p:spPr>
      </p:pic>
      <p:sp>
        <p:nvSpPr>
          <p:cNvPr id="13" name="文本框 12">
            <a:extLst>
              <a:ext uri="{FF2B5EF4-FFF2-40B4-BE49-F238E27FC236}">
                <a16:creationId xmlns:a16="http://schemas.microsoft.com/office/drawing/2014/main" id="{AF0EAE84-302F-4F5B-BEA7-B7EF8946DE5A}"/>
              </a:ext>
            </a:extLst>
          </p:cNvPr>
          <p:cNvSpPr txBox="1"/>
          <p:nvPr/>
        </p:nvSpPr>
        <p:spPr>
          <a:xfrm>
            <a:off x="1124884" y="2334649"/>
            <a:ext cx="2805344" cy="369332"/>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减少独有信息</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冗余信息</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6" name="图片 15" descr="\documentclass{article}&#10;\usepackage{amsmath}&#10;\pagestyle{empty}&#10;\begin{document}&#10;&#10;&#10;$ min \ I(Z_1;X_1) $&#10;&#10;\end{document}" title="IguanaTex Bitmap Display">
            <a:extLst>
              <a:ext uri="{FF2B5EF4-FFF2-40B4-BE49-F238E27FC236}">
                <a16:creationId xmlns:a16="http://schemas.microsoft.com/office/drawing/2014/main" id="{81A7A96F-E233-41BC-9A26-ABFCEEFB3DE6}"/>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4079670" y="2342875"/>
            <a:ext cx="1563426" cy="254477"/>
          </a:xfrm>
          <a:prstGeom prst="rect">
            <a:avLst/>
          </a:prstGeom>
        </p:spPr>
      </p:pic>
      <p:sp>
        <p:nvSpPr>
          <p:cNvPr id="18" name="文本框 17">
            <a:extLst>
              <a:ext uri="{FF2B5EF4-FFF2-40B4-BE49-F238E27FC236}">
                <a16:creationId xmlns:a16="http://schemas.microsoft.com/office/drawing/2014/main" id="{4881F1CE-F503-48B9-9021-A901AA39C5FD}"/>
              </a:ext>
            </a:extLst>
          </p:cNvPr>
          <p:cNvSpPr txBox="1"/>
          <p:nvPr/>
        </p:nvSpPr>
        <p:spPr>
          <a:xfrm>
            <a:off x="0" y="15391"/>
            <a:ext cx="12192000" cy="369332"/>
          </a:xfrm>
          <a:prstGeom prst="rect">
            <a:avLst/>
          </a:prstGeom>
          <a:solidFill>
            <a:srgbClr val="002060"/>
          </a:solidFill>
        </p:spPr>
        <p:txBody>
          <a:bodyPr wrap="square" rtlCol="0">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E384D8FD-A524-44B4-8519-2D4F39C48438}"/>
              </a:ext>
            </a:extLst>
          </p:cNvPr>
          <p:cNvSpPr txBox="1"/>
          <p:nvPr/>
        </p:nvSpPr>
        <p:spPr>
          <a:xfrm>
            <a:off x="2" y="0"/>
            <a:ext cx="10484526" cy="400110"/>
          </a:xfrm>
          <a:prstGeom prst="rect">
            <a:avLst/>
          </a:prstGeom>
          <a:noFill/>
        </p:spPr>
        <p:txBody>
          <a:bodyPr wrap="square">
            <a:spAutoFit/>
          </a:bodyPr>
          <a:lstStyle/>
          <a:p>
            <a:r>
              <a:rPr lang="en-US" altLang="zh-CN" sz="2000" b="1" dirty="0">
                <a:solidFill>
                  <a:schemeClr val="accent4">
                    <a:lumMod val="60000"/>
                    <a:lumOff val="40000"/>
                  </a:schemeClr>
                </a:solidFill>
                <a:latin typeface="微软雅黑" panose="020B0503020204020204" pitchFamily="34" charset="-122"/>
                <a:ea typeface="微软雅黑" panose="020B0503020204020204" pitchFamily="34" charset="-122"/>
              </a:rPr>
              <a:t>Mutual Information for multi-view clustering</a:t>
            </a:r>
            <a:r>
              <a:rPr lang="zh-CN" altLang="en-US" sz="2000" b="1" dirty="0">
                <a:solidFill>
                  <a:schemeClr val="accent4">
                    <a:lumMod val="60000"/>
                    <a:lumOff val="40000"/>
                  </a:schemeClr>
                </a:solidFill>
                <a:latin typeface="微软雅黑" panose="020B0503020204020204" pitchFamily="34" charset="-122"/>
                <a:ea typeface="微软雅黑" panose="020B0503020204020204" pitchFamily="34" charset="-122"/>
              </a:rPr>
              <a:t> </a:t>
            </a:r>
            <a:r>
              <a:rPr lang="en-US" altLang="zh-CN" sz="2000" b="1" dirty="0">
                <a:solidFill>
                  <a:schemeClr val="accent4">
                    <a:lumMod val="60000"/>
                    <a:lumOff val="40000"/>
                  </a:schemeClr>
                </a:solidFill>
                <a:latin typeface="微软雅黑" panose="020B0503020204020204" pitchFamily="34" charset="-122"/>
                <a:ea typeface="微软雅黑" panose="020B0503020204020204" pitchFamily="34" charset="-122"/>
              </a:rPr>
              <a:t>task</a:t>
            </a:r>
            <a:endParaRPr lang="zh-CN" altLang="en-US" sz="2000" b="1" dirty="0">
              <a:solidFill>
                <a:schemeClr val="accent4">
                  <a:lumMod val="60000"/>
                  <a:lumOff val="40000"/>
                </a:schemeClr>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0E13A561-A8EB-48A2-A746-7E92E65B9BB1}"/>
              </a:ext>
            </a:extLst>
          </p:cNvPr>
          <p:cNvSpPr txBox="1"/>
          <p:nvPr/>
        </p:nvSpPr>
        <p:spPr>
          <a:xfrm>
            <a:off x="208625" y="643573"/>
            <a:ext cx="1731146"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Summary</a:t>
            </a:r>
            <a:endParaRPr lang="zh-CN" altLang="en-US" b="1"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A83C6BCA-C675-4DE2-B47C-E33CC02FA0E9}"/>
              </a:ext>
            </a:extLst>
          </p:cNvPr>
          <p:cNvSpPr txBox="1"/>
          <p:nvPr/>
        </p:nvSpPr>
        <p:spPr>
          <a:xfrm>
            <a:off x="1120994" y="3458356"/>
            <a:ext cx="2805344" cy="369332"/>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对比学习加大互信息</a:t>
            </a:r>
          </a:p>
        </p:txBody>
      </p:sp>
      <p:cxnSp>
        <p:nvCxnSpPr>
          <p:cNvPr id="22" name="直接连接符 21">
            <a:extLst>
              <a:ext uri="{FF2B5EF4-FFF2-40B4-BE49-F238E27FC236}">
                <a16:creationId xmlns:a16="http://schemas.microsoft.com/office/drawing/2014/main" id="{EB8E829A-A8BA-40E1-AF62-3AF407C10FDF}"/>
              </a:ext>
            </a:extLst>
          </p:cNvPr>
          <p:cNvCxnSpPr>
            <a:cxnSpLocks/>
          </p:cNvCxnSpPr>
          <p:nvPr/>
        </p:nvCxnSpPr>
        <p:spPr>
          <a:xfrm>
            <a:off x="556334" y="4483223"/>
            <a:ext cx="11079332"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12011C10-268E-4140-B7C0-C69D66591EC6}"/>
              </a:ext>
            </a:extLst>
          </p:cNvPr>
          <p:cNvSpPr txBox="1"/>
          <p:nvPr/>
        </p:nvSpPr>
        <p:spPr>
          <a:xfrm>
            <a:off x="1026850" y="4568424"/>
            <a:ext cx="3922071"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需要了解：</a:t>
            </a:r>
          </a:p>
        </p:txBody>
      </p:sp>
      <p:pic>
        <p:nvPicPr>
          <p:cNvPr id="28" name="图片 27" descr="\documentclass{article}&#10;\usepackage{amsmath}&#10;\pagestyle{empty}&#10;\begin{document}&#10;&#10;&#10;$ min \ I(Z_1;X_1|X_2) $&#10;&#10;\end{document}" title="IguanaTex Bitmap Display">
            <a:extLst>
              <a:ext uri="{FF2B5EF4-FFF2-40B4-BE49-F238E27FC236}">
                <a16:creationId xmlns:a16="http://schemas.microsoft.com/office/drawing/2014/main" id="{6EDAA4D3-0272-490F-B25A-6FE30D980002}"/>
              </a:ext>
            </a:extLst>
          </p:cNvPr>
          <p:cNvPicPr>
            <a:picLocks noChangeAspect="1"/>
          </p:cNvPicPr>
          <p:nvPr>
            <p:custDataLst>
              <p:tags r:id="rId4"/>
            </p:custDataLst>
          </p:nvPr>
        </p:nvPicPr>
        <p:blipFill>
          <a:blip r:embed="rId9">
            <a:extLst>
              <a:ext uri="{28A0092B-C50C-407E-A947-70E740481C1C}">
                <a14:useLocalDpi xmlns:a14="http://schemas.microsoft.com/office/drawing/2010/main" val="0"/>
              </a:ext>
            </a:extLst>
          </a:blip>
          <a:stretch>
            <a:fillRect/>
          </a:stretch>
        </p:blipFill>
        <p:spPr>
          <a:xfrm>
            <a:off x="6033856" y="2342875"/>
            <a:ext cx="1956568" cy="254477"/>
          </a:xfrm>
          <a:prstGeom prst="rect">
            <a:avLst/>
          </a:prstGeom>
        </p:spPr>
      </p:pic>
      <p:sp>
        <p:nvSpPr>
          <p:cNvPr id="30" name="左大括号 29">
            <a:extLst>
              <a:ext uri="{FF2B5EF4-FFF2-40B4-BE49-F238E27FC236}">
                <a16:creationId xmlns:a16="http://schemas.microsoft.com/office/drawing/2014/main" id="{5AD50F70-060E-4C96-A6AB-A15CD5855FF9}"/>
              </a:ext>
            </a:extLst>
          </p:cNvPr>
          <p:cNvSpPr/>
          <p:nvPr/>
        </p:nvSpPr>
        <p:spPr>
          <a:xfrm>
            <a:off x="508770" y="1263455"/>
            <a:ext cx="466672" cy="2403022"/>
          </a:xfrm>
          <a:prstGeom prst="leftBrace">
            <a:avLst>
              <a:gd name="adj1" fmla="val 55892"/>
              <a:gd name="adj2" fmla="val 50000"/>
            </a:avLst>
          </a:prstGeom>
          <a:ln w="190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6F67BCE6-93AA-4602-A302-6381AD3A6917}"/>
              </a:ext>
            </a:extLst>
          </p:cNvPr>
          <p:cNvSpPr txBox="1"/>
          <p:nvPr/>
        </p:nvSpPr>
        <p:spPr>
          <a:xfrm>
            <a:off x="1124884" y="2914596"/>
            <a:ext cx="214839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捕捉局部互信息</a:t>
            </a:r>
          </a:p>
        </p:txBody>
      </p:sp>
      <p:sp>
        <p:nvSpPr>
          <p:cNvPr id="23" name="文本框 22">
            <a:extLst>
              <a:ext uri="{FF2B5EF4-FFF2-40B4-BE49-F238E27FC236}">
                <a16:creationId xmlns:a16="http://schemas.microsoft.com/office/drawing/2014/main" id="{94EC4C1D-36BD-4CF1-95B2-29553708DCE4}"/>
              </a:ext>
            </a:extLst>
          </p:cNvPr>
          <p:cNvSpPr txBox="1"/>
          <p:nvPr/>
        </p:nvSpPr>
        <p:spPr>
          <a:xfrm>
            <a:off x="142044" y="524206"/>
            <a:ext cx="11949344" cy="6219494"/>
          </a:xfrm>
          <a:prstGeom prst="rect">
            <a:avLst/>
          </a:prstGeom>
          <a:noFill/>
          <a:ln w="12700">
            <a:solidFill>
              <a:schemeClr val="tx1"/>
            </a:solidFill>
            <a:prstDash val="dash"/>
          </a:ln>
        </p:spPr>
        <p:txBody>
          <a:bodyPr wrap="square" rtlCol="0">
            <a:spAutoFit/>
          </a:bodyPr>
          <a:lstStyle/>
          <a:p>
            <a:endParaRPr lang="zh-CN" altLang="en-US" dirty="0"/>
          </a:p>
        </p:txBody>
      </p:sp>
    </p:spTree>
    <p:extLst>
      <p:ext uri="{BB962C8B-B14F-4D97-AF65-F5344CB8AC3E}">
        <p14:creationId xmlns:p14="http://schemas.microsoft.com/office/powerpoint/2010/main" val="1011649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78514D75-5E3F-4C8C-9C7B-23B4902B097C}"/>
              </a:ext>
            </a:extLst>
          </p:cNvPr>
          <p:cNvSpPr txBox="1"/>
          <p:nvPr/>
        </p:nvSpPr>
        <p:spPr>
          <a:xfrm>
            <a:off x="0" y="15391"/>
            <a:ext cx="12192000" cy="369332"/>
          </a:xfrm>
          <a:prstGeom prst="rect">
            <a:avLst/>
          </a:prstGeom>
          <a:solidFill>
            <a:srgbClr val="002060"/>
          </a:solidFill>
        </p:spPr>
        <p:txBody>
          <a:bodyPr wrap="square" rtlCol="0">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0FB00D1F-D5FB-4FF7-AB2A-D57FC22BC36B}"/>
              </a:ext>
            </a:extLst>
          </p:cNvPr>
          <p:cNvSpPr txBox="1"/>
          <p:nvPr/>
        </p:nvSpPr>
        <p:spPr>
          <a:xfrm>
            <a:off x="2" y="0"/>
            <a:ext cx="10484526" cy="400110"/>
          </a:xfrm>
          <a:prstGeom prst="rect">
            <a:avLst/>
          </a:prstGeom>
          <a:noFill/>
        </p:spPr>
        <p:txBody>
          <a:bodyPr wrap="square">
            <a:spAutoFit/>
          </a:bodyPr>
          <a:lstStyle/>
          <a:p>
            <a:r>
              <a:rPr lang="en-US" altLang="zh-CN" sz="2000" b="1" dirty="0">
                <a:solidFill>
                  <a:schemeClr val="accent4">
                    <a:lumMod val="60000"/>
                    <a:lumOff val="40000"/>
                  </a:schemeClr>
                </a:solidFill>
                <a:latin typeface="微软雅黑" panose="020B0503020204020204" pitchFamily="34" charset="-122"/>
                <a:ea typeface="微软雅黑" panose="020B0503020204020204" pitchFamily="34" charset="-122"/>
              </a:rPr>
              <a:t>Deep Fair Clustering for Visual Learning (CVPR 2020)</a:t>
            </a:r>
          </a:p>
        </p:txBody>
      </p:sp>
      <p:pic>
        <p:nvPicPr>
          <p:cNvPr id="16" name="图片 15">
            <a:extLst>
              <a:ext uri="{FF2B5EF4-FFF2-40B4-BE49-F238E27FC236}">
                <a16:creationId xmlns:a16="http://schemas.microsoft.com/office/drawing/2014/main" id="{2F05E33A-28BB-4B0C-95BC-42B8DEBF4743}"/>
              </a:ext>
            </a:extLst>
          </p:cNvPr>
          <p:cNvPicPr>
            <a:picLocks noChangeAspect="1"/>
          </p:cNvPicPr>
          <p:nvPr/>
        </p:nvPicPr>
        <p:blipFill>
          <a:blip r:embed="rId2"/>
          <a:stretch>
            <a:fillRect/>
          </a:stretch>
        </p:blipFill>
        <p:spPr>
          <a:xfrm>
            <a:off x="2265405" y="597277"/>
            <a:ext cx="5953719" cy="780816"/>
          </a:xfrm>
          <a:prstGeom prst="rect">
            <a:avLst/>
          </a:prstGeom>
        </p:spPr>
      </p:pic>
      <p:sp>
        <p:nvSpPr>
          <p:cNvPr id="17" name="文本框 16">
            <a:extLst>
              <a:ext uri="{FF2B5EF4-FFF2-40B4-BE49-F238E27FC236}">
                <a16:creationId xmlns:a16="http://schemas.microsoft.com/office/drawing/2014/main" id="{3FD4FD05-2487-40C0-8EB0-836372635050}"/>
              </a:ext>
            </a:extLst>
          </p:cNvPr>
          <p:cNvSpPr txBox="1"/>
          <p:nvPr/>
        </p:nvSpPr>
        <p:spPr>
          <a:xfrm>
            <a:off x="278759" y="1649328"/>
            <a:ext cx="10913497" cy="369332"/>
          </a:xfrm>
          <a:prstGeom prst="rect">
            <a:avLst/>
          </a:prstGeom>
          <a:noFill/>
        </p:spPr>
        <p:txBody>
          <a:bodyPr wrap="square" rtlCol="0">
            <a:spAutoFit/>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Background: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为了实现公平聚类，一些算法尝试给聚类加上</a:t>
            </a:r>
            <a:r>
              <a:rPr lang="zh-CN" altLang="en-US"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某种约束</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，来保证敏感样本的均匀分布</a:t>
            </a:r>
          </a:p>
        </p:txBody>
      </p:sp>
      <p:sp>
        <p:nvSpPr>
          <p:cNvPr id="19" name="文本框 18">
            <a:extLst>
              <a:ext uri="{FF2B5EF4-FFF2-40B4-BE49-F238E27FC236}">
                <a16:creationId xmlns:a16="http://schemas.microsoft.com/office/drawing/2014/main" id="{E72955C5-A619-4463-A7FF-804F5E9CCEEC}"/>
              </a:ext>
            </a:extLst>
          </p:cNvPr>
          <p:cNvSpPr txBox="1"/>
          <p:nvPr/>
        </p:nvSpPr>
        <p:spPr>
          <a:xfrm>
            <a:off x="813999" y="3434668"/>
            <a:ext cx="11223993" cy="369332"/>
          </a:xfrm>
          <a:prstGeom prst="rect">
            <a:avLst/>
          </a:prstGeom>
          <a:noFill/>
        </p:spPr>
        <p:txBody>
          <a:bodyPr wrap="square">
            <a:spAutoFit/>
          </a:bodyPr>
          <a:lstStyle/>
          <a:p>
            <a:r>
              <a:rPr lang="zh-CN" altLang="en-US" b="1" i="0" dirty="0">
                <a:solidFill>
                  <a:srgbClr val="151920"/>
                </a:solidFill>
                <a:effectLst/>
                <a:latin typeface="Times New Roman" panose="02020603050405020304" pitchFamily="18" charset="0"/>
                <a:ea typeface="微软雅黑" panose="020B0503020204020204" pitchFamily="34" charset="-122"/>
                <a:cs typeface="Times New Roman" panose="02020603050405020304" pitchFamily="18" charset="0"/>
              </a:rPr>
              <a:t>深度公平聚类，在统计上独立于敏感属性的约束下，它们适合于聚类分析。</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1" name="图片 20">
            <a:extLst>
              <a:ext uri="{FF2B5EF4-FFF2-40B4-BE49-F238E27FC236}">
                <a16:creationId xmlns:a16="http://schemas.microsoft.com/office/drawing/2014/main" id="{434A9C53-7B6E-46C0-9656-D81FF96E4DA0}"/>
              </a:ext>
            </a:extLst>
          </p:cNvPr>
          <p:cNvPicPr>
            <a:picLocks noChangeAspect="1"/>
          </p:cNvPicPr>
          <p:nvPr/>
        </p:nvPicPr>
        <p:blipFill>
          <a:blip r:embed="rId3"/>
          <a:stretch>
            <a:fillRect/>
          </a:stretch>
        </p:blipFill>
        <p:spPr>
          <a:xfrm>
            <a:off x="2373187" y="4132481"/>
            <a:ext cx="5952381" cy="2152381"/>
          </a:xfrm>
          <a:prstGeom prst="rect">
            <a:avLst/>
          </a:prstGeom>
        </p:spPr>
      </p:pic>
      <p:sp>
        <p:nvSpPr>
          <p:cNvPr id="23" name="文本框 22">
            <a:extLst>
              <a:ext uri="{FF2B5EF4-FFF2-40B4-BE49-F238E27FC236}">
                <a16:creationId xmlns:a16="http://schemas.microsoft.com/office/drawing/2014/main" id="{69817F1E-88B1-492E-8323-1BCD9A77DAA4}"/>
              </a:ext>
            </a:extLst>
          </p:cNvPr>
          <p:cNvSpPr txBox="1"/>
          <p:nvPr/>
        </p:nvSpPr>
        <p:spPr>
          <a:xfrm>
            <a:off x="813997" y="2289895"/>
            <a:ext cx="9070759" cy="923330"/>
          </a:xfrm>
          <a:prstGeom prst="rect">
            <a:avLst/>
          </a:prstGeom>
          <a:noFill/>
        </p:spPr>
        <p:txBody>
          <a:bodyPr wrap="square">
            <a:spAutoFit/>
          </a:bodyPr>
          <a:lstStyle/>
          <a:p>
            <a:r>
              <a:rPr lang="zh-CN" altLang="en-US" b="0" i="0" dirty="0">
                <a:solidFill>
                  <a:srgbClr val="151920"/>
                </a:solidFill>
                <a:effectLst/>
                <a:latin typeface="Times New Roman" panose="02020603050405020304" pitchFamily="18" charset="0"/>
                <a:ea typeface="微软雅黑" panose="020B0503020204020204" pitchFamily="34" charset="-122"/>
                <a:cs typeface="Times New Roman" panose="02020603050405020304" pitchFamily="18" charset="0"/>
              </a:rPr>
              <a:t>现有方法试图确保在每个簇中具有不同敏感属性的样本的比例近似相等。</a:t>
            </a:r>
            <a:endParaRPr lang="en-US" altLang="zh-CN" b="0" i="0" dirty="0">
              <a:solidFill>
                <a:srgbClr val="151920"/>
              </a:solidFill>
              <a:effectLst/>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dirty="0">
              <a:solidFill>
                <a:srgbClr val="151920"/>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dirty="0">
                <a:solidFill>
                  <a:srgbClr val="151920"/>
                </a:solidFill>
                <a:latin typeface="Times New Roman" panose="02020603050405020304" pitchFamily="18" charset="0"/>
                <a:ea typeface="微软雅黑" panose="020B0503020204020204" pitchFamily="34" charset="-122"/>
                <a:cs typeface="Times New Roman" panose="02020603050405020304" pitchFamily="18" charset="0"/>
              </a:rPr>
              <a:t>其次主要工作还是集中在传统方向，对于大规模或者高维视觉数据未得到充分验证。</a:t>
            </a:r>
            <a:endParaRPr lang="en-US" altLang="zh-CN" dirty="0">
              <a:solidFill>
                <a:srgbClr val="15192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文本框 23">
            <a:extLst>
              <a:ext uri="{FF2B5EF4-FFF2-40B4-BE49-F238E27FC236}">
                <a16:creationId xmlns:a16="http://schemas.microsoft.com/office/drawing/2014/main" id="{7754ACF7-CB27-47E5-AC2A-177EAF8FEA4E}"/>
              </a:ext>
            </a:extLst>
          </p:cNvPr>
          <p:cNvSpPr txBox="1"/>
          <p:nvPr/>
        </p:nvSpPr>
        <p:spPr>
          <a:xfrm>
            <a:off x="142044" y="524206"/>
            <a:ext cx="11949344" cy="6219494"/>
          </a:xfrm>
          <a:prstGeom prst="rect">
            <a:avLst/>
          </a:prstGeom>
          <a:noFill/>
          <a:ln w="12700">
            <a:solidFill>
              <a:schemeClr val="tx1"/>
            </a:solidFill>
            <a:prstDash val="dash"/>
          </a:ln>
        </p:spPr>
        <p:txBody>
          <a:bodyPr wrap="square" rtlCol="0">
            <a:spAutoFit/>
          </a:bodyPr>
          <a:lstStyle/>
          <a:p>
            <a:endParaRPr lang="zh-CN" altLang="en-US" dirty="0"/>
          </a:p>
        </p:txBody>
      </p:sp>
    </p:spTree>
    <p:extLst>
      <p:ext uri="{BB962C8B-B14F-4D97-AF65-F5344CB8AC3E}">
        <p14:creationId xmlns:p14="http://schemas.microsoft.com/office/powerpoint/2010/main" val="2002183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78514D75-5E3F-4C8C-9C7B-23B4902B097C}"/>
              </a:ext>
            </a:extLst>
          </p:cNvPr>
          <p:cNvSpPr txBox="1"/>
          <p:nvPr/>
        </p:nvSpPr>
        <p:spPr>
          <a:xfrm>
            <a:off x="0" y="15391"/>
            <a:ext cx="12192000" cy="369332"/>
          </a:xfrm>
          <a:prstGeom prst="rect">
            <a:avLst/>
          </a:prstGeom>
          <a:solidFill>
            <a:srgbClr val="002060"/>
          </a:solidFill>
        </p:spPr>
        <p:txBody>
          <a:bodyPr wrap="square" rtlCol="0">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0FB00D1F-D5FB-4FF7-AB2A-D57FC22BC36B}"/>
              </a:ext>
            </a:extLst>
          </p:cNvPr>
          <p:cNvSpPr txBox="1"/>
          <p:nvPr/>
        </p:nvSpPr>
        <p:spPr>
          <a:xfrm>
            <a:off x="2" y="0"/>
            <a:ext cx="10484526" cy="400110"/>
          </a:xfrm>
          <a:prstGeom prst="rect">
            <a:avLst/>
          </a:prstGeom>
          <a:noFill/>
        </p:spPr>
        <p:txBody>
          <a:bodyPr wrap="square">
            <a:spAutoFit/>
          </a:bodyPr>
          <a:lstStyle/>
          <a:p>
            <a:r>
              <a:rPr lang="en-US" altLang="zh-CN" sz="2000" b="1" dirty="0">
                <a:solidFill>
                  <a:schemeClr val="accent4">
                    <a:lumMod val="60000"/>
                    <a:lumOff val="40000"/>
                  </a:schemeClr>
                </a:solidFill>
                <a:latin typeface="微软雅黑" panose="020B0503020204020204" pitchFamily="34" charset="-122"/>
                <a:ea typeface="微软雅黑" panose="020B0503020204020204" pitchFamily="34" charset="-122"/>
              </a:rPr>
              <a:t>Deep Fair Clustering for Visual Learning (CVPR 2020)</a:t>
            </a:r>
          </a:p>
        </p:txBody>
      </p:sp>
      <p:pic>
        <p:nvPicPr>
          <p:cNvPr id="10" name="图片 9">
            <a:extLst>
              <a:ext uri="{FF2B5EF4-FFF2-40B4-BE49-F238E27FC236}">
                <a16:creationId xmlns:a16="http://schemas.microsoft.com/office/drawing/2014/main" id="{C480962D-1D67-4F2C-B02F-73190EFA7C36}"/>
              </a:ext>
            </a:extLst>
          </p:cNvPr>
          <p:cNvPicPr>
            <a:picLocks noChangeAspect="1"/>
          </p:cNvPicPr>
          <p:nvPr/>
        </p:nvPicPr>
        <p:blipFill>
          <a:blip r:embed="rId2"/>
          <a:stretch>
            <a:fillRect/>
          </a:stretch>
        </p:blipFill>
        <p:spPr>
          <a:xfrm>
            <a:off x="62602" y="1254811"/>
            <a:ext cx="6355343" cy="3386729"/>
          </a:xfrm>
          <a:prstGeom prst="rect">
            <a:avLst/>
          </a:prstGeom>
        </p:spPr>
      </p:pic>
      <p:pic>
        <p:nvPicPr>
          <p:cNvPr id="13" name="图片 12">
            <a:extLst>
              <a:ext uri="{FF2B5EF4-FFF2-40B4-BE49-F238E27FC236}">
                <a16:creationId xmlns:a16="http://schemas.microsoft.com/office/drawing/2014/main" id="{8CA64443-B3CE-4C5C-8106-B3486B011D02}"/>
              </a:ext>
            </a:extLst>
          </p:cNvPr>
          <p:cNvPicPr>
            <a:picLocks noChangeAspect="1"/>
          </p:cNvPicPr>
          <p:nvPr/>
        </p:nvPicPr>
        <p:blipFill>
          <a:blip r:embed="rId3"/>
          <a:stretch>
            <a:fillRect/>
          </a:stretch>
        </p:blipFill>
        <p:spPr>
          <a:xfrm>
            <a:off x="1952820" y="613996"/>
            <a:ext cx="3971429" cy="571429"/>
          </a:xfrm>
          <a:prstGeom prst="rect">
            <a:avLst/>
          </a:prstGeom>
        </p:spPr>
      </p:pic>
      <p:sp>
        <p:nvSpPr>
          <p:cNvPr id="15" name="文本框 14">
            <a:extLst>
              <a:ext uri="{FF2B5EF4-FFF2-40B4-BE49-F238E27FC236}">
                <a16:creationId xmlns:a16="http://schemas.microsoft.com/office/drawing/2014/main" id="{4DC692A2-AB5D-487F-84AE-199DB53BA002}"/>
              </a:ext>
            </a:extLst>
          </p:cNvPr>
          <p:cNvSpPr txBox="1"/>
          <p:nvPr/>
        </p:nvSpPr>
        <p:spPr>
          <a:xfrm>
            <a:off x="390350" y="715045"/>
            <a:ext cx="156247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公平性准则：</a:t>
            </a:r>
          </a:p>
        </p:txBody>
      </p:sp>
      <p:cxnSp>
        <p:nvCxnSpPr>
          <p:cNvPr id="4" name="直接箭头连接符 3">
            <a:extLst>
              <a:ext uri="{FF2B5EF4-FFF2-40B4-BE49-F238E27FC236}">
                <a16:creationId xmlns:a16="http://schemas.microsoft.com/office/drawing/2014/main" id="{1243AC2F-3279-4AB3-A5A4-0310A6075C3F}"/>
              </a:ext>
            </a:extLst>
          </p:cNvPr>
          <p:cNvCxnSpPr>
            <a:cxnSpLocks/>
            <a:endCxn id="6" idx="1"/>
          </p:cNvCxnSpPr>
          <p:nvPr/>
        </p:nvCxnSpPr>
        <p:spPr>
          <a:xfrm flipV="1">
            <a:off x="6096000" y="1370091"/>
            <a:ext cx="1437513" cy="1039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4B17E9D-3538-49CB-8671-1E354CA97167}"/>
              </a:ext>
            </a:extLst>
          </p:cNvPr>
          <p:cNvSpPr txBox="1"/>
          <p:nvPr/>
        </p:nvSpPr>
        <p:spPr>
          <a:xfrm>
            <a:off x="7533513" y="1185425"/>
            <a:ext cx="223664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判别器</a:t>
            </a:r>
          </a:p>
        </p:txBody>
      </p:sp>
      <p:pic>
        <p:nvPicPr>
          <p:cNvPr id="18" name="图片 17">
            <a:extLst>
              <a:ext uri="{FF2B5EF4-FFF2-40B4-BE49-F238E27FC236}">
                <a16:creationId xmlns:a16="http://schemas.microsoft.com/office/drawing/2014/main" id="{5FD95449-5E7D-46A2-9151-F9EF3D2872DC}"/>
              </a:ext>
            </a:extLst>
          </p:cNvPr>
          <p:cNvPicPr>
            <a:picLocks noChangeAspect="1"/>
          </p:cNvPicPr>
          <p:nvPr/>
        </p:nvPicPr>
        <p:blipFill>
          <a:blip r:embed="rId4"/>
          <a:stretch>
            <a:fillRect/>
          </a:stretch>
        </p:blipFill>
        <p:spPr>
          <a:xfrm>
            <a:off x="7468380" y="1557987"/>
            <a:ext cx="3342857" cy="504762"/>
          </a:xfrm>
          <a:prstGeom prst="rect">
            <a:avLst/>
          </a:prstGeom>
        </p:spPr>
      </p:pic>
      <p:sp>
        <p:nvSpPr>
          <p:cNvPr id="19" name="文本框 18">
            <a:extLst>
              <a:ext uri="{FF2B5EF4-FFF2-40B4-BE49-F238E27FC236}">
                <a16:creationId xmlns:a16="http://schemas.microsoft.com/office/drawing/2014/main" id="{B5875453-9D44-4C49-90A8-F76297269058}"/>
              </a:ext>
            </a:extLst>
          </p:cNvPr>
          <p:cNvSpPr txBox="1"/>
          <p:nvPr/>
        </p:nvSpPr>
        <p:spPr>
          <a:xfrm>
            <a:off x="7533513" y="2269718"/>
            <a:ext cx="3578352"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很容易造成退化解：</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所有的输入全部变为相同的特征</a:t>
            </a:r>
          </a:p>
        </p:txBody>
      </p:sp>
      <p:pic>
        <p:nvPicPr>
          <p:cNvPr id="21" name="图片 20">
            <a:extLst>
              <a:ext uri="{FF2B5EF4-FFF2-40B4-BE49-F238E27FC236}">
                <a16:creationId xmlns:a16="http://schemas.microsoft.com/office/drawing/2014/main" id="{69D3F90C-DC4D-4887-B89C-5B821EBE4653}"/>
              </a:ext>
            </a:extLst>
          </p:cNvPr>
          <p:cNvPicPr>
            <a:picLocks noChangeAspect="1"/>
          </p:cNvPicPr>
          <p:nvPr/>
        </p:nvPicPr>
        <p:blipFill>
          <a:blip r:embed="rId5"/>
          <a:stretch>
            <a:fillRect/>
          </a:stretch>
        </p:blipFill>
        <p:spPr>
          <a:xfrm>
            <a:off x="7244570" y="3438909"/>
            <a:ext cx="3790476" cy="933333"/>
          </a:xfrm>
          <a:prstGeom prst="rect">
            <a:avLst/>
          </a:prstGeom>
        </p:spPr>
      </p:pic>
      <p:sp>
        <p:nvSpPr>
          <p:cNvPr id="23" name="文本框 22">
            <a:extLst>
              <a:ext uri="{FF2B5EF4-FFF2-40B4-BE49-F238E27FC236}">
                <a16:creationId xmlns:a16="http://schemas.microsoft.com/office/drawing/2014/main" id="{8C743A5F-4980-4DD7-ADE7-19ED3E43DC69}"/>
              </a:ext>
            </a:extLst>
          </p:cNvPr>
          <p:cNvSpPr txBox="1"/>
          <p:nvPr/>
        </p:nvSpPr>
        <p:spPr>
          <a:xfrm>
            <a:off x="7468380" y="4336314"/>
            <a:ext cx="2983706" cy="369332"/>
          </a:xfrm>
          <a:prstGeom prst="rect">
            <a:avLst/>
          </a:prstGeom>
          <a:noFill/>
        </p:spPr>
        <p:txBody>
          <a:bodyPr wrap="square">
            <a:spAutoFit/>
          </a:bodyPr>
          <a:lstStyle/>
          <a:p>
            <a:r>
              <a:rPr lang="zh-CN" altLang="en-US" b="0" i="0" dirty="0">
                <a:solidFill>
                  <a:srgbClr val="151920"/>
                </a:solidFill>
                <a:effectLst/>
                <a:latin typeface="微软雅黑" panose="020B0503020204020204" pitchFamily="34" charset="-122"/>
                <a:ea typeface="微软雅黑" panose="020B0503020204020204" pitchFamily="34" charset="-122"/>
              </a:rPr>
              <a:t>保持每个子组内的聚类结构</a:t>
            </a:r>
            <a:endParaRPr lang="zh-CN" altLang="en-US" dirty="0">
              <a:latin typeface="微软雅黑" panose="020B0503020204020204" pitchFamily="34" charset="-122"/>
              <a:ea typeface="微软雅黑" panose="020B0503020204020204" pitchFamily="34" charset="-122"/>
            </a:endParaRPr>
          </a:p>
        </p:txBody>
      </p:sp>
      <p:pic>
        <p:nvPicPr>
          <p:cNvPr id="25" name="图片 24">
            <a:extLst>
              <a:ext uri="{FF2B5EF4-FFF2-40B4-BE49-F238E27FC236}">
                <a16:creationId xmlns:a16="http://schemas.microsoft.com/office/drawing/2014/main" id="{8DE35D6E-16BF-4582-B961-53489B94FB87}"/>
              </a:ext>
            </a:extLst>
          </p:cNvPr>
          <p:cNvPicPr>
            <a:picLocks noChangeAspect="1"/>
          </p:cNvPicPr>
          <p:nvPr/>
        </p:nvPicPr>
        <p:blipFill>
          <a:blip r:embed="rId6"/>
          <a:stretch>
            <a:fillRect/>
          </a:stretch>
        </p:blipFill>
        <p:spPr>
          <a:xfrm>
            <a:off x="1592566" y="4911498"/>
            <a:ext cx="2756724" cy="584374"/>
          </a:xfrm>
          <a:prstGeom prst="rect">
            <a:avLst/>
          </a:prstGeom>
        </p:spPr>
      </p:pic>
      <p:pic>
        <p:nvPicPr>
          <p:cNvPr id="27" name="图片 26">
            <a:extLst>
              <a:ext uri="{FF2B5EF4-FFF2-40B4-BE49-F238E27FC236}">
                <a16:creationId xmlns:a16="http://schemas.microsoft.com/office/drawing/2014/main" id="{F904AC80-9D99-4DA1-BCF0-88083F2BE73F}"/>
              </a:ext>
            </a:extLst>
          </p:cNvPr>
          <p:cNvPicPr>
            <a:picLocks noChangeAspect="1"/>
          </p:cNvPicPr>
          <p:nvPr/>
        </p:nvPicPr>
        <p:blipFill>
          <a:blip r:embed="rId7"/>
          <a:stretch>
            <a:fillRect/>
          </a:stretch>
        </p:blipFill>
        <p:spPr>
          <a:xfrm>
            <a:off x="1536559" y="5495872"/>
            <a:ext cx="2995330" cy="695818"/>
          </a:xfrm>
          <a:prstGeom prst="rect">
            <a:avLst/>
          </a:prstGeom>
        </p:spPr>
      </p:pic>
      <p:pic>
        <p:nvPicPr>
          <p:cNvPr id="29" name="图片 28">
            <a:extLst>
              <a:ext uri="{FF2B5EF4-FFF2-40B4-BE49-F238E27FC236}">
                <a16:creationId xmlns:a16="http://schemas.microsoft.com/office/drawing/2014/main" id="{40F663FF-9C6E-4BC5-BC3A-8D68691F9D63}"/>
              </a:ext>
            </a:extLst>
          </p:cNvPr>
          <p:cNvPicPr>
            <a:picLocks noChangeAspect="1"/>
          </p:cNvPicPr>
          <p:nvPr/>
        </p:nvPicPr>
        <p:blipFill>
          <a:blip r:embed="rId8"/>
          <a:stretch>
            <a:fillRect/>
          </a:stretch>
        </p:blipFill>
        <p:spPr>
          <a:xfrm>
            <a:off x="7332770" y="5300013"/>
            <a:ext cx="3285714" cy="1066667"/>
          </a:xfrm>
          <a:prstGeom prst="rect">
            <a:avLst/>
          </a:prstGeom>
        </p:spPr>
      </p:pic>
      <p:pic>
        <p:nvPicPr>
          <p:cNvPr id="32" name="图片 31">
            <a:extLst>
              <a:ext uri="{FF2B5EF4-FFF2-40B4-BE49-F238E27FC236}">
                <a16:creationId xmlns:a16="http://schemas.microsoft.com/office/drawing/2014/main" id="{191837A1-6FC6-43DE-A689-53BE606987C4}"/>
              </a:ext>
            </a:extLst>
          </p:cNvPr>
          <p:cNvPicPr>
            <a:picLocks noChangeAspect="1"/>
          </p:cNvPicPr>
          <p:nvPr/>
        </p:nvPicPr>
        <p:blipFill>
          <a:blip r:embed="rId9"/>
          <a:stretch>
            <a:fillRect/>
          </a:stretch>
        </p:blipFill>
        <p:spPr>
          <a:xfrm>
            <a:off x="1545196" y="6191690"/>
            <a:ext cx="3276233" cy="487570"/>
          </a:xfrm>
          <a:prstGeom prst="rect">
            <a:avLst/>
          </a:prstGeom>
        </p:spPr>
      </p:pic>
      <p:sp>
        <p:nvSpPr>
          <p:cNvPr id="33" name="箭头: 右 32">
            <a:extLst>
              <a:ext uri="{FF2B5EF4-FFF2-40B4-BE49-F238E27FC236}">
                <a16:creationId xmlns:a16="http://schemas.microsoft.com/office/drawing/2014/main" id="{AA999570-5508-491A-AE2B-C9E0BD6FE17F}"/>
              </a:ext>
            </a:extLst>
          </p:cNvPr>
          <p:cNvSpPr/>
          <p:nvPr/>
        </p:nvSpPr>
        <p:spPr>
          <a:xfrm rot="5400000">
            <a:off x="7966430" y="3079365"/>
            <a:ext cx="570273" cy="241816"/>
          </a:xfrm>
          <a:prstGeom prst="rightArrow">
            <a:avLst>
              <a:gd name="adj1" fmla="val 44842"/>
              <a:gd name="adj2" fmla="val 525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EDBC546C-FBB7-4258-B029-BA83F9031966}"/>
              </a:ext>
            </a:extLst>
          </p:cNvPr>
          <p:cNvSpPr txBox="1"/>
          <p:nvPr/>
        </p:nvSpPr>
        <p:spPr>
          <a:xfrm>
            <a:off x="142044" y="524206"/>
            <a:ext cx="11949344" cy="6219494"/>
          </a:xfrm>
          <a:prstGeom prst="rect">
            <a:avLst/>
          </a:prstGeom>
          <a:noFill/>
          <a:ln w="12700">
            <a:solidFill>
              <a:schemeClr val="tx1"/>
            </a:solidFill>
            <a:prstDash val="dash"/>
          </a:ln>
        </p:spPr>
        <p:txBody>
          <a:bodyPr wrap="square" rtlCol="0">
            <a:spAutoFit/>
          </a:bodyPr>
          <a:lstStyle/>
          <a:p>
            <a:endParaRPr lang="zh-CN" altLang="en-US" dirty="0"/>
          </a:p>
        </p:txBody>
      </p:sp>
    </p:spTree>
    <p:extLst>
      <p:ext uri="{BB962C8B-B14F-4D97-AF65-F5344CB8AC3E}">
        <p14:creationId xmlns:p14="http://schemas.microsoft.com/office/powerpoint/2010/main" val="3679185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210417A2-23A7-645A-E7F0-E4B878A3662F}"/>
              </a:ext>
            </a:extLst>
          </p:cNvPr>
          <p:cNvSpPr txBox="1"/>
          <p:nvPr/>
        </p:nvSpPr>
        <p:spPr>
          <a:xfrm>
            <a:off x="339993" y="2127200"/>
            <a:ext cx="6459089" cy="1200329"/>
          </a:xfrm>
          <a:prstGeom prst="rect">
            <a:avLst/>
          </a:prstGeom>
          <a:noFill/>
        </p:spPr>
        <p:txBody>
          <a:bodyPr wrap="square" rtlCol="0">
            <a:spAutoFit/>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 MNIST-USPS. We construct MNIST-USPS dataset using</a:t>
            </a: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all the training digital samples from MNIST and USPS</a:t>
            </a: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dataset, and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set the sample source as the protected attribute</a:t>
            </a: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(MNIST or USPS).</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F2DE84BE-ECF1-0BE4-8A42-6F632C435FA3}"/>
              </a:ext>
            </a:extLst>
          </p:cNvPr>
          <p:cNvSpPr txBox="1"/>
          <p:nvPr/>
        </p:nvSpPr>
        <p:spPr>
          <a:xfrm>
            <a:off x="148610" y="762099"/>
            <a:ext cx="3186259" cy="369332"/>
          </a:xfrm>
          <a:prstGeom prst="rect">
            <a:avLst/>
          </a:prstGeom>
          <a:noFill/>
        </p:spPr>
        <p:txBody>
          <a:bodyPr wrap="square" rtlCol="0">
            <a:spAutoFit/>
          </a:bodyPr>
          <a:lstStyle/>
          <a:p>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公平聚类的数据集：</a:t>
            </a:r>
          </a:p>
        </p:txBody>
      </p:sp>
      <p:sp>
        <p:nvSpPr>
          <p:cNvPr id="13" name="文本框 12">
            <a:extLst>
              <a:ext uri="{FF2B5EF4-FFF2-40B4-BE49-F238E27FC236}">
                <a16:creationId xmlns:a16="http://schemas.microsoft.com/office/drawing/2014/main" id="{498D79F6-8B77-0377-2C23-80C46D88E674}"/>
              </a:ext>
            </a:extLst>
          </p:cNvPr>
          <p:cNvSpPr txBox="1"/>
          <p:nvPr/>
        </p:nvSpPr>
        <p:spPr>
          <a:xfrm>
            <a:off x="339993" y="3377038"/>
            <a:ext cx="7002780" cy="1477328"/>
          </a:xfrm>
          <a:prstGeom prst="rect">
            <a:avLst/>
          </a:prstGeom>
          <a:noFill/>
        </p:spPr>
        <p:txBody>
          <a:bodyPr wrap="square">
            <a:spAutoFi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(2) Color Reverse MNIST. We reverse</a:t>
            </a:r>
          </a:p>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images from MNIST via pixel=255−pixel and concatenate</a:t>
            </a:r>
          </a:p>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original images to build this dataset. Here the sample source</a:t>
            </a:r>
          </a:p>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from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reversed or original one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is set as the protected at-</a:t>
            </a:r>
          </a:p>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tribute.</a:t>
            </a:r>
          </a:p>
        </p:txBody>
      </p:sp>
      <p:pic>
        <p:nvPicPr>
          <p:cNvPr id="15" name="图片 14">
            <a:extLst>
              <a:ext uri="{FF2B5EF4-FFF2-40B4-BE49-F238E27FC236}">
                <a16:creationId xmlns:a16="http://schemas.microsoft.com/office/drawing/2014/main" id="{E801FF63-00DF-7D93-09CA-36A8633F9D73}"/>
              </a:ext>
            </a:extLst>
          </p:cNvPr>
          <p:cNvPicPr>
            <a:picLocks noChangeAspect="1"/>
          </p:cNvPicPr>
          <p:nvPr/>
        </p:nvPicPr>
        <p:blipFill>
          <a:blip r:embed="rId2"/>
          <a:stretch>
            <a:fillRect/>
          </a:stretch>
        </p:blipFill>
        <p:spPr>
          <a:xfrm>
            <a:off x="2780708" y="946765"/>
            <a:ext cx="7703820" cy="1034841"/>
          </a:xfrm>
          <a:prstGeom prst="rect">
            <a:avLst/>
          </a:prstGeom>
        </p:spPr>
      </p:pic>
      <p:pic>
        <p:nvPicPr>
          <p:cNvPr id="16" name="图片 15">
            <a:extLst>
              <a:ext uri="{FF2B5EF4-FFF2-40B4-BE49-F238E27FC236}">
                <a16:creationId xmlns:a16="http://schemas.microsoft.com/office/drawing/2014/main" id="{3515EBC2-36B4-0585-6E8E-D646264E75DA}"/>
              </a:ext>
            </a:extLst>
          </p:cNvPr>
          <p:cNvPicPr>
            <a:picLocks noChangeAspect="1"/>
          </p:cNvPicPr>
          <p:nvPr/>
        </p:nvPicPr>
        <p:blipFill>
          <a:blip r:embed="rId3"/>
          <a:stretch>
            <a:fillRect/>
          </a:stretch>
        </p:blipFill>
        <p:spPr>
          <a:xfrm>
            <a:off x="545085" y="5025332"/>
            <a:ext cx="10005571" cy="1736362"/>
          </a:xfrm>
          <a:prstGeom prst="rect">
            <a:avLst/>
          </a:prstGeom>
        </p:spPr>
      </p:pic>
      <p:sp>
        <p:nvSpPr>
          <p:cNvPr id="8" name="文本框 7">
            <a:extLst>
              <a:ext uri="{FF2B5EF4-FFF2-40B4-BE49-F238E27FC236}">
                <a16:creationId xmlns:a16="http://schemas.microsoft.com/office/drawing/2014/main" id="{40B0E1EC-1975-4286-B78A-2C8EE65EF686}"/>
              </a:ext>
            </a:extLst>
          </p:cNvPr>
          <p:cNvSpPr txBox="1"/>
          <p:nvPr/>
        </p:nvSpPr>
        <p:spPr>
          <a:xfrm>
            <a:off x="0" y="15391"/>
            <a:ext cx="12192000" cy="369332"/>
          </a:xfrm>
          <a:prstGeom prst="rect">
            <a:avLst/>
          </a:prstGeom>
          <a:solidFill>
            <a:srgbClr val="002060"/>
          </a:solidFill>
        </p:spPr>
        <p:txBody>
          <a:bodyPr wrap="square" rtlCol="0">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1232EC42-7CCE-41B9-8963-54FC2FBB57F7}"/>
              </a:ext>
            </a:extLst>
          </p:cNvPr>
          <p:cNvSpPr txBox="1"/>
          <p:nvPr/>
        </p:nvSpPr>
        <p:spPr>
          <a:xfrm>
            <a:off x="2" y="0"/>
            <a:ext cx="10484526" cy="400110"/>
          </a:xfrm>
          <a:prstGeom prst="rect">
            <a:avLst/>
          </a:prstGeom>
          <a:noFill/>
        </p:spPr>
        <p:txBody>
          <a:bodyPr wrap="square">
            <a:spAutoFit/>
          </a:bodyPr>
          <a:lstStyle/>
          <a:p>
            <a:r>
              <a:rPr lang="en-US" altLang="zh-CN" sz="2000" b="1" dirty="0">
                <a:solidFill>
                  <a:schemeClr val="accent4">
                    <a:lumMod val="60000"/>
                    <a:lumOff val="40000"/>
                  </a:schemeClr>
                </a:solidFill>
                <a:latin typeface="微软雅黑" panose="020B0503020204020204" pitchFamily="34" charset="-122"/>
                <a:ea typeface="微软雅黑" panose="020B0503020204020204" pitchFamily="34" charset="-122"/>
              </a:rPr>
              <a:t>Deep Fair Clustering for Visual Learning (CVPR 2020)</a:t>
            </a:r>
          </a:p>
        </p:txBody>
      </p:sp>
      <p:sp>
        <p:nvSpPr>
          <p:cNvPr id="12" name="文本框 11">
            <a:extLst>
              <a:ext uri="{FF2B5EF4-FFF2-40B4-BE49-F238E27FC236}">
                <a16:creationId xmlns:a16="http://schemas.microsoft.com/office/drawing/2014/main" id="{69D3665E-0114-45EC-88BC-2F35EB6D0227}"/>
              </a:ext>
            </a:extLst>
          </p:cNvPr>
          <p:cNvSpPr txBox="1"/>
          <p:nvPr/>
        </p:nvSpPr>
        <p:spPr>
          <a:xfrm>
            <a:off x="142044" y="524206"/>
            <a:ext cx="11949344" cy="6219494"/>
          </a:xfrm>
          <a:prstGeom prst="rect">
            <a:avLst/>
          </a:prstGeom>
          <a:noFill/>
          <a:ln w="12700">
            <a:solidFill>
              <a:schemeClr val="tx1"/>
            </a:solidFill>
            <a:prstDash val="dash"/>
          </a:ln>
        </p:spPr>
        <p:txBody>
          <a:bodyPr wrap="square" rtlCol="0">
            <a:spAutoFit/>
          </a:bodyPr>
          <a:lstStyle/>
          <a:p>
            <a:endParaRPr lang="zh-CN" altLang="en-US" dirty="0"/>
          </a:p>
        </p:txBody>
      </p:sp>
    </p:spTree>
    <p:extLst>
      <p:ext uri="{BB962C8B-B14F-4D97-AF65-F5344CB8AC3E}">
        <p14:creationId xmlns:p14="http://schemas.microsoft.com/office/powerpoint/2010/main" val="1175490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78514D75-5E3F-4C8C-9C7B-23B4902B097C}"/>
              </a:ext>
            </a:extLst>
          </p:cNvPr>
          <p:cNvSpPr txBox="1"/>
          <p:nvPr/>
        </p:nvSpPr>
        <p:spPr>
          <a:xfrm>
            <a:off x="0" y="15391"/>
            <a:ext cx="12192000" cy="369332"/>
          </a:xfrm>
          <a:prstGeom prst="rect">
            <a:avLst/>
          </a:prstGeom>
          <a:solidFill>
            <a:srgbClr val="002060"/>
          </a:solidFill>
        </p:spPr>
        <p:txBody>
          <a:bodyPr wrap="square" rtlCol="0">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0FB00D1F-D5FB-4FF7-AB2A-D57FC22BC36B}"/>
              </a:ext>
            </a:extLst>
          </p:cNvPr>
          <p:cNvSpPr txBox="1"/>
          <p:nvPr/>
        </p:nvSpPr>
        <p:spPr>
          <a:xfrm>
            <a:off x="2" y="0"/>
            <a:ext cx="10484526" cy="400110"/>
          </a:xfrm>
          <a:prstGeom prst="rect">
            <a:avLst/>
          </a:prstGeom>
          <a:noFill/>
        </p:spPr>
        <p:txBody>
          <a:bodyPr wrap="square">
            <a:spAutoFit/>
          </a:bodyPr>
          <a:lstStyle/>
          <a:p>
            <a:r>
              <a:rPr lang="en-US" altLang="zh-CN" sz="2000" b="1" dirty="0">
                <a:solidFill>
                  <a:schemeClr val="accent4">
                    <a:lumMod val="60000"/>
                    <a:lumOff val="40000"/>
                  </a:schemeClr>
                </a:solidFill>
                <a:latin typeface="微软雅黑" panose="020B0503020204020204" pitchFamily="34" charset="-122"/>
                <a:ea typeface="微软雅黑" panose="020B0503020204020204" pitchFamily="34" charset="-122"/>
              </a:rPr>
              <a:t>Deep Fair Clustering for Visual Learning (CVPR 2020)</a:t>
            </a:r>
          </a:p>
        </p:txBody>
      </p:sp>
      <p:pic>
        <p:nvPicPr>
          <p:cNvPr id="3" name="图片 2">
            <a:extLst>
              <a:ext uri="{FF2B5EF4-FFF2-40B4-BE49-F238E27FC236}">
                <a16:creationId xmlns:a16="http://schemas.microsoft.com/office/drawing/2014/main" id="{BA675067-58CA-41E0-BF9E-A52EB0C27952}"/>
              </a:ext>
            </a:extLst>
          </p:cNvPr>
          <p:cNvPicPr>
            <a:picLocks noChangeAspect="1"/>
          </p:cNvPicPr>
          <p:nvPr/>
        </p:nvPicPr>
        <p:blipFill>
          <a:blip r:embed="rId2"/>
          <a:stretch>
            <a:fillRect/>
          </a:stretch>
        </p:blipFill>
        <p:spPr>
          <a:xfrm>
            <a:off x="253025" y="803981"/>
            <a:ext cx="6441492" cy="3228608"/>
          </a:xfrm>
          <a:prstGeom prst="rect">
            <a:avLst/>
          </a:prstGeom>
        </p:spPr>
      </p:pic>
      <p:pic>
        <p:nvPicPr>
          <p:cNvPr id="7" name="图片 6">
            <a:extLst>
              <a:ext uri="{FF2B5EF4-FFF2-40B4-BE49-F238E27FC236}">
                <a16:creationId xmlns:a16="http://schemas.microsoft.com/office/drawing/2014/main" id="{2C401B85-6E97-4DD2-9348-66A566EC6B00}"/>
              </a:ext>
            </a:extLst>
          </p:cNvPr>
          <p:cNvPicPr>
            <a:picLocks noChangeAspect="1"/>
          </p:cNvPicPr>
          <p:nvPr/>
        </p:nvPicPr>
        <p:blipFill>
          <a:blip r:embed="rId3"/>
          <a:stretch>
            <a:fillRect/>
          </a:stretch>
        </p:blipFill>
        <p:spPr>
          <a:xfrm>
            <a:off x="6968150" y="874537"/>
            <a:ext cx="4814275" cy="3158052"/>
          </a:xfrm>
          <a:prstGeom prst="rect">
            <a:avLst/>
          </a:prstGeom>
        </p:spPr>
      </p:pic>
      <p:sp>
        <p:nvSpPr>
          <p:cNvPr id="11" name="文本框 10">
            <a:extLst>
              <a:ext uri="{FF2B5EF4-FFF2-40B4-BE49-F238E27FC236}">
                <a16:creationId xmlns:a16="http://schemas.microsoft.com/office/drawing/2014/main" id="{26A69000-4C5D-4863-9D48-A4442C896AF6}"/>
              </a:ext>
            </a:extLst>
          </p:cNvPr>
          <p:cNvSpPr txBox="1"/>
          <p:nvPr/>
        </p:nvSpPr>
        <p:spPr>
          <a:xfrm>
            <a:off x="2459358" y="4229100"/>
            <a:ext cx="2028825" cy="369332"/>
          </a:xfrm>
          <a:prstGeom prst="rect">
            <a:avLst/>
          </a:prstGeom>
          <a:noFill/>
        </p:spPr>
        <p:txBody>
          <a:bodyPr wrap="square" rtlCol="0">
            <a:spAutoFit/>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DFC</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聚类结果</a:t>
            </a:r>
          </a:p>
        </p:txBody>
      </p:sp>
      <p:sp>
        <p:nvSpPr>
          <p:cNvPr id="24" name="文本框 23">
            <a:extLst>
              <a:ext uri="{FF2B5EF4-FFF2-40B4-BE49-F238E27FC236}">
                <a16:creationId xmlns:a16="http://schemas.microsoft.com/office/drawing/2014/main" id="{C4A86E25-B281-4CDC-A8EF-78E9E360EA22}"/>
              </a:ext>
            </a:extLst>
          </p:cNvPr>
          <p:cNvSpPr txBox="1"/>
          <p:nvPr/>
        </p:nvSpPr>
        <p:spPr>
          <a:xfrm>
            <a:off x="8995241" y="4219575"/>
            <a:ext cx="1682284" cy="369332"/>
          </a:xfrm>
          <a:prstGeom prst="rect">
            <a:avLst/>
          </a:prstGeom>
          <a:noFill/>
        </p:spPr>
        <p:txBody>
          <a:bodyPr wrap="square" rtlCol="0">
            <a:spAutoFit/>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FCMI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聚类结果</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id="{FD1A82B5-8AD4-4D9C-87A1-612ACBFD028A}"/>
              </a:ext>
            </a:extLst>
          </p:cNvPr>
          <p:cNvSpPr txBox="1"/>
          <p:nvPr/>
        </p:nvSpPr>
        <p:spPr>
          <a:xfrm>
            <a:off x="142044" y="524206"/>
            <a:ext cx="11949344" cy="6219494"/>
          </a:xfrm>
          <a:prstGeom prst="rect">
            <a:avLst/>
          </a:prstGeom>
          <a:noFill/>
          <a:ln w="12700">
            <a:solidFill>
              <a:schemeClr val="tx1"/>
            </a:solidFill>
            <a:prstDash val="dash"/>
          </a:ln>
        </p:spPr>
        <p:txBody>
          <a:bodyPr wrap="square" rtlCol="0">
            <a:spAutoFit/>
          </a:bodyPr>
          <a:lstStyle/>
          <a:p>
            <a:endParaRPr lang="zh-CN" altLang="en-US" dirty="0"/>
          </a:p>
        </p:txBody>
      </p:sp>
      <p:cxnSp>
        <p:nvCxnSpPr>
          <p:cNvPr id="28" name="直接连接符 27">
            <a:extLst>
              <a:ext uri="{FF2B5EF4-FFF2-40B4-BE49-F238E27FC236}">
                <a16:creationId xmlns:a16="http://schemas.microsoft.com/office/drawing/2014/main" id="{00DD4432-F90A-481D-BA3B-3A6F5F3E4522}"/>
              </a:ext>
            </a:extLst>
          </p:cNvPr>
          <p:cNvCxnSpPr>
            <a:cxnSpLocks/>
          </p:cNvCxnSpPr>
          <p:nvPr/>
        </p:nvCxnSpPr>
        <p:spPr>
          <a:xfrm>
            <a:off x="6824431" y="725934"/>
            <a:ext cx="0" cy="520231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971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234FA19A-7191-4FBE-9FD0-1FCEED17080D}"/>
              </a:ext>
            </a:extLst>
          </p:cNvPr>
          <p:cNvSpPr txBox="1"/>
          <p:nvPr/>
        </p:nvSpPr>
        <p:spPr>
          <a:xfrm>
            <a:off x="142044" y="524206"/>
            <a:ext cx="11949344" cy="6219494"/>
          </a:xfrm>
          <a:prstGeom prst="rect">
            <a:avLst/>
          </a:prstGeom>
          <a:noFill/>
          <a:ln w="12700">
            <a:solidFill>
              <a:schemeClr val="tx1"/>
            </a:solidFill>
            <a:prstDash val="dash"/>
          </a:ln>
        </p:spPr>
        <p:txBody>
          <a:bodyPr wrap="square" rtlCol="0">
            <a:spAutoFit/>
          </a:bodyPr>
          <a:lstStyle/>
          <a:p>
            <a:endParaRPr lang="zh-CN" altLang="en-US" dirty="0"/>
          </a:p>
        </p:txBody>
      </p:sp>
      <p:sp>
        <p:nvSpPr>
          <p:cNvPr id="7" name="文本框 6">
            <a:extLst>
              <a:ext uri="{FF2B5EF4-FFF2-40B4-BE49-F238E27FC236}">
                <a16:creationId xmlns:a16="http://schemas.microsoft.com/office/drawing/2014/main" id="{F0584B9D-0AFD-4237-B629-DEE94FAAA8F2}"/>
              </a:ext>
            </a:extLst>
          </p:cNvPr>
          <p:cNvSpPr txBox="1"/>
          <p:nvPr/>
        </p:nvSpPr>
        <p:spPr>
          <a:xfrm>
            <a:off x="0" y="15391"/>
            <a:ext cx="12192000" cy="369332"/>
          </a:xfrm>
          <a:prstGeom prst="rect">
            <a:avLst/>
          </a:prstGeom>
          <a:solidFill>
            <a:srgbClr val="002060"/>
          </a:solidFill>
        </p:spPr>
        <p:txBody>
          <a:bodyPr wrap="square" rtlCol="0">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65B33FD3-1540-47FB-9A57-3B379C8D67C0}"/>
              </a:ext>
            </a:extLst>
          </p:cNvPr>
          <p:cNvSpPr txBox="1"/>
          <p:nvPr/>
        </p:nvSpPr>
        <p:spPr>
          <a:xfrm>
            <a:off x="2" y="0"/>
            <a:ext cx="10484526" cy="400110"/>
          </a:xfrm>
          <a:prstGeom prst="rect">
            <a:avLst/>
          </a:prstGeom>
          <a:noFill/>
        </p:spPr>
        <p:txBody>
          <a:bodyPr wrap="square">
            <a:spAutoFit/>
          </a:bodyPr>
          <a:lstStyle/>
          <a:p>
            <a:r>
              <a:rPr lang="en-US" altLang="zh-CN" sz="2000" b="1" dirty="0">
                <a:solidFill>
                  <a:schemeClr val="accent4">
                    <a:lumMod val="60000"/>
                    <a:lumOff val="40000"/>
                  </a:schemeClr>
                </a:solidFill>
                <a:latin typeface="微软雅黑" panose="020B0503020204020204" pitchFamily="34" charset="-122"/>
                <a:ea typeface="微软雅黑" panose="020B0503020204020204" pitchFamily="34" charset="-122"/>
              </a:rPr>
              <a:t>Mutual Information for multi-view clustering</a:t>
            </a:r>
            <a:r>
              <a:rPr lang="zh-CN" altLang="en-US" sz="2000" b="1" dirty="0">
                <a:solidFill>
                  <a:schemeClr val="accent4">
                    <a:lumMod val="60000"/>
                    <a:lumOff val="40000"/>
                  </a:schemeClr>
                </a:solidFill>
                <a:latin typeface="微软雅黑" panose="020B0503020204020204" pitchFamily="34" charset="-122"/>
                <a:ea typeface="微软雅黑" panose="020B0503020204020204" pitchFamily="34" charset="-122"/>
              </a:rPr>
              <a:t> </a:t>
            </a:r>
            <a:r>
              <a:rPr lang="en-US" altLang="zh-CN" sz="2000" b="1" dirty="0">
                <a:solidFill>
                  <a:schemeClr val="accent4">
                    <a:lumMod val="60000"/>
                    <a:lumOff val="40000"/>
                  </a:schemeClr>
                </a:solidFill>
                <a:latin typeface="微软雅黑" panose="020B0503020204020204" pitchFamily="34" charset="-122"/>
                <a:ea typeface="微软雅黑" panose="020B0503020204020204" pitchFamily="34" charset="-122"/>
              </a:rPr>
              <a:t>task</a:t>
            </a:r>
            <a:endParaRPr lang="zh-CN" altLang="en-US" sz="2000" b="1" dirty="0">
              <a:solidFill>
                <a:schemeClr val="accent4">
                  <a:lumMod val="60000"/>
                  <a:lumOff val="40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FD1FA50-593F-4092-BBAD-0A3E66F12F79}"/>
              </a:ext>
            </a:extLst>
          </p:cNvPr>
          <p:cNvSpPr txBox="1"/>
          <p:nvPr/>
        </p:nvSpPr>
        <p:spPr>
          <a:xfrm>
            <a:off x="420208" y="2986274"/>
            <a:ext cx="1025075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4. Deep Fair Clustering via Maximizing and Minimizing Mutual Information (FCMI)</a:t>
            </a:r>
            <a:endParaRPr lang="zh-CN" altLang="en-US"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8F8B98E-08AD-4238-9A94-4F40051097AB}"/>
              </a:ext>
            </a:extLst>
          </p:cNvPr>
          <p:cNvSpPr txBox="1"/>
          <p:nvPr/>
        </p:nvSpPr>
        <p:spPr>
          <a:xfrm>
            <a:off x="420208" y="2067174"/>
            <a:ext cx="10588101"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2. Self-Supervised Information Bottleneck for Deep Multi-View Subspace Clustering (SIB-MSC) (TIP 23)</a:t>
            </a:r>
            <a:endParaRPr lang="zh-CN" altLang="en-US"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7E5D2F29-F4F4-4F3C-8F90-CE244EEE6C19}"/>
              </a:ext>
            </a:extLst>
          </p:cNvPr>
          <p:cNvSpPr txBox="1"/>
          <p:nvPr/>
        </p:nvSpPr>
        <p:spPr>
          <a:xfrm>
            <a:off x="420208" y="1697842"/>
            <a:ext cx="10588101"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1. Deep Mutual Information Maximin for Cross-Modal Clustering (DMIM) (AAAI 21)</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20268F76-A003-4C29-A20D-911503DB16B4}"/>
              </a:ext>
            </a:extLst>
          </p:cNvPr>
          <p:cNvSpPr txBox="1"/>
          <p:nvPr/>
        </p:nvSpPr>
        <p:spPr>
          <a:xfrm>
            <a:off x="420208" y="2526724"/>
            <a:ext cx="7489796"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Deep Spectral Clustering using Dual Autoencoder Network </a:t>
            </a:r>
            <a:r>
              <a:rPr lang="en-US" altLang="zh-CN" dirty="0">
                <a:latin typeface="Times New Roman" panose="02020603050405020304" pitchFamily="18" charset="0"/>
                <a:cs typeface="Times New Roman" panose="02020603050405020304" pitchFamily="18" charset="0"/>
              </a:rPr>
              <a:t>(CVPR 19)</a:t>
            </a:r>
            <a:r>
              <a:rPr lang="zh-CN" altLang="en-US" dirty="0">
                <a:latin typeface="Times New Roman" panose="02020603050405020304" pitchFamily="18" charset="0"/>
                <a:cs typeface="Times New Roman" panose="02020603050405020304" pitchFamily="18" charset="0"/>
              </a:rPr>
              <a:t>  </a:t>
            </a:r>
          </a:p>
        </p:txBody>
      </p:sp>
      <p:sp>
        <p:nvSpPr>
          <p:cNvPr id="16" name="文本框 15">
            <a:extLst>
              <a:ext uri="{FF2B5EF4-FFF2-40B4-BE49-F238E27FC236}">
                <a16:creationId xmlns:a16="http://schemas.microsoft.com/office/drawing/2014/main" id="{6A03412F-49FF-4466-8717-3837E8460C74}"/>
              </a:ext>
            </a:extLst>
          </p:cNvPr>
          <p:cNvSpPr txBox="1"/>
          <p:nvPr/>
        </p:nvSpPr>
        <p:spPr>
          <a:xfrm>
            <a:off x="420208" y="3499804"/>
            <a:ext cx="8330955" cy="369332"/>
          </a:xfrm>
          <a:prstGeom prst="rect">
            <a:avLst/>
          </a:prstGeom>
          <a:noFill/>
        </p:spPr>
        <p:txBody>
          <a:bodyPr wrap="square">
            <a:spAutoFit/>
          </a:bodyPr>
          <a:lstStyle/>
          <a:p>
            <a:r>
              <a:rPr lang="en-US" altLang="zh-CN" dirty="0"/>
              <a:t>5. </a:t>
            </a:r>
            <a:r>
              <a:rPr lang="en-US" altLang="zh-CN" dirty="0">
                <a:latin typeface="Times New Roman" panose="02020603050405020304" pitchFamily="18" charset="0"/>
                <a:cs typeface="Times New Roman" panose="02020603050405020304" pitchFamily="18" charset="0"/>
              </a:rPr>
              <a:t>Clustering by Maximizing Mutual Information Across Views (CVPR 21)</a:t>
            </a:r>
            <a:r>
              <a:rPr lang="zh-CN" alt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00247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E79C673-1109-477C-8846-9CFA331BE449}"/>
              </a:ext>
            </a:extLst>
          </p:cNvPr>
          <p:cNvSpPr txBox="1"/>
          <p:nvPr/>
        </p:nvSpPr>
        <p:spPr>
          <a:xfrm>
            <a:off x="0" y="15391"/>
            <a:ext cx="12192000" cy="369332"/>
          </a:xfrm>
          <a:prstGeom prst="rect">
            <a:avLst/>
          </a:prstGeom>
          <a:solidFill>
            <a:srgbClr val="002060"/>
          </a:solidFill>
        </p:spPr>
        <p:txBody>
          <a:bodyPr wrap="square" rtlCol="0">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554A37D-CBE9-433A-9312-7D407FB3748F}"/>
              </a:ext>
            </a:extLst>
          </p:cNvPr>
          <p:cNvSpPr txBox="1"/>
          <p:nvPr/>
        </p:nvSpPr>
        <p:spPr>
          <a:xfrm>
            <a:off x="2" y="0"/>
            <a:ext cx="10484526" cy="400110"/>
          </a:xfrm>
          <a:prstGeom prst="rect">
            <a:avLst/>
          </a:prstGeom>
          <a:noFill/>
        </p:spPr>
        <p:txBody>
          <a:bodyPr wrap="square">
            <a:spAutoFit/>
          </a:bodyPr>
          <a:lstStyle/>
          <a:p>
            <a:r>
              <a:rPr lang="en-US" altLang="zh-CN" sz="2000" b="1" dirty="0">
                <a:solidFill>
                  <a:schemeClr val="accent4">
                    <a:lumMod val="60000"/>
                    <a:lumOff val="40000"/>
                  </a:schemeClr>
                </a:solidFill>
                <a:latin typeface="微软雅黑" panose="020B0503020204020204" pitchFamily="34" charset="-122"/>
                <a:ea typeface="微软雅黑" panose="020B0503020204020204" pitchFamily="34" charset="-122"/>
              </a:rPr>
              <a:t>Mutual Information for multi-view clustering</a:t>
            </a:r>
            <a:r>
              <a:rPr lang="zh-CN" altLang="en-US" sz="2000" b="1" dirty="0">
                <a:solidFill>
                  <a:schemeClr val="accent4">
                    <a:lumMod val="60000"/>
                    <a:lumOff val="40000"/>
                  </a:schemeClr>
                </a:solidFill>
                <a:latin typeface="微软雅黑" panose="020B0503020204020204" pitchFamily="34" charset="-122"/>
                <a:ea typeface="微软雅黑" panose="020B0503020204020204" pitchFamily="34" charset="-122"/>
              </a:rPr>
              <a:t> </a:t>
            </a:r>
            <a:r>
              <a:rPr lang="en-US" altLang="zh-CN" sz="2000" b="1" dirty="0">
                <a:solidFill>
                  <a:schemeClr val="accent4">
                    <a:lumMod val="60000"/>
                    <a:lumOff val="40000"/>
                  </a:schemeClr>
                </a:solidFill>
                <a:latin typeface="微软雅黑" panose="020B0503020204020204" pitchFamily="34" charset="-122"/>
                <a:ea typeface="微软雅黑" panose="020B0503020204020204" pitchFamily="34" charset="-122"/>
              </a:rPr>
              <a:t>task</a:t>
            </a:r>
            <a:endParaRPr lang="zh-CN" altLang="en-US" sz="2000" b="1" dirty="0">
              <a:solidFill>
                <a:schemeClr val="accent4">
                  <a:lumMod val="60000"/>
                  <a:lumOff val="40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0AF92428-14ED-4F37-BF7C-27A84FAEC701}"/>
              </a:ext>
            </a:extLst>
          </p:cNvPr>
          <p:cNvSpPr txBox="1"/>
          <p:nvPr/>
        </p:nvSpPr>
        <p:spPr>
          <a:xfrm>
            <a:off x="1719677" y="782244"/>
            <a:ext cx="9436964"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Deep Mutual Information Maximin for Cross-Modal Clustering (DMIM) (AAAI 21)</a:t>
            </a:r>
            <a:endParaRPr lang="zh-CN" altLang="en-US" dirty="0"/>
          </a:p>
        </p:txBody>
      </p:sp>
      <p:pic>
        <p:nvPicPr>
          <p:cNvPr id="10" name="图片 9">
            <a:extLst>
              <a:ext uri="{FF2B5EF4-FFF2-40B4-BE49-F238E27FC236}">
                <a16:creationId xmlns:a16="http://schemas.microsoft.com/office/drawing/2014/main" id="{2DC5548A-4ED2-4321-AF2F-147D36A8FB84}"/>
              </a:ext>
            </a:extLst>
          </p:cNvPr>
          <p:cNvPicPr>
            <a:picLocks noChangeAspect="1"/>
          </p:cNvPicPr>
          <p:nvPr/>
        </p:nvPicPr>
        <p:blipFill>
          <a:blip r:embed="rId3"/>
          <a:stretch>
            <a:fillRect/>
          </a:stretch>
        </p:blipFill>
        <p:spPr>
          <a:xfrm>
            <a:off x="32885" y="1405784"/>
            <a:ext cx="4910056" cy="4267416"/>
          </a:xfrm>
          <a:prstGeom prst="rect">
            <a:avLst/>
          </a:prstGeom>
        </p:spPr>
      </p:pic>
      <p:sp>
        <p:nvSpPr>
          <p:cNvPr id="12" name="文本框 11">
            <a:extLst>
              <a:ext uri="{FF2B5EF4-FFF2-40B4-BE49-F238E27FC236}">
                <a16:creationId xmlns:a16="http://schemas.microsoft.com/office/drawing/2014/main" id="{3B0A9EFA-29C9-4F8F-8538-66C7FBAFA606}"/>
              </a:ext>
            </a:extLst>
          </p:cNvPr>
          <p:cNvSpPr txBox="1"/>
          <p:nvPr/>
        </p:nvSpPr>
        <p:spPr>
          <a:xfrm>
            <a:off x="5111671" y="1342118"/>
            <a:ext cx="6386779" cy="1477328"/>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Main idea</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 Preserve the shared information of multiple modalities</a:t>
            </a:r>
          </a:p>
          <a:p>
            <a:pPr marL="342900" indent="-342900">
              <a:buAutoNum type="arabicPeriod"/>
            </a:pP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Eliminating the superﬂuous information of individual modalities</a:t>
            </a:r>
            <a:endParaRPr lang="zh-CN" altLang="en-US"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705CF51F-731A-443C-9BF8-EB8356776373}"/>
              </a:ext>
            </a:extLst>
          </p:cNvPr>
          <p:cNvSpPr txBox="1"/>
          <p:nvPr/>
        </p:nvSpPr>
        <p:spPr>
          <a:xfrm>
            <a:off x="5118086" y="3039807"/>
            <a:ext cx="6125592" cy="923330"/>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Shortcoming:</a:t>
            </a:r>
          </a:p>
          <a:p>
            <a:endParaRPr lang="en-US" altLang="zh-CN" b="1" dirty="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p:txBody>
      </p:sp>
      <p:grpSp>
        <p:nvGrpSpPr>
          <p:cNvPr id="31" name="组合 30">
            <a:extLst>
              <a:ext uri="{FF2B5EF4-FFF2-40B4-BE49-F238E27FC236}">
                <a16:creationId xmlns:a16="http://schemas.microsoft.com/office/drawing/2014/main" id="{290B7996-B992-42A8-8374-9C806FC7AD1E}"/>
              </a:ext>
            </a:extLst>
          </p:cNvPr>
          <p:cNvGrpSpPr/>
          <p:nvPr/>
        </p:nvGrpSpPr>
        <p:grpSpPr>
          <a:xfrm>
            <a:off x="4580682" y="3489042"/>
            <a:ext cx="3552290" cy="2586714"/>
            <a:chOff x="5104049" y="3738290"/>
            <a:chExt cx="3552290" cy="2586714"/>
          </a:xfrm>
        </p:grpSpPr>
        <p:pic>
          <p:nvPicPr>
            <p:cNvPr id="24" name="图片 23">
              <a:extLst>
                <a:ext uri="{FF2B5EF4-FFF2-40B4-BE49-F238E27FC236}">
                  <a16:creationId xmlns:a16="http://schemas.microsoft.com/office/drawing/2014/main" id="{1E07C042-E749-4417-A807-34FAC112761C}"/>
                </a:ext>
              </a:extLst>
            </p:cNvPr>
            <p:cNvPicPr>
              <a:picLocks noChangeAspect="1"/>
            </p:cNvPicPr>
            <p:nvPr/>
          </p:nvPicPr>
          <p:blipFill rotWithShape="1">
            <a:blip r:embed="rId4">
              <a:extLst>
                <a:ext uri="{28A0092B-C50C-407E-A947-70E740481C1C}">
                  <a14:useLocalDpi xmlns:a14="http://schemas.microsoft.com/office/drawing/2010/main" val="0"/>
                </a:ext>
              </a:extLst>
            </a:blip>
            <a:srcRect t="16855" b="13391"/>
            <a:stretch/>
          </p:blipFill>
          <p:spPr>
            <a:xfrm>
              <a:off x="5104049" y="4466593"/>
              <a:ext cx="3552290" cy="1858411"/>
            </a:xfrm>
            <a:prstGeom prst="rect">
              <a:avLst/>
            </a:prstGeom>
          </p:spPr>
        </p:pic>
        <p:pic>
          <p:nvPicPr>
            <p:cNvPr id="19" name="图片 18">
              <a:extLst>
                <a:ext uri="{FF2B5EF4-FFF2-40B4-BE49-F238E27FC236}">
                  <a16:creationId xmlns:a16="http://schemas.microsoft.com/office/drawing/2014/main" id="{94669443-FD29-4D8C-8F48-26B5041EAEF2}"/>
                </a:ext>
              </a:extLst>
            </p:cNvPr>
            <p:cNvPicPr>
              <a:picLocks noChangeAspect="1"/>
            </p:cNvPicPr>
            <p:nvPr/>
          </p:nvPicPr>
          <p:blipFill>
            <a:blip r:embed="rId5"/>
            <a:stretch>
              <a:fillRect/>
            </a:stretch>
          </p:blipFill>
          <p:spPr>
            <a:xfrm>
              <a:off x="7339631" y="3738290"/>
              <a:ext cx="980952" cy="371429"/>
            </a:xfrm>
            <a:prstGeom prst="rect">
              <a:avLst/>
            </a:prstGeom>
          </p:spPr>
        </p:pic>
        <p:cxnSp>
          <p:nvCxnSpPr>
            <p:cNvPr id="21" name="直接箭头连接符 20">
              <a:extLst>
                <a:ext uri="{FF2B5EF4-FFF2-40B4-BE49-F238E27FC236}">
                  <a16:creationId xmlns:a16="http://schemas.microsoft.com/office/drawing/2014/main" id="{1E59DA47-7F1A-4F00-99BF-AB50FA4CA91C}"/>
                </a:ext>
              </a:extLst>
            </p:cNvPr>
            <p:cNvCxnSpPr>
              <a:cxnSpLocks/>
            </p:cNvCxnSpPr>
            <p:nvPr/>
          </p:nvCxnSpPr>
          <p:spPr>
            <a:xfrm flipV="1">
              <a:off x="6441460" y="4109719"/>
              <a:ext cx="997057" cy="79640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6" name="文本框 25">
            <a:extLst>
              <a:ext uri="{FF2B5EF4-FFF2-40B4-BE49-F238E27FC236}">
                <a16:creationId xmlns:a16="http://schemas.microsoft.com/office/drawing/2014/main" id="{6DF5BAA4-2AC1-47FE-B863-CB6067802A4D}"/>
              </a:ext>
            </a:extLst>
          </p:cNvPr>
          <p:cNvSpPr txBox="1"/>
          <p:nvPr/>
        </p:nvSpPr>
        <p:spPr>
          <a:xfrm>
            <a:off x="8255777" y="3489042"/>
            <a:ext cx="4002898" cy="2031325"/>
          </a:xfrm>
          <a:prstGeom prst="rect">
            <a:avLst/>
          </a:prstGeom>
          <a:noFill/>
        </p:spPr>
        <p:txBody>
          <a:bodyPr wrap="square" rtlCol="0">
            <a:spAutoFit/>
          </a:bodyPr>
          <a:lstStyle/>
          <a:p>
            <a:r>
              <a:rPr lang="en-US" altLang="zh-CN" dirty="0"/>
              <a:t>Z</a:t>
            </a:r>
            <a:r>
              <a:rPr lang="zh-CN" altLang="en-US" dirty="0"/>
              <a:t>是</a:t>
            </a:r>
            <a:r>
              <a:rPr lang="en-US" altLang="zh-CN" dirty="0"/>
              <a:t>x</a:t>
            </a:r>
            <a:r>
              <a:rPr lang="zh-CN" altLang="en-US" dirty="0"/>
              <a:t>的压缩表示</a:t>
            </a:r>
            <a:endParaRPr lang="en-US" altLang="zh-CN" dirty="0"/>
          </a:p>
          <a:p>
            <a:endParaRPr lang="en-US" altLang="zh-CN" dirty="0"/>
          </a:p>
          <a:p>
            <a:r>
              <a:rPr lang="zh-CN" altLang="en-US" dirty="0"/>
              <a:t>最小化以丢弃冗余信息</a:t>
            </a:r>
            <a:endParaRPr lang="en-US" altLang="zh-CN" dirty="0"/>
          </a:p>
          <a:p>
            <a:endParaRPr lang="en-US" altLang="zh-CN" dirty="0"/>
          </a:p>
          <a:p>
            <a:r>
              <a:rPr lang="zh-CN" altLang="en-US" dirty="0"/>
              <a:t>但同样会带来负面问题：</a:t>
            </a:r>
            <a:endParaRPr lang="en-US" altLang="zh-CN" dirty="0"/>
          </a:p>
          <a:p>
            <a:endParaRPr lang="en-US" altLang="zh-CN" dirty="0"/>
          </a:p>
          <a:p>
            <a:r>
              <a:rPr lang="zh-CN" altLang="en-US" dirty="0"/>
              <a:t>例如</a:t>
            </a:r>
          </a:p>
        </p:txBody>
      </p:sp>
      <p:pic>
        <p:nvPicPr>
          <p:cNvPr id="30" name="图片 29" descr="\documentclass{article}&#10;\usepackage{amsmath}&#10;\pagestyle{empty}&#10;\begin{document}&#10;&#10;&#10;$I(X;Z)=0$&#10;&#10;\end{document}" title="IguanaTex Bitmap Display">
            <a:extLst>
              <a:ext uri="{FF2B5EF4-FFF2-40B4-BE49-F238E27FC236}">
                <a16:creationId xmlns:a16="http://schemas.microsoft.com/office/drawing/2014/main" id="{3F08F65A-6DB8-465B-A27E-6174DC5B1E20}"/>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8844737" y="5214102"/>
            <a:ext cx="1176686" cy="229029"/>
          </a:xfrm>
          <a:prstGeom prst="rect">
            <a:avLst/>
          </a:prstGeom>
        </p:spPr>
      </p:pic>
      <p:sp>
        <p:nvSpPr>
          <p:cNvPr id="32" name="文本框 31">
            <a:extLst>
              <a:ext uri="{FF2B5EF4-FFF2-40B4-BE49-F238E27FC236}">
                <a16:creationId xmlns:a16="http://schemas.microsoft.com/office/drawing/2014/main" id="{4CA9835A-126E-4C0E-985A-FC67621FC6E8}"/>
              </a:ext>
            </a:extLst>
          </p:cNvPr>
          <p:cNvSpPr txBox="1"/>
          <p:nvPr/>
        </p:nvSpPr>
        <p:spPr>
          <a:xfrm>
            <a:off x="6096000" y="6248400"/>
            <a:ext cx="5495925" cy="369332"/>
          </a:xfrm>
          <a:prstGeom prst="rect">
            <a:avLst/>
          </a:prstGeom>
          <a:noFill/>
        </p:spPr>
        <p:txBody>
          <a:bodyPr wrap="square" rtlCol="0">
            <a:spAutoFit/>
          </a:bodyPr>
          <a:lstStyle/>
          <a:p>
            <a:r>
              <a:rPr lang="zh-CN" altLang="en-US" dirty="0">
                <a:highlight>
                  <a:srgbClr val="FFFF00"/>
                </a:highlight>
              </a:rPr>
              <a:t>此外，这样的优化没考虑到部分共享信息的丢失</a:t>
            </a:r>
          </a:p>
        </p:txBody>
      </p:sp>
      <p:cxnSp>
        <p:nvCxnSpPr>
          <p:cNvPr id="33" name="直接箭头连接符 32">
            <a:extLst>
              <a:ext uri="{FF2B5EF4-FFF2-40B4-BE49-F238E27FC236}">
                <a16:creationId xmlns:a16="http://schemas.microsoft.com/office/drawing/2014/main" id="{E9D62C76-3A38-4B38-BB9C-99CAF5B28626}"/>
              </a:ext>
            </a:extLst>
          </p:cNvPr>
          <p:cNvCxnSpPr>
            <a:cxnSpLocks/>
          </p:cNvCxnSpPr>
          <p:nvPr/>
        </p:nvCxnSpPr>
        <p:spPr>
          <a:xfrm flipH="1" flipV="1">
            <a:off x="6310296" y="5076825"/>
            <a:ext cx="2745489" cy="1171576"/>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FF0FC274-5DBA-463B-9AF1-B056005B5532}"/>
              </a:ext>
            </a:extLst>
          </p:cNvPr>
          <p:cNvSpPr txBox="1"/>
          <p:nvPr/>
        </p:nvSpPr>
        <p:spPr>
          <a:xfrm>
            <a:off x="142044" y="524206"/>
            <a:ext cx="11949344" cy="6219494"/>
          </a:xfrm>
          <a:prstGeom prst="rect">
            <a:avLst/>
          </a:prstGeom>
          <a:noFill/>
          <a:ln w="12700">
            <a:solidFill>
              <a:schemeClr val="tx1"/>
            </a:solidFill>
            <a:prstDash val="dash"/>
          </a:ln>
        </p:spPr>
        <p:txBody>
          <a:bodyPr wrap="square" rtlCol="0">
            <a:spAutoFit/>
          </a:bodyPr>
          <a:lstStyle/>
          <a:p>
            <a:endParaRPr lang="zh-CN" altLang="en-US" dirty="0"/>
          </a:p>
        </p:txBody>
      </p:sp>
    </p:spTree>
    <p:extLst>
      <p:ext uri="{BB962C8B-B14F-4D97-AF65-F5344CB8AC3E}">
        <p14:creationId xmlns:p14="http://schemas.microsoft.com/office/powerpoint/2010/main" val="3768356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89C6571-CFAE-4AEC-BB88-95FA51179F67}"/>
              </a:ext>
            </a:extLst>
          </p:cNvPr>
          <p:cNvPicPr>
            <a:picLocks noChangeAspect="1"/>
          </p:cNvPicPr>
          <p:nvPr/>
        </p:nvPicPr>
        <p:blipFill>
          <a:blip r:embed="rId6"/>
          <a:stretch>
            <a:fillRect/>
          </a:stretch>
        </p:blipFill>
        <p:spPr>
          <a:xfrm>
            <a:off x="159515" y="1654354"/>
            <a:ext cx="5743040" cy="2512580"/>
          </a:xfrm>
          <a:prstGeom prst="rect">
            <a:avLst/>
          </a:prstGeom>
        </p:spPr>
      </p:pic>
      <p:sp>
        <p:nvSpPr>
          <p:cNvPr id="6" name="文本框 5">
            <a:extLst>
              <a:ext uri="{FF2B5EF4-FFF2-40B4-BE49-F238E27FC236}">
                <a16:creationId xmlns:a16="http://schemas.microsoft.com/office/drawing/2014/main" id="{7110943B-115A-4678-9BE0-3101AFC65D17}"/>
              </a:ext>
            </a:extLst>
          </p:cNvPr>
          <p:cNvSpPr txBox="1"/>
          <p:nvPr/>
        </p:nvSpPr>
        <p:spPr>
          <a:xfrm>
            <a:off x="1033324" y="734110"/>
            <a:ext cx="11106150"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Self-Supervised Information Bottleneck for Deep Multi-View Subspace Clustering (SIB-MSC) (</a:t>
            </a:r>
            <a:r>
              <a:rPr lang="en-US" altLang="zh-CN" dirty="0" err="1">
                <a:latin typeface="Times New Roman" panose="02020603050405020304" pitchFamily="18" charset="0"/>
                <a:cs typeface="Times New Roman" panose="02020603050405020304" pitchFamily="18" charset="0"/>
              </a:rPr>
              <a:t>arXiv</a:t>
            </a:r>
            <a:r>
              <a:rPr lang="en-US" altLang="zh-CN" dirty="0">
                <a:latin typeface="Times New Roman" panose="02020603050405020304" pitchFamily="18" charset="0"/>
                <a:cs typeface="Times New Roman" panose="02020603050405020304" pitchFamily="18" charset="0"/>
              </a:rPr>
              <a:t> 22)</a:t>
            </a:r>
            <a:endParaRPr lang="zh-CN" altLang="en-US" dirty="0"/>
          </a:p>
        </p:txBody>
      </p:sp>
      <p:sp>
        <p:nvSpPr>
          <p:cNvPr id="7" name="文本框 6">
            <a:extLst>
              <a:ext uri="{FF2B5EF4-FFF2-40B4-BE49-F238E27FC236}">
                <a16:creationId xmlns:a16="http://schemas.microsoft.com/office/drawing/2014/main" id="{8F1735C8-4101-4B3C-9A36-C96558A9E257}"/>
              </a:ext>
            </a:extLst>
          </p:cNvPr>
          <p:cNvSpPr txBox="1"/>
          <p:nvPr/>
        </p:nvSpPr>
        <p:spPr>
          <a:xfrm>
            <a:off x="0" y="15391"/>
            <a:ext cx="12192000" cy="369332"/>
          </a:xfrm>
          <a:prstGeom prst="rect">
            <a:avLst/>
          </a:prstGeom>
          <a:solidFill>
            <a:srgbClr val="002060"/>
          </a:solidFill>
        </p:spPr>
        <p:txBody>
          <a:bodyPr wrap="square" rtlCol="0">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CDFF1C46-59F5-4B11-9576-255E32B66040}"/>
              </a:ext>
            </a:extLst>
          </p:cNvPr>
          <p:cNvSpPr txBox="1"/>
          <p:nvPr/>
        </p:nvSpPr>
        <p:spPr>
          <a:xfrm>
            <a:off x="2" y="0"/>
            <a:ext cx="10484526" cy="400110"/>
          </a:xfrm>
          <a:prstGeom prst="rect">
            <a:avLst/>
          </a:prstGeom>
          <a:noFill/>
        </p:spPr>
        <p:txBody>
          <a:bodyPr wrap="square">
            <a:spAutoFit/>
          </a:bodyPr>
          <a:lstStyle/>
          <a:p>
            <a:r>
              <a:rPr lang="en-US" altLang="zh-CN" sz="2000" b="1" dirty="0">
                <a:solidFill>
                  <a:schemeClr val="accent4">
                    <a:lumMod val="60000"/>
                    <a:lumOff val="40000"/>
                  </a:schemeClr>
                </a:solidFill>
                <a:latin typeface="微软雅黑" panose="020B0503020204020204" pitchFamily="34" charset="-122"/>
                <a:ea typeface="微软雅黑" panose="020B0503020204020204" pitchFamily="34" charset="-122"/>
              </a:rPr>
              <a:t>Mutual Information for multi-view clustering</a:t>
            </a:r>
            <a:r>
              <a:rPr lang="zh-CN" altLang="en-US" sz="2000" b="1" dirty="0">
                <a:solidFill>
                  <a:schemeClr val="accent4">
                    <a:lumMod val="60000"/>
                    <a:lumOff val="40000"/>
                  </a:schemeClr>
                </a:solidFill>
                <a:latin typeface="微软雅黑" panose="020B0503020204020204" pitchFamily="34" charset="-122"/>
                <a:ea typeface="微软雅黑" panose="020B0503020204020204" pitchFamily="34" charset="-122"/>
              </a:rPr>
              <a:t> </a:t>
            </a:r>
            <a:r>
              <a:rPr lang="en-US" altLang="zh-CN" sz="2000" b="1" dirty="0">
                <a:solidFill>
                  <a:schemeClr val="accent4">
                    <a:lumMod val="60000"/>
                    <a:lumOff val="40000"/>
                  </a:schemeClr>
                </a:solidFill>
                <a:latin typeface="微软雅黑" panose="020B0503020204020204" pitchFamily="34" charset="-122"/>
                <a:ea typeface="微软雅黑" panose="020B0503020204020204" pitchFamily="34" charset="-122"/>
              </a:rPr>
              <a:t>task</a:t>
            </a:r>
            <a:endParaRPr lang="zh-CN" altLang="en-US" sz="2000" b="1" dirty="0">
              <a:solidFill>
                <a:schemeClr val="accent4">
                  <a:lumMod val="60000"/>
                  <a:lumOff val="40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1CF4F19-F285-4B59-B4EA-D51D643C832A}"/>
              </a:ext>
            </a:extLst>
          </p:cNvPr>
          <p:cNvPicPr>
            <a:picLocks noChangeAspect="1"/>
          </p:cNvPicPr>
          <p:nvPr/>
        </p:nvPicPr>
        <p:blipFill>
          <a:blip r:embed="rId7"/>
          <a:stretch>
            <a:fillRect/>
          </a:stretch>
        </p:blipFill>
        <p:spPr>
          <a:xfrm>
            <a:off x="6159287" y="2629701"/>
            <a:ext cx="4904762" cy="809524"/>
          </a:xfrm>
          <a:prstGeom prst="rect">
            <a:avLst/>
          </a:prstGeom>
        </p:spPr>
      </p:pic>
      <p:pic>
        <p:nvPicPr>
          <p:cNvPr id="12" name="图片 11">
            <a:extLst>
              <a:ext uri="{FF2B5EF4-FFF2-40B4-BE49-F238E27FC236}">
                <a16:creationId xmlns:a16="http://schemas.microsoft.com/office/drawing/2014/main" id="{865B780F-0F13-4BBE-B530-575DB139E9D5}"/>
              </a:ext>
            </a:extLst>
          </p:cNvPr>
          <p:cNvPicPr>
            <a:picLocks noChangeAspect="1"/>
          </p:cNvPicPr>
          <p:nvPr/>
        </p:nvPicPr>
        <p:blipFill>
          <a:blip r:embed="rId8"/>
          <a:stretch>
            <a:fillRect/>
          </a:stretch>
        </p:blipFill>
        <p:spPr>
          <a:xfrm>
            <a:off x="1483145" y="5953202"/>
            <a:ext cx="4028571" cy="590476"/>
          </a:xfrm>
          <a:prstGeom prst="rect">
            <a:avLst/>
          </a:prstGeom>
        </p:spPr>
      </p:pic>
      <p:sp>
        <p:nvSpPr>
          <p:cNvPr id="2" name="文本框 1">
            <a:extLst>
              <a:ext uri="{FF2B5EF4-FFF2-40B4-BE49-F238E27FC236}">
                <a16:creationId xmlns:a16="http://schemas.microsoft.com/office/drawing/2014/main" id="{8F763796-D27E-4B61-AF3F-12D96310A931}"/>
              </a:ext>
            </a:extLst>
          </p:cNvPr>
          <p:cNvSpPr txBox="1"/>
          <p:nvPr/>
        </p:nvSpPr>
        <p:spPr>
          <a:xfrm>
            <a:off x="310718" y="5427312"/>
            <a:ext cx="352443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DMIM: </a:t>
            </a:r>
            <a:endParaRPr lang="zh-CN" altLang="en-US" dirty="0">
              <a:latin typeface="Times New Roman" panose="02020603050405020304" pitchFamily="18" charset="0"/>
              <a:cs typeface="Times New Roman" panose="02020603050405020304" pitchFamily="18" charset="0"/>
            </a:endParaRPr>
          </a:p>
        </p:txBody>
      </p:sp>
      <p:pic>
        <p:nvPicPr>
          <p:cNvPr id="17" name="图片 16">
            <a:extLst>
              <a:ext uri="{FF2B5EF4-FFF2-40B4-BE49-F238E27FC236}">
                <a16:creationId xmlns:a16="http://schemas.microsoft.com/office/drawing/2014/main" id="{E71C989D-607C-4BED-8C4B-DD6143CE7B6B}"/>
              </a:ext>
            </a:extLst>
          </p:cNvPr>
          <p:cNvPicPr>
            <a:picLocks noChangeAspect="1"/>
          </p:cNvPicPr>
          <p:nvPr/>
        </p:nvPicPr>
        <p:blipFill>
          <a:blip r:embed="rId8"/>
          <a:stretch>
            <a:fillRect/>
          </a:stretch>
        </p:blipFill>
        <p:spPr>
          <a:xfrm>
            <a:off x="6159287" y="1834091"/>
            <a:ext cx="4028571" cy="590476"/>
          </a:xfrm>
          <a:prstGeom prst="rect">
            <a:avLst/>
          </a:prstGeom>
        </p:spPr>
      </p:pic>
      <p:sp>
        <p:nvSpPr>
          <p:cNvPr id="19" name="文本框 18">
            <a:extLst>
              <a:ext uri="{FF2B5EF4-FFF2-40B4-BE49-F238E27FC236}">
                <a16:creationId xmlns:a16="http://schemas.microsoft.com/office/drawing/2014/main" id="{E35BFD05-4A6E-44E9-9E9E-0A29E11AD4B4}"/>
              </a:ext>
            </a:extLst>
          </p:cNvPr>
          <p:cNvSpPr txBox="1"/>
          <p:nvPr/>
        </p:nvSpPr>
        <p:spPr>
          <a:xfrm>
            <a:off x="310718" y="6032316"/>
            <a:ext cx="1172427"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SIB-MSC:</a:t>
            </a:r>
            <a:endParaRPr lang="zh-CN" altLang="en-US" dirty="0">
              <a:latin typeface="Times New Roman" panose="02020603050405020304" pitchFamily="18" charset="0"/>
              <a:cs typeface="Times New Roman" panose="02020603050405020304" pitchFamily="18" charset="0"/>
            </a:endParaRPr>
          </a:p>
        </p:txBody>
      </p:sp>
      <p:cxnSp>
        <p:nvCxnSpPr>
          <p:cNvPr id="22" name="直接箭头连接符 21">
            <a:extLst>
              <a:ext uri="{FF2B5EF4-FFF2-40B4-BE49-F238E27FC236}">
                <a16:creationId xmlns:a16="http://schemas.microsoft.com/office/drawing/2014/main" id="{D74FF717-DF81-43A7-873A-B8768572DD7F}"/>
              </a:ext>
            </a:extLst>
          </p:cNvPr>
          <p:cNvCxnSpPr>
            <a:cxnSpLocks/>
          </p:cNvCxnSpPr>
          <p:nvPr/>
        </p:nvCxnSpPr>
        <p:spPr>
          <a:xfrm flipV="1">
            <a:off x="8034883" y="3464102"/>
            <a:ext cx="100416" cy="397974"/>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8869AFB5-CDDF-41D7-B073-D0BC2C2FBE54}"/>
              </a:ext>
            </a:extLst>
          </p:cNvPr>
          <p:cNvSpPr txBox="1"/>
          <p:nvPr/>
        </p:nvSpPr>
        <p:spPr>
          <a:xfrm>
            <a:off x="5949702" y="3886954"/>
            <a:ext cx="618977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条件互信息：测量     可以从     中捕获多少与    无关的信息   </a:t>
            </a:r>
          </a:p>
        </p:txBody>
      </p:sp>
      <p:pic>
        <p:nvPicPr>
          <p:cNvPr id="28" name="图片 27" descr="\documentclass{article}&#10;\usepackage{amsmath}&#10;\pagestyle{empty}&#10;\begin{document}&#10;&#10;$z_c^i$&#10;&#10;&#10;\end{document}" title="IguanaTex Bitmap Display">
            <a:extLst>
              <a:ext uri="{FF2B5EF4-FFF2-40B4-BE49-F238E27FC236}">
                <a16:creationId xmlns:a16="http://schemas.microsoft.com/office/drawing/2014/main" id="{BC8E841F-5B18-4D21-B069-D7D6E2B53E4F}"/>
              </a:ext>
            </a:extLst>
          </p:cNvPr>
          <p:cNvPicPr>
            <a:picLocks noChangeAspect="1"/>
          </p:cNvPicPr>
          <p:nvPr>
            <p:custDataLst>
              <p:tags r:id="rId1"/>
            </p:custDataLst>
          </p:nvPr>
        </p:nvPicPr>
        <p:blipFill>
          <a:blip r:embed="rId9">
            <a:extLst>
              <a:ext uri="{28A0092B-C50C-407E-A947-70E740481C1C}">
                <a14:useLocalDpi xmlns:a14="http://schemas.microsoft.com/office/drawing/2010/main" val="0"/>
              </a:ext>
            </a:extLst>
          </a:blip>
          <a:stretch>
            <a:fillRect/>
          </a:stretch>
        </p:blipFill>
        <p:spPr>
          <a:xfrm>
            <a:off x="8941330" y="3950826"/>
            <a:ext cx="175543" cy="245486"/>
          </a:xfrm>
          <a:prstGeom prst="rect">
            <a:avLst/>
          </a:prstGeom>
        </p:spPr>
      </p:pic>
      <p:pic>
        <p:nvPicPr>
          <p:cNvPr id="30" name="图片 29" descr="\documentclass{article}&#10;\usepackage{amsmath}&#10;\pagestyle{empty}&#10;\begin{document}&#10;&#10;$v^i$&#10;&#10;&#10;\end{document}" title="IguanaTex Bitmap Display">
            <a:extLst>
              <a:ext uri="{FF2B5EF4-FFF2-40B4-BE49-F238E27FC236}">
                <a16:creationId xmlns:a16="http://schemas.microsoft.com/office/drawing/2014/main" id="{F5B0696A-B9B1-4691-88CC-85680F3735AB}"/>
              </a:ext>
            </a:extLst>
          </p:cNvPr>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7937625" y="3976305"/>
            <a:ext cx="170057" cy="190629"/>
          </a:xfrm>
          <a:prstGeom prst="rect">
            <a:avLst/>
          </a:prstGeom>
        </p:spPr>
      </p:pic>
      <p:pic>
        <p:nvPicPr>
          <p:cNvPr id="33" name="图片 32" descr="\documentclass{article}&#10;\usepackage{amsmath}&#10;\pagestyle{empty}&#10;\begin{document}&#10;&#10;$z_c^j$&#10;&#10;&#10;\end{document}" title="IguanaTex Bitmap Display">
            <a:extLst>
              <a:ext uri="{FF2B5EF4-FFF2-40B4-BE49-F238E27FC236}">
                <a16:creationId xmlns:a16="http://schemas.microsoft.com/office/drawing/2014/main" id="{BCFD2228-AA3E-44C7-A241-BB61791D2BAE}"/>
              </a:ext>
            </a:extLst>
          </p:cNvPr>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10612019" y="3950826"/>
            <a:ext cx="176914" cy="245486"/>
          </a:xfrm>
          <a:prstGeom prst="rect">
            <a:avLst/>
          </a:prstGeom>
        </p:spPr>
      </p:pic>
      <p:pic>
        <p:nvPicPr>
          <p:cNvPr id="35" name="图片 34" descr="\documentclass{article}&#10;\usepackage{amsmath}&#10;\pagestyle{empty}&#10;\begin{document}&#10;&#10;&#10;$ max \ I(Z_1;Z_2) - I(X_1;Z_1) - I(X_2;Z_2)$&#10;&#10;\end{document}" title="IguanaTex Bitmap Display">
            <a:extLst>
              <a:ext uri="{FF2B5EF4-FFF2-40B4-BE49-F238E27FC236}">
                <a16:creationId xmlns:a16="http://schemas.microsoft.com/office/drawing/2014/main" id="{322821B7-060F-44BA-8432-5FCE61E28C1C}"/>
              </a:ext>
            </a:extLst>
          </p:cNvPr>
          <p:cNvPicPr>
            <a:picLocks noChangeAspect="1"/>
          </p:cNvPicPr>
          <p:nvPr>
            <p:custDataLst>
              <p:tags r:id="rId4"/>
            </p:custDataLst>
          </p:nvPr>
        </p:nvPicPr>
        <p:blipFill>
          <a:blip r:embed="rId12">
            <a:extLst>
              <a:ext uri="{28A0092B-C50C-407E-A947-70E740481C1C}">
                <a14:useLocalDpi xmlns:a14="http://schemas.microsoft.com/office/drawing/2010/main" val="0"/>
              </a:ext>
            </a:extLst>
          </a:blip>
          <a:stretch>
            <a:fillRect/>
          </a:stretch>
        </p:blipFill>
        <p:spPr>
          <a:xfrm>
            <a:off x="1377027" y="5484740"/>
            <a:ext cx="4283423" cy="254477"/>
          </a:xfrm>
          <a:prstGeom prst="rect">
            <a:avLst/>
          </a:prstGeom>
        </p:spPr>
      </p:pic>
      <p:sp>
        <p:nvSpPr>
          <p:cNvPr id="18" name="文本框 17">
            <a:extLst>
              <a:ext uri="{FF2B5EF4-FFF2-40B4-BE49-F238E27FC236}">
                <a16:creationId xmlns:a16="http://schemas.microsoft.com/office/drawing/2014/main" id="{34B8252F-5A04-4B3C-B82A-2D8573B914AA}"/>
              </a:ext>
            </a:extLst>
          </p:cNvPr>
          <p:cNvSpPr txBox="1"/>
          <p:nvPr/>
        </p:nvSpPr>
        <p:spPr>
          <a:xfrm>
            <a:off x="142044" y="524206"/>
            <a:ext cx="11949344" cy="6219494"/>
          </a:xfrm>
          <a:prstGeom prst="rect">
            <a:avLst/>
          </a:prstGeom>
          <a:noFill/>
          <a:ln w="12700">
            <a:solidFill>
              <a:schemeClr val="tx1"/>
            </a:solidFill>
            <a:prstDash val="dash"/>
          </a:ln>
        </p:spPr>
        <p:txBody>
          <a:bodyPr wrap="square" rtlCol="0">
            <a:spAutoFit/>
          </a:bodyPr>
          <a:lstStyle/>
          <a:p>
            <a:endParaRPr lang="zh-CN" altLang="en-US" dirty="0"/>
          </a:p>
        </p:txBody>
      </p:sp>
    </p:spTree>
    <p:extLst>
      <p:ext uri="{BB962C8B-B14F-4D97-AF65-F5344CB8AC3E}">
        <p14:creationId xmlns:p14="http://schemas.microsoft.com/office/powerpoint/2010/main" val="2485775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110943B-115A-4678-9BE0-3101AFC65D17}"/>
              </a:ext>
            </a:extLst>
          </p:cNvPr>
          <p:cNvSpPr txBox="1"/>
          <p:nvPr/>
        </p:nvSpPr>
        <p:spPr>
          <a:xfrm>
            <a:off x="309424" y="803264"/>
            <a:ext cx="11106150" cy="369332"/>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Information Bottleneck</a:t>
            </a:r>
            <a:endParaRPr lang="zh-CN" altLang="en-US" b="1" dirty="0"/>
          </a:p>
        </p:txBody>
      </p:sp>
      <p:sp>
        <p:nvSpPr>
          <p:cNvPr id="7" name="文本框 6">
            <a:extLst>
              <a:ext uri="{FF2B5EF4-FFF2-40B4-BE49-F238E27FC236}">
                <a16:creationId xmlns:a16="http://schemas.microsoft.com/office/drawing/2014/main" id="{8F1735C8-4101-4B3C-9A36-C96558A9E257}"/>
              </a:ext>
            </a:extLst>
          </p:cNvPr>
          <p:cNvSpPr txBox="1"/>
          <p:nvPr/>
        </p:nvSpPr>
        <p:spPr>
          <a:xfrm>
            <a:off x="0" y="15391"/>
            <a:ext cx="12192000" cy="369332"/>
          </a:xfrm>
          <a:prstGeom prst="rect">
            <a:avLst/>
          </a:prstGeom>
          <a:solidFill>
            <a:srgbClr val="002060"/>
          </a:solidFill>
        </p:spPr>
        <p:txBody>
          <a:bodyPr wrap="square" rtlCol="0">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CDFF1C46-59F5-4B11-9576-255E32B66040}"/>
              </a:ext>
            </a:extLst>
          </p:cNvPr>
          <p:cNvSpPr txBox="1"/>
          <p:nvPr/>
        </p:nvSpPr>
        <p:spPr>
          <a:xfrm>
            <a:off x="2" y="0"/>
            <a:ext cx="10484526" cy="400110"/>
          </a:xfrm>
          <a:prstGeom prst="rect">
            <a:avLst/>
          </a:prstGeom>
          <a:noFill/>
        </p:spPr>
        <p:txBody>
          <a:bodyPr wrap="square">
            <a:spAutoFit/>
          </a:bodyPr>
          <a:lstStyle/>
          <a:p>
            <a:r>
              <a:rPr lang="en-US" altLang="zh-CN" sz="2000" b="1" dirty="0">
                <a:solidFill>
                  <a:schemeClr val="accent4">
                    <a:lumMod val="60000"/>
                    <a:lumOff val="40000"/>
                  </a:schemeClr>
                </a:solidFill>
                <a:latin typeface="微软雅黑" panose="020B0503020204020204" pitchFamily="34" charset="-122"/>
                <a:ea typeface="微软雅黑" panose="020B0503020204020204" pitchFamily="34" charset="-122"/>
              </a:rPr>
              <a:t>Mutual Information for multi-view clustering</a:t>
            </a:r>
            <a:r>
              <a:rPr lang="zh-CN" altLang="en-US" sz="2000" b="1" dirty="0">
                <a:solidFill>
                  <a:schemeClr val="accent4">
                    <a:lumMod val="60000"/>
                    <a:lumOff val="40000"/>
                  </a:schemeClr>
                </a:solidFill>
                <a:latin typeface="微软雅黑" panose="020B0503020204020204" pitchFamily="34" charset="-122"/>
                <a:ea typeface="微软雅黑" panose="020B0503020204020204" pitchFamily="34" charset="-122"/>
              </a:rPr>
              <a:t> </a:t>
            </a:r>
            <a:r>
              <a:rPr lang="en-US" altLang="zh-CN" sz="2000" b="1" dirty="0">
                <a:solidFill>
                  <a:schemeClr val="accent4">
                    <a:lumMod val="60000"/>
                    <a:lumOff val="40000"/>
                  </a:schemeClr>
                </a:solidFill>
                <a:latin typeface="微软雅黑" panose="020B0503020204020204" pitchFamily="34" charset="-122"/>
                <a:ea typeface="微软雅黑" panose="020B0503020204020204" pitchFamily="34" charset="-122"/>
              </a:rPr>
              <a:t>task</a:t>
            </a:r>
            <a:endParaRPr lang="zh-CN" altLang="en-US" sz="2000" b="1" dirty="0">
              <a:solidFill>
                <a:schemeClr val="accent4">
                  <a:lumMod val="60000"/>
                  <a:lumOff val="40000"/>
                </a:schemeClr>
              </a:solidFill>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4F388B7E-E20C-4EAA-9BAB-82C42977E9FA}"/>
              </a:ext>
            </a:extLst>
          </p:cNvPr>
          <p:cNvPicPr>
            <a:picLocks noChangeAspect="1"/>
          </p:cNvPicPr>
          <p:nvPr/>
        </p:nvPicPr>
        <p:blipFill>
          <a:blip r:embed="rId4"/>
          <a:stretch>
            <a:fillRect/>
          </a:stretch>
        </p:blipFill>
        <p:spPr>
          <a:xfrm>
            <a:off x="114115" y="1360337"/>
            <a:ext cx="5489980" cy="3000037"/>
          </a:xfrm>
          <a:prstGeom prst="rect">
            <a:avLst/>
          </a:prstGeom>
        </p:spPr>
      </p:pic>
      <p:pic>
        <p:nvPicPr>
          <p:cNvPr id="32" name="图片 31" descr="\documentclass{article}&#10;\usepackage{amsmath}&#10;\pagestyle{empty}&#10;\begin{document}&#10;&#10;$max\ \  I(Y;T) - \beta I(X;T)$&#10;&#10;&#10;\end{document}" title="IguanaTex Bitmap Display">
            <a:extLst>
              <a:ext uri="{FF2B5EF4-FFF2-40B4-BE49-F238E27FC236}">
                <a16:creationId xmlns:a16="http://schemas.microsoft.com/office/drawing/2014/main" id="{31C59C95-44CD-49F4-8F9F-7D9F82232D08}"/>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6189494" y="2010876"/>
            <a:ext cx="4038327" cy="369332"/>
          </a:xfrm>
          <a:prstGeom prst="rect">
            <a:avLst/>
          </a:prstGeom>
        </p:spPr>
      </p:pic>
      <p:sp>
        <p:nvSpPr>
          <p:cNvPr id="23" name="文本框 22">
            <a:extLst>
              <a:ext uri="{FF2B5EF4-FFF2-40B4-BE49-F238E27FC236}">
                <a16:creationId xmlns:a16="http://schemas.microsoft.com/office/drawing/2014/main" id="{1D86DCD5-8247-4506-A4AB-9A14FB5C841B}"/>
              </a:ext>
            </a:extLst>
          </p:cNvPr>
          <p:cNvSpPr txBox="1"/>
          <p:nvPr/>
        </p:nvSpPr>
        <p:spPr>
          <a:xfrm>
            <a:off x="5064711" y="2680080"/>
            <a:ext cx="6949735" cy="923330"/>
          </a:xfrm>
          <a:prstGeom prst="rect">
            <a:avLst/>
          </a:prstGeom>
          <a:noFill/>
        </p:spPr>
        <p:txBody>
          <a:bodyPr wrap="square" rtlCol="0">
            <a:spAutoFit/>
          </a:bodyPr>
          <a:lstStyle/>
          <a:p>
            <a:r>
              <a:rPr lang="zh-CN" altLang="en-US" dirty="0"/>
              <a:t>信息瓶颈导致：不是所有的</a:t>
            </a:r>
            <a:r>
              <a:rPr lang="en-US" altLang="zh-CN" dirty="0"/>
              <a:t>view</a:t>
            </a:r>
            <a:r>
              <a:rPr lang="zh-CN" altLang="en-US" dirty="0"/>
              <a:t>都能参与，只有有限的来使</a:t>
            </a:r>
            <a:r>
              <a:rPr lang="en-US" altLang="zh-CN" dirty="0"/>
              <a:t>T</a:t>
            </a:r>
            <a:r>
              <a:rPr lang="zh-CN" altLang="en-US" dirty="0"/>
              <a:t>预测</a:t>
            </a:r>
            <a:r>
              <a:rPr lang="en-US" altLang="zh-CN" dirty="0"/>
              <a:t>Y</a:t>
            </a:r>
          </a:p>
          <a:p>
            <a:endParaRPr lang="en-US" altLang="zh-CN" dirty="0"/>
          </a:p>
          <a:p>
            <a:endParaRPr lang="zh-CN" altLang="en-US" dirty="0"/>
          </a:p>
        </p:txBody>
      </p:sp>
      <p:sp>
        <p:nvSpPr>
          <p:cNvPr id="25" name="任意多边形: 形状 24">
            <a:extLst>
              <a:ext uri="{FF2B5EF4-FFF2-40B4-BE49-F238E27FC236}">
                <a16:creationId xmlns:a16="http://schemas.microsoft.com/office/drawing/2014/main" id="{A5CBDE68-82FF-4ADE-9026-BDBD30B7AE79}"/>
              </a:ext>
            </a:extLst>
          </p:cNvPr>
          <p:cNvSpPr/>
          <p:nvPr/>
        </p:nvSpPr>
        <p:spPr>
          <a:xfrm>
            <a:off x="8699746" y="2426284"/>
            <a:ext cx="1354931" cy="67095"/>
          </a:xfrm>
          <a:custGeom>
            <a:avLst/>
            <a:gdLst>
              <a:gd name="connsiteX0" fmla="*/ 0 w 1354931"/>
              <a:gd name="connsiteY0" fmla="*/ 23813 h 67095"/>
              <a:gd name="connsiteX1" fmla="*/ 30956 w 1354931"/>
              <a:gd name="connsiteY1" fmla="*/ 11907 h 67095"/>
              <a:gd name="connsiteX2" fmla="*/ 40481 w 1354931"/>
              <a:gd name="connsiteY2" fmla="*/ 9525 h 67095"/>
              <a:gd name="connsiteX3" fmla="*/ 47625 w 1354931"/>
              <a:gd name="connsiteY3" fmla="*/ 7144 h 67095"/>
              <a:gd name="connsiteX4" fmla="*/ 64294 w 1354931"/>
              <a:gd name="connsiteY4" fmla="*/ 11907 h 67095"/>
              <a:gd name="connsiteX5" fmla="*/ 66675 w 1354931"/>
              <a:gd name="connsiteY5" fmla="*/ 21432 h 67095"/>
              <a:gd name="connsiteX6" fmla="*/ 80963 w 1354931"/>
              <a:gd name="connsiteY6" fmla="*/ 33338 h 67095"/>
              <a:gd name="connsiteX7" fmla="*/ 97631 w 1354931"/>
              <a:gd name="connsiteY7" fmla="*/ 35719 h 67095"/>
              <a:gd name="connsiteX8" fmla="*/ 119063 w 1354931"/>
              <a:gd name="connsiteY8" fmla="*/ 26194 h 67095"/>
              <a:gd name="connsiteX9" fmla="*/ 135731 w 1354931"/>
              <a:gd name="connsiteY9" fmla="*/ 14288 h 67095"/>
              <a:gd name="connsiteX10" fmla="*/ 161925 w 1354931"/>
              <a:gd name="connsiteY10" fmla="*/ 0 h 67095"/>
              <a:gd name="connsiteX11" fmla="*/ 197644 w 1354931"/>
              <a:gd name="connsiteY11" fmla="*/ 33338 h 67095"/>
              <a:gd name="connsiteX12" fmla="*/ 238125 w 1354931"/>
              <a:gd name="connsiteY12" fmla="*/ 42863 h 67095"/>
              <a:gd name="connsiteX13" fmla="*/ 261938 w 1354931"/>
              <a:gd name="connsiteY13" fmla="*/ 40482 h 67095"/>
              <a:gd name="connsiteX14" fmla="*/ 288131 w 1354931"/>
              <a:gd name="connsiteY14" fmla="*/ 21432 h 67095"/>
              <a:gd name="connsiteX15" fmla="*/ 311944 w 1354931"/>
              <a:gd name="connsiteY15" fmla="*/ 7144 h 67095"/>
              <a:gd name="connsiteX16" fmla="*/ 378619 w 1354931"/>
              <a:gd name="connsiteY16" fmla="*/ 33338 h 67095"/>
              <a:gd name="connsiteX17" fmla="*/ 421481 w 1354931"/>
              <a:gd name="connsiteY17" fmla="*/ 45244 h 67095"/>
              <a:gd name="connsiteX18" fmla="*/ 557213 w 1354931"/>
              <a:gd name="connsiteY18" fmla="*/ 33338 h 67095"/>
              <a:gd name="connsiteX19" fmla="*/ 581025 w 1354931"/>
              <a:gd name="connsiteY19" fmla="*/ 28575 h 67095"/>
              <a:gd name="connsiteX20" fmla="*/ 640556 w 1354931"/>
              <a:gd name="connsiteY20" fmla="*/ 23813 h 67095"/>
              <a:gd name="connsiteX21" fmla="*/ 678656 w 1354931"/>
              <a:gd name="connsiteY21" fmla="*/ 38100 h 67095"/>
              <a:gd name="connsiteX22" fmla="*/ 783431 w 1354931"/>
              <a:gd name="connsiteY22" fmla="*/ 33338 h 67095"/>
              <a:gd name="connsiteX23" fmla="*/ 812006 w 1354931"/>
              <a:gd name="connsiteY23" fmla="*/ 26194 h 67095"/>
              <a:gd name="connsiteX24" fmla="*/ 821531 w 1354931"/>
              <a:gd name="connsiteY24" fmla="*/ 30957 h 67095"/>
              <a:gd name="connsiteX25" fmla="*/ 859631 w 1354931"/>
              <a:gd name="connsiteY25" fmla="*/ 52388 h 67095"/>
              <a:gd name="connsiteX26" fmla="*/ 900113 w 1354931"/>
              <a:gd name="connsiteY26" fmla="*/ 66675 h 67095"/>
              <a:gd name="connsiteX27" fmla="*/ 959644 w 1354931"/>
              <a:gd name="connsiteY27" fmla="*/ 64294 h 67095"/>
              <a:gd name="connsiteX28" fmla="*/ 1000125 w 1354931"/>
              <a:gd name="connsiteY28" fmla="*/ 40482 h 67095"/>
              <a:gd name="connsiteX29" fmla="*/ 1014413 w 1354931"/>
              <a:gd name="connsiteY29" fmla="*/ 30957 h 67095"/>
              <a:gd name="connsiteX30" fmla="*/ 1035844 w 1354931"/>
              <a:gd name="connsiteY30" fmla="*/ 28575 h 67095"/>
              <a:gd name="connsiteX31" fmla="*/ 1152525 w 1354931"/>
              <a:gd name="connsiteY31" fmla="*/ 47625 h 67095"/>
              <a:gd name="connsiteX32" fmla="*/ 1226344 w 1354931"/>
              <a:gd name="connsiteY32" fmla="*/ 40482 h 67095"/>
              <a:gd name="connsiteX33" fmla="*/ 1288256 w 1354931"/>
              <a:gd name="connsiteY33" fmla="*/ 45244 h 67095"/>
              <a:gd name="connsiteX34" fmla="*/ 1323975 w 1354931"/>
              <a:gd name="connsiteY34" fmla="*/ 40482 h 67095"/>
              <a:gd name="connsiteX35" fmla="*/ 1338263 w 1354931"/>
              <a:gd name="connsiteY35" fmla="*/ 42863 h 67095"/>
              <a:gd name="connsiteX36" fmla="*/ 1354931 w 1354931"/>
              <a:gd name="connsiteY36" fmla="*/ 47625 h 67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354931" h="67095">
                <a:moveTo>
                  <a:pt x="0" y="23813"/>
                </a:moveTo>
                <a:cubicBezTo>
                  <a:pt x="23836" y="19046"/>
                  <a:pt x="-429" y="24985"/>
                  <a:pt x="30956" y="11907"/>
                </a:cubicBezTo>
                <a:cubicBezTo>
                  <a:pt x="33977" y="10648"/>
                  <a:pt x="37334" y="10424"/>
                  <a:pt x="40481" y="9525"/>
                </a:cubicBezTo>
                <a:cubicBezTo>
                  <a:pt x="42895" y="8835"/>
                  <a:pt x="45244" y="7938"/>
                  <a:pt x="47625" y="7144"/>
                </a:cubicBezTo>
                <a:cubicBezTo>
                  <a:pt x="53181" y="8732"/>
                  <a:pt x="59671" y="8440"/>
                  <a:pt x="64294" y="11907"/>
                </a:cubicBezTo>
                <a:cubicBezTo>
                  <a:pt x="66912" y="13871"/>
                  <a:pt x="65051" y="18591"/>
                  <a:pt x="66675" y="21432"/>
                </a:cubicBezTo>
                <a:cubicBezTo>
                  <a:pt x="68141" y="23997"/>
                  <a:pt x="77563" y="32318"/>
                  <a:pt x="80963" y="33338"/>
                </a:cubicBezTo>
                <a:cubicBezTo>
                  <a:pt x="86339" y="34951"/>
                  <a:pt x="92075" y="34925"/>
                  <a:pt x="97631" y="35719"/>
                </a:cubicBezTo>
                <a:cubicBezTo>
                  <a:pt x="104775" y="32544"/>
                  <a:pt x="112249" y="30027"/>
                  <a:pt x="119063" y="26194"/>
                </a:cubicBezTo>
                <a:cubicBezTo>
                  <a:pt x="125014" y="22847"/>
                  <a:pt x="129988" y="17980"/>
                  <a:pt x="135731" y="14288"/>
                </a:cubicBezTo>
                <a:cubicBezTo>
                  <a:pt x="145602" y="7943"/>
                  <a:pt x="152157" y="4884"/>
                  <a:pt x="161925" y="0"/>
                </a:cubicBezTo>
                <a:cubicBezTo>
                  <a:pt x="166501" y="4576"/>
                  <a:pt x="192072" y="30886"/>
                  <a:pt x="197644" y="33338"/>
                </a:cubicBezTo>
                <a:cubicBezTo>
                  <a:pt x="210332" y="38921"/>
                  <a:pt x="224631" y="39688"/>
                  <a:pt x="238125" y="42863"/>
                </a:cubicBezTo>
                <a:cubicBezTo>
                  <a:pt x="246063" y="42069"/>
                  <a:pt x="254606" y="43624"/>
                  <a:pt x="261938" y="40482"/>
                </a:cubicBezTo>
                <a:cubicBezTo>
                  <a:pt x="271861" y="36229"/>
                  <a:pt x="279148" y="27421"/>
                  <a:pt x="288131" y="21432"/>
                </a:cubicBezTo>
                <a:cubicBezTo>
                  <a:pt x="295833" y="16297"/>
                  <a:pt x="304006" y="11907"/>
                  <a:pt x="311944" y="7144"/>
                </a:cubicBezTo>
                <a:cubicBezTo>
                  <a:pt x="338673" y="19024"/>
                  <a:pt x="345342" y="22545"/>
                  <a:pt x="378619" y="33338"/>
                </a:cubicBezTo>
                <a:cubicBezTo>
                  <a:pt x="392724" y="37913"/>
                  <a:pt x="407194" y="41275"/>
                  <a:pt x="421481" y="45244"/>
                </a:cubicBezTo>
                <a:lnTo>
                  <a:pt x="557213" y="33338"/>
                </a:lnTo>
                <a:cubicBezTo>
                  <a:pt x="565264" y="32497"/>
                  <a:pt x="573030" y="29838"/>
                  <a:pt x="581025" y="28575"/>
                </a:cubicBezTo>
                <a:cubicBezTo>
                  <a:pt x="598386" y="25834"/>
                  <a:pt x="624877" y="24793"/>
                  <a:pt x="640556" y="23813"/>
                </a:cubicBezTo>
                <a:cubicBezTo>
                  <a:pt x="653256" y="28575"/>
                  <a:pt x="665371" y="35365"/>
                  <a:pt x="678656" y="38100"/>
                </a:cubicBezTo>
                <a:cubicBezTo>
                  <a:pt x="712503" y="45069"/>
                  <a:pt x="750506" y="37137"/>
                  <a:pt x="783431" y="33338"/>
                </a:cubicBezTo>
                <a:cubicBezTo>
                  <a:pt x="792956" y="30957"/>
                  <a:pt x="802207" y="26806"/>
                  <a:pt x="812006" y="26194"/>
                </a:cubicBezTo>
                <a:cubicBezTo>
                  <a:pt x="815549" y="25973"/>
                  <a:pt x="818421" y="29246"/>
                  <a:pt x="821531" y="30957"/>
                </a:cubicBezTo>
                <a:cubicBezTo>
                  <a:pt x="834299" y="37979"/>
                  <a:pt x="846366" y="46359"/>
                  <a:pt x="859631" y="52388"/>
                </a:cubicBezTo>
                <a:cubicBezTo>
                  <a:pt x="872658" y="58309"/>
                  <a:pt x="886619" y="61913"/>
                  <a:pt x="900113" y="66675"/>
                </a:cubicBezTo>
                <a:cubicBezTo>
                  <a:pt x="919957" y="65881"/>
                  <a:pt x="940432" y="69325"/>
                  <a:pt x="959644" y="64294"/>
                </a:cubicBezTo>
                <a:cubicBezTo>
                  <a:pt x="974788" y="60328"/>
                  <a:pt x="986752" y="48622"/>
                  <a:pt x="1000125" y="40482"/>
                </a:cubicBezTo>
                <a:cubicBezTo>
                  <a:pt x="1005014" y="37506"/>
                  <a:pt x="1008983" y="32767"/>
                  <a:pt x="1014413" y="30957"/>
                </a:cubicBezTo>
                <a:cubicBezTo>
                  <a:pt x="1021232" y="28684"/>
                  <a:pt x="1028700" y="29369"/>
                  <a:pt x="1035844" y="28575"/>
                </a:cubicBezTo>
                <a:cubicBezTo>
                  <a:pt x="1065280" y="34665"/>
                  <a:pt x="1119005" y="48282"/>
                  <a:pt x="1152525" y="47625"/>
                </a:cubicBezTo>
                <a:cubicBezTo>
                  <a:pt x="1177242" y="47140"/>
                  <a:pt x="1201738" y="42863"/>
                  <a:pt x="1226344" y="40482"/>
                </a:cubicBezTo>
                <a:cubicBezTo>
                  <a:pt x="1238124" y="41553"/>
                  <a:pt x="1279580" y="45533"/>
                  <a:pt x="1288256" y="45244"/>
                </a:cubicBezTo>
                <a:cubicBezTo>
                  <a:pt x="1300261" y="44844"/>
                  <a:pt x="1312069" y="42069"/>
                  <a:pt x="1323975" y="40482"/>
                </a:cubicBezTo>
                <a:cubicBezTo>
                  <a:pt x="1328738" y="41276"/>
                  <a:pt x="1333579" y="41692"/>
                  <a:pt x="1338263" y="42863"/>
                </a:cubicBezTo>
                <a:cubicBezTo>
                  <a:pt x="1358317" y="47876"/>
                  <a:pt x="1346737" y="47625"/>
                  <a:pt x="1354931" y="4762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90253CF2-F515-4DBE-954E-F5FB5BA3D13B}"/>
              </a:ext>
            </a:extLst>
          </p:cNvPr>
          <p:cNvSpPr txBox="1"/>
          <p:nvPr/>
        </p:nvSpPr>
        <p:spPr>
          <a:xfrm>
            <a:off x="6587907" y="4093324"/>
            <a:ext cx="4888359" cy="2308324"/>
          </a:xfrm>
          <a:prstGeom prst="rect">
            <a:avLst/>
          </a:prstGeom>
          <a:noFill/>
        </p:spPr>
        <p:txBody>
          <a:bodyPr wrap="square" rtlCol="0">
            <a:spAutoFit/>
          </a:bodyPr>
          <a:lstStyle/>
          <a:p>
            <a:r>
              <a:rPr lang="zh-CN" altLang="en-US" dirty="0"/>
              <a:t>前面的两篇文章都是体现在</a:t>
            </a:r>
            <a:r>
              <a:rPr lang="en-US" altLang="zh-CN" dirty="0"/>
              <a:t>: </a:t>
            </a:r>
          </a:p>
          <a:p>
            <a:endParaRPr lang="en-US" altLang="zh-CN" dirty="0"/>
          </a:p>
          <a:p>
            <a:r>
              <a:rPr lang="zh-CN" altLang="en-US" dirty="0"/>
              <a:t>最大化一致性信息，最小化独有信息</a:t>
            </a:r>
            <a:endParaRPr lang="en-US" altLang="zh-CN" dirty="0"/>
          </a:p>
          <a:p>
            <a:endParaRPr lang="en-US" altLang="zh-CN" dirty="0"/>
          </a:p>
          <a:p>
            <a:r>
              <a:rPr lang="zh-CN" altLang="en-US" dirty="0"/>
              <a:t>希望这个瓶颈都充斥着模态的一致性信息。</a:t>
            </a:r>
            <a:endParaRPr lang="en-US" altLang="zh-CN" dirty="0"/>
          </a:p>
          <a:p>
            <a:endParaRPr lang="en-US" altLang="zh-CN" dirty="0"/>
          </a:p>
          <a:p>
            <a:r>
              <a:rPr lang="zh-CN" altLang="en-US" dirty="0"/>
              <a:t>尽可能减少单个模态的独有信息。</a:t>
            </a:r>
            <a:endParaRPr lang="en-US" altLang="zh-CN" dirty="0"/>
          </a:p>
          <a:p>
            <a:endParaRPr lang="zh-CN" altLang="en-US" dirty="0"/>
          </a:p>
        </p:txBody>
      </p:sp>
      <p:pic>
        <p:nvPicPr>
          <p:cNvPr id="27" name="图片 26">
            <a:extLst>
              <a:ext uri="{FF2B5EF4-FFF2-40B4-BE49-F238E27FC236}">
                <a16:creationId xmlns:a16="http://schemas.microsoft.com/office/drawing/2014/main" id="{85616DAB-25C7-42A7-B21D-C607F1E46E89}"/>
              </a:ext>
            </a:extLst>
          </p:cNvPr>
          <p:cNvPicPr>
            <a:picLocks noChangeAspect="1"/>
          </p:cNvPicPr>
          <p:nvPr/>
        </p:nvPicPr>
        <p:blipFill>
          <a:blip r:embed="rId6"/>
          <a:stretch>
            <a:fillRect/>
          </a:stretch>
        </p:blipFill>
        <p:spPr>
          <a:xfrm>
            <a:off x="1483145" y="5953202"/>
            <a:ext cx="4028571" cy="590476"/>
          </a:xfrm>
          <a:prstGeom prst="rect">
            <a:avLst/>
          </a:prstGeom>
        </p:spPr>
      </p:pic>
      <p:sp>
        <p:nvSpPr>
          <p:cNvPr id="28" name="文本框 27">
            <a:extLst>
              <a:ext uri="{FF2B5EF4-FFF2-40B4-BE49-F238E27FC236}">
                <a16:creationId xmlns:a16="http://schemas.microsoft.com/office/drawing/2014/main" id="{ABA229AD-6AA3-4453-B06E-1370F167B4BE}"/>
              </a:ext>
            </a:extLst>
          </p:cNvPr>
          <p:cNvSpPr txBox="1"/>
          <p:nvPr/>
        </p:nvSpPr>
        <p:spPr>
          <a:xfrm>
            <a:off x="310718" y="5427312"/>
            <a:ext cx="352443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DMIM: </a:t>
            </a:r>
            <a:endParaRPr lang="zh-CN" altLang="en-US" dirty="0">
              <a:latin typeface="Times New Roman" panose="02020603050405020304" pitchFamily="18" charset="0"/>
              <a:cs typeface="Times New Roman" panose="02020603050405020304" pitchFamily="18" charset="0"/>
            </a:endParaRPr>
          </a:p>
        </p:txBody>
      </p:sp>
      <p:pic>
        <p:nvPicPr>
          <p:cNvPr id="34" name="图片 33" descr="\documentclass{article}&#10;\usepackage{amsmath}&#10;\pagestyle{empty}&#10;\begin{document}&#10;&#10;&#10;$ max \ I(Z_1;Z_2) - I(X_1;Z_1) - I(X_2;Z_2)$&#10;&#10;\end{document}" title="IguanaTex Bitmap Display">
            <a:extLst>
              <a:ext uri="{FF2B5EF4-FFF2-40B4-BE49-F238E27FC236}">
                <a16:creationId xmlns:a16="http://schemas.microsoft.com/office/drawing/2014/main" id="{B57F506E-C940-4882-8B0A-4C8313D6AE33}"/>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1377027" y="5484740"/>
            <a:ext cx="4283423" cy="254477"/>
          </a:xfrm>
          <a:prstGeom prst="rect">
            <a:avLst/>
          </a:prstGeom>
        </p:spPr>
      </p:pic>
      <p:sp>
        <p:nvSpPr>
          <p:cNvPr id="30" name="文本框 29">
            <a:extLst>
              <a:ext uri="{FF2B5EF4-FFF2-40B4-BE49-F238E27FC236}">
                <a16:creationId xmlns:a16="http://schemas.microsoft.com/office/drawing/2014/main" id="{CFA8AC97-C578-4ECD-BC55-64F5D6CA7AEB}"/>
              </a:ext>
            </a:extLst>
          </p:cNvPr>
          <p:cNvSpPr txBox="1"/>
          <p:nvPr/>
        </p:nvSpPr>
        <p:spPr>
          <a:xfrm>
            <a:off x="310718" y="6032316"/>
            <a:ext cx="1172427"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SIB-MSC:</a:t>
            </a:r>
            <a:endParaRPr lang="zh-CN" altLang="en-US"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5F94FD58-9C21-4093-B64F-A4FD273FB40E}"/>
              </a:ext>
            </a:extLst>
          </p:cNvPr>
          <p:cNvSpPr txBox="1"/>
          <p:nvPr/>
        </p:nvSpPr>
        <p:spPr>
          <a:xfrm>
            <a:off x="142044" y="524206"/>
            <a:ext cx="11949344" cy="6219494"/>
          </a:xfrm>
          <a:prstGeom prst="rect">
            <a:avLst/>
          </a:prstGeom>
          <a:noFill/>
          <a:ln w="12700">
            <a:solidFill>
              <a:schemeClr val="tx1"/>
            </a:solidFill>
            <a:prstDash val="dash"/>
          </a:ln>
        </p:spPr>
        <p:txBody>
          <a:bodyPr wrap="square" rtlCol="0">
            <a:spAutoFit/>
          </a:bodyPr>
          <a:lstStyle/>
          <a:p>
            <a:endParaRPr lang="zh-CN" altLang="en-US" dirty="0"/>
          </a:p>
        </p:txBody>
      </p:sp>
    </p:spTree>
    <p:extLst>
      <p:ext uri="{BB962C8B-B14F-4D97-AF65-F5344CB8AC3E}">
        <p14:creationId xmlns:p14="http://schemas.microsoft.com/office/powerpoint/2010/main" val="40437985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643.4196"/>
  <p:tag name="LATEXADDIN" val="\documentclass{article}&#10;\usepackage{amsmath}&#10;\pagestyle{empty}&#10;\begin{document}&#10;&#10;&#10;$I(X;Z)=0$&#10;&#10;\end{document}"/>
  <p:tag name="IGUANATEXSIZE" val="18"/>
  <p:tag name="IGUANATEXCURSOR" val="91"/>
  <p:tag name="TRANSPARENCY" val="True"/>
  <p:tag name="FILENAME" val=""/>
  <p:tag name="LATEXENGINEID" val="0"/>
  <p:tag name="TEMPFOLDER" val=".\.\"/>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454.068"/>
  <p:tag name="LATEXADDIN" val="\documentclass{article}&#10;\usepackage{amsmath}&#10;\pagestyle{empty}&#10;\begin{document}&#10;&#10;$I(X;Z),I(X;X'),I(Z;X')$&#10;&#10;&#10;\end{document}"/>
  <p:tag name="IGUANATEXSIZE" val="20"/>
  <p:tag name="IGUANATEXCURSOR" val="90"/>
  <p:tag name="TRANSPARENCY" val="True"/>
  <p:tag name="FILENAME" val=""/>
  <p:tag name="LATEXENGINEID" val="0"/>
  <p:tag name="TEMPFOLDER" val=".\.\"/>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461.1924"/>
  <p:tag name="LATEXADDIN" val="\documentclass{article}&#10;\usepackage{amsmath}&#10;\pagestyle{empty}&#10;\begin{document}&#10;&#10;$I(X;X')$&#10;&#10;&#10;\end{document}"/>
  <p:tag name="IGUANATEXSIZE" val="20"/>
  <p:tag name="IGUANATEXCURSOR" val="89"/>
  <p:tag name="TRANSPARENCY" val="True"/>
  <p:tag name="FILENAME" val=""/>
  <p:tag name="LATEXENGINEID" val="0"/>
  <p:tag name="TEMPFOLDER" val=".\.\"/>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385.4518"/>
  <p:tag name="LATEXADDIN" val="\documentclass{article}&#10;\usepackage{amsmath}&#10;\pagestyle{empty}&#10;\begin{document}&#10;&#10;$I(X;h)$&#10;&#10;&#10;\end{document}"/>
  <p:tag name="IGUANATEXSIZE" val="20"/>
  <p:tag name="IGUANATEXCURSOR" val="87"/>
  <p:tag name="TRANSPARENCY" val="True"/>
  <p:tag name="FILENAME" val=""/>
  <p:tag name="LATEXENGINEID" val="0"/>
  <p:tag name="TEMPFOLDER" val=".\.\"/>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454.068"/>
  <p:tag name="LATEXADDIN" val="\documentclass{article}&#10;\usepackage{amsmath}&#10;\pagestyle{empty}&#10;\begin{document}&#10;&#10;$I(X;Z),I(X;X'),I(Z;X')$&#10;&#10;&#10;\end{document}"/>
  <p:tag name="IGUANATEXSIZE" val="20"/>
  <p:tag name="IGUANATEXCURSOR" val="90"/>
  <p:tag name="TRANSPARENCY" val="True"/>
  <p:tag name="FILENAME" val=""/>
  <p:tag name="LATEXENGINEID" val="0"/>
  <p:tag name="TEMPFOLDER" val=".\.\"/>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770.9036"/>
  <p:tag name="LATEXADDIN" val="\documentclass{article}&#10;\usepackage{amsmath}&#10;\pagestyle{empty}&#10;\begin{document}&#10;&#10;&#10;$ max \ I(Z_1;Z_2) $&#10;&#10;\end{document}"/>
  <p:tag name="IGUANATEXSIZE" val="20"/>
  <p:tag name="IGUANATEXCURSOR" val="101"/>
  <p:tag name="TRANSPARENCY" val="True"/>
  <p:tag name="FILENAME" val=""/>
  <p:tag name="LATEXENGINEID" val="0"/>
  <p:tag name="TEMPFOLDER" val=".\.\"/>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769.4038"/>
  <p:tag name="LATEXADDIN" val="\documentclass{article}&#10;\usepackage{amsmath}&#10;\pagestyle{empty}&#10;\begin{document}&#10;&#10;&#10;$ min \ I(Z_1;X_1) $&#10;&#10;\end{document}"/>
  <p:tag name="IGUANATEXSIZE" val="20"/>
  <p:tag name="IGUANATEXCURSOR" val="99"/>
  <p:tag name="TRANSPARENCY" val="True"/>
  <p:tag name="FILENAME" val=""/>
  <p:tag name="LATEXENGINEID" val="0"/>
  <p:tag name="TEMPFOLDER" val=".\.\"/>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962.8796"/>
  <p:tag name="LATEXADDIN" val="\documentclass{article}&#10;\usepackage{amsmath}&#10;\pagestyle{empty}&#10;\begin{document}&#10;&#10;&#10;$ min \ I(Z_1;X_1|X_2) $&#10;&#10;\end{document}"/>
  <p:tag name="IGUANATEXSIZE" val="20"/>
  <p:tag name="IGUANATEXCURSOR" val="103"/>
  <p:tag name="TRANSPARENCY" val="True"/>
  <p:tag name="FILENAME" val=""/>
  <p:tag name="LATEXENGINEID" val="0"/>
  <p:tag name="TEMPFOLDER" val=".\.\"/>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34.2332"/>
  <p:tag name="ORIGINALWIDTH" val="95.98803"/>
  <p:tag name="LATEXADDIN" val="\documentclass{article}&#10;\usepackage{amsmath}&#10;\pagestyle{empty}&#10;\begin{document}&#10;&#10;$z_c^i$&#10;&#10;&#10;\end{document}"/>
  <p:tag name="IGUANATEXSIZE" val="18"/>
  <p:tag name="IGUANATEXCURSOR" val="87"/>
  <p:tag name="TRANSPARENCY" val="True"/>
  <p:tag name="FILENAME" val=""/>
  <p:tag name="LATEXENGINEID" val="0"/>
  <p:tag name="TEMPFOLDER" val=".\.\"/>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92.98835"/>
  <p:tag name="LATEXADDIN" val="\documentclass{article}&#10;\usepackage{amsmath}&#10;\pagestyle{empty}&#10;\begin{document}&#10;&#10;$v^i$&#10;&#10;&#10;\end{document}"/>
  <p:tag name="IGUANATEXSIZE" val="18"/>
  <p:tag name="IGUANATEXCURSOR" val="84"/>
  <p:tag name="TRANSPARENCY" val="True"/>
  <p:tag name="FILENAME" val=""/>
  <p:tag name="LATEXENGINEID" val="0"/>
  <p:tag name="TEMPFOLDER" val=".\.\"/>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34.2332"/>
  <p:tag name="ORIGINALWIDTH" val="96.73788"/>
  <p:tag name="LATEXADDIN" val="\documentclass{article}&#10;\usepackage{amsmath}&#10;\pagestyle{empty}&#10;\begin{document}&#10;&#10;$z_c^j$&#10;&#10;&#10;\end{document}"/>
  <p:tag name="IGUANATEXSIZE" val="18"/>
  <p:tag name="IGUANATEXCURSOR" val="87"/>
  <p:tag name="TRANSPARENCY" val="True"/>
  <p:tag name="FILENAME" val=""/>
  <p:tag name="LATEXENGINEID" val="0"/>
  <p:tag name="TEMPFOLDER" val=".\.\"/>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107.987"/>
  <p:tag name="LATEXADDIN" val="\documentclass{article}&#10;\usepackage{amsmath}&#10;\pagestyle{empty}&#10;\begin{document}&#10;&#10;&#10;$ max \ I(Z_1;Z_2) - I(X_1;Z_1) - I(X_2;Z_2)$&#10;&#10;\end{document}"/>
  <p:tag name="IGUANATEXSIZE" val="20"/>
  <p:tag name="IGUANATEXCURSOR" val="122"/>
  <p:tag name="TRANSPARENCY" val="True"/>
  <p:tag name="FILENAME" val=""/>
  <p:tag name="LATEXENGINEID" val="0"/>
  <p:tag name="TEMPFOLDER" val=".\.\"/>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369.329"/>
  <p:tag name="LATEXADDIN" val="\documentclass{article}&#10;\usepackage{amsmath}&#10;\pagestyle{empty}&#10;\begin{document}&#10;&#10;$max\ \  I(Y;T) - \beta I(X;T)$&#10;&#10;&#10;\end{document}"/>
  <p:tag name="IGUANATEXSIZE" val="20"/>
  <p:tag name="IGUANATEXCURSOR" val="109"/>
  <p:tag name="TRANSPARENCY" val="True"/>
  <p:tag name="FILENAME" val=""/>
  <p:tag name="LATEXENGINEID" val="0"/>
  <p:tag name="TEMPFOLDER" val=".\.\"/>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107.987"/>
  <p:tag name="LATEXADDIN" val="\documentclass{article}&#10;\usepackage{amsmath}&#10;\pagestyle{empty}&#10;\begin{document}&#10;&#10;&#10;$ max \ I(Z_1;Z_2) - I(X_1;Z_1) - I(X_2;Z_2)$&#10;&#10;\end{document}"/>
  <p:tag name="IGUANATEXSIZE" val="20"/>
  <p:tag name="IGUANATEXCURSOR" val="122"/>
  <p:tag name="TRANSPARENCY" val="True"/>
  <p:tag name="FILENAME" val=""/>
  <p:tag name="LATEXENGINEID" val="0"/>
  <p:tag name="TEMPFOLDER" val=".\.\"/>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369.329"/>
  <p:tag name="LATEXADDIN" val="\documentclass{article}&#10;\usepackage{amsmath}&#10;\pagestyle{empty}&#10;\begin{document}&#10;&#10;$max\ \  I(Y;T) - \beta I(X;T)$&#10;&#10;&#10;\end{document}"/>
  <p:tag name="IGUANATEXSIZE" val="20"/>
  <p:tag name="IGUANATEXCURSOR" val="109"/>
  <p:tag name="TRANSPARENCY" val="True"/>
  <p:tag name="FILENAME" val=""/>
  <p:tag name="LATEXENGINEID" val="0"/>
  <p:tag name="TEMPFOLDER" val=".\.\"/>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107.987"/>
  <p:tag name="LATEXADDIN" val="\documentclass{article}&#10;\usepackage{amsmath}&#10;\pagestyle{empty}&#10;\begin{document}&#10;&#10;&#10;$ max \ I(Z_1;Z_2) - I(X_1;Z_1) - I(X_2;Z_2)$&#10;&#10;\end{document}"/>
  <p:tag name="IGUANATEXSIZE" val="20"/>
  <p:tag name="IGUANATEXCURSOR" val="122"/>
  <p:tag name="TRANSPARENCY" val="True"/>
  <p:tag name="FILENAME" val=""/>
  <p:tag name="LATEXENGINEID" val="0"/>
  <p:tag name="TEMPFOLDER" val=".\.\"/>
  <p:tag name="LATEXFORMHEIGHT" val="312"/>
  <p:tag name="LATEXFORMWIDTH" val="384"/>
  <p:tag name="LATEXFORMWRAP" val="True"/>
  <p:tag name="BITMAPVECTOR"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4028</TotalTime>
  <Words>844</Words>
  <Application>Microsoft Office PowerPoint</Application>
  <PresentationFormat>宽屏</PresentationFormat>
  <Paragraphs>109</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等线 Light</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章 子豪</dc:creator>
  <cp:lastModifiedBy>子豪 章</cp:lastModifiedBy>
  <cp:revision>62</cp:revision>
  <dcterms:created xsi:type="dcterms:W3CDTF">2022-11-23T02:16:22Z</dcterms:created>
  <dcterms:modified xsi:type="dcterms:W3CDTF">2023-10-12T07:38:19Z</dcterms:modified>
</cp:coreProperties>
</file>