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子豪" initials="子豪" lastIdx="1" clrIdx="0">
    <p:extLst>
      <p:ext uri="{19B8F6BF-5375-455C-9EA6-DF929625EA0E}">
        <p15:presenceInfo xmlns:p15="http://schemas.microsoft.com/office/powerpoint/2012/main" userId="a49aefbc8cdc36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09:00:1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24575,'0'498'0,"2"-474"0,0-1 0,2 1 0,1-1 0,9 29 0,-7-28 0,0 0 0,-2 0 0,3 45 0,-9 0 0,0-47 0,0 1 0,2-1 0,0 1 0,2-1 0,5 24 0,-1-6 0,0 0 0,-3 0 0,-2 1 0,-4 80 0,-1-26 0,3 1266 0,1-1341 0,1 0 0,9 34 0,-7-33 0,0 1 0,1 24 0,-4-8 0,-1-7 0,1 0 0,2 0 0,7 32 0,-3-33 0,2 4 0,-1 1 0,-2 1 0,2 53 0,-10 488-1365,2-554-5461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09:00:29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24575,'0'5'0,"1"0"0,0 0 0,0 0 0,0 0 0,1 0 0,-1 0 0,1 0 0,1 0 0,-1-1 0,1 1 0,-1-1 0,1 0 0,5 5 0,7 9 0,30 25 0,-23-23 0,-14-13 0,0 0 0,1 0 0,0-1 0,1 0 0,-1 0 0,1-1 0,14 4 0,8 2 0,35 6 0,-35-9 0,37 13 0,-41-10 0,-10-3 0,1 0 0,0-2 0,1 0 0,0-1 0,34 4 0,-23-6 0,-1 2 0,48 13 0,-51-11 0,1 0 0,0-2 0,37 2 0,-26-4 0,-1 2 0,0 1 0,42 14 0,-10-3 0,-31-8 0,-18-3 0,1-1 0,-1-2 0,30 2 0,-18-4 0,-2-2 0,0 3 0,0 0 0,38 9 0,-47-7 0,0-1 0,1-1 0,27-2 0,-29 0 0,-1 0 0,1 2 0,0 0 0,20 6 0,0-1 0,1 0 0,-1-3 0,1-2 0,74-5 0,-21 1 0,-73 2 0,-10-1 0,0 1 0,0 0 0,0 1 0,18 4 0,-27-4 0,1 0 0,-1 0 0,0 1 0,0-1 0,0 1 0,0 0 0,0-1 0,0 1 0,-1 0 0,1 1 0,0-1 0,-1 0 0,0 1 0,0 0 0,0-1 0,0 1 0,0 0 0,0 0 0,0 0 0,1 5 0,9 22 0,-4-13 0,-1 1 0,0 0 0,-2 0 0,0 1 0,-1 0 0,2 23 0,7 65 0,-7-69 0,1 54 0,-8 589 0,0-660 0,-2 0 0,0 0 0,-1 0 0,-11 31 0,8-29 0,1 0 0,1 0 0,-3 33 0,8-55 0,-1 31 0,-2-1 0,-10 47 0,-12 9 0,13-51 0,-8 45 0,-2 54 0,-14 38 0,29-136 0,-23 65 0,20-74 0,1-1 0,2 1 0,1 1 0,-4 36 0,7-29 0,-2 0 0,-12 42 0,8-45 0,3 0 0,-6 64 0,10-74 0,0 0 0,-7 23 0,5-23 0,-4 46 0,6-46 0,-9 44 0,6-43 0,-3 45 0,7 202 0,2-123 0,0-128 0,1 0 0,8 34 0,-5-32 0,-1-1 0,1 25 0,-3-18 0,2-1 0,1 0 0,10 33 0,-8-34 0,-1 1 0,0-1 0,1 41 0,-5-47 0,1 0 0,1-1 0,0 1 0,1 0 0,16 35 0,-12-33 0,-1 0 0,-1 0 0,7 45 0,-9-33 0,16 55 0,-13-61 0,-1 1 0,6 55 0,-11-62 0,8 34 0,-5-34 0,3 35 0,-5-24 0,3 0 0,11 43 0,-9-44 0,-1 0 0,4 49 0,-11 25 0,1 24 0,12-67 0,-9-47 0,-1 0 0,3 21 0,-4 175 61,-4-111-1487,2-79-5400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09:00:38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25 24575,'-30'1'0,"1"-3"0,-1 0 0,-48-11 0,72 11 0,0 0 0,0 1 0,0 0 0,0 0 0,1 0 0,-1 1 0,0 0 0,0 0 0,0 0 0,0 1 0,0 0 0,0 0 0,0 0 0,0 1 0,0 0 0,1 0 0,-1 1 0,1-1 0,0 1 0,0 0 0,0 1 0,-7 5 0,-3 2 0,-1 2 0,2-1 0,-22 25 0,32-31 0,0 0 0,0 0 0,0 0 0,1 1 0,0-1 0,0 1 0,0 0 0,1 0 0,0 0 0,1 0 0,-1 0 0,0 14 0,1 4 0,1-1 0,0 0 0,6 32 0,-5-48 0,1 0 0,1 0 0,-1 1 0,1-1 0,1-1 0,0 1 0,0 0 0,0-1 0,1 0 0,0 0 0,0 0 0,12 11 0,0-3 0,-1 0 0,2-1 0,0-1 0,1 0 0,0-2 0,0 0 0,1-1 0,41 13 0,-8 2 0,-45-21 0,0 1 0,0-1 0,1-1 0,-1 0 0,1 0 0,16 3 0,11-2 0,0-2 0,0-2 0,37-5 0,-64 4 0,0 0 0,1-1 0,-1 0 0,0-1 0,0 0 0,14-7 0,-19 8 0,-1 0 0,1 0 0,-1 0 0,1-1 0,-1 1 0,0-1 0,0 0 0,-1 0 0,1 0 0,0 0 0,-1 0 0,0-1 0,0 1 0,0-1 0,0 0 0,0 1 0,1-7 0,6-29 0,-1 0 0,-2 0 0,1-77 0,-6 86 0,0 15 0,-1 1 0,-3-27 0,3 38 0,-1 0 0,1-1 0,-1 1 0,0 0 0,0 0 0,0 0 0,-1 0 0,1 0 0,-1 1 0,0-1 0,1 0 0,-1 1 0,0-1 0,-1 1 0,1-1 0,0 1 0,-5-3 0,-5-1 0,-1 0 0,1 1 0,-1 0 0,1 2 0,-1-1 0,0 1 0,-1 1 0,-13 0 0,9 0 0,0-1 0,1-1 0,-31-9 0,-11-6-1365,40 16-5461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09:00:39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65 24575,'-26'0'0,"0"-2"0,1 0 0,-38-10 0,56 11 0,-142-29 0,122 27 0,1 0 0,-1 2 0,-44 3 0,63-1 0,0 0 0,0 0 0,0 1 0,0 0 0,1 1 0,-1 0 0,1 0 0,-1 0 0,-9 7 0,13-7 0,1-1 0,-1 1 0,1 0 0,0 1 0,0-1 0,0 0 0,1 1 0,-1-1 0,1 1 0,0 0 0,-1 0 0,2 0 0,-1 0 0,0 0 0,1 1 0,0-1 0,0 0 0,0 7 0,-11 66 0,6-41 0,-2 60 0,8-67 0,-2-19 0,2 0 0,-1 1 0,2-1 0,-1 0 0,1 1 0,1-1 0,0 0 0,0 0 0,1 0 0,1 0 0,5 13 0,17 20 0,-10-16 0,1-1 0,30 36 0,-41-56 0,0 1 0,0-1 0,0 0 0,1-1 0,0 0 0,1 0 0,-1 0 0,1-1 0,0 0 0,0-1 0,0 1 0,0-2 0,13 4 0,36 5 0,-31-5 0,1-1 0,42 2 0,-47-6 0,1-2 0,-1-1 0,0 0 0,27-8 0,-38 7 0,0 0 0,0-1 0,-1 0 0,1-1 0,-1 0 0,0-1 0,0 0 0,-1-1 0,17-15 0,15-15 0,-24 23 0,-1-2 0,-1 1 0,18-25 0,-15 14 0,27-51 0,-40 68 0,0-1 0,-1 0 0,-1 0 0,0 0 0,0-1 0,-1 1 0,0-1 0,-1 1 0,0-14 0,-2 19 0,1-1 0,-1 1 0,-1 0 0,1-1 0,-1 1 0,0 0 0,0 0 0,0 0 0,-1 0 0,1 1 0,-1-1 0,-1 1 0,1-1 0,0 1 0,-1 0 0,-5-4 0,0 0 0,-1 1 0,0 0 0,0 0 0,-1 1 0,0 0 0,-11-4 0,-1-1 0,1-1 0,0 0 0,-36-30 0,12 8 0,15 7 0,26 22 0,-1 0 0,0 0 0,0 0 0,0 1 0,-10-6 0,0 1-1365,2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09:00:41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267 186 24575,'-8'0'0,"0"1"0,0 0 0,1 0 0,-1 0 0,0 1 0,0 0 0,1 1 0,-1 0 0,1 0 0,0 0 0,0 1 0,0 0 0,1 1 0,-1-1 0,1 1 0,-10 10 0,6-4 0,1 0 0,1 1 0,0 0 0,0 0 0,1 1 0,1 0 0,0 0 0,-6 21 0,-10 23 0,15-42 0,2-1 0,-1 1 0,2 0 0,0 1 0,1-1 0,-2 17 0,2 51 0,8 96 0,-4-172 0,0-1 0,1 0 0,0 1 0,0-1 0,0 0 0,1 0 0,0 0 0,0 0 0,0 0 0,1-1 0,0 0 0,0 1 0,0-2 0,1 1 0,0 0 0,0-1 0,6 4 0,10 8 0,2-2 0,46 22 0,-41-23 0,1 1 0,1-2 0,1-1 0,41 9 0,-11-2 0,-39-11 0,1 0 0,-1-2 0,1 0 0,35 1 0,-35-5 0,0-2 0,0-1 0,29-5 0,-40 4 0,0 0 0,-1-1 0,0 0 0,0-1 0,0 0 0,0 0 0,-1-1 0,12-9 0,59-57 0,-55 47 0,44-40 0,-19 11 0,-43 46 0,1-1 0,-2 0 0,1 0 0,-1-1 0,0 0 0,-1 0 0,0-1 0,-1 0 0,0 0 0,-1 0 0,0-1 0,-1 1 0,4-22 0,-3 3 0,-2 0 0,-1-1 0,-1 1 0,-5-39 0,5 63 0,-1-1 0,-1 0 0,1 1 0,-1-1 0,0 1 0,-1 0 0,1-1 0,-1 1 0,0 0 0,-1 1 0,1-1 0,-1 1 0,-1-1 0,-6-6 0,-3 0 0,-1 0 0,-1 1 0,-28-16 0,31 19 0,-24-18 0,28 19 0,-1 0 0,0 0 0,-15-7 0,-57-39 0,66 46 0,0-1 0,0-1 0,1-1 0,-19-15 0,17 14 0,0 0 0,0 1 0,-1 1 0,-1 1 0,-34-11 0,13 8 0,14 4 0,-48-19 0,64 22-195,0 0 0,0 1 0,-1 1 0,1 0 0,-1 0 0,-13 0 0,3 1-6631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09:00:42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56 24575,'-32'0'0,"5"-1"0,0 2 0,-39 5 0,57-4 0,1 0 0,-1 0 0,1 1 0,-1 0 0,1 0 0,0 1 0,0 0 0,1 1 0,-1 0 0,1 0 0,-11 9 0,5 0 0,0 0 0,0 0 0,2 1 0,-1 1 0,2-1 0,-16 34 0,18-26 0,1 0 0,1 0 0,1 1 0,-3 39 0,5 97 0,3-119 0,1-31 0,0 1 0,1 0 0,0-1 0,0 1 0,2-1 0,-1 0 0,1 0 0,0 0 0,1 0 0,0-1 0,1 0 0,0 0 0,1 0 0,-1-1 0,16 15 0,5 1 0,0-1 0,1-2 0,47 28 0,-60-41 0,1 0 0,0-1 0,0 0 0,1-2 0,0 0 0,0 0 0,34 3 0,-15-5 0,0-2 0,67-6 0,-92 3 0,0-1 0,0 0 0,-1 0 0,1-1 0,-1 0 0,0-1 0,0 0 0,0 0 0,-1-1 0,0-1 0,10-8 0,13-14 0,44-50 0,-48 48 0,65-90 0,-88 115 0,-1 1 0,-1-1 0,1 0 0,-1 0 0,0-1 0,0 1 0,-1-1 0,0 1 0,2-9 0,-2 6 0,0 0 0,1 1 0,0-1 0,9-14 0,-7 13 0,0 0 0,-1 0 0,0 0 0,0 0 0,-1-1 0,0 1 0,-1-1 0,1-20 0,-1 5 0,-2-1 0,-5-38 0,4 57 0,-1 0 0,0 1 0,-1-1 0,0 1 0,0 0 0,0 0 0,-1 0 0,0 0 0,0 0 0,-1 1 0,0 0 0,0 0 0,0 0 0,-1 1 0,-7-7 0,-5-2 0,-1 1 0,0 0 0,-41-19 0,-67-25 0,115 53-63,1-1-1,-1 2 1,0 0-1,0 0 1,0 1-1,0 1 0,0 0 1,-1 0-1,-22 3 1,18-2-667,-6 1-6096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09:00:44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24575,'9'1'0,"0"0"0,-1 1 0,1 0 0,-1 0 0,1 1 0,-1 0 0,0 1 0,8 4 0,-6-3 0,-1-1 0,1 0 0,1 0 0,-1-1 0,15 3 0,131 12 0,-87-8 0,30 6 0,-68-11 0,-1-1 0,1-2 0,57-3 0,-56 0 0,-1 1 0,1 1 0,49 9 0,27 5 0,4 2 0,-72-8 0,-7 0 0,1-2 0,-1-2 0,51 3 0,-51-7 0,53 11 0,-53-7 0,51 2 0,361-8-1365,-422 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09:00:45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24575,'4'1'0,"0"1"0,0-1 0,-1 1 0,1-1 0,-1 1 0,1 0 0,-1 1 0,0-1 0,0 0 0,5 6 0,4 2 0,149 108 0,-88-61 0,-72-56 0,0 0 0,0 0 0,0 0 0,0 1 0,0-1 0,0 0 0,0 0 0,-1 1 0,1-1 0,0 0 0,-1 1 0,1-1 0,-1 0 0,1 1 0,-1-1 0,0 1 0,0-1 0,0 1 0,1-1 0,-1 1 0,-1-1 0,1 1 0,0-1 0,0 1 0,0-1 0,-1 0 0,1 1 0,-1-1 0,1 1 0,-1-1 0,0 0 0,1 1 0,-1-1 0,0 0 0,0 0 0,0 0 0,0 0 0,0 1 0,0-1 0,0-1 0,-2 2 0,-7 6 0,0 0 0,0-1 0,0 0 0,-13 5 0,11-5 0,-25 10-1365,20-12-5461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09:00:46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2 24575,'-12'-1'0,"1"1"0,-1 0 0,0 1 0,1 0 0,-1 1 0,0 0 0,1 1 0,0 0 0,0 1 0,0 0 0,-15 8 0,-86 52 0,109-62 0,-1-1 0,1 1 0,0 0 0,0 0 0,0 0 0,0 0 0,0 1 0,0-1 0,0 1 0,1 0 0,0 0 0,-1 0 0,1 0 0,0 0 0,0 0 0,1 0 0,-3 7 0,2-5 0,1-1 0,1 1 0,-1 0 0,1 0 0,0 0 0,0 0 0,0 0 0,1-1 0,0 1 0,0 0 0,0 0 0,2 5 0,2 3 0,1 0 0,0 0 0,1-1 0,1 1 0,0-2 0,0 1 0,2-1 0,12 13 0,21 26 0,-35-39 0,1 1 0,0-2 0,1 1 0,15 11 0,123 82-1365,-136-95-5461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09:00:49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0 24575,'4'2'0,"0"-1"0,0 1 0,0 0 0,0 0 0,0 0 0,-1 0 0,1 1 0,-1-1 0,6 7 0,9 5 0,-6-7 0,-1 1 0,1 0 0,17 17 0,-26-22 0,1 1 0,-1 0 0,0 0 0,0 1 0,-1-1 0,1 0 0,-1 1 0,0 0 0,0 0 0,0-1 0,-1 1 0,0 0 0,1 8 0,9 42 0,-8-45 0,0 1 0,-1 0 0,0 0 0,-1 0 0,0 0 0,0 0 0,-1 1 0,-1-1 0,-2 13 0,1-20 0,0 0 0,0 0 0,-1 0 0,1-1 0,-1 1 0,0-1 0,0 1 0,0-1 0,0 0 0,-1 0 0,1 0 0,-1-1 0,0 1 0,0-1 0,0 0 0,0 0 0,0 0 0,-5 1 0,-8 2 0,-1 0 0,1 0 0,-22 1 0,23-3-227,0 0-1,0 1 1,0 1-1,1 1 1,-24 11-1,24-9-6598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09:01:01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1129 0 24575,'-16'1'0,"-1"1"0,2 0 0,-21 6 0,17-4 0,-35 5 0,-80-10 0,-21 3 0,92 11 0,47-9 0,0-1 0,-21 3 0,-59 7 0,63-7 0,-47 2 0,69-8 0,0 1 0,-1 0 0,1 1 0,0 0 0,0 1 0,0 0 0,0 0 0,0 1 0,1 1 0,0 0 0,0 0 0,-17 13 0,-14 9 0,-11 8 0,48-32 0,1-1 0,0 1 0,0 0 0,0 1 0,1-1 0,-1 0 0,1 1 0,0 0 0,0-1 0,0 1 0,-2 7 0,-15 50 0,-14 63 0,29-87 0,2 1 0,2 58 0,2-37 0,-2-45 0,1-1 0,1 1 0,1-1 0,0 0 0,0 0 0,1 0 0,1-1 0,0 1 0,1-1 0,0 0 0,0-1 0,2 1 0,-1-1 0,2-1 0,-1 0 0,1 0 0,17 14 0,16 22 0,-31-32 0,1 0 0,19 15 0,38 23 0,-39-30 0,52 48 0,-73-62 0,1 0 0,0-1 0,1-1 0,0 1 0,0-2 0,0 1 0,0-2 0,1 1 0,0-2 0,0 1 0,15 1 0,30 10 0,-32-8 0,37 5 0,-42-9 0,1 1 0,-1 0 0,24 10 0,-19-6 0,1 0 0,37 5 0,-8-1 0,-26-7-98,1-2-1,-1 0 0,51-4 1,-49 1-873,-8 0-5855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09:00:20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24575,'395'0'0,"-370"1"0,0 1 0,33 9 0,-31-6 0,47 3 0,78-9 0,62 3 0,-143 10 0,-52-7 0,1-2 0,27 2 0,23-5 0,-47-2 0,0 2 0,-1 0 0,1 2 0,42 8 0,86 23 0,-112-27 0,1-2 0,0-1 0,0-2 0,42-4 0,8 1 0,-25 1 0,78 2 0,-139 0 0,0 0 0,-1-1 0,1 1 0,-1 0 0,1 1 0,-1-1 0,0 0 0,0 1 0,1 0 0,-1 0 0,0 0 0,0 0 0,-1 0 0,1 1 0,0-1 0,-1 1 0,0 0 0,1 0 0,-1 0 0,0 0 0,0 0 0,-1 0 0,1 0 0,1 5 0,2 8 0,0 0 0,-1 0 0,0 1 0,0 17 0,0-8 0,3 43 0,-2 0 0,-7 96 0,0-46 0,2 666 0,-2-759 0,-1-1 0,-1 1 0,-14 48 0,10-46 0,1 0 0,-5 53 0,10 320 0,5-199 0,-3 714 0,1-892 0,2-1 0,1 1 0,0-1 0,10 26 0,-6-21 0,-1 1 0,3 32 0,-8 58 0,-1-2 0,11-53 0,-8-48 0,-1 1 0,2 18 0,-2 20 0,-3-25 0,2 0 0,10 48 0,-8-51 0,-1-1 0,0 1 0,-4 46 0,3 25 0,10-26 0,-7-53 0,-2 1 0,2 26 0,-2-14 0,7 40 0,-4-41 0,1 44 0,-8 3 0,-1-54 0,2-1 0,0 1 0,1 0 0,2 0 0,6 31 0,-1-24 0,5 39 0,0 5 0,-7-33 0,-1 0 0,-3 0 0,-4 75 0,0-28 0,0 19 0,5 124 0,21-76-1365,-22-133-5461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09:01:02.1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24575,'1'4'0,"0"0"0,1 0 0,0 0 0,0-1 0,0 1 0,1-1 0,-1 1 0,1-1 0,0 0 0,0 0 0,0 0 0,5 4 0,1 2 0,24 29 0,-2 1 0,46 76 0,-52-75 0,-24-39 0,0 0 0,-1 0 0,1 0 0,0 0 0,0 1 0,-1-1 0,1 0 0,-1 1 0,1-1 0,-1 0 0,1 1 0,-1-1 0,0 1 0,0-1 0,0 0 0,0 1 0,0-1 0,0 1 0,0-1 0,0 0 0,0 1 0,-1-1 0,1 1 0,-1-1 0,1 0 0,-1 1 0,1-1 0,-1 0 0,0 0 0,0 1 0,1-1 0,-1 0 0,0 0 0,0 0 0,-2 2 0,-2 0 0,0 0 0,0 0 0,-1 0 0,1-1 0,-1 0 0,1 0 0,-12 2 0,-29 3-1365,24-5-5461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09:01:03.69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24575,'0'6'0,"1"1"0,0-1 0,1 1 0,0-1 0,0 0 0,0 1 0,1-1 0,-1 0 0,1-1 0,1 1 0,-1 0 0,1-1 0,8 9 0,18 31 0,-23-34 0,0 0 0,0-1 0,1 0 0,14 13 0,6 9 0,25 24 0,-38-42 0,0 2 0,19 25 0,-33-40 0,-1 0 0,1-1 0,-1 1 0,0 0 0,1 0 0,-1 0 0,0 0 0,0 0 0,1 0 0,-1-1 0,0 1 0,0 0 0,0 0 0,0 0 0,0 0 0,0 0 0,-1 0 0,1 0 0,0 0 0,0 0 0,-1-1 0,1 1 0,-1 1 0,-18 20 0,13-17 0,-1 0 0,0 0 0,0-1 0,-14 6 0,-85 18-1365,88-23-5461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09:01:11.80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24575,'12'2'0,"0"0"0,0 1 0,0 0 0,-1 1 0,1 0 0,-1 0 0,0 2 0,18 10 0,38 16 0,-13-10 0,-41-16 0,1 0 0,-1-1 0,1 0 0,0-1 0,19 3 0,-14-4 0,-1 1 0,0 1 0,1 1 0,-1 0 0,-1 2 0,0 0 0,0 1 0,28 19 0,18 9 0,-40-26 0,33 11 0,-4-2 0,79 32 0,-91-37 0,68 17 0,5 1 0,-97-28 0,1 0 0,24 2 0,-27-5 0,-1 0 0,0 1 0,1 0 0,-1 1 0,14 7 0,-2-1 0,1 0 0,0-2 0,30 6 0,-50-13 0,24 4 0,1-1 0,0-2 0,-1-1 0,42-4 0,-29 1 0,51 4 0,-31 11 0,-47-9 0,0 0 0,21 1 0,47 9 0,-60-9 0,0-1 0,26 1 0,-26-3 0,0 1 0,0 1 0,39 12 0,-38-8 0,0-2 0,1-1 0,26 2 0,-36-5 0,1 1 0,-1 0 0,0 2 0,0 0 0,0 0 0,-1 2 0,1 0 0,13 9 0,-12-8 0,-4-3 0,0 0 0,0 0 0,17 2 0,-16-4 0,0 1 0,-1 0 0,16 8 0,19 8 0,-37-16 0,0 0 0,-1 1 0,1 0 0,-1 0 0,0 1 0,-1 1 0,10 7 0,-13-8 0,1-1 0,1-1 0,-1 1 0,1-1 0,12 5 0,25 14 0,-10 0 0,-18-12 0,-1 0 0,23 20 0,-34-27 4,0-1 1,0 1-1,1-1 0,-1 0 0,1 0 0,0-1 1,-1 0-1,1 0 0,0 0 0,0-1 0,0 0 1,0 0-1,1 0 0,8-1 0,33 7-1432,-30-2-5398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09:01:12.99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75 0 24575,'0'5'0,"-1"13"0,2 1 0,4 29 0,-3-41 0,-1-1 0,1 0 0,1 1 0,-1-1 0,1 0 0,0 0 0,0 0 0,1-1 0,0 1 0,8 8 0,-4-3 0,0-1 0,13 23 0,5 9 0,-23-38 0,0 0 0,0 0 0,-1 0 0,0 1 0,0 0 0,0-1 0,0 1 0,-1 0 0,0 0 0,0 0 0,0 0 0,0 0 0,-1 0 0,0 7 0,0-9 0,-1-1 0,1 1 0,-1-1 0,1 1 0,-1-1 0,0 1 0,0-1 0,0 0 0,0 1 0,0-1 0,-1 0 0,1 0 0,-1 0 0,1 0 0,-1 0 0,0 0 0,0 0 0,0-1 0,0 1 0,0-1 0,0 1 0,0-1 0,-1 0 0,1 0 0,0 0 0,-1 0 0,1 0 0,0-1 0,-5 2 0,-12 0-72,-1 0-1,0-2 1,-29-1 0,26 0-1004,-1 0-5750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09:01:14.41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206 0 24575,'-7'1'0,"1"0"0,0 1 0,-1-1 0,1 1 0,0 0 0,0 1 0,1 0 0,-1-1 0,0 2 0,-5 3 0,-26 13 0,26-16 0,2-1 0,0 1 0,0 0 0,0 0 0,0 1 0,-13 9 0,21-12 0,-1-1 0,0 1 0,1-1 0,0 1 0,-1 0 0,1-1 0,0 1 0,0 0 0,0 0 0,0 0 0,0 0 0,0 0 0,1 0 0,-1 0 0,1 0 0,-1 0 0,1 0 0,0 1 0,0-1 0,0 0 0,0 0 0,0 0 0,0 0 0,1 0 0,-1 1 0,1-1 0,-1 0 0,1 0 0,0 0 0,0 0 0,1 2 0,5 9 0,0-2 0,1 1 0,0-1 0,0 0 0,19 17 0,-27-28 0,26 35 0,-22-28 0,0 0 0,1-1 0,0 0 0,9 9 0,-1-2 0,0 0 0,-1 0 0,0 1 0,-1 1 0,0 0 0,8 17 0,-15-26-61,0-1 0,0 1 0,0-1 0,1 0 0,5 5 0,-3-4-938,4 6-5827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09:01:21.0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24575,'9'0'0,"-1"1"0,1 1 0,-1 0 0,0 0 0,0 0 0,0 1 0,12 6 0,50 32 0,19 28 0,-63-53 0,49 24 0,-63-34 0,-1 0 0,20 16 0,-22-14 0,1-2 0,0 1 0,20 9 0,55 27 0,-43-20 0,-17-9 0,37 30 0,2 0 0,-23-25 0,6 3 0,100 67 0,-99-65 0,-36-19 0,1 1 0,19 12 0,35 21 0,-52-32 0,-1 0 0,0 1 0,-1 0 0,0 1 0,0 1 0,14 15 0,9 7 0,-29-27 0,1 1 0,-2 1 0,1-1 0,9 13 0,-3-2 0,1-1 0,22 20 0,86 71 0,-84-74 0,-23-20 0,-1 0 0,17 20 0,-17-18 0,1 0 0,0-2 0,1 1 0,0-2 0,1 0 0,22 11 0,-6 3 0,-27-21 0,-1 0 0,1 0 0,0-1 0,12 7 0,10 4 0,44 32 0,-45-29 0,41 22 0,-14-17 0,-37-17 0,0 2 0,31 17 0,55 41 0,-15-24 0,11 16 0,106 77 0,-164-116 0,6 5 0,46 32 0,-66-42 0,-1 1 0,-1 1 0,43 37 0,-49-37 0,0-1 0,34 20 0,-21-19 0,-26-14 0,-1 0 0,1 1 0,0 0 0,-1 1 0,1-1 0,-1 1 0,7 7 0,1 1 0,0-1 0,1 0 0,0 0 0,21 10 0,-1 0 0,-26-15-167,0 0-1,0 1 1,-1 0-1,0 0 1,0 1 0,10 15-1,-16-21-25,9 11-6633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09:01:22.0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129 1 24575,'0'45'0,"10"78"0,-8-109 0,1 0 0,0-1 0,1 1 0,0-1 0,1 0 0,1 0 0,0 0 0,1-1 0,16 23 0,-16-24 0,-1 0 0,0 0 0,0 1 0,-1 0 0,-1 0 0,0 0 0,0 0 0,-1 1 0,1 13 0,-4-24 0,0-1 0,1 1 0,-1 0 0,-1-1 0,1 1 0,0 0 0,0-1 0,-1 1 0,1-1 0,-1 1 0,1 0 0,-1-1 0,0 1 0,1-1 0,-1 0 0,0 1 0,0-1 0,0 1 0,0-1 0,0 0 0,0 0 0,-1 0 0,1 0 0,0 0 0,-1 0 0,1 0 0,-1 0 0,1 0 0,0-1 0,-1 1 0,0 0 0,1-1 0,-1 1 0,1-1 0,-1 0 0,-2 1 0,-8 0 0,0 1 0,0-1 0,-23-2 0,24 1 0,-98-3-1365,86 2-5461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09:01:23.9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247 1 24575,'-3'0'0,"0"1"0,0 0 0,1 1 0,-1-1 0,0 0 0,0 1 0,0-1 0,1 1 0,-1 0 0,1 0 0,-4 4 0,-19 12 0,-3-7 0,0-2 0,-39 9 0,62-17 0,0 0 0,1 1 0,-1-1 0,0 1 0,1-1 0,-1 1 0,1 1 0,0-1 0,-8 6 0,11-7 0,0 0 0,0 0 0,0 1 0,1-1 0,-1 0 0,0 0 0,1 1 0,-1-1 0,0 0 0,1 1 0,0-1 0,-1 0 0,1 1 0,0-1 0,0 1 0,0-1 0,0 1 0,0-1 0,0 0 0,0 1 0,0-1 0,0 1 0,1-1 0,-1 0 0,1 1 0,-1-1 0,1 0 0,0 1 0,-1-1 0,1 0 0,0 0 0,0 0 0,0 1 0,0-1 0,0 0 0,2 1 0,4 5 0,0-1 0,0 0 0,0 0 0,1-1 0,0 0 0,1 0 0,-1-1 0,10 3 0,38 24 0,-24-12-1365,-16-13-5461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09:01:26.3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24575,'2'3'0,"1"0"0,-1 0 0,0 0 0,1 0 0,-1 0 0,1-1 0,0 1 0,0-1 0,0 1 0,0-1 0,1 0 0,4 2 0,7 6 0,-2 1 0,-1 1 0,17 21 0,-6-4 0,-6-13 0,1 0 0,1 0 0,27 16 0,-24-16 0,1 0 0,22 23 0,-28-23 0,33 22 0,14 13 0,-11-11 0,-2-2 0,78 66 0,-96-72 0,-17-15 0,1-1 0,28 20 0,-3 2 0,-10-7 0,-10-12 0,29 34 0,8 10 0,27 30 0,169 192 0,36 10 0,-257-253 0,-29-35 0,1 1 0,-1-1 0,2 0 0,-1 0 0,10 8 0,-1-3 0,-1 1 0,15 17 0,-17-16 0,1-1 0,23 18 0,-23-20 0,-1 0 0,0 1 0,0 1 0,15 22 0,22 23 0,-39-47 0,-1 1 0,13 19 0,15 20 0,5 3 0,-36-43 0,2-1 0,-1 0 0,1-1 0,0 1 0,1-2 0,0 1 0,16 10 0,-16-12 0,-1 0 0,1 1 0,-1 0 0,-1 0 0,1 0 0,-2 1 0,8 12 0,-6-9 0,1-1 0,-1 0 0,21 18 0,-9-10 0,24 29 0,-27-29 0,36 32 0,-29-29 0,26 30 0,-35-36 0,1-1 0,0 0 0,1-1 0,33 21 0,-43-31 0,-1 1 0,0 0 0,0 1 0,-1-1 0,8 11 0,-7-9 0,0 0 0,1-1 0,11 10 0,-1-3 0,-1 1 0,19 22 0,1 6 0,-21-23 0,26 25 0,-17-21 0,20 28 0,-28-31 0,1-1 0,1-1 0,22 19 0,11 17 0,14 11 0,-55-56 0,-1 0 0,0 0 0,-1 1 0,9 12 0,-11-13 0,1 0 0,0 0 0,1-1 0,0 0 0,17 13 0,-18-16 0,0 1 0,0 0 0,-1 1 0,7 8 0,-6-8 0,-1 0 0,1 0 0,12 10 0,65 56 0,-70-61-1365,-3 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09:01:27.5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89 0 24575,'1'4'0,"1"0"0,-1 0 0,1 0 0,0 0 0,0-1 0,1 1 0,-1-1 0,1 1 0,-1-1 0,4 3 0,8 12 0,52 73 0,-9-12 0,-53-71 0,0 0 0,-1 0 0,1 1 0,-2-1 0,1 1 0,-2 0 0,3 13 0,4 22 0,-8-43 0,14 64 0,-13-62 0,-1 0 0,0 1 0,0-1 0,0 0 0,0 0 0,0 0 0,0 0 0,-1 0 0,0 1 0,1-1 0,-1 0 0,0 0 0,-1-1 0,1 1 0,0 0 0,-1 0 0,-3 4 0,4-6 0,-1 0 0,1 0 0,0 0 0,-1 0 0,1 0 0,-1-1 0,1 1 0,-1 0 0,1-1 0,-1 0 0,1 1 0,-1-1 0,0 0 0,1 0 0,-1 0 0,1 0 0,-1 0 0,0 0 0,1 0 0,-1 0 0,1-1 0,-3 0 0,-37-17 0,19 7 0,12 7 0,0 0 0,1-1 0,0 0 0,0-1 0,-14-11 0,18 14 9,0 0-1,-1 0 1,1 0-1,-1 1 1,0 0-1,0 0 1,0 0-1,0 1 1,-7-1-1,-21-7-1458,17 3-5376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09:00:21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24575,'-4'0'0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09:01:28.96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24575,'2'0'0,"0"0"0,0 0 0,0 0 0,0 1 0,0-1 0,0 1 0,0-1 0,0 1 0,0 0 0,-1 0 0,1 0 0,0 0 0,-1 0 0,1 0 0,0 0 0,-1 0 0,0 1 0,1-1 0,-1 1 0,0-1 0,1 1 0,-1-1 0,0 1 0,0 0 0,1 3 0,2 4 0,-1 0 0,0 1 0,-1 0 0,2 11 0,2 9 0,51 151 0,-52-160-1365,-1-2-5461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09:01:29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24575,'5'0'0,"5"0"0,7 0 0,3 0 0,4 0 0,2 0 0,1 0 0,0 0 0,0 0 0,-4 0-8191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09:01:35.9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1365 0 24575,'-657'0'0,"637"1"0,0 1 0,-34 8 0,33-5 0,-1-1 0,-24 1 0,22-5 0,1 1 0,-1 2 0,0 0 0,1 1 0,0 2 0,-36 12 0,45-13 0,0-1 0,0-1 0,-17 2 0,16-2 0,1-1 0,-21 8 0,30-8 0,0 0 0,0 0 0,0 0 0,1 1 0,-1 0 0,1 0 0,0 0 0,-1 1 0,1 0 0,-5 6 0,-9 11 0,2 1 0,-19 32 0,29-43 0,1 1 0,0-1 0,1 1 0,0 0 0,1 0 0,0 0 0,-2 20 0,-8 48 0,8-55 0,1-1 0,-1 29 0,4 548 0,3-285 0,0-288 0,2-1 0,0 1 0,2-1 0,15 42 0,-10-34 0,0-2 0,17 33 0,1 3 0,-17-37 0,-3-10 0,10 40 0,-15-51 0,0 1 0,1-1 0,0 0 0,1 0 0,0-1 0,0 0 0,15 17 0,19 35 0,-26-40 0,1-1 0,0 0 0,2-1 0,0 0 0,1-2 0,24 19 0,13 15 0,-44-43 0,0 0 0,1 0 0,1-2 0,-1 1 0,19 7 0,4 2 0,2 0 0,-27-14 0,-1 1 0,0 1 0,14 8 0,-9-4 0,1-1 0,0-1 0,21 8 0,-21-9 0,0 1 0,0 0 0,18 12 0,-24-14 0,1 0 0,0 0 0,1-1 0,-1-1 0,1 0 0,-1 0 0,1-1 0,0 0 0,0-1 0,20 0 0,38 7 0,1 1 0,1-3 0,140-5 0,-90-3 0,-96 2-1365,-2 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09:01:36.9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24575,'1'5'0,"1"-1"0,0 1 0,1 0 0,-1-1 0,1 0 0,0 1 0,0-1 0,0 0 0,0-1 0,1 1 0,-1 0 0,6 3 0,0 1 0,46 43 0,-33-32 0,31 33 0,-14-10 0,-28-31 0,0 0 0,-1 0 0,0 1 0,-1 1 0,0-1 0,8 17 0,-16-28 0,-1 0 0,1 1 0,-1-1 0,1 1 0,-1-1 0,0 0 0,0 1 0,1-1 0,-1 1 0,0-1 0,0 1 0,0-1 0,-1 0 0,1 1 0,0-1 0,0 1 0,-1-1 0,1 0 0,-1 1 0,1-1 0,-1 0 0,0 1 0,1-1 0,-1 0 0,0 0 0,0 0 0,0 0 0,0 1 0,0-1 0,0-1 0,0 1 0,0 0 0,0 0 0,-1 0 0,1 0 0,0-1 0,-1 1 0,0 0 0,-8 3 0,0 0 0,-1-1 0,1 0 0,-14 1 0,2 1 0,6 0 0,-1 1 0,1 1 0,1 1 0,-30 18 0,29-17-1365,1-3-5461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09:01:51.2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09:00:23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24575,'-1'85'0,"3"92"0,2-151 0,0-1 0,13 38 0,-10-41 0,-1 0 0,-1 1 0,3 33 0,-6 310 0,-4-182 0,3-165 0,1 0 0,1-1 0,5 20 0,-3-18 0,-1 0 0,1 29 0,-4 223 0,-3-125 0,4-127 0,0 0 0,8 34 0,-6-33 0,0 1 0,1 24 0,-5 32 0,-1-44 0,2 0 0,1 0 0,11 59 0,-10-77 0,-1 1 0,0 31 0,-2-38 0,0 1 0,0-1 0,1 1 0,0-1 0,1 0 0,0 1 0,1-1 0,0 0 0,1-1 0,4 12 0,-2-11 0,1 0 0,-1-1 0,2 1 0,-1-1 0,1-1 0,1 1 0,0-2 0,0 1 0,0-1 0,1 0 0,0-1 0,0 0 0,1-1 0,11 5 0,55 22 0,-59-23 0,-1-1 0,2-1 0,-1 0 0,1-2 0,0 0 0,0-1 0,32 3 0,88 6 0,-89-7 0,51 0 0,1234-7 0,-1327 1-72,-1 0 1,0 0-1,0-1 0,0 0 0,1 0 0,-1 0 0,0-1 0,-1-1 1,1 1-1,0-1 0,-1 0 0,1 0 0,-1-1 0,0 0 0,0 0 1,0-1-1,-1 1 0,6-7 0,0-1-6754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09:00:31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 24575,'-9'0'0,"-1"0"0,0 1 0,1 0 0,-16 3 0,20-2 0,1 0 0,-1 0 0,1 0 0,0 0 0,-1 1 0,1 0 0,0 0 0,0 0 0,1 0 0,-7 7 0,1 0 0,-1 1 0,2 0 0,-14 21 0,18-25 0,1 0 0,0 0 0,1 0 0,0 0 0,0 0 0,0 1 0,1-1 0,-1 14 0,2 161 0,2-74 0,-2-100 0,1 1 0,0-1 0,0 0 0,1 0 0,0 0 0,0 1 0,1-2 0,0 1 0,0 0 0,1-1 0,0 1 0,0-1 0,1 0 0,0 0 0,0-1 0,0 0 0,10 9 0,8 7 0,-19-18 0,-1-1 0,1 1 0,-1-1 0,1 0 0,0 1 0,0-2 0,1 1 0,-1 0 0,1-1 0,-1 0 0,1 0 0,0 0 0,-1-1 0,9 2 0,20 0 0,0-1 0,0-1 0,49-7 0,-73 5 0,0 0 0,0-1 0,-1 0 0,1-1 0,-1 0 0,0 0 0,0 0 0,0-1 0,0-1 0,0 1 0,-1-1 0,0-1 0,0 1 0,0-1 0,-1 0 0,0-1 0,0 0 0,0 0 0,-1 0 0,5-10 0,102-185 0,-108 194 0,-1 0 0,0-1 0,0 1 0,-1-1 0,0 1 0,-1-1 0,1 0 0,-2 0 0,1 0 0,-2-12 0,1 17 0,-1 0 0,0 0 0,1 0 0,-1 0 0,0 0 0,-1 0 0,1 0 0,-1 0 0,0 0 0,0 1 0,0-1 0,0 1 0,-1-1 0,1 1 0,-1 0 0,0 0 0,0 0 0,0 0 0,0 1 0,-1-1 0,1 1 0,-1 0 0,-5-3 0,-27-8 0,0 2 0,-1 2 0,-42-6 0,40 11 0,31 4 0,-1-1 0,1 1 0,0-2 0,0 1 0,0-1 0,0 0 0,0-1 0,0 0 0,-11-6 0,-47-23-82,44 22-1201,6 3-5543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09:00:33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53 24575,'0'-1'0,"-1"0"0,1 0 0,-1-1 0,1 1 0,-1 0 0,0 0 0,1 0 0,-1 0 0,0 0 0,0 0 0,0 1 0,0-1 0,1 0 0,-1 0 0,0 0 0,-1 1 0,1-1 0,0 1 0,0-1 0,0 1 0,0-1 0,0 1 0,-1 0 0,1-1 0,0 1 0,0 0 0,-2 0 0,-40-5 0,38 5 0,-10-2 0,-1 2 0,0 0 0,1 1 0,-1 0 0,-23 6 0,33-5 0,1-1 0,-1 1 0,1 1 0,0-1 0,0 1 0,0 0 0,0 0 0,0 0 0,0 1 0,1 0 0,0 0 0,0 0 0,0 0 0,0 1 0,0-1 0,1 1 0,-5 9 0,4-6 0,-5 7 0,1 1 0,0 1 0,1-1 0,1 1 0,0 1 0,2-1 0,0 1 0,-3 24 0,7-24 0,-2 7 0,1 0 0,1 1 0,1-1 0,7 36 0,-5-53 0,0-1 0,1 0 0,-1 1 0,1-2 0,1 1 0,0 0 0,-1-1 0,2 0 0,-1 0 0,1 0 0,0-1 0,0 0 0,0 0 0,11 6 0,-4-2 0,-1 0 0,18 19 0,-18-18 0,0 0 0,1 0 0,1-2 0,0 1 0,0-2 0,0 0 0,1 0 0,0-2 0,19 6 0,-10-7 0,0 0 0,0-1 0,0-1 0,1-1 0,-1-2 0,30-4 0,-48 5 0,1-1 0,-1 0 0,1-1 0,-1 1 0,1-1 0,-1-1 0,0 1 0,0-1 0,0 0 0,5-4 0,-2 0 0,-1-1 0,0 1 0,0-1 0,13-18 0,1-3 0,-1-2 0,-2 0 0,18-41 0,-26 49 0,-1-1 0,-1 1 0,-2-2 0,0 1 0,-1-1 0,-2 0 0,2-33 0,-5 50 0,-1 0 0,0-1 0,-1 1 0,0-1 0,0 1 0,-1 0 0,0 0 0,0-1 0,-1 2 0,0-1 0,0 0 0,-1 0 0,0 1 0,0 0 0,-1 0 0,0 0 0,0 0 0,-1 1 0,1 0 0,-2 0 0,1 1 0,0-1 0,-1 1 0,0 1 0,-13-7 0,2 3 17,-1 1 0,1 0 0,-1 2 0,0 0 1,0 1-1,-21-1 0,-118 1-1490,158 4 1461,-23 0-6814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09:00:34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30 24575,'-12'-1'0,"0"1"0,0 0 0,1 1 0,-1 0 0,0 1 0,0 0 0,0 1 0,1 0 0,0 1 0,0 1 0,-13 6 0,13-4 0,-1 0 0,1 1 0,1 1 0,-1 0 0,2 0 0,-11 13 0,18-20 0,-30 30 0,21-22 0,1 0 0,-1 1 0,2 0 0,-1 1 0,2 0 0,0 1 0,0-1 0,-11 26 0,12-16 0,1 0 0,0 0 0,2 0 0,1 1 0,0 0 0,1 23 0,2-40 0,0 4 0,-1 0 0,1 0 0,1 0 0,0 0 0,0 0 0,1 0 0,0-1 0,1 1 0,0 0 0,1-1 0,-1 0 0,7 11 0,4 3 0,0-1 0,2 0 0,0-1 0,2-1 0,0 0 0,38 31 0,-35-40 0,0-1 0,1-1 0,0-1 0,0 0 0,31 5 0,-42-10 0,7 1 0,0-1 0,0 0 0,-1-1 0,2-1 0,-1 0 0,0-2 0,23-3 0,-30 2 0,0 0 0,0-1 0,0 0 0,0-1 0,-1 0 0,0 0 0,1-2 0,-1 1 0,-1-1 0,1 0 0,-1-1 0,13-13 0,23-17 0,-38 32 0,1-1 0,-1 0 0,0 0 0,-1 0 0,1-1 0,-1 0 0,0 0 0,-1 0 0,8-14 0,-7 6 0,0-1 0,-1 0 0,0 0 0,-2 0 0,0-1 0,2-19 0,-5-101 0,-1 68 0,0 58 0,-1 1 0,1 0 0,-2 1 0,1-1 0,-1 0 0,-1 1 0,0-1 0,0 1 0,-1 0 0,-8-12 0,4 6 0,1 0 0,-9-24 0,13 30 0,0 1 0,-1 0 0,0 0 0,0 1 0,-1-1 0,0 1 0,0 0 0,-1 1 0,-7-7 0,-19-21 0,30 31 6,-1-1 1,0 1-1,1 0 0,-1 0 0,-1 0 0,1 0 0,0 1 0,-1 0 0,1-1 0,-1 2 1,1-1-1,-1 1 0,0-1 0,-6 0 0,-7 0-272,1 1-1,-31 1 1,32 1-392,-7-1-6168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09:00:36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553 133 24575,'-35'0'0,"12"-2"0,1 2 0,-1 1 0,1 0 0,0 2 0,-1 1 0,1 0 0,-28 11 0,-5 2 0,45-15 0,0 0 0,0 1 0,0 0 0,1 1 0,-1 0 0,1 0 0,0 1 0,0 0 0,-15 13 0,-21 23 0,30-28 0,1-1 0,-16 20 0,26-27 0,0 1 0,0 0 0,0 0 0,0 1 0,1-1 0,0 1 0,1 0 0,0-1 0,-3 14 0,1 17 0,1 0 0,5 72 0,0-33 0,-1-63 0,0 1 0,1-1 0,1 0 0,0 1 0,0-1 0,2-1 0,6 16 0,49 86 0,-44-87 0,-4-8 0,2-1 0,0 0 0,1-1 0,31 27 0,-10-10 0,-29-28 0,0-1 0,0 1 0,0-2 0,0 1 0,1-1 0,0 0 0,0-1 0,0 0 0,0 0 0,12 2 0,1-1 0,0 0 0,0-2 0,24 0 0,-1-1 0,-7 1 0,59-7 0,-86 4 0,0 0 0,0-1 0,-1-1 0,1 1 0,-1-2 0,1 1 0,-1-1 0,0-1 0,-1 0 0,17-11 0,-3-2 0,-13 13 0,-1-2 0,-1 1 0,1-1 0,8-10 0,-1-3 0,21-32 0,-32 44 0,0 0 0,0-1 0,0 1 0,-2-1 0,1 0 0,-1 0 0,2-14 0,8-63 0,-5 45 0,3-70 0,-11-281 0,0 384 0,1 1 0,-1 0 0,0 0 0,0 0 0,-1 0 0,0 1 0,0-1 0,-1 0 0,-6-10 0,-1-1 0,-2 1 0,-13-15 0,4 5 0,17 23 9,0-1 1,-1 0-1,1 1 0,-1 0 0,0 0 1,0 0-1,-1 0 0,1 1 0,-1 0 0,0 0 1,1 1-1,-13-4 0,4 3-306,-1 0 0,1 1 0,-1 0 0,-20 1 0,12 1-6529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09:00:26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24575,'0'1284'0,"1"-1258"0,2 0 0,6 31 0,-4-29 0,3 44 0,-6 498 0,-4-275 0,2 3292 0,0-3571 0,1 0 0,1 0 0,1 0 0,0 0 0,1 0 0,1-1 0,0 0 0,1 0 0,0 0 0,2-1 0,10 17 0,-14-26 0,0 0 0,1 0 0,0 0 0,-1-1 0,1 0 0,1 0 0,-1 0 0,1-1 0,-1 0 0,1 0 0,10 4 0,8 1 0,43 8 0,-6-2 0,-30-4 0,-5 0 0,0-2 0,1-2 0,0 0 0,49 4 0,-52-9 0,44 10 0,-44-6 0,44 3 0,275-7 0,-161-3 0,-165 1 0,0-1 0,1-1 0,-1-1 0,0 0 0,-1-1 0,32-15 0,-27 11 0,1 1 0,45-10 0,-46 13 0,-1 0 0,32-14 0,-2 1 0,-30 13 0,35-5 0,-38 8 0,0-1 0,-1 0 0,26-10 0,-4 0 0,1 2 0,78-13 0,-73 19-18,1 3-1,56 3 1,-35 0-1292,-44-1-5516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ADF3E-F542-4045-BBF7-8CD1CDD54BA0}" type="datetimeFigureOut">
              <a:rPr lang="zh-CN" altLang="en-US" smtClean="0"/>
              <a:t>2022-05-10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09085-E49F-4B9D-A459-6EC08606D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30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5EC66-5C9F-4FDF-B993-291EB456C4C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98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5EC66-5C9F-4FDF-B993-291EB456C4C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27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B4E3D-9BC5-4344-AEA5-B48C4D67F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C6DFAA-4AC7-4DD6-8D36-186DA4DD0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CED0E2-8993-403C-8973-401AB1BB9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31E9-42CF-46EB-8C49-6F0231AD96B7}" type="datetimeFigureOut">
              <a:rPr lang="zh-CN" altLang="en-US" smtClean="0"/>
              <a:t>2022-05-10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4F1E2C-DD1A-4938-8A57-8BFE574D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A5439F-A00B-4E89-8F65-F9D4D869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C7AB-F2C8-46E7-988F-753C02310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97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C053D-95E1-4DE5-A86F-96E38754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4BBA6C-FEE1-4800-A59A-FB8CB5888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D8E59B-808C-4BC1-BAA6-0B34AE57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31E9-42CF-46EB-8C49-6F0231AD96B7}" type="datetimeFigureOut">
              <a:rPr lang="zh-CN" altLang="en-US" smtClean="0"/>
              <a:t>2022-05-10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95EB72-B3D9-4927-A8CA-638AF46C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2B1955-C035-4A61-ACF7-D7CC7E5A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C7AB-F2C8-46E7-988F-753C02310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48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BE87B5-A82C-4373-9E6B-0280FA72D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FA9014-4C90-4544-864E-93A74E926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D474E-C330-460C-B605-8F4ACC23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31E9-42CF-46EB-8C49-6F0231AD96B7}" type="datetimeFigureOut">
              <a:rPr lang="zh-CN" altLang="en-US" smtClean="0"/>
              <a:t>2022-05-10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DEADF0-5978-471B-A242-1AC5132E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7962C9-2922-4EFE-91A8-01BE2E63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C7AB-F2C8-46E7-988F-753C02310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92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2763E-B9FC-42CB-A2B4-66DC03C9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24F14-CBD5-4868-8B65-A07E708B3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B05943-B8F4-46CD-AA9F-269110E63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31E9-42CF-46EB-8C49-6F0231AD96B7}" type="datetimeFigureOut">
              <a:rPr lang="zh-CN" altLang="en-US" smtClean="0"/>
              <a:t>2022-05-10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CDC504-91F1-4C2E-A450-4600589C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54166-14D4-41C2-85C0-53AC1992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C7AB-F2C8-46E7-988F-753C02310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38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F6616-B692-4F20-87CE-5740FE7D8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53414A-C74B-4E6C-BA19-DBC5B7888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36E4A-34E8-4426-884A-60037A16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31E9-42CF-46EB-8C49-6F0231AD96B7}" type="datetimeFigureOut">
              <a:rPr lang="zh-CN" altLang="en-US" smtClean="0"/>
              <a:t>2022-05-10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B881C9-77A7-4135-8C21-80A2F9C7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1709D-01E3-47C8-9A82-414B2A75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C7AB-F2C8-46E7-988F-753C02310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6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6BB9D-2C6D-4185-A1A2-B04B98A9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A523A3-99AD-4D00-8C65-241316E64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507C3A-EE5A-4C46-99E4-581558061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8E0060-4933-4F85-9DCB-C12410A0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31E9-42CF-46EB-8C49-6F0231AD96B7}" type="datetimeFigureOut">
              <a:rPr lang="zh-CN" altLang="en-US" smtClean="0"/>
              <a:t>2022-05-10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C4134B-9B51-4C74-AB67-3B2204FA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FA13F3-B6A6-4607-AA03-A2C4258C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C7AB-F2C8-46E7-988F-753C02310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76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EC83B-7688-4BFB-8674-26294557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DFC088-7B52-4E39-A9F4-93748F287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74F1DA-2101-4FEB-8DF4-BE4847D53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BEB118-6C9C-4D87-95D8-C83F07487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D205D4-DD13-445B-96B3-6FE05AA77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777BCC-6511-437E-B8B4-29220608B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31E9-42CF-46EB-8C49-6F0231AD96B7}" type="datetimeFigureOut">
              <a:rPr lang="zh-CN" altLang="en-US" smtClean="0"/>
              <a:t>2022-05-10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36DD06-59F5-405E-B94D-EEB70FB8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113FFB-3BD4-4534-AA13-B4B81603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C7AB-F2C8-46E7-988F-753C02310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33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17353-E70E-4A89-8288-FCBC4C1D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49AA5F-E77E-4D98-998B-BA5B0EB3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31E9-42CF-46EB-8C49-6F0231AD96B7}" type="datetimeFigureOut">
              <a:rPr lang="zh-CN" altLang="en-US" smtClean="0"/>
              <a:t>2022-05-10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0C7BF5-E783-49F0-B8B0-389D15BB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1A3423-D7E1-4FA4-8574-44122543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C7AB-F2C8-46E7-988F-753C02310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25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162259-D818-45D7-9EBB-AAC20B9D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31E9-42CF-46EB-8C49-6F0231AD96B7}" type="datetimeFigureOut">
              <a:rPr lang="zh-CN" altLang="en-US" smtClean="0"/>
              <a:t>2022-05-10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3A8FA9-61ED-4485-B4D5-859359680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C43486-65A8-4D3B-BCA0-48402D1D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C7AB-F2C8-46E7-988F-753C02310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5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6A919-A504-4D94-8D91-C9A848A4F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CE8A1-ECFF-4FDB-970D-3EF16CAE1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983F6F-7573-4DF8-85E9-C4F980820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FB124F-661D-4582-964E-7F593934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31E9-42CF-46EB-8C49-6F0231AD96B7}" type="datetimeFigureOut">
              <a:rPr lang="zh-CN" altLang="en-US" smtClean="0"/>
              <a:t>2022-05-10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60B04C-0246-4DC2-83F7-C6B733E4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04388D-7CB9-446E-A460-A6C20733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C7AB-F2C8-46E7-988F-753C02310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61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F8189-C160-4EFF-A12B-613222ED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4A9828-F499-4B44-B28A-0FA01B8AA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10D905-1682-49F0-B21E-A2D745F0A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2C9356-231C-4385-A904-9E189E51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31E9-42CF-46EB-8C49-6F0231AD96B7}" type="datetimeFigureOut">
              <a:rPr lang="zh-CN" altLang="en-US" smtClean="0"/>
              <a:t>2022-05-10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22520E-56B8-4C4C-B4E8-3A70745D4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15EBB3-BB5E-41A2-8939-652B0464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C7AB-F2C8-46E7-988F-753C02310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52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0C4245-AFB2-4DA4-8BE7-ABC7CC0DC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F9C7A5-1623-4F59-8730-9E1CBCCDC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17790-2E32-4538-832A-E166496E6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631E9-42CF-46EB-8C49-6F0231AD96B7}" type="datetimeFigureOut">
              <a:rPr lang="zh-CN" altLang="en-US" smtClean="0"/>
              <a:t>2022-05-10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49C029-AF2F-4FEF-AF8D-C7A40F232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8C7D33-EBB1-4BF4-9D6F-5A1A34428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8C7AB-F2C8-46E7-988F-753C02310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54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tf/nn/nce_loss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edings.neurips.cc/paper/2013/file/9aa42b31882ec039965f3c4923ce901b-Paper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Relationship Id="rId6" Type="http://schemas.openxmlformats.org/officeDocument/2006/relationships/image" Target="../media/image54.png"/><Relationship Id="rId5" Type="http://schemas.openxmlformats.org/officeDocument/2006/relationships/image" Target="../media/image1.png"/><Relationship Id="rId4" Type="http://schemas.openxmlformats.org/officeDocument/2006/relationships/image" Target="../media/image5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8.png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image" Target="../media/image57.png"/><Relationship Id="rId2" Type="http://schemas.openxmlformats.org/officeDocument/2006/relationships/tags" Target="../tags/tag51.xml"/><Relationship Id="rId16" Type="http://schemas.openxmlformats.org/officeDocument/2006/relationships/image" Target="../media/image61.png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image" Target="../media/image27.png"/><Relationship Id="rId5" Type="http://schemas.openxmlformats.org/officeDocument/2006/relationships/tags" Target="../tags/tag54.xml"/><Relationship Id="rId15" Type="http://schemas.openxmlformats.org/officeDocument/2006/relationships/image" Target="../media/image60.png"/><Relationship Id="rId10" Type="http://schemas.openxmlformats.org/officeDocument/2006/relationships/image" Target="../media/image56.png"/><Relationship Id="rId4" Type="http://schemas.openxmlformats.org/officeDocument/2006/relationships/tags" Target="../tags/tag53.xml"/><Relationship Id="rId9" Type="http://schemas.openxmlformats.org/officeDocument/2006/relationships/image" Target="../media/image55.png"/><Relationship Id="rId1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2005.09863.pdf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2.png"/><Relationship Id="rId21" Type="http://schemas.openxmlformats.org/officeDocument/2006/relationships/customXml" Target="../ink/ink9.xml"/><Relationship Id="rId42" Type="http://schemas.openxmlformats.org/officeDocument/2006/relationships/image" Target="../media/image80.png"/><Relationship Id="rId47" Type="http://schemas.openxmlformats.org/officeDocument/2006/relationships/customXml" Target="../ink/ink22.xml"/><Relationship Id="rId63" Type="http://schemas.openxmlformats.org/officeDocument/2006/relationships/customXml" Target="../ink/ink30.xml"/><Relationship Id="rId68" Type="http://schemas.openxmlformats.org/officeDocument/2006/relationships/image" Target="../media/image93.png"/><Relationship Id="rId7" Type="http://schemas.openxmlformats.org/officeDocument/2006/relationships/customXml" Target="../ink/ink2.xml"/><Relationship Id="rId71" Type="http://schemas.openxmlformats.org/officeDocument/2006/relationships/customXml" Target="../ink/ink34.xml"/><Relationship Id="rId2" Type="http://schemas.openxmlformats.org/officeDocument/2006/relationships/image" Target="../media/image64.png"/><Relationship Id="rId16" Type="http://schemas.openxmlformats.org/officeDocument/2006/relationships/image" Target="../media/image67.png"/><Relationship Id="rId29" Type="http://schemas.openxmlformats.org/officeDocument/2006/relationships/customXml" Target="../ink/ink13.xml"/><Relationship Id="rId11" Type="http://schemas.openxmlformats.org/officeDocument/2006/relationships/customXml" Target="../ink/ink4.xml"/><Relationship Id="rId24" Type="http://schemas.openxmlformats.org/officeDocument/2006/relationships/image" Target="../media/image71.png"/><Relationship Id="rId32" Type="http://schemas.openxmlformats.org/officeDocument/2006/relationships/image" Target="../media/image75.png"/><Relationship Id="rId37" Type="http://schemas.openxmlformats.org/officeDocument/2006/relationships/customXml" Target="../ink/ink17.xml"/><Relationship Id="rId40" Type="http://schemas.openxmlformats.org/officeDocument/2006/relationships/image" Target="../media/image79.png"/><Relationship Id="rId45" Type="http://schemas.openxmlformats.org/officeDocument/2006/relationships/customXml" Target="../ink/ink21.xml"/><Relationship Id="rId53" Type="http://schemas.openxmlformats.org/officeDocument/2006/relationships/customXml" Target="../ink/ink25.xml"/><Relationship Id="rId58" Type="http://schemas.openxmlformats.org/officeDocument/2006/relationships/image" Target="../media/image88.png"/><Relationship Id="rId66" Type="http://schemas.openxmlformats.org/officeDocument/2006/relationships/image" Target="../media/image92.png"/><Relationship Id="rId5" Type="http://schemas.openxmlformats.org/officeDocument/2006/relationships/customXml" Target="../ink/ink1.xml"/><Relationship Id="rId61" Type="http://schemas.openxmlformats.org/officeDocument/2006/relationships/customXml" Target="../ink/ink29.xml"/><Relationship Id="rId19" Type="http://schemas.openxmlformats.org/officeDocument/2006/relationships/customXml" Target="../ink/ink8.xml"/><Relationship Id="rId14" Type="http://schemas.openxmlformats.org/officeDocument/2006/relationships/image" Target="../media/image660.png"/><Relationship Id="rId22" Type="http://schemas.openxmlformats.org/officeDocument/2006/relationships/image" Target="../media/image70.png"/><Relationship Id="rId27" Type="http://schemas.openxmlformats.org/officeDocument/2006/relationships/customXml" Target="../ink/ink12.xml"/><Relationship Id="rId30" Type="http://schemas.openxmlformats.org/officeDocument/2006/relationships/image" Target="../media/image74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83.png"/><Relationship Id="rId56" Type="http://schemas.openxmlformats.org/officeDocument/2006/relationships/image" Target="../media/image87.png"/><Relationship Id="rId64" Type="http://schemas.openxmlformats.org/officeDocument/2006/relationships/image" Target="../media/image91.png"/><Relationship Id="rId69" Type="http://schemas.openxmlformats.org/officeDocument/2006/relationships/customXml" Target="../ink/ink33.xml"/><Relationship Id="rId8" Type="http://schemas.openxmlformats.org/officeDocument/2006/relationships/image" Target="../media/image631.png"/><Relationship Id="rId51" Type="http://schemas.openxmlformats.org/officeDocument/2006/relationships/customXml" Target="../ink/ink24.xml"/><Relationship Id="rId72" Type="http://schemas.openxmlformats.org/officeDocument/2006/relationships/image" Target="../media/image95.png"/><Relationship Id="rId3" Type="http://schemas.openxmlformats.org/officeDocument/2006/relationships/image" Target="../media/image65.png"/><Relationship Id="rId12" Type="http://schemas.openxmlformats.org/officeDocument/2006/relationships/image" Target="../media/image650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78.png"/><Relationship Id="rId46" Type="http://schemas.openxmlformats.org/officeDocument/2006/relationships/image" Target="../media/image82.png"/><Relationship Id="rId59" Type="http://schemas.openxmlformats.org/officeDocument/2006/relationships/customXml" Target="../ink/ink28.xml"/><Relationship Id="rId67" Type="http://schemas.openxmlformats.org/officeDocument/2006/relationships/customXml" Target="../ink/ink32.xml"/><Relationship Id="rId20" Type="http://schemas.openxmlformats.org/officeDocument/2006/relationships/image" Target="../media/image69.png"/><Relationship Id="rId41" Type="http://schemas.openxmlformats.org/officeDocument/2006/relationships/customXml" Target="../ink/ink19.xml"/><Relationship Id="rId54" Type="http://schemas.openxmlformats.org/officeDocument/2006/relationships/image" Target="../media/image86.png"/><Relationship Id="rId62" Type="http://schemas.openxmlformats.org/officeDocument/2006/relationships/image" Target="../media/image90.png"/><Relationship Id="rId70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73.png"/><Relationship Id="rId36" Type="http://schemas.openxmlformats.org/officeDocument/2006/relationships/image" Target="../media/image77.png"/><Relationship Id="rId49" Type="http://schemas.openxmlformats.org/officeDocument/2006/relationships/customXml" Target="../ink/ink23.xml"/><Relationship Id="rId57" Type="http://schemas.openxmlformats.org/officeDocument/2006/relationships/customXml" Target="../ink/ink27.xml"/><Relationship Id="rId10" Type="http://schemas.openxmlformats.org/officeDocument/2006/relationships/image" Target="../media/image640.png"/><Relationship Id="rId31" Type="http://schemas.openxmlformats.org/officeDocument/2006/relationships/customXml" Target="../ink/ink14.xml"/><Relationship Id="rId44" Type="http://schemas.openxmlformats.org/officeDocument/2006/relationships/image" Target="../media/image81.png"/><Relationship Id="rId52" Type="http://schemas.openxmlformats.org/officeDocument/2006/relationships/image" Target="../media/image85.png"/><Relationship Id="rId60" Type="http://schemas.openxmlformats.org/officeDocument/2006/relationships/image" Target="../media/image89.png"/><Relationship Id="rId65" Type="http://schemas.openxmlformats.org/officeDocument/2006/relationships/customXml" Target="../ink/ink31.xml"/><Relationship Id="rId4" Type="http://schemas.openxmlformats.org/officeDocument/2006/relationships/image" Target="../media/image66.png"/><Relationship Id="rId9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image" Target="../media/image68.png"/><Relationship Id="rId39" Type="http://schemas.openxmlformats.org/officeDocument/2006/relationships/customXml" Target="../ink/ink18.xml"/><Relationship Id="rId34" Type="http://schemas.openxmlformats.org/officeDocument/2006/relationships/image" Target="../media/image76.png"/><Relationship Id="rId50" Type="http://schemas.openxmlformats.org/officeDocument/2006/relationships/image" Target="../media/image84.png"/><Relationship Id="rId55" Type="http://schemas.openxmlformats.org/officeDocument/2006/relationships/customXml" Target="../ink/ink2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3" Type="http://schemas.openxmlformats.org/officeDocument/2006/relationships/image" Target="../media/image96.png"/><Relationship Id="rId7" Type="http://schemas.openxmlformats.org/officeDocument/2006/relationships/image" Target="../media/image5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Relationship Id="rId6" Type="http://schemas.openxmlformats.org/officeDocument/2006/relationships/image" Target="../media/image97.png"/><Relationship Id="rId5" Type="http://schemas.openxmlformats.org/officeDocument/2006/relationships/image" Target="../media/image570.png"/><Relationship Id="rId4" Type="http://schemas.openxmlformats.org/officeDocument/2006/relationships/hyperlink" Target="https://link.zhihu.com/?target=https%3A//arxiv.org/abs/1807.03748" TargetMode="External"/><Relationship Id="rId9" Type="http://schemas.openxmlformats.org/officeDocument/2006/relationships/image" Target="../media/image9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9.png"/><Relationship Id="rId3" Type="http://schemas.openxmlformats.org/officeDocument/2006/relationships/tags" Target="../tags/tag60.xml"/><Relationship Id="rId7" Type="http://schemas.openxmlformats.org/officeDocument/2006/relationships/image" Target="../media/image97.png"/><Relationship Id="rId12" Type="http://schemas.openxmlformats.org/officeDocument/2006/relationships/image" Target="../media/image3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99.png"/><Relationship Id="rId11" Type="http://schemas.openxmlformats.org/officeDocument/2006/relationships/image" Target="../media/image102.png"/><Relationship Id="rId5" Type="http://schemas.openxmlformats.org/officeDocument/2006/relationships/notesSlide" Target="../notesSlides/notesSlide1.xml"/><Relationship Id="rId15" Type="http://schemas.openxmlformats.org/officeDocument/2006/relationships/image" Target="../media/image104.png"/><Relationship Id="rId10" Type="http://schemas.openxmlformats.org/officeDocument/2006/relationships/image" Target="../media/image10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00.png"/><Relationship Id="rId14" Type="http://schemas.openxmlformats.org/officeDocument/2006/relationships/image" Target="../media/image10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hyperlink" Target="https://arxiv.org/abs/1911.05722" TargetMode="External"/><Relationship Id="rId4" Type="http://schemas.openxmlformats.org/officeDocument/2006/relationships/image" Target="../media/image10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10.04592" TargetMode="Externa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png"/><Relationship Id="rId4" Type="http://schemas.openxmlformats.org/officeDocument/2006/relationships/hyperlink" Target="https://arxiv.org/pdf/1906.05849.pdf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6.05849.pdf" TargetMode="External"/><Relationship Id="rId2" Type="http://schemas.openxmlformats.org/officeDocument/2006/relationships/hyperlink" Target="https://arxiv.org/pdf/2010.0459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tags" Target="../tags/tag6.xml"/><Relationship Id="rId16" Type="http://schemas.openxmlformats.org/officeDocument/2006/relationships/image" Target="../media/image14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9.png"/><Relationship Id="rId5" Type="http://schemas.openxmlformats.org/officeDocument/2006/relationships/tags" Target="../tags/tag9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7.png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19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tags" Target="../tags/tag19.xml"/><Relationship Id="rId21" Type="http://schemas.openxmlformats.org/officeDocument/2006/relationships/image" Target="../media/image23.png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slideLayout" Target="../slideLayouts/slideLayout2.xml"/><Relationship Id="rId25" Type="http://schemas.openxmlformats.org/officeDocument/2006/relationships/image" Target="../media/image27.png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tags" Target="../tags/tag26.xml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35.xml"/><Relationship Id="rId7" Type="http://schemas.openxmlformats.org/officeDocument/2006/relationships/image" Target="../media/image36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3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s.toronto.edu/~amnih/papers/ncelm.pdf" TargetMode="External"/><Relationship Id="rId3" Type="http://schemas.openxmlformats.org/officeDocument/2006/relationships/tags" Target="../tags/tag39.xml"/><Relationship Id="rId7" Type="http://schemas.openxmlformats.org/officeDocument/2006/relationships/image" Target="../media/image32.png"/><Relationship Id="rId12" Type="http://schemas.openxmlformats.org/officeDocument/2006/relationships/image" Target="../media/image41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5" Type="http://schemas.openxmlformats.org/officeDocument/2006/relationships/tags" Target="../tags/tag41.xml"/><Relationship Id="rId10" Type="http://schemas.openxmlformats.org/officeDocument/2006/relationships/image" Target="../media/image39.png"/><Relationship Id="rId4" Type="http://schemas.openxmlformats.org/officeDocument/2006/relationships/tags" Target="../tags/tag40.xml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6.png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image" Target="../media/image45.png"/><Relationship Id="rId2" Type="http://schemas.openxmlformats.org/officeDocument/2006/relationships/tags" Target="../tags/tag43.xml"/><Relationship Id="rId16" Type="http://schemas.openxmlformats.org/officeDocument/2006/relationships/image" Target="../media/image48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image" Target="../media/image44.png"/><Relationship Id="rId5" Type="http://schemas.openxmlformats.org/officeDocument/2006/relationships/tags" Target="../tags/tag46.xml"/><Relationship Id="rId15" Type="http://schemas.openxmlformats.org/officeDocument/2006/relationships/image" Target="../media/image47.png"/><Relationship Id="rId10" Type="http://schemas.openxmlformats.org/officeDocument/2006/relationships/image" Target="../media/image43.png"/><Relationship Id="rId4" Type="http://schemas.openxmlformats.org/officeDocument/2006/relationships/tags" Target="../tags/tag45.xml"/><Relationship Id="rId9" Type="http://schemas.openxmlformats.org/officeDocument/2006/relationships/image" Target="../media/image42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2F758B3-4310-4AF6-8FD1-6E4E307CD440}"/>
              </a:ext>
            </a:extLst>
          </p:cNvPr>
          <p:cNvSpPr txBox="1"/>
          <p:nvPr/>
        </p:nvSpPr>
        <p:spPr>
          <a:xfrm>
            <a:off x="161826" y="3463257"/>
            <a:ext cx="342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InfoNCE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：常见对比学习损失：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594D503-95F8-4D91-AEED-92C104BAE3A3}"/>
              </a:ext>
            </a:extLst>
          </p:cNvPr>
          <p:cNvSpPr txBox="1"/>
          <p:nvPr/>
        </p:nvSpPr>
        <p:spPr>
          <a:xfrm>
            <a:off x="161826" y="408719"/>
            <a:ext cx="11536838" cy="203132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Candidate sampling</a:t>
            </a:r>
            <a:r>
              <a:rPr lang="zh-CN" altLang="en-US" b="1" dirty="0"/>
              <a:t>：把一个类别很多的分类问题转化为很少的分类问题，甚至是二分类问题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b="0" i="0" dirty="0">
                <a:solidFill>
                  <a:srgbClr val="212121"/>
                </a:solidFill>
                <a:effectLst/>
                <a:latin typeface="-apple-system"/>
              </a:rPr>
              <a:t>Noise Contrastive Estimation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-apple-system"/>
              </a:rPr>
              <a:t>NCE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-apple-system"/>
              </a:rPr>
              <a:t>）：噪声对比估计</a:t>
            </a:r>
            <a:endParaRPr lang="en-US" altLang="zh-CN" dirty="0">
              <a:solidFill>
                <a:srgbClr val="212121"/>
              </a:solidFill>
              <a:latin typeface="-apple-system"/>
            </a:endParaRPr>
          </a:p>
          <a:p>
            <a:endParaRPr lang="en-US" altLang="zh-CN" b="0" i="0" dirty="0">
              <a:solidFill>
                <a:srgbClr val="212121"/>
              </a:solidFill>
              <a:effectLst/>
              <a:latin typeface="-apple-system"/>
            </a:endParaRPr>
          </a:p>
          <a:p>
            <a:endParaRPr lang="en-US" altLang="zh-CN" dirty="0"/>
          </a:p>
          <a:p>
            <a:r>
              <a:rPr lang="en-US" altLang="zh-CN" dirty="0"/>
              <a:t>Negative sampling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-apple-system"/>
              </a:rPr>
              <a:t> ：负采样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FADDC11-6A0C-45E1-87CA-5615D6E9FD67}"/>
              </a:ext>
            </a:extLst>
          </p:cNvPr>
          <p:cNvSpPr txBox="1"/>
          <p:nvPr/>
        </p:nvSpPr>
        <p:spPr>
          <a:xfrm>
            <a:off x="161826" y="2840746"/>
            <a:ext cx="9481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SampledNCE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：图表示学习领域的一个框架</a:t>
            </a:r>
            <a:endParaRPr lang="zh-CN" altLang="en-US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8C57CF76-F335-41FC-8014-3EAEA04FA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401" y="1535203"/>
            <a:ext cx="4449772" cy="778144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8D4B36AC-1CF5-43E0-AF4B-B6B9AD08A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176" y="2788426"/>
            <a:ext cx="5698488" cy="433743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E2289C7-6AB0-45D3-AFD0-01EB898D6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20" y="4064059"/>
            <a:ext cx="4312560" cy="174370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15BAA40-3C0D-4B89-9DF7-1217F38325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215" y="883154"/>
            <a:ext cx="5326144" cy="652049"/>
          </a:xfrm>
          <a:prstGeom prst="rect">
            <a:avLst/>
          </a:prstGeom>
        </p:spPr>
      </p:pic>
      <p:grpSp>
        <p:nvGrpSpPr>
          <p:cNvPr id="49" name="组合 48">
            <a:extLst>
              <a:ext uri="{FF2B5EF4-FFF2-40B4-BE49-F238E27FC236}">
                <a16:creationId xmlns:a16="http://schemas.microsoft.com/office/drawing/2014/main" id="{9DB303EC-F3EE-43CB-818A-5489F7C10479}"/>
              </a:ext>
            </a:extLst>
          </p:cNvPr>
          <p:cNvGrpSpPr/>
          <p:nvPr/>
        </p:nvGrpSpPr>
        <p:grpSpPr>
          <a:xfrm>
            <a:off x="6492560" y="3918347"/>
            <a:ext cx="5288825" cy="2530934"/>
            <a:chOff x="6740165" y="4086848"/>
            <a:chExt cx="5288825" cy="2530934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19CF9DCD-B3AC-40B3-8A8A-7C0DB5641132}"/>
                </a:ext>
              </a:extLst>
            </p:cNvPr>
            <p:cNvSpPr/>
            <p:nvPr/>
          </p:nvSpPr>
          <p:spPr>
            <a:xfrm>
              <a:off x="6740165" y="4086848"/>
              <a:ext cx="5288825" cy="253093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50067A5-7143-4B93-9410-915A3D03D54D}"/>
                </a:ext>
              </a:extLst>
            </p:cNvPr>
            <p:cNvSpPr txBox="1"/>
            <p:nvPr/>
          </p:nvSpPr>
          <p:spPr>
            <a:xfrm>
              <a:off x="7339951" y="4358629"/>
              <a:ext cx="707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NCE</a:t>
              </a:r>
              <a:endParaRPr lang="zh-CN" altLang="en-US" dirty="0"/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4F482299-73A1-4582-B4C8-9237D91A597B}"/>
                </a:ext>
              </a:extLst>
            </p:cNvPr>
            <p:cNvCxnSpPr>
              <a:cxnSpLocks/>
              <a:stCxn id="36" idx="2"/>
              <a:endCxn id="38" idx="0"/>
            </p:cNvCxnSpPr>
            <p:nvPr/>
          </p:nvCxnSpPr>
          <p:spPr>
            <a:xfrm flipH="1">
              <a:off x="7693456" y="4727961"/>
              <a:ext cx="1" cy="1176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C1894CA-353E-4B00-9DDC-850D4A6E1707}"/>
                </a:ext>
              </a:extLst>
            </p:cNvPr>
            <p:cNvSpPr txBox="1"/>
            <p:nvPr/>
          </p:nvSpPr>
          <p:spPr>
            <a:xfrm>
              <a:off x="7118420" y="5904625"/>
              <a:ext cx="11500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Info-NCE</a:t>
              </a:r>
              <a:endParaRPr lang="zh-CN" altLang="en-US" dirty="0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41DF041C-509C-477B-887D-F47A03E3B4CC}"/>
                </a:ext>
              </a:extLst>
            </p:cNvPr>
            <p:cNvCxnSpPr>
              <a:stCxn id="36" idx="3"/>
            </p:cNvCxnSpPr>
            <p:nvPr/>
          </p:nvCxnSpPr>
          <p:spPr>
            <a:xfrm>
              <a:off x="8046962" y="4543295"/>
              <a:ext cx="14611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675EA02-4597-4753-AD3D-57D7C13B99CD}"/>
                </a:ext>
              </a:extLst>
            </p:cNvPr>
            <p:cNvSpPr txBox="1"/>
            <p:nvPr/>
          </p:nvSpPr>
          <p:spPr>
            <a:xfrm>
              <a:off x="9508117" y="4358629"/>
              <a:ext cx="1866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Neg sampling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671E179-08EA-47CA-B9DF-B5DFB2E72F68}"/>
                </a:ext>
              </a:extLst>
            </p:cNvPr>
            <p:cNvSpPr txBox="1"/>
            <p:nvPr/>
          </p:nvSpPr>
          <p:spPr>
            <a:xfrm>
              <a:off x="8339193" y="4221097"/>
              <a:ext cx="876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简化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E0E95E5-9A1D-47ED-80B1-7EB61CBB9126}"/>
                </a:ext>
              </a:extLst>
            </p:cNvPr>
            <p:cNvSpPr txBox="1"/>
            <p:nvPr/>
          </p:nvSpPr>
          <p:spPr>
            <a:xfrm>
              <a:off x="7806578" y="5167650"/>
              <a:ext cx="106522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类比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2133A1F-D93E-44F0-A463-A6847E2766EA}"/>
                </a:ext>
              </a:extLst>
            </p:cNvPr>
            <p:cNvSpPr txBox="1"/>
            <p:nvPr/>
          </p:nvSpPr>
          <p:spPr>
            <a:xfrm>
              <a:off x="9508117" y="5841718"/>
              <a:ext cx="1564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sampledNCE</a:t>
              </a:r>
              <a:endParaRPr lang="zh-CN" altLang="en-US" dirty="0"/>
            </a:p>
          </p:txBody>
        </p:sp>
        <p:sp>
          <p:nvSpPr>
            <p:cNvPr id="45" name="箭头: 下 44">
              <a:extLst>
                <a:ext uri="{FF2B5EF4-FFF2-40B4-BE49-F238E27FC236}">
                  <a16:creationId xmlns:a16="http://schemas.microsoft.com/office/drawing/2014/main" id="{D33E7DAE-A3A9-4165-8A8A-F21155EBFD50}"/>
                </a:ext>
              </a:extLst>
            </p:cNvPr>
            <p:cNvSpPr/>
            <p:nvPr/>
          </p:nvSpPr>
          <p:spPr>
            <a:xfrm>
              <a:off x="9954701" y="4800699"/>
              <a:ext cx="301651" cy="968281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93D801A8-5E12-4C97-8327-DC77E489192C}"/>
                </a:ext>
              </a:extLst>
            </p:cNvPr>
            <p:cNvSpPr txBox="1"/>
            <p:nvPr/>
          </p:nvSpPr>
          <p:spPr>
            <a:xfrm>
              <a:off x="10225887" y="5094912"/>
              <a:ext cx="1564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迁移到图领域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5618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52C8EB8-D75D-4A9B-8E0D-4752A3FAB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61" y="831733"/>
            <a:ext cx="5562600" cy="44196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8F37326-7190-4B0F-9EEF-692388726988}"/>
              </a:ext>
            </a:extLst>
          </p:cNvPr>
          <p:cNvSpPr txBox="1"/>
          <p:nvPr/>
        </p:nvSpPr>
        <p:spPr>
          <a:xfrm>
            <a:off x="391115" y="52595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hlinkClick r:id="rId3"/>
              </a:rPr>
              <a:t>tf.nn.nce_loss</a:t>
            </a:r>
            <a:r>
              <a:rPr lang="en-US" altLang="zh-CN" dirty="0">
                <a:hlinkClick r:id="rId3"/>
              </a:rPr>
              <a:t>  |  TensorFlow Core v2.8.0</a:t>
            </a:r>
            <a:endParaRPr lang="zh-CN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1C63F83-D911-4A84-8B7B-BC09D696F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39" y="5515429"/>
            <a:ext cx="4556682" cy="646331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Source Code Pro" panose="020B0604020202020204" pitchFamily="49" charset="0"/>
              </a:rPr>
              <a:t>_compute_sampled_logits()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ea typeface="-apple-system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主要进行采样并计算logit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Source Code Pro" panose="020B0604020202020204" pitchFamily="49" charset="0"/>
              </a:rPr>
              <a:t>sigmoid_cross_entropy_with_logits()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ea typeface="-apple-system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主要计算sigmoid的交叉熵损失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D7D611-A94D-4CB2-BA75-CAD4511B6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446" y="4461740"/>
            <a:ext cx="5576261" cy="18313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410E5D-B191-46C4-ACA2-FCFFD79853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3079" y="842673"/>
            <a:ext cx="6076950" cy="19240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C9D609E-2B2E-4E05-B681-70BBD9E804B7}"/>
              </a:ext>
            </a:extLst>
          </p:cNvPr>
          <p:cNvSpPr txBox="1"/>
          <p:nvPr/>
        </p:nvSpPr>
        <p:spPr>
          <a:xfrm>
            <a:off x="5817613" y="4091278"/>
            <a:ext cx="500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Source Code Pro" panose="020B0604020202020204" pitchFamily="49" charset="0"/>
              </a:rPr>
              <a:t>2.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Source Code Pro" panose="020B0604020202020204" pitchFamily="49" charset="0"/>
              </a:rPr>
              <a:t>_compute_sampled_logits()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ea typeface="-apple-system"/>
              </a:rPr>
              <a:t> </a:t>
            </a:r>
            <a:r>
              <a:rPr lang="zh-CN" altLang="en-US" dirty="0"/>
              <a:t>格式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9DCEEF8-EFC4-44C1-B1E4-5DFC7BAD3A97}"/>
              </a:ext>
            </a:extLst>
          </p:cNvPr>
          <p:cNvSpPr txBox="1"/>
          <p:nvPr/>
        </p:nvSpPr>
        <p:spPr>
          <a:xfrm>
            <a:off x="5817613" y="351868"/>
            <a:ext cx="598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采样方式：可以自己选，或者默认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DC80886-AECB-4001-8957-27D1C1EEA0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5067" y="2768266"/>
            <a:ext cx="4905375" cy="92392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D779D05-3A88-4429-8390-EF9CFE03C9C9}"/>
              </a:ext>
            </a:extLst>
          </p:cNvPr>
          <p:cNvSpPr txBox="1"/>
          <p:nvPr/>
        </p:nvSpPr>
        <p:spPr>
          <a:xfrm>
            <a:off x="6065067" y="3592081"/>
            <a:ext cx="5295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体现在</a:t>
            </a:r>
            <a:r>
              <a:rPr lang="en-US" altLang="zh-CN" dirty="0"/>
              <a:t>word2evc</a:t>
            </a:r>
            <a:r>
              <a:rPr lang="zh-CN" altLang="en-US" dirty="0"/>
              <a:t>：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优先采词频高的词作为负样本。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0DD523F-D38E-48D3-AE50-727AA531210C}"/>
              </a:ext>
            </a:extLst>
          </p:cNvPr>
          <p:cNvSpPr txBox="1"/>
          <p:nvPr/>
        </p:nvSpPr>
        <p:spPr>
          <a:xfrm>
            <a:off x="5817613" y="6407979"/>
            <a:ext cx="3750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Source Code Pro" panose="020B0604020202020204" pitchFamily="49" charset="0"/>
              </a:rPr>
              <a:t>3.</a:t>
            </a:r>
            <a:r>
              <a:rPr lang="zh-CN" altLang="en-US" dirty="0">
                <a:solidFill>
                  <a:srgbClr val="C7254E"/>
                </a:solidFill>
                <a:latin typeface="Arial Unicode MS"/>
                <a:ea typeface="Source Code Pro" panose="020B0604020202020204" pitchFamily="49" charset="0"/>
              </a:rPr>
              <a:t>负样本意外选到正样本怎么办？ 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156204E-BA04-4242-B8AB-C17B3ADE4C1A}"/>
              </a:ext>
            </a:extLst>
          </p:cNvPr>
          <p:cNvSpPr txBox="1"/>
          <p:nvPr/>
        </p:nvSpPr>
        <p:spPr>
          <a:xfrm>
            <a:off x="113122" y="145687"/>
            <a:ext cx="1345676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3.NCE</a:t>
            </a:r>
            <a:r>
              <a:rPr lang="zh-CN" altLang="en-US" dirty="0"/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121695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2DDEDF-D172-498F-9921-A37EC4A47505}"/>
              </a:ext>
            </a:extLst>
          </p:cNvPr>
          <p:cNvSpPr txBox="1"/>
          <p:nvPr/>
        </p:nvSpPr>
        <p:spPr>
          <a:xfrm>
            <a:off x="378174" y="714071"/>
            <a:ext cx="2884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Negative sampling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0C024C-883A-450D-8481-7C9815F4052A}"/>
              </a:ext>
            </a:extLst>
          </p:cNvPr>
          <p:cNvSpPr txBox="1"/>
          <p:nvPr/>
        </p:nvSpPr>
        <p:spPr>
          <a:xfrm>
            <a:off x="2547595" y="337640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Distributed Representations of Words and Phrases and their Compositionality (neurips.cc)</a:t>
            </a:r>
            <a:endParaRPr lang="zh-CN" alt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ACAE7ACA-46BF-4631-BDC8-9286154DA5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08E93A5-B35B-44B5-8E48-E14EEC8C6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1" y="2823844"/>
            <a:ext cx="6705066" cy="369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361DCFF-811A-40BC-A04D-E830BE8680E6}"/>
              </a:ext>
            </a:extLst>
          </p:cNvPr>
          <p:cNvSpPr txBox="1"/>
          <p:nvPr/>
        </p:nvSpPr>
        <p:spPr>
          <a:xfrm>
            <a:off x="6838143" y="3796331"/>
            <a:ext cx="31768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构造一个监督学习问题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输入这对词（context-wor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预测目标的标签（0或者1）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EB84342-88D2-4C1B-8FA4-D19C1D1FF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028" y="2036806"/>
            <a:ext cx="5280014" cy="923330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A441C5B0-6632-461C-B672-5403BF3386C1}"/>
              </a:ext>
            </a:extLst>
          </p:cNvPr>
          <p:cNvSpPr txBox="1"/>
          <p:nvPr/>
        </p:nvSpPr>
        <p:spPr>
          <a:xfrm>
            <a:off x="2481607" y="960998"/>
            <a:ext cx="4635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i="1" dirty="0">
                <a:solidFill>
                  <a:srgbClr val="4F4F4F"/>
                </a:solidFill>
                <a:latin typeface="KaTeX_Main"/>
              </a:rPr>
              <a:t>1.</a:t>
            </a:r>
            <a:r>
              <a:rPr lang="zh-CN" altLang="en-US" i="1" dirty="0">
                <a:solidFill>
                  <a:srgbClr val="4F4F4F"/>
                </a:solidFill>
                <a:latin typeface="KaTeX_Main"/>
              </a:rPr>
              <a:t>解决</a:t>
            </a:r>
            <a:r>
              <a:rPr lang="en-US" altLang="zh-CN" b="0" i="1" dirty="0" err="1">
                <a:solidFill>
                  <a:srgbClr val="4F4F4F"/>
                </a:solidFill>
                <a:effectLst/>
                <a:latin typeface="KaTeX_Main"/>
              </a:rPr>
              <a:t>HierarchicalSoftmax</a:t>
            </a:r>
            <a:r>
              <a:rPr lang="zh-CN" altLang="en-US" i="1" dirty="0">
                <a:solidFill>
                  <a:srgbClr val="4F4F4F"/>
                </a:solidFill>
                <a:latin typeface="KaTeX_Main"/>
              </a:rPr>
              <a:t>效率低下问题</a:t>
            </a:r>
            <a:endParaRPr lang="en-US" altLang="zh-CN" i="1" dirty="0">
              <a:solidFill>
                <a:srgbClr val="4F4F4F"/>
              </a:solidFill>
              <a:latin typeface="KaTeX_Main"/>
            </a:endParaRPr>
          </a:p>
        </p:txBody>
      </p:sp>
      <p:pic>
        <p:nvPicPr>
          <p:cNvPr id="43" name="图片 42" descr="\documentclass{article}&#10;\usepackage{amsmath}&#10;\pagestyle{empty}&#10;\begin{document}&#10;&#10;&#10;$p(y=1|c,t) = \sigma(\theta_t^Te_c)$&#10;&#10;\end{document}" title="IguanaTex Bitmap Display">
            <a:extLst>
              <a:ext uri="{FF2B5EF4-FFF2-40B4-BE49-F238E27FC236}">
                <a16:creationId xmlns:a16="http://schemas.microsoft.com/office/drawing/2014/main" id="{BDBD5A37-8FD1-496B-88F8-A5F5FB41ECE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411" y="5620018"/>
            <a:ext cx="2482286" cy="275810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8D054522-AC4B-4610-A343-06AC8CB5BAA1}"/>
              </a:ext>
            </a:extLst>
          </p:cNvPr>
          <p:cNvSpPr txBox="1"/>
          <p:nvPr/>
        </p:nvSpPr>
        <p:spPr>
          <a:xfrm>
            <a:off x="2481607" y="1390475"/>
            <a:ext cx="83120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2.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虽然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NCE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可以最大化</a:t>
            </a:r>
            <a:r>
              <a:rPr lang="en-US" altLang="zh-CN" b="1" i="0" dirty="0" err="1">
                <a:solidFill>
                  <a:srgbClr val="4D4D4D"/>
                </a:solidFill>
                <a:effectLst/>
                <a:latin typeface="-apple-system"/>
              </a:rPr>
              <a:t>softmax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的对数概率，但是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Skip-gram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模型只关注学习高质量的向量表示，这个属性对我们的应用来说并不重要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.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我们可以简化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NCE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为：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1F9F4F-9D4B-4C49-85A0-E7901E5D135F}"/>
              </a:ext>
            </a:extLst>
          </p:cNvPr>
          <p:cNvSpPr txBox="1"/>
          <p:nvPr/>
        </p:nvSpPr>
        <p:spPr>
          <a:xfrm>
            <a:off x="229702" y="143322"/>
            <a:ext cx="1345676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负采样</a:t>
            </a:r>
          </a:p>
        </p:txBody>
      </p:sp>
    </p:spTree>
    <p:extLst>
      <p:ext uri="{BB962C8B-B14F-4D97-AF65-F5344CB8AC3E}">
        <p14:creationId xmlns:p14="http://schemas.microsoft.com/office/powerpoint/2010/main" val="2085465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8DF54F0-D2B9-4D98-A0FB-754523895617}"/>
              </a:ext>
            </a:extLst>
          </p:cNvPr>
          <p:cNvGrpSpPr/>
          <p:nvPr/>
        </p:nvGrpSpPr>
        <p:grpSpPr>
          <a:xfrm>
            <a:off x="743511" y="1141982"/>
            <a:ext cx="4322761" cy="1754326"/>
            <a:chOff x="7549012" y="969869"/>
            <a:chExt cx="4322761" cy="175432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E226760-94AF-45B2-A05F-1E4A61BE3D59}"/>
                </a:ext>
              </a:extLst>
            </p:cNvPr>
            <p:cNvGrpSpPr/>
            <p:nvPr/>
          </p:nvGrpSpPr>
          <p:grpSpPr>
            <a:xfrm>
              <a:off x="7549012" y="969869"/>
              <a:ext cx="4322761" cy="1754326"/>
              <a:chOff x="7479598" y="742732"/>
              <a:chExt cx="4322761" cy="1754326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6CC4855-5308-493E-8825-8771E9D042B2}"/>
                  </a:ext>
                </a:extLst>
              </p:cNvPr>
              <p:cNvSpPr txBox="1"/>
              <p:nvPr/>
            </p:nvSpPr>
            <p:spPr>
              <a:xfrm>
                <a:off x="7479598" y="742732"/>
                <a:ext cx="4322761" cy="1754326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NCE</a:t>
                </a:r>
                <a:r>
                  <a:rPr lang="zh-CN" altLang="en-US" dirty="0"/>
                  <a:t>思想：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  <p:pic>
            <p:nvPicPr>
              <p:cNvPr id="8" name="图片 7" descr="\documentclass{article}&#10;\usepackage{amsmath}&#10;\pagestyle{empty}&#10;\begin{document}&#10;&#10;$p(D=1|x,y)= \frac{p_\theta(y|x)}{p_\theta(y|x) + kp_n(y|x)}$&#10;&#10;&#10;\end{document}" title="IguanaTex Bitmap Display">
                <a:extLst>
                  <a:ext uri="{FF2B5EF4-FFF2-40B4-BE49-F238E27FC236}">
                    <a16:creationId xmlns:a16="http://schemas.microsoft.com/office/drawing/2014/main" id="{8BDC9FD2-2A5C-4157-9B2C-56BCBB9519F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96451" y="1232848"/>
                <a:ext cx="3428570" cy="387047"/>
              </a:xfrm>
              <a:prstGeom prst="rect">
                <a:avLst/>
              </a:prstGeom>
            </p:spPr>
          </p:pic>
          <p:pic>
            <p:nvPicPr>
              <p:cNvPr id="9" name="图片 8" descr="\documentclass{article}&#10;\usepackage{amsmath}&#10;\pagestyle{empty}&#10;\begin{document}&#10;&#10;$p(D=0|x,y)= \frac{kp_n(y|x)}{p_\theta(y|x) + kp_n(y|x)}$&#10;&#10;&#10;\end{document}" title="IguanaTex Bitmap Display">
                <a:extLst>
                  <a:ext uri="{FF2B5EF4-FFF2-40B4-BE49-F238E27FC236}">
                    <a16:creationId xmlns:a16="http://schemas.microsoft.com/office/drawing/2014/main" id="{416244E1-E827-48B2-90E8-D1D41BC7DF7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96451" y="1866417"/>
                <a:ext cx="3428570" cy="387047"/>
              </a:xfrm>
              <a:prstGeom prst="rect">
                <a:avLst/>
              </a:prstGeom>
            </p:spPr>
          </p:pic>
        </p:grpSp>
        <p:pic>
          <p:nvPicPr>
            <p:cNvPr id="6" name="图片 5" descr="\documentclass{article}&#10;\usepackage{amsmath}&#10;\pagestyle{empty}&#10;\begin{document}&#10;&#10;$p_\theta(y|x) \longrightarrow  p_d(y|x)$&#10;&#10;&#10;\end{document}" title="IguanaTex Bitmap Display">
              <a:extLst>
                <a:ext uri="{FF2B5EF4-FFF2-40B4-BE49-F238E27FC236}">
                  <a16:creationId xmlns:a16="http://schemas.microsoft.com/office/drawing/2014/main" id="{851D6CA0-93B6-4708-A16B-144A016AE56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6599" y="1031896"/>
              <a:ext cx="2108952" cy="254476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BB8578F-2E1B-4856-B058-E8C55447A74C}"/>
              </a:ext>
            </a:extLst>
          </p:cNvPr>
          <p:cNvGrpSpPr/>
          <p:nvPr/>
        </p:nvGrpSpPr>
        <p:grpSpPr>
          <a:xfrm>
            <a:off x="743511" y="3180838"/>
            <a:ext cx="4322761" cy="1754326"/>
            <a:chOff x="7254925" y="3105492"/>
            <a:chExt cx="4322761" cy="1754326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39085C4-7957-40AF-8F31-986BAA045762}"/>
                </a:ext>
              </a:extLst>
            </p:cNvPr>
            <p:cNvSpPr txBox="1"/>
            <p:nvPr/>
          </p:nvSpPr>
          <p:spPr>
            <a:xfrm>
              <a:off x="7254925" y="3105492"/>
              <a:ext cx="4322761" cy="175432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负采样思想：</a:t>
              </a:r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zh-CN" altLang="en-US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1FB4B94-615C-4823-923B-FE86A20E221C}"/>
                </a:ext>
              </a:extLst>
            </p:cNvPr>
            <p:cNvGrpSpPr/>
            <p:nvPr/>
          </p:nvGrpSpPr>
          <p:grpSpPr>
            <a:xfrm>
              <a:off x="7782121" y="3152575"/>
              <a:ext cx="3018227" cy="1558828"/>
              <a:chOff x="7479598" y="3059422"/>
              <a:chExt cx="3018227" cy="1558828"/>
            </a:xfrm>
          </p:grpSpPr>
          <p:pic>
            <p:nvPicPr>
              <p:cNvPr id="13" name="图片 12" descr="\documentclass{article}&#10;\usepackage{amsmath}&#10;\pagestyle{empty}&#10;\begin{document}&#10;&#10;$p(D=0|x,y,\theta)= \frac{1}{u_\theta(x,y) + 1}$&#10;&#10;&#10;\end{document}" title="IguanaTex Bitmap Display">
                <a:extLst>
                  <a:ext uri="{FF2B5EF4-FFF2-40B4-BE49-F238E27FC236}">
                    <a16:creationId xmlns:a16="http://schemas.microsoft.com/office/drawing/2014/main" id="{EF5DF057-F63E-41F3-8FD8-988BCA2615D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9598" y="4269298"/>
                <a:ext cx="3000380" cy="348952"/>
              </a:xfrm>
              <a:prstGeom prst="rect">
                <a:avLst/>
              </a:prstGeom>
            </p:spPr>
          </p:pic>
          <p:pic>
            <p:nvPicPr>
              <p:cNvPr id="14" name="图片 13" descr="\documentclass{article}&#10;\usepackage{amsmath}&#10;\pagestyle{empty}&#10;\begin{document}&#10;&#10;$p(D=1|x,y,\theta)= \frac{u_\theta(x,y)}{u_\theta(x,y) + 1}$&#10;&#10;&#10;\end{document}" title="IguanaTex Bitmap Display">
                <a:extLst>
                  <a:ext uri="{FF2B5EF4-FFF2-40B4-BE49-F238E27FC236}">
                    <a16:creationId xmlns:a16="http://schemas.microsoft.com/office/drawing/2014/main" id="{326BFE63-DFF0-4791-8BEA-2FAA2022C5E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9598" y="3581400"/>
                <a:ext cx="3000381" cy="387047"/>
              </a:xfrm>
              <a:prstGeom prst="rect">
                <a:avLst/>
              </a:prstGeom>
            </p:spPr>
          </p:pic>
          <p:pic>
            <p:nvPicPr>
              <p:cNvPr id="15" name="图片 14" descr="\documentclass{article}&#10;\usepackage{amsmath}&#10;\pagestyle{empty}&#10;\begin{document}&#10;&#10;$p_\theta(y|x) \longrightarrow \frac{p_d(y|x)}{p_n(y|x)} $&#10;&#10;&#10;\end{document}" title="IguanaTex Bitmap Display">
                <a:extLst>
                  <a:ext uri="{FF2B5EF4-FFF2-40B4-BE49-F238E27FC236}">
                    <a16:creationId xmlns:a16="http://schemas.microsoft.com/office/drawing/2014/main" id="{F0ED754C-337E-4717-BF0B-275BC2489E1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2873" y="3059422"/>
                <a:ext cx="2044952" cy="387048"/>
              </a:xfrm>
              <a:prstGeom prst="rect">
                <a:avLst/>
              </a:prstGeom>
            </p:spPr>
          </p:pic>
        </p:grp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FF8F6EE0-440E-4B75-8D3C-5B1D20DA4FC4}"/>
              </a:ext>
            </a:extLst>
          </p:cNvPr>
          <p:cNvSpPr txBox="1"/>
          <p:nvPr/>
        </p:nvSpPr>
        <p:spPr>
          <a:xfrm>
            <a:off x="658669" y="5256165"/>
            <a:ext cx="4639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采样概率分布的影响会比较大，当均匀采样且</a:t>
            </a:r>
            <a:r>
              <a:rPr lang="en-US" altLang="zh-CN" dirty="0"/>
              <a:t>K=L</a:t>
            </a:r>
            <a:r>
              <a:rPr lang="zh-CN" altLang="en-US" dirty="0"/>
              <a:t>的情况下才算是</a:t>
            </a:r>
            <a:r>
              <a:rPr lang="en-US" altLang="zh-CN" dirty="0"/>
              <a:t>NCE</a:t>
            </a:r>
            <a:r>
              <a:rPr lang="zh-CN" altLang="en-US" dirty="0"/>
              <a:t>的一种特例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74F0442-A200-4583-B8FB-97C61274B2FC}"/>
              </a:ext>
            </a:extLst>
          </p:cNvPr>
          <p:cNvSpPr txBox="1"/>
          <p:nvPr/>
        </p:nvSpPr>
        <p:spPr>
          <a:xfrm>
            <a:off x="6609589" y="2019145"/>
            <a:ext cx="3799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现对于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NCE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NEG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的每个包括语言建模的任务来说，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4D4D4D"/>
              </a:solidFill>
              <a:latin typeface="-apple-system"/>
            </a:endParaRPr>
          </a:p>
        </p:txBody>
      </p:sp>
      <p:pic>
        <p:nvPicPr>
          <p:cNvPr id="21" name="图片 20" descr="\documentclass{article}&#10;\usepackage{amsmath}&#10;\pagestyle{empty}&#10;\begin{document}&#10;&#10;$kp_n(y|x)=1$&#10;&#10;&#10;\end{document}" title="IguanaTex Bitmap Display">
            <a:extLst>
              <a:ext uri="{FF2B5EF4-FFF2-40B4-BE49-F238E27FC236}">
                <a16:creationId xmlns:a16="http://schemas.microsoft.com/office/drawing/2014/main" id="{2A765335-9A6C-4213-929F-50CBAA4E5DB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373" y="5986059"/>
            <a:ext cx="1379047" cy="254476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6AE2C3A2-2CB0-4466-939F-3ED4B39FE320}"/>
              </a:ext>
            </a:extLst>
          </p:cNvPr>
          <p:cNvSpPr txBox="1"/>
          <p:nvPr/>
        </p:nvSpPr>
        <p:spPr>
          <a:xfrm>
            <a:off x="6609589" y="1703694"/>
            <a:ext cx="4985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采用均匀分布的随机取样，缺点是没有代表性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CCA4D325-F004-4DF7-86D3-FE1336E28B4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59254" y="3178481"/>
            <a:ext cx="2686050" cy="61912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CDC1C66-A7F0-4657-B678-BE1D90C89EF4}"/>
              </a:ext>
            </a:extLst>
          </p:cNvPr>
          <p:cNvSpPr txBox="1"/>
          <p:nvPr/>
        </p:nvSpPr>
        <p:spPr>
          <a:xfrm>
            <a:off x="229702" y="143322"/>
            <a:ext cx="1345676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负采样</a:t>
            </a:r>
          </a:p>
        </p:txBody>
      </p:sp>
    </p:spTree>
    <p:extLst>
      <p:ext uri="{BB962C8B-B14F-4D97-AF65-F5344CB8AC3E}">
        <p14:creationId xmlns:p14="http://schemas.microsoft.com/office/powerpoint/2010/main" val="3546779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87570A6-97E9-4A2F-8167-BF349BBDB70B}"/>
              </a:ext>
            </a:extLst>
          </p:cNvPr>
          <p:cNvSpPr txBox="1"/>
          <p:nvPr/>
        </p:nvSpPr>
        <p:spPr>
          <a:xfrm>
            <a:off x="1024054" y="6297566"/>
            <a:ext cx="6257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Line: Large scale information network embedding.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01F8E7-DEC8-46AF-9C8F-20A8D2FFE92A}"/>
              </a:ext>
            </a:extLst>
          </p:cNvPr>
          <p:cNvSpPr txBox="1"/>
          <p:nvPr/>
        </p:nvSpPr>
        <p:spPr>
          <a:xfrm>
            <a:off x="1024054" y="570015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Inductive representation learning on large graphs.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4B1EC17-9D4F-46BE-93EE-837FDAAE6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9" y="1603320"/>
            <a:ext cx="7353459" cy="270745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217C034-E24F-4393-A5AA-767B44386A70}"/>
              </a:ext>
            </a:extLst>
          </p:cNvPr>
          <p:cNvSpPr txBox="1"/>
          <p:nvPr/>
        </p:nvSpPr>
        <p:spPr>
          <a:xfrm>
            <a:off x="584589" y="4391916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采样出若干节点对，通过一个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Encoder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得到表示，并优化一个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Contrastive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目标函数。根据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Encoder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和采样分布的不同，可以得到不同的图表示学习方法（包括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GNN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模型）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.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FF51CB2-B5EF-4188-AE5C-6384DF4ED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668" y="1165915"/>
            <a:ext cx="4658053" cy="447315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C2EB771-2DD1-4AC7-A344-6513D1CC3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66" y="1087861"/>
            <a:ext cx="6119493" cy="46578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508A1CA-C711-42FF-835F-1640C7B50836}"/>
              </a:ext>
            </a:extLst>
          </p:cNvPr>
          <p:cNvSpPr txBox="1"/>
          <p:nvPr/>
        </p:nvSpPr>
        <p:spPr>
          <a:xfrm>
            <a:off x="6126736" y="5753110"/>
            <a:ext cx="45166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在无监督学习中，直接采用</a:t>
            </a:r>
            <a:r>
              <a:rPr lang="en-US" altLang="zh-CN" sz="1400" b="1" dirty="0" err="1"/>
              <a:t>SampledNCE</a:t>
            </a:r>
            <a:r>
              <a:rPr lang="zh-CN" altLang="en-US" sz="1400" b="1" dirty="0"/>
              <a:t>这种类型损失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1163915-C569-4B9C-A25C-3B6B5F2A5F5B}"/>
              </a:ext>
            </a:extLst>
          </p:cNvPr>
          <p:cNvSpPr txBox="1"/>
          <p:nvPr/>
        </p:nvSpPr>
        <p:spPr>
          <a:xfrm>
            <a:off x="6056036" y="6216429"/>
            <a:ext cx="46580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404040"/>
                </a:solidFill>
                <a:latin typeface="-apple-system"/>
              </a:rPr>
              <a:t>为了减少计算量而采用负采样这种形式</a:t>
            </a:r>
            <a:r>
              <a:rPr lang="zh-CN" altLang="en-US" sz="1400" dirty="0">
                <a:solidFill>
                  <a:srgbClr val="404040"/>
                </a:solidFill>
                <a:latin typeface="-apple-system"/>
              </a:rPr>
              <a:t>，</a:t>
            </a:r>
            <a:endParaRPr lang="en-US" altLang="zh-CN" sz="14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r>
              <a:rPr lang="zh-CN" altLang="en-US" sz="1400" b="0" i="0" dirty="0">
                <a:solidFill>
                  <a:srgbClr val="404040"/>
                </a:solidFill>
                <a:effectLst/>
                <a:latin typeface="-apple-system"/>
              </a:rPr>
              <a:t>只更新当前考虑的边</a:t>
            </a:r>
            <a:r>
              <a:rPr lang="en-US" altLang="zh-CN" sz="1400" b="0" i="0" dirty="0">
                <a:solidFill>
                  <a:srgbClr val="404040"/>
                </a:solidFill>
                <a:effectLst/>
                <a:latin typeface="-apple-system"/>
              </a:rPr>
              <a:t>(</a:t>
            </a:r>
            <a:r>
              <a:rPr lang="zh-CN" altLang="en-US" sz="1400" b="0" i="0" dirty="0">
                <a:solidFill>
                  <a:srgbClr val="404040"/>
                </a:solidFill>
                <a:effectLst/>
                <a:latin typeface="-apple-system"/>
              </a:rPr>
              <a:t>即分子</a:t>
            </a:r>
            <a:r>
              <a:rPr lang="en-US" altLang="zh-CN" sz="1400" b="0" i="0" dirty="0">
                <a:solidFill>
                  <a:srgbClr val="404040"/>
                </a:solidFill>
                <a:effectLst/>
                <a:latin typeface="-apple-system"/>
              </a:rPr>
              <a:t>)</a:t>
            </a:r>
            <a:r>
              <a:rPr lang="zh-CN" altLang="en-US" sz="1400" b="0" i="0" dirty="0">
                <a:solidFill>
                  <a:srgbClr val="404040"/>
                </a:solidFill>
                <a:effectLst/>
                <a:latin typeface="-apple-system"/>
              </a:rPr>
              <a:t>和</a:t>
            </a:r>
            <a:r>
              <a:rPr lang="en-US" altLang="zh-CN" sz="1400" b="0" i="0" dirty="0">
                <a:solidFill>
                  <a:srgbClr val="404040"/>
                </a:solidFill>
                <a:effectLst/>
                <a:latin typeface="-apple-system"/>
              </a:rPr>
              <a:t>K</a:t>
            </a:r>
            <a:r>
              <a:rPr lang="zh-CN" altLang="en-US" sz="1400" b="0" i="0" dirty="0">
                <a:solidFill>
                  <a:srgbClr val="404040"/>
                </a:solidFill>
                <a:effectLst/>
                <a:latin typeface="-apple-system"/>
              </a:rPr>
              <a:t>条负边，其余的边不更新</a:t>
            </a:r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88DD075-AAD3-47A1-87DF-0734B1DB65F3}"/>
              </a:ext>
            </a:extLst>
          </p:cNvPr>
          <p:cNvSpPr txBox="1"/>
          <p:nvPr/>
        </p:nvSpPr>
        <p:spPr>
          <a:xfrm>
            <a:off x="7755118" y="678208"/>
            <a:ext cx="41707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i="0" dirty="0">
                <a:solidFill>
                  <a:srgbClr val="121212"/>
                </a:solidFill>
                <a:effectLst/>
                <a:latin typeface="-apple-system"/>
              </a:rPr>
              <a:t>将图表示学习统一成一个框架</a:t>
            </a:r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，进行了系统的分析，并得出了</a:t>
            </a:r>
            <a:r>
              <a:rPr lang="zh-CN" altLang="en-US" sz="1400" b="1" i="0" dirty="0">
                <a:solidFill>
                  <a:srgbClr val="121212"/>
                </a:solidFill>
                <a:effectLst/>
                <a:latin typeface="-apple-system"/>
              </a:rPr>
              <a:t>负采样与正采样同等重要</a:t>
            </a:r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的结论：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9B81340-0C4A-4F3B-8674-00F073F96F17}"/>
              </a:ext>
            </a:extLst>
          </p:cNvPr>
          <p:cNvSpPr txBox="1"/>
          <p:nvPr/>
        </p:nvSpPr>
        <p:spPr>
          <a:xfrm>
            <a:off x="2149863" y="146541"/>
            <a:ext cx="68250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5"/>
              </a:rPr>
              <a:t>Understanding Negative Sampling in Graph Representation Learning (arxiv.org)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A94FC60-5E7A-44E0-9C3A-5E431F5E40B5}"/>
              </a:ext>
            </a:extLst>
          </p:cNvPr>
          <p:cNvSpPr txBox="1"/>
          <p:nvPr/>
        </p:nvSpPr>
        <p:spPr>
          <a:xfrm>
            <a:off x="229701" y="143322"/>
            <a:ext cx="1588707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5.sanpledNCE</a:t>
            </a:r>
            <a:endParaRPr lang="zh-CN" altLang="en-US" dirty="0"/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EED7BC5D-9F85-42AA-BE7D-1FA3B67E7315}"/>
              </a:ext>
            </a:extLst>
          </p:cNvPr>
          <p:cNvSpPr/>
          <p:nvPr/>
        </p:nvSpPr>
        <p:spPr>
          <a:xfrm>
            <a:off x="876693" y="5700151"/>
            <a:ext cx="216816" cy="9667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A314D42-8BBA-4FDB-A5CF-95C8BC4AF6A9}"/>
              </a:ext>
            </a:extLst>
          </p:cNvPr>
          <p:cNvSpPr txBox="1"/>
          <p:nvPr/>
        </p:nvSpPr>
        <p:spPr>
          <a:xfrm>
            <a:off x="140477" y="5998858"/>
            <a:ext cx="73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4004607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D3AB6181-7C2A-4EBE-9193-DDAA0A542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48" y="92389"/>
            <a:ext cx="4001308" cy="11007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C5809B2-6F82-4B06-9E3C-2ADF9B860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452" y="4052737"/>
            <a:ext cx="6393548" cy="27505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8E66FC5-A53B-4C98-877B-CDE267D2C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93" y="4052737"/>
            <a:ext cx="5600482" cy="277504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5784CDF-56CD-48D7-A7F1-D9E640AC8C79}"/>
              </a:ext>
            </a:extLst>
          </p:cNvPr>
          <p:cNvSpPr txBox="1"/>
          <p:nvPr/>
        </p:nvSpPr>
        <p:spPr>
          <a:xfrm>
            <a:off x="2083324" y="3468102"/>
            <a:ext cx="126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MOCO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0FC1F8-FA25-47C5-BDBC-C87BE9ACC563}"/>
              </a:ext>
            </a:extLst>
          </p:cNvPr>
          <p:cNvSpPr txBox="1"/>
          <p:nvPr/>
        </p:nvSpPr>
        <p:spPr>
          <a:xfrm>
            <a:off x="8735506" y="3652768"/>
            <a:ext cx="126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SIMCLR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CA9D84E-7CBD-4A0E-B112-DD1DC50D2D1D}"/>
              </a:ext>
            </a:extLst>
          </p:cNvPr>
          <p:cNvSpPr txBox="1"/>
          <p:nvPr/>
        </p:nvSpPr>
        <p:spPr>
          <a:xfrm>
            <a:off x="1534987" y="1669939"/>
            <a:ext cx="6492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如果一个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batch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里有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个图像，则数据增强后会有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个图像，对于每一个图像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xi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会有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个正样本和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2N-2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个负样本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86B4B66-6957-4E96-9988-74900F88C5DF}"/>
              </a:ext>
            </a:extLst>
          </p:cNvPr>
          <p:cNvSpPr txBox="1"/>
          <p:nvPr/>
        </p:nvSpPr>
        <p:spPr>
          <a:xfrm>
            <a:off x="229701" y="143322"/>
            <a:ext cx="1588707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5.infoNCE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401DC962-A11D-4C55-8E9B-05E29CDFED6D}"/>
                  </a:ext>
                </a:extLst>
              </p14:cNvPr>
              <p14:cNvContentPartPr/>
              <p14:nvPr/>
            </p14:nvContentPartPr>
            <p14:xfrm>
              <a:off x="8634593" y="772705"/>
              <a:ext cx="57240" cy="142272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401DC962-A11D-4C55-8E9B-05E29CDFED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25593" y="764065"/>
                <a:ext cx="74880" cy="144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组合 44">
            <a:extLst>
              <a:ext uri="{FF2B5EF4-FFF2-40B4-BE49-F238E27FC236}">
                <a16:creationId xmlns:a16="http://schemas.microsoft.com/office/drawing/2014/main" id="{DBB47987-C989-4DB2-9564-8ACDEE4C7961}"/>
              </a:ext>
            </a:extLst>
          </p:cNvPr>
          <p:cNvGrpSpPr/>
          <p:nvPr/>
        </p:nvGrpSpPr>
        <p:grpSpPr>
          <a:xfrm>
            <a:off x="8625233" y="762985"/>
            <a:ext cx="2536560" cy="2338920"/>
            <a:chOff x="8625233" y="762985"/>
            <a:chExt cx="2536560" cy="233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42030276-DB85-4C9B-8C3F-9357EE381496}"/>
                    </a:ext>
                  </a:extLst>
                </p14:cNvPr>
                <p14:cNvContentPartPr/>
                <p14:nvPr/>
              </p14:nvContentPartPr>
              <p14:xfrm>
                <a:off x="8625233" y="762985"/>
                <a:ext cx="839520" cy="216756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42030276-DB85-4C9B-8C3F-9357EE38149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16233" y="754345"/>
                  <a:ext cx="857160" cy="21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F72E6773-6C17-4C0E-B0A4-F5B9A9B4BB51}"/>
                    </a:ext>
                  </a:extLst>
                </p14:cNvPr>
                <p14:cNvContentPartPr/>
                <p14:nvPr/>
              </p14:nvContentPartPr>
              <p14:xfrm>
                <a:off x="8718113" y="2064025"/>
                <a:ext cx="1800" cy="36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F72E6773-6C17-4C0E-B0A4-F5B9A9B4BB5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09113" y="2055025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A5751CDC-8D2C-40D3-8078-7BE6958F81A4}"/>
                    </a:ext>
                  </a:extLst>
                </p14:cNvPr>
                <p14:cNvContentPartPr/>
                <p14:nvPr/>
              </p14:nvContentPartPr>
              <p14:xfrm>
                <a:off x="8681033" y="2073745"/>
                <a:ext cx="834840" cy="91512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A5751CDC-8D2C-40D3-8078-7BE6958F81A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72393" y="2064745"/>
                  <a:ext cx="852480" cy="9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8B9922DE-BDF2-461B-82E3-A27910C20348}"/>
                    </a:ext>
                  </a:extLst>
                </p14:cNvPr>
                <p14:cNvContentPartPr/>
                <p14:nvPr/>
              </p14:nvContentPartPr>
              <p14:xfrm>
                <a:off x="8992433" y="951625"/>
                <a:ext cx="228240" cy="24732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8B9922DE-BDF2-461B-82E3-A27910C2034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983433" y="942985"/>
                  <a:ext cx="2458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0816BF96-EA53-4D5C-BC9F-E1230FDDEB85}"/>
                    </a:ext>
                  </a:extLst>
                </p14:cNvPr>
                <p14:cNvContentPartPr/>
                <p14:nvPr/>
              </p14:nvContentPartPr>
              <p14:xfrm>
                <a:off x="8971913" y="1470025"/>
                <a:ext cx="285120" cy="25668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0816BF96-EA53-4D5C-BC9F-E1230FDDEB8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963273" y="1461385"/>
                  <a:ext cx="3027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931EAF36-C191-47D0-B43E-D6583902D91A}"/>
                    </a:ext>
                  </a:extLst>
                </p14:cNvPr>
                <p14:cNvContentPartPr/>
                <p14:nvPr/>
              </p14:nvContentPartPr>
              <p14:xfrm>
                <a:off x="8982353" y="1902745"/>
                <a:ext cx="294480" cy="31428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931EAF36-C191-47D0-B43E-D6583902D91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973353" y="1894105"/>
                  <a:ext cx="3121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16B231F0-B313-4E0D-B87F-29133451B86E}"/>
                    </a:ext>
                  </a:extLst>
                </p14:cNvPr>
                <p14:cNvContentPartPr/>
                <p14:nvPr/>
              </p14:nvContentPartPr>
              <p14:xfrm>
                <a:off x="8944553" y="2355625"/>
                <a:ext cx="332280" cy="40788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16B231F0-B313-4E0D-B87F-29133451B86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935553" y="2346985"/>
                  <a:ext cx="34992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A471F4DD-CB88-4394-8431-3F5942395665}"/>
                    </a:ext>
                  </a:extLst>
                </p14:cNvPr>
                <p14:cNvContentPartPr/>
                <p14:nvPr/>
              </p14:nvContentPartPr>
              <p14:xfrm>
                <a:off x="10303193" y="829225"/>
                <a:ext cx="819360" cy="227268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A471F4DD-CB88-4394-8431-3F59423956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294553" y="820585"/>
                  <a:ext cx="837000" cy="22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16F566A9-D2CA-4D4B-BAB9-CD64FB9427BF}"/>
                    </a:ext>
                  </a:extLst>
                </p14:cNvPr>
                <p14:cNvContentPartPr/>
                <p14:nvPr/>
              </p14:nvContentPartPr>
              <p14:xfrm>
                <a:off x="10321913" y="791425"/>
                <a:ext cx="839880" cy="221472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16F566A9-D2CA-4D4B-BAB9-CD64FB9427B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313273" y="782785"/>
                  <a:ext cx="857520" cy="22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220D2ABB-E428-47B2-A026-2ACD9A863951}"/>
                    </a:ext>
                  </a:extLst>
                </p14:cNvPr>
                <p14:cNvContentPartPr/>
                <p14:nvPr/>
              </p14:nvContentPartPr>
              <p14:xfrm>
                <a:off x="10603073" y="1046665"/>
                <a:ext cx="267120" cy="22716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220D2ABB-E428-47B2-A026-2ACD9A86395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594433" y="1038025"/>
                  <a:ext cx="2847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C63E7CE5-B080-4968-9819-73F49AFC50EA}"/>
                    </a:ext>
                  </a:extLst>
                </p14:cNvPr>
                <p14:cNvContentPartPr/>
                <p14:nvPr/>
              </p14:nvContentPartPr>
              <p14:xfrm>
                <a:off x="10528193" y="1446985"/>
                <a:ext cx="321840" cy="26928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C63E7CE5-B080-4968-9819-73F49AFC50E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519193" y="1437985"/>
                  <a:ext cx="3394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BB3F7B83-0D22-43AE-84E2-D3B6860C4909}"/>
                    </a:ext>
                  </a:extLst>
                </p14:cNvPr>
                <p14:cNvContentPartPr/>
                <p14:nvPr/>
              </p14:nvContentPartPr>
              <p14:xfrm>
                <a:off x="10490033" y="1893745"/>
                <a:ext cx="408960" cy="39744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BB3F7B83-0D22-43AE-84E2-D3B6860C490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481393" y="1884745"/>
                  <a:ext cx="42660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896AE7C0-8866-4FC6-9802-74BB9CFB097F}"/>
                    </a:ext>
                  </a:extLst>
                </p14:cNvPr>
                <p14:cNvContentPartPr/>
                <p14:nvPr/>
              </p14:nvContentPartPr>
              <p14:xfrm>
                <a:off x="10604513" y="2477665"/>
                <a:ext cx="370080" cy="34272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896AE7C0-8866-4FC6-9802-74BB9CFB097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595873" y="2468665"/>
                  <a:ext cx="3877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2332CFB9-ED56-47E1-A042-DAD48135543B}"/>
                    </a:ext>
                  </a:extLst>
                </p14:cNvPr>
                <p14:cNvContentPartPr/>
                <p14:nvPr/>
              </p14:nvContentPartPr>
              <p14:xfrm>
                <a:off x="9511553" y="1045945"/>
                <a:ext cx="715680" cy="7632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2332CFB9-ED56-47E1-A042-DAD48135543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502553" y="1036945"/>
                  <a:ext cx="7333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6C731E85-10E2-4750-B929-1348CEF45E0E}"/>
                    </a:ext>
                  </a:extLst>
                </p14:cNvPr>
                <p14:cNvContentPartPr/>
                <p14:nvPr/>
              </p14:nvContentPartPr>
              <p14:xfrm>
                <a:off x="10142993" y="1036585"/>
                <a:ext cx="108720" cy="12168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6C731E85-10E2-4750-B929-1348CEF45E0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133993" y="1027585"/>
                  <a:ext cx="1263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7394D4B9-8709-4598-8D34-C9D7B28C0C04}"/>
                    </a:ext>
                  </a:extLst>
                </p14:cNvPr>
                <p14:cNvContentPartPr/>
                <p14:nvPr/>
              </p14:nvContentPartPr>
              <p14:xfrm>
                <a:off x="9453593" y="988705"/>
                <a:ext cx="126720" cy="20448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7394D4B9-8709-4598-8D34-C9D7B28C0C0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444953" y="980065"/>
                  <a:ext cx="1443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228D54DD-6E41-4640-96CF-BCDA23D14E6E}"/>
                    </a:ext>
                  </a:extLst>
                </p14:cNvPr>
                <p14:cNvContentPartPr/>
                <p14:nvPr/>
              </p14:nvContentPartPr>
              <p14:xfrm>
                <a:off x="10149833" y="1045945"/>
                <a:ext cx="105840" cy="16632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228D54DD-6E41-4640-96CF-BCDA23D14E6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140833" y="1036945"/>
                  <a:ext cx="12348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A3A799D-B053-4E5D-AFAE-2DE3DD99001C}"/>
              </a:ext>
            </a:extLst>
          </p:cNvPr>
          <p:cNvGrpSpPr/>
          <p:nvPr/>
        </p:nvGrpSpPr>
        <p:grpSpPr>
          <a:xfrm>
            <a:off x="8332193" y="932545"/>
            <a:ext cx="2188800" cy="1685520"/>
            <a:chOff x="8332193" y="932545"/>
            <a:chExt cx="2188800" cy="168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DCD20C97-A76B-4C74-A2AB-ABD974CA5827}"/>
                    </a:ext>
                  </a:extLst>
                </p14:cNvPr>
                <p14:cNvContentPartPr/>
                <p14:nvPr/>
              </p14:nvContentPartPr>
              <p14:xfrm>
                <a:off x="8454593" y="1036585"/>
                <a:ext cx="424440" cy="47232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DCD20C97-A76B-4C74-A2AB-ABD974CA582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445953" y="1027585"/>
                  <a:ext cx="44208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A2F73CED-EC6C-4643-8986-38A9504877F9}"/>
                    </a:ext>
                  </a:extLst>
                </p14:cNvPr>
                <p14:cNvContentPartPr/>
                <p14:nvPr/>
              </p14:nvContentPartPr>
              <p14:xfrm>
                <a:off x="8804153" y="1441585"/>
                <a:ext cx="79200" cy="13320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A2F73CED-EC6C-4643-8986-38A9504877F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795513" y="1432945"/>
                  <a:ext cx="968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AB156FE8-535C-4B93-B64B-DD7FDA73FCD1}"/>
                    </a:ext>
                  </a:extLst>
                </p14:cNvPr>
                <p14:cNvContentPartPr/>
                <p14:nvPr/>
              </p14:nvContentPartPr>
              <p14:xfrm>
                <a:off x="8785433" y="932545"/>
                <a:ext cx="97920" cy="16884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AB156FE8-535C-4B93-B64B-DD7FDA73FCD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776793" y="923905"/>
                  <a:ext cx="1155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5148F0BA-D469-46B8-8641-EFE34740FCF3}"/>
                    </a:ext>
                  </a:extLst>
                </p14:cNvPr>
                <p14:cNvContentPartPr/>
                <p14:nvPr/>
              </p14:nvContentPartPr>
              <p14:xfrm>
                <a:off x="9256673" y="1140265"/>
                <a:ext cx="1135440" cy="35352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5148F0BA-D469-46B8-8641-EFE34740FCF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247673" y="1131265"/>
                  <a:ext cx="115308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665343C2-C42A-48C6-881A-D17A353B9BA5}"/>
                    </a:ext>
                  </a:extLst>
                </p14:cNvPr>
                <p14:cNvContentPartPr/>
                <p14:nvPr/>
              </p14:nvContentPartPr>
              <p14:xfrm>
                <a:off x="10351793" y="1395145"/>
                <a:ext cx="74520" cy="14328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665343C2-C42A-48C6-881A-D17A353B9BA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342793" y="1386145"/>
                  <a:ext cx="92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7E95C0EC-8828-4D60-BA45-EA4A2439DE0F}"/>
                    </a:ext>
                  </a:extLst>
                </p14:cNvPr>
                <p14:cNvContentPartPr/>
                <p14:nvPr/>
              </p14:nvContentPartPr>
              <p14:xfrm>
                <a:off x="9230033" y="1093105"/>
                <a:ext cx="97920" cy="17388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7E95C0EC-8828-4D60-BA45-EA4A2439DE0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221393" y="1084105"/>
                  <a:ext cx="1155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A6EF22EA-A811-4441-A0F1-D298E7262C0E}"/>
                    </a:ext>
                  </a:extLst>
                </p14:cNvPr>
                <p14:cNvContentPartPr/>
                <p14:nvPr/>
              </p14:nvContentPartPr>
              <p14:xfrm>
                <a:off x="9181433" y="1206145"/>
                <a:ext cx="1201680" cy="78696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A6EF22EA-A811-4441-A0F1-D298E7262C0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172433" y="1197505"/>
                  <a:ext cx="1219320" cy="80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6585D846-E737-4F63-9FC7-751519A33A1C}"/>
                    </a:ext>
                  </a:extLst>
                </p14:cNvPr>
                <p14:cNvContentPartPr/>
                <p14:nvPr/>
              </p14:nvContentPartPr>
              <p14:xfrm>
                <a:off x="10322993" y="1818865"/>
                <a:ext cx="90720" cy="18108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6585D846-E737-4F63-9FC7-751519A33A1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314353" y="1810225"/>
                  <a:ext cx="1083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DBE095C5-F454-45DA-8FC4-6ABD16DACEF1}"/>
                    </a:ext>
                  </a:extLst>
                </p14:cNvPr>
                <p14:cNvContentPartPr/>
                <p14:nvPr/>
              </p14:nvContentPartPr>
              <p14:xfrm>
                <a:off x="9158393" y="1178065"/>
                <a:ext cx="89280" cy="9288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DBE095C5-F454-45DA-8FC4-6ABD16DACEF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149753" y="1169425"/>
                  <a:ext cx="1069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50FDEE9E-0E1A-4771-8D66-591175B25751}"/>
                    </a:ext>
                  </a:extLst>
                </p14:cNvPr>
                <p14:cNvContentPartPr/>
                <p14:nvPr/>
              </p14:nvContentPartPr>
              <p14:xfrm>
                <a:off x="9256673" y="1309825"/>
                <a:ext cx="1231560" cy="122868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50FDEE9E-0E1A-4771-8D66-591175B2575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247673" y="1301185"/>
                  <a:ext cx="1249200" cy="12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E1E96ED8-8BCA-4F38-ACCC-C7943673FC3C}"/>
                    </a:ext>
                  </a:extLst>
                </p14:cNvPr>
                <p14:cNvContentPartPr/>
                <p14:nvPr/>
              </p14:nvContentPartPr>
              <p14:xfrm>
                <a:off x="10412633" y="2441305"/>
                <a:ext cx="108360" cy="17676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E1E96ED8-8BCA-4F38-ACCC-C7943673FC3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403633" y="2432305"/>
                  <a:ext cx="1260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8BE5FA1C-E57A-4093-B49E-ED070685EE09}"/>
                    </a:ext>
                  </a:extLst>
                </p14:cNvPr>
                <p14:cNvContentPartPr/>
                <p14:nvPr/>
              </p14:nvContentPartPr>
              <p14:xfrm>
                <a:off x="9181433" y="1253305"/>
                <a:ext cx="47160" cy="122400"/>
              </p14:xfrm>
            </p:contentPart>
          </mc:Choice>
          <mc:Fallback xmlns=""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8BE5FA1C-E57A-4093-B49E-ED070685EE0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172433" y="1244665"/>
                  <a:ext cx="648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F9EE3035-6847-43EB-B2EB-F1FEAD4489E1}"/>
                    </a:ext>
                  </a:extLst>
                </p14:cNvPr>
                <p14:cNvContentPartPr/>
                <p14:nvPr/>
              </p14:nvContentPartPr>
              <p14:xfrm>
                <a:off x="9209513" y="1281745"/>
                <a:ext cx="74520" cy="360"/>
              </p14:xfrm>
            </p:contentPart>
          </mc:Choice>
          <mc:Fallback xmlns=""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F9EE3035-6847-43EB-B2EB-F1FEAD4489E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200513" y="1273105"/>
                  <a:ext cx="92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70D0440E-E9EA-4776-9A00-56FC940AB843}"/>
                    </a:ext>
                  </a:extLst>
                </p14:cNvPr>
                <p14:cNvContentPartPr/>
                <p14:nvPr/>
              </p14:nvContentPartPr>
              <p14:xfrm>
                <a:off x="8332193" y="1027225"/>
                <a:ext cx="556200" cy="924840"/>
              </p14:xfrm>
            </p:contentPart>
          </mc:Choice>
          <mc:Fallback xmlns=""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70D0440E-E9EA-4776-9A00-56FC940AB84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323553" y="1018225"/>
                  <a:ext cx="573840" cy="9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48773255-3A69-4BB9-AF02-D9760E013CB0}"/>
                    </a:ext>
                  </a:extLst>
                </p14:cNvPr>
                <p14:cNvContentPartPr/>
                <p14:nvPr/>
              </p14:nvContentPartPr>
              <p14:xfrm>
                <a:off x="8823233" y="1866025"/>
                <a:ext cx="108360" cy="168480"/>
              </p14:xfrm>
            </p:contentPart>
          </mc:Choice>
          <mc:Fallback xmlns=""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48773255-3A69-4BB9-AF02-D9760E013CB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814593" y="1857385"/>
                  <a:ext cx="126000" cy="18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6BC5CA98-A045-4A3B-B0A2-C2D5956353C4}"/>
                  </a:ext>
                </a:extLst>
              </p14:cNvPr>
              <p14:cNvContentPartPr/>
              <p14:nvPr/>
            </p14:nvContentPartPr>
            <p14:xfrm>
              <a:off x="7757993" y="2818225"/>
              <a:ext cx="360" cy="360"/>
            </p14:xfrm>
          </p:contentPart>
        </mc:Choice>
        <mc:Fallback xmlns=""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6BC5CA98-A045-4A3B-B0A2-C2D5956353C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749353" y="280958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6249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4C11F105-24E5-42F0-B3B8-527E492E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54" y="979517"/>
            <a:ext cx="6610041" cy="330197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8FFD993-71D9-4F86-9461-29C300EADF7F}"/>
              </a:ext>
            </a:extLst>
          </p:cNvPr>
          <p:cNvSpPr txBox="1"/>
          <p:nvPr/>
        </p:nvSpPr>
        <p:spPr>
          <a:xfrm>
            <a:off x="1814075" y="197534"/>
            <a:ext cx="93203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InfoNCE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是在 </a:t>
            </a:r>
            <a:r>
              <a:rPr lang="en-US" altLang="zh-CN" b="0" i="0" u="none" strike="noStrike" dirty="0">
                <a:effectLst/>
                <a:latin typeface="-apple-system"/>
                <a:hlinkClick r:id="rId4"/>
              </a:rPr>
              <a:t>Representation Learning with Contrastive Predictive Coding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提出，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借鉴 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NCE 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的思想提出 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InfoNCE 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并用于 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CPC 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中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.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5E65D9E-43D5-4789-BB9D-2907EC05E4A2}"/>
                  </a:ext>
                </a:extLst>
              </p:cNvPr>
              <p:cNvSpPr txBox="1"/>
              <p:nvPr/>
            </p:nvSpPr>
            <p:spPr>
              <a:xfrm>
                <a:off x="6789652" y="1197212"/>
                <a:ext cx="457258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预测任务：建模条件生成模型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根据当前上下文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预测 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个时刻后的数据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（假设是像文本、语音中那样的序列数据）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5E65D9E-43D5-4789-BB9D-2907EC05E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652" y="1197212"/>
                <a:ext cx="4572583" cy="923330"/>
              </a:xfrm>
              <a:prstGeom prst="rect">
                <a:avLst/>
              </a:prstGeom>
              <a:blipFill>
                <a:blip r:embed="rId5"/>
                <a:stretch>
                  <a:fillRect l="-1200" t="-3289" r="-400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>
            <a:extLst>
              <a:ext uri="{FF2B5EF4-FFF2-40B4-BE49-F238E27FC236}">
                <a16:creationId xmlns:a16="http://schemas.microsoft.com/office/drawing/2014/main" id="{D0C05490-F6DB-445D-8E52-5E12753A8E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6447" y="2058308"/>
            <a:ext cx="4418992" cy="9671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CCBFCC0-A823-47A6-8B7D-5731FB12E6C3}"/>
                  </a:ext>
                </a:extLst>
              </p:cNvPr>
              <p:cNvSpPr txBox="1"/>
              <p:nvPr/>
            </p:nvSpPr>
            <p:spPr>
              <a:xfrm>
                <a:off x="9451151" y="3269846"/>
                <a:ext cx="22676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定义为密度比</a:t>
                </a:r>
                <a:endParaRPr lang="en-US" altLang="zh-CN" dirty="0"/>
              </a:p>
              <a:p>
                <a:r>
                  <a:rPr lang="zh-CN" altLang="en-US" dirty="0"/>
                  <a:t>分子为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分母为噪声分布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CCBFCC0-A823-47A6-8B7D-5731FB12E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151" y="3269846"/>
                <a:ext cx="2267652" cy="923330"/>
              </a:xfrm>
              <a:prstGeom prst="rect">
                <a:avLst/>
              </a:prstGeom>
              <a:blipFill>
                <a:blip r:embed="rId7"/>
                <a:stretch>
                  <a:fillRect l="-2151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59C412A-02A6-4503-AE72-DFFE1956AB58}"/>
                  </a:ext>
                </a:extLst>
              </p:cNvPr>
              <p:cNvSpPr txBox="1"/>
              <p:nvPr/>
            </p:nvSpPr>
            <p:spPr>
              <a:xfrm>
                <a:off x="6097572" y="4507466"/>
                <a:ext cx="609442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1.</a:t>
                </a:r>
                <a:r>
                  <a:rPr lang="zh-CN" altLang="en-US" dirty="0"/>
                  <a:t>从分子中取出数据称为“正样本”，它是根据上下文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所做出的预测数据，类别标签设为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59C412A-02A6-4503-AE72-DFFE1956A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572" y="4507466"/>
                <a:ext cx="6094428" cy="646331"/>
              </a:xfrm>
              <a:prstGeom prst="rect">
                <a:avLst/>
              </a:prstGeom>
              <a:blipFill>
                <a:blip r:embed="rId8"/>
                <a:stretch>
                  <a:fillRect l="-800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>
            <a:extLst>
              <a:ext uri="{FF2B5EF4-FFF2-40B4-BE49-F238E27FC236}">
                <a16:creationId xmlns:a16="http://schemas.microsoft.com/office/drawing/2014/main" id="{7587436C-44D3-4297-A8E5-8FA80D3EB56A}"/>
              </a:ext>
            </a:extLst>
          </p:cNvPr>
          <p:cNvSpPr txBox="1"/>
          <p:nvPr/>
        </p:nvSpPr>
        <p:spPr>
          <a:xfrm>
            <a:off x="6096000" y="5229218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从分母中取出数据称为“负样本”，它跟我们上下文</a:t>
            </a:r>
            <a:r>
              <a:rPr lang="en-US" altLang="zh-CN" dirty="0"/>
              <a:t>c</a:t>
            </a:r>
            <a:r>
              <a:rPr lang="zh-CN" altLang="en-US" dirty="0"/>
              <a:t>没有必然的联系，类别标签设为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FEE913-E4AB-4309-9D0C-8D10FB9438C8}"/>
              </a:ext>
            </a:extLst>
          </p:cNvPr>
          <p:cNvSpPr txBox="1"/>
          <p:nvPr/>
        </p:nvSpPr>
        <p:spPr>
          <a:xfrm>
            <a:off x="351832" y="160304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 err="1">
                <a:solidFill>
                  <a:srgbClr val="121212"/>
                </a:solidFill>
                <a:effectLst/>
                <a:latin typeface="-apple-system"/>
              </a:rPr>
              <a:t>InfoNCE</a:t>
            </a:r>
            <a:endParaRPr lang="zh-CN" altLang="en-US" sz="24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1A6B058-8E5D-4815-A6CB-53D65C57FE76}"/>
              </a:ext>
            </a:extLst>
          </p:cNvPr>
          <p:cNvSpPr txBox="1"/>
          <p:nvPr/>
        </p:nvSpPr>
        <p:spPr>
          <a:xfrm>
            <a:off x="367461" y="5370282"/>
            <a:ext cx="5389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同一序列未来时刻的</a:t>
            </a:r>
            <a:r>
              <a:rPr lang="en-US" altLang="zh-CN" dirty="0"/>
              <a:t>k</a:t>
            </a:r>
            <a:r>
              <a:rPr lang="zh-CN" altLang="en-US" dirty="0"/>
              <a:t>的时序信号作为正例，随机抽取的为负例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DBB0C4D-5670-4A24-B224-A9BA95824E44}"/>
              </a:ext>
            </a:extLst>
          </p:cNvPr>
          <p:cNvSpPr txBox="1"/>
          <p:nvPr/>
        </p:nvSpPr>
        <p:spPr>
          <a:xfrm>
            <a:off x="367461" y="4281492"/>
            <a:ext cx="467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语音信号无监督学习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BF8B458-BB58-480F-A0B1-F3381AFC6B76}"/>
              </a:ext>
            </a:extLst>
          </p:cNvPr>
          <p:cNvSpPr txBox="1"/>
          <p:nvPr/>
        </p:nvSpPr>
        <p:spPr>
          <a:xfrm>
            <a:off x="368307" y="4650824"/>
            <a:ext cx="5291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Gar</a:t>
            </a:r>
            <a:r>
              <a:rPr lang="zh-CN" altLang="en-US" dirty="0"/>
              <a:t>自回归模型，总结了所有 </a:t>
            </a:r>
            <a:r>
              <a:rPr lang="en-US" altLang="zh-CN" dirty="0" err="1"/>
              <a:t>z≤t</a:t>
            </a:r>
            <a:r>
              <a:rPr lang="zh-CN" altLang="en-US" dirty="0"/>
              <a:t>潜在空间并产生上下文潜在表示</a:t>
            </a:r>
            <a:r>
              <a:rPr lang="en-US" altLang="zh-CN" dirty="0"/>
              <a:t>C</a:t>
            </a:r>
            <a:endParaRPr lang="zh-CN" altLang="en-US" dirty="0"/>
          </a:p>
        </p:txBody>
      </p:sp>
      <p:pic>
        <p:nvPicPr>
          <p:cNvPr id="3" name="图片 2" descr="\documentclass{article}&#10;\usepackage{amsmath}&#10;\pagestyle{empty}&#10;\begin{document}&#10;&#10;$\frac{p(x_{t+k}|c_t)}{p(x_{t+k})}$&#10;&#10;&#10;\end{document}" title="IguanaTex Bitmap Display">
            <a:extLst>
              <a:ext uri="{FF2B5EF4-FFF2-40B4-BE49-F238E27FC236}">
                <a16:creationId xmlns:a16="http://schemas.microsoft.com/office/drawing/2014/main" id="{5057DCD9-EFB2-4E90-AC3A-3C68D4FBABF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164" y="3491311"/>
            <a:ext cx="1142790" cy="48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38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B7D28EF-7324-41EA-B906-AEE4D896A0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4893" y="3712393"/>
            <a:ext cx="2903472" cy="89161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D0C05490-F6DB-445D-8E52-5E12753A8E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891" y="254746"/>
            <a:ext cx="5238591" cy="1146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485F81D-2E1E-4891-BDD5-1AC224E64DBC}"/>
                  </a:ext>
                </a:extLst>
              </p:cNvPr>
              <p:cNvSpPr txBox="1"/>
              <p:nvPr/>
            </p:nvSpPr>
            <p:spPr>
              <a:xfrm>
                <a:off x="188891" y="1343597"/>
                <a:ext cx="6777873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设一个大小为</a:t>
                </a:r>
                <a:r>
                  <a:rPr lang="en-US" altLang="zh-CN" sz="1400" dirty="0"/>
                  <a:t>N</a:t>
                </a:r>
                <a:r>
                  <a:rPr lang="zh-CN" altLang="en-US" sz="1400" dirty="0"/>
                  <a:t>的</a:t>
                </a:r>
                <a:r>
                  <a:rPr lang="en-US" altLang="zh-CN" sz="1400" dirty="0"/>
                  <a:t>X={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dirty="0"/>
                  <a:t>}</a:t>
                </a:r>
              </a:p>
              <a:p>
                <a:endParaRPr lang="en-US" altLang="zh-CN" sz="1400" dirty="0"/>
              </a:p>
              <a:p>
                <a:r>
                  <a:rPr lang="zh-CN" altLang="en-US" sz="1400" dirty="0"/>
                  <a:t>正样本：从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dirty="0"/>
                  <a:t>中取</a:t>
                </a:r>
                <a:r>
                  <a:rPr lang="en-US" altLang="zh-CN" sz="1400" dirty="0"/>
                  <a:t>1</a:t>
                </a:r>
                <a:r>
                  <a:rPr lang="zh-CN" altLang="en-US" sz="1400" dirty="0"/>
                  <a:t>个样本，取</a:t>
                </a:r>
                <a:r>
                  <a:rPr lang="en-US" altLang="zh-CN" sz="1400" dirty="0" err="1"/>
                  <a:t>t+k</a:t>
                </a:r>
                <a:r>
                  <a:rPr lang="zh-CN" altLang="en-US" sz="1400" dirty="0"/>
                  <a:t>这个时刻为正样本</a:t>
                </a:r>
                <a:endParaRPr lang="en-US" altLang="zh-CN" sz="1400" dirty="0"/>
              </a:p>
              <a:p>
                <a:endParaRPr lang="en-US" altLang="zh-CN" sz="1400" dirty="0"/>
              </a:p>
              <a:p>
                <a:r>
                  <a:rPr lang="zh-CN" altLang="en-US" sz="1400" dirty="0"/>
                  <a:t>负样本：从噪声</a:t>
                </a:r>
                <a14:m>
                  <m:oMath xmlns:m="http://schemas.openxmlformats.org/officeDocument/2006/math">
                    <m:r>
                      <a:rPr lang="zh-CN" altLang="en-US" sz="1400" i="1" dirty="0">
                        <a:latin typeface="Cambria Math" panose="02040503050406030204" pitchFamily="18" charset="0"/>
                      </a:rPr>
                      <m:t>分布</m:t>
                    </m:r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dirty="0"/>
                  <a:t>中取出</a:t>
                </a:r>
                <a:r>
                  <a:rPr lang="en-US" altLang="zh-CN" sz="1400" dirty="0"/>
                  <a:t>N-1</a:t>
                </a:r>
                <a:r>
                  <a:rPr lang="zh-CN" altLang="en-US" sz="1400" dirty="0"/>
                  <a:t>个负样本</a:t>
                </a:r>
                <a:r>
                  <a:rPr lang="en-US" altLang="zh-CN" sz="1400" dirty="0"/>
                  <a:t>(</a:t>
                </a:r>
                <a:r>
                  <a:rPr lang="zh-CN" altLang="en-US" sz="1400" dirty="0"/>
                  <a:t>不是正样本即可</a:t>
                </a:r>
                <a:r>
                  <a:rPr lang="en-US" altLang="zh-CN" sz="1400" dirty="0"/>
                  <a:t>)</a:t>
                </a:r>
              </a:p>
              <a:p>
                <a:endParaRPr lang="en-US" altLang="zh-CN" sz="1400" dirty="0"/>
              </a:p>
              <a:p>
                <a:r>
                  <a:rPr lang="zh-CN" altLang="en-US" sz="1400" b="1" dirty="0"/>
                  <a:t>同时准确找到这个正样本和</a:t>
                </a:r>
                <a:r>
                  <a:rPr lang="en-US" altLang="zh-CN" sz="1400" b="1" dirty="0"/>
                  <a:t>N-1</a:t>
                </a:r>
                <a:r>
                  <a:rPr lang="zh-CN" altLang="en-US" sz="1400" b="1" dirty="0"/>
                  <a:t>个负样本的情况为：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485F81D-2E1E-4891-BDD5-1AC224E64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91" y="1343597"/>
                <a:ext cx="6777873" cy="1600438"/>
              </a:xfrm>
              <a:prstGeom prst="rect">
                <a:avLst/>
              </a:prstGeom>
              <a:blipFill>
                <a:blip r:embed="rId8"/>
                <a:stretch>
                  <a:fillRect l="-270" t="-380" b="-3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AB1119A-4B69-49C4-9155-FF9B0E0691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948" y="2991874"/>
            <a:ext cx="4823036" cy="233265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BC6B27E-D5F7-4E39-9E3C-3A60CF7527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37891" y="1102017"/>
            <a:ext cx="2981727" cy="12436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10F75E-706D-4886-B8A7-5BDAC2B3110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67654" y="3061732"/>
            <a:ext cx="3817951" cy="838273"/>
          </a:xfrm>
          <a:prstGeom prst="rect">
            <a:avLst/>
          </a:prstGeom>
        </p:spPr>
      </p:pic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6CD4F8BE-0ACD-474E-8363-4F264E3A8D0A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5094984" y="4158202"/>
            <a:ext cx="3329909" cy="1270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6DC855DD-02A1-42AC-BECD-5833817AD6F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66764" y="4874906"/>
            <a:ext cx="4904311" cy="1982971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C8065248-A18E-411E-B6A2-6FFA93DA3CA4}"/>
              </a:ext>
            </a:extLst>
          </p:cNvPr>
          <p:cNvSpPr txBox="1"/>
          <p:nvPr/>
        </p:nvSpPr>
        <p:spPr>
          <a:xfrm>
            <a:off x="5911040" y="4158202"/>
            <a:ext cx="159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目标一致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E7158D-F03C-4D8C-BEFC-87B00FB44261}"/>
              </a:ext>
            </a:extLst>
          </p:cNvPr>
          <p:cNvSpPr txBox="1"/>
          <p:nvPr/>
        </p:nvSpPr>
        <p:spPr>
          <a:xfrm>
            <a:off x="179542" y="5514403"/>
            <a:ext cx="573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对比这两个目标一致的式子，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意味着可看成是两种不同的表达形式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，正相关，这样做交叉熵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:</a:t>
            </a:r>
            <a:endParaRPr lang="zh-CN" altLang="en-US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C1D39C0A-E4EF-4B06-B2FA-86A2E93D73CA}"/>
              </a:ext>
            </a:extLst>
          </p:cNvPr>
          <p:cNvSpPr/>
          <p:nvPr/>
        </p:nvSpPr>
        <p:spPr>
          <a:xfrm>
            <a:off x="6355440" y="5786265"/>
            <a:ext cx="560684" cy="160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 descr="\documentclass{article}&#10;\usepackage{amsmath}&#10;\pagestyle{empty}&#10;\begin{document}&#10;&#10;&#10;$p_\theta(y|x)= \frac{e^{z_\theta(x;\theta)}}{\sum_{y^{\prime}\in\mathbf{L}}e^{z_\theta(y^{\prime};x)}} = \frac{e^{z_\theta(x;\theta)}}{Z_\theta(x)}$&#10;&#10;\end{document}" title="IguanaTex Bitmap Display">
            <a:extLst>
              <a:ext uri="{FF2B5EF4-FFF2-40B4-BE49-F238E27FC236}">
                <a16:creationId xmlns:a16="http://schemas.microsoft.com/office/drawing/2014/main" id="{66705A59-B04B-4AA4-92EB-0B7F2840549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724" y="388980"/>
            <a:ext cx="4004131" cy="521842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4C6E614D-57A3-4D1B-9704-3FDCA2C149D2}"/>
              </a:ext>
            </a:extLst>
          </p:cNvPr>
          <p:cNvSpPr txBox="1"/>
          <p:nvPr/>
        </p:nvSpPr>
        <p:spPr>
          <a:xfrm>
            <a:off x="6277496" y="1295758"/>
            <a:ext cx="246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NLP</a:t>
            </a:r>
            <a:r>
              <a:rPr lang="zh-CN" altLang="en-US" dirty="0"/>
              <a:t>领域一般写成这样：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B9CC7B1-6A00-4884-82F7-30D56944F468}"/>
              </a:ext>
            </a:extLst>
          </p:cNvPr>
          <p:cNvSpPr txBox="1"/>
          <p:nvPr/>
        </p:nvSpPr>
        <p:spPr>
          <a:xfrm>
            <a:off x="7503724" y="2342997"/>
            <a:ext cx="4475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表示下一个单词是这个</a:t>
            </a:r>
            <a:r>
              <a:rPr lang="en-US" altLang="zh-CN" dirty="0"/>
              <a:t>w</a:t>
            </a:r>
            <a:r>
              <a:rPr lang="zh-CN" altLang="en-US" dirty="0"/>
              <a:t>在单词库中的概率</a:t>
            </a:r>
          </a:p>
        </p:txBody>
      </p:sp>
      <p:pic>
        <p:nvPicPr>
          <p:cNvPr id="39" name="图片 38" descr="\documentclass{article}&#10;\usepackage{amsmath}&#10;\pagestyle{empty}&#10;\begin{document}&#10;&#10;$u_{\theta}(w,c)$&#10;&#10;&#10;\end{document}" title="IguanaTex Bitmap Display">
            <a:extLst>
              <a:ext uri="{FF2B5EF4-FFF2-40B4-BE49-F238E27FC236}">
                <a16:creationId xmlns:a16="http://schemas.microsoft.com/office/drawing/2014/main" id="{BF897C66-3B21-49E3-B084-F48CFE5FE94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493" y="2400425"/>
            <a:ext cx="835048" cy="254476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8969B8F6-CEAB-4155-8249-FDB5B41A9559}"/>
              </a:ext>
            </a:extLst>
          </p:cNvPr>
          <p:cNvSpPr txBox="1"/>
          <p:nvPr/>
        </p:nvSpPr>
        <p:spPr>
          <a:xfrm>
            <a:off x="7503724" y="2681527"/>
            <a:ext cx="4475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表示当前单词库中所有单词的概率的累和</a:t>
            </a:r>
            <a:endParaRPr lang="zh-CN" altLang="en-US" dirty="0"/>
          </a:p>
        </p:txBody>
      </p:sp>
      <p:pic>
        <p:nvPicPr>
          <p:cNvPr id="44" name="图片 43" descr="\documentclass{article}&#10;\usepackage{amsmath}&#10;\pagestyle{empty}&#10;\begin{document}&#10;&#10;$Z(c)$&#10;&#10;&#10;\end{document}" title="IguanaTex Bitmap Display">
            <a:extLst>
              <a:ext uri="{FF2B5EF4-FFF2-40B4-BE49-F238E27FC236}">
                <a16:creationId xmlns:a16="http://schemas.microsoft.com/office/drawing/2014/main" id="{E5E30AD9-ABA9-482B-A888-60D07EEA97E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124" y="2744217"/>
            <a:ext cx="458667" cy="2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69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654ACD22-A3A5-4414-8858-C4F5331AB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14" y="1456728"/>
            <a:ext cx="5109244" cy="437817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BE1AA5D-C035-4437-A29B-6C880103F8E1}"/>
              </a:ext>
            </a:extLst>
          </p:cNvPr>
          <p:cNvSpPr txBox="1"/>
          <p:nvPr/>
        </p:nvSpPr>
        <p:spPr>
          <a:xfrm>
            <a:off x="6190531" y="2107561"/>
            <a:ext cx="492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优化</a:t>
            </a:r>
            <a:r>
              <a:rPr lang="en-US" altLang="zh-CN" b="1" dirty="0" err="1"/>
              <a:t>infoNCE</a:t>
            </a:r>
            <a:r>
              <a:rPr lang="zh-CN" altLang="en-US" b="1" dirty="0"/>
              <a:t>损失函数 </a:t>
            </a:r>
            <a:r>
              <a:rPr lang="en-US" altLang="zh-CN" b="1" dirty="0"/>
              <a:t>&lt;&lt;</a:t>
            </a:r>
            <a:r>
              <a:rPr lang="en-US" altLang="zh-CN" b="1" dirty="0">
                <a:sym typeface="Wingdings" panose="05000000000000000000" pitchFamily="2" charset="2"/>
              </a:rPr>
              <a:t>--&gt;&gt;</a:t>
            </a:r>
            <a:r>
              <a:rPr lang="zh-CN" altLang="en-US" b="1" dirty="0"/>
              <a:t>互信息最大化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8FFB09-B783-4EF7-974F-538EB1DCB2CA}"/>
              </a:ext>
            </a:extLst>
          </p:cNvPr>
          <p:cNvSpPr txBox="1"/>
          <p:nvPr/>
        </p:nvSpPr>
        <p:spPr>
          <a:xfrm>
            <a:off x="422314" y="904973"/>
            <a:ext cx="867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这个损失函数同样能自圆其说：</a:t>
            </a:r>
            <a:r>
              <a:rPr lang="zh-CN" altLang="en-US" b="1" dirty="0"/>
              <a:t>一开始的目标</a:t>
            </a:r>
            <a:r>
              <a:rPr lang="zh-CN" altLang="en-US" dirty="0"/>
              <a:t>：最大化上下文和</a:t>
            </a:r>
            <a:r>
              <a:rPr lang="en-US" altLang="zh-CN" dirty="0"/>
              <a:t>k</a:t>
            </a:r>
            <a:r>
              <a:rPr lang="zh-CN" altLang="en-US" dirty="0"/>
              <a:t>时刻后的数据</a:t>
            </a:r>
          </a:p>
        </p:txBody>
      </p:sp>
    </p:spTree>
    <p:extLst>
      <p:ext uri="{BB962C8B-B14F-4D97-AF65-F5344CB8AC3E}">
        <p14:creationId xmlns:p14="http://schemas.microsoft.com/office/powerpoint/2010/main" val="2032558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4C361BE-6340-475E-9121-416B61F02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184" y="90572"/>
            <a:ext cx="3448531" cy="10574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4709AC-7DF6-4EEB-9636-7780D8708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8" y="1113700"/>
            <a:ext cx="6118298" cy="39764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70630CA-953C-4198-B92F-6E7591B2B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8" y="5123176"/>
            <a:ext cx="5363323" cy="170521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016596A-A0C9-4FFE-AA99-3C80C965EB3D}"/>
              </a:ext>
            </a:extLst>
          </p:cNvPr>
          <p:cNvSpPr txBox="1"/>
          <p:nvPr/>
        </p:nvSpPr>
        <p:spPr>
          <a:xfrm>
            <a:off x="169549" y="61928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InfoNCE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</a:t>
            </a:r>
            <a:r>
              <a:rPr lang="en-US" altLang="zh-CN" b="0" i="0" u="none" strike="noStrike" dirty="0" err="1">
                <a:solidFill>
                  <a:srgbClr val="4EA1DB"/>
                </a:solidFill>
                <a:effectLst/>
                <a:latin typeface="-apple-system"/>
                <a:hlinkClick r:id="rId5"/>
              </a:rPr>
              <a:t>MoCo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中被描述为：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0E1CA6C-8A98-4221-970D-DF5C4B5C3742}"/>
              </a:ext>
            </a:extLst>
          </p:cNvPr>
          <p:cNvSpPr txBox="1"/>
          <p:nvPr/>
        </p:nvSpPr>
        <p:spPr>
          <a:xfrm>
            <a:off x="6317189" y="1249658"/>
            <a:ext cx="54790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Logits</a:t>
            </a:r>
            <a:r>
              <a:rPr lang="zh-CN" altLang="en-US" dirty="0"/>
              <a:t>：</a:t>
            </a:r>
            <a:r>
              <a:rPr lang="en-US" altLang="zh-CN" dirty="0"/>
              <a:t>pos</a:t>
            </a:r>
            <a:r>
              <a:rPr lang="zh-CN" altLang="en-US" dirty="0"/>
              <a:t>和</a:t>
            </a:r>
            <a:r>
              <a:rPr lang="en-US" altLang="zh-CN" dirty="0"/>
              <a:t>neg</a:t>
            </a:r>
            <a:r>
              <a:rPr lang="zh-CN" altLang="en-US" dirty="0"/>
              <a:t>拼接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Labels</a:t>
            </a:r>
            <a:r>
              <a:rPr lang="zh-CN" altLang="en-US" dirty="0"/>
              <a:t>：产生</a:t>
            </a:r>
            <a:r>
              <a:rPr lang="zh-CN" altLang="zh-CN" dirty="0"/>
              <a:t>logits.shape[0]的大小生成的一组zero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两者做交叉熵，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Label</a:t>
            </a:r>
            <a:r>
              <a:rPr lang="zh-CN" altLang="en-US" dirty="0"/>
              <a:t>的作用：作为索引，全为</a:t>
            </a:r>
            <a:r>
              <a:rPr lang="en-US" altLang="zh-CN" dirty="0"/>
              <a:t>0</a:t>
            </a:r>
            <a:r>
              <a:rPr lang="zh-CN" altLang="en-US" dirty="0"/>
              <a:t>说明正样本在第一列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8B11417-C2E8-4899-A247-9419629ED434}"/>
              </a:ext>
            </a:extLst>
          </p:cNvPr>
          <p:cNvSpPr txBox="1"/>
          <p:nvPr/>
        </p:nvSpPr>
        <p:spPr>
          <a:xfrm>
            <a:off x="169549" y="179109"/>
            <a:ext cx="563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infoNCE</a:t>
            </a:r>
            <a:r>
              <a:rPr lang="zh-CN" altLang="en-US" b="1" dirty="0"/>
              <a:t>第一种实现形式：适合整数倍的正负样本对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27308D-CCF9-4625-B39D-D4D28AAAA6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8184" y="5191853"/>
            <a:ext cx="6273198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83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72F7704-C5C7-4468-87CC-3AE7F825C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3048"/>
            <a:ext cx="4757861" cy="107114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AC41CA3-83D2-4E45-A0A6-3D9E30982D02}"/>
              </a:ext>
            </a:extLst>
          </p:cNvPr>
          <p:cNvSpPr txBox="1"/>
          <p:nvPr/>
        </p:nvSpPr>
        <p:spPr>
          <a:xfrm>
            <a:off x="169549" y="587777"/>
            <a:ext cx="6068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在文章</a:t>
            </a:r>
            <a:r>
              <a:rPr lang="en-US" altLang="zh-CN" b="0" i="0" u="none" strike="noStrike" dirty="0">
                <a:solidFill>
                  <a:srgbClr val="4EA1DB"/>
                </a:solidFill>
                <a:effectLst/>
                <a:latin typeface="-apple-system"/>
                <a:hlinkClick r:id="rId3"/>
              </a:rPr>
              <a:t>《Contrastive Learning with Hard Negative Samples》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中描述到，使用负样本的损失函数为：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B975E4D-A065-475D-ABBA-DDDC8B0E3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" y="1263427"/>
            <a:ext cx="6094428" cy="551675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1C48F89-6168-4623-8F9D-79E6ADBAA905}"/>
              </a:ext>
            </a:extLst>
          </p:cNvPr>
          <p:cNvSpPr txBox="1"/>
          <p:nvPr/>
        </p:nvSpPr>
        <p:spPr>
          <a:xfrm>
            <a:off x="6238053" y="1843638"/>
            <a:ext cx="569811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除此之外，这篇论文需要关注的地方：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好的难负样本有两点原则：</a:t>
            </a:r>
            <a:endParaRPr lang="en-US" altLang="zh-CN" dirty="0"/>
          </a:p>
          <a:p>
            <a:r>
              <a:rPr lang="zh-CN" altLang="en-US" dirty="0"/>
              <a:t>1）与原始样本的标签不同；</a:t>
            </a:r>
            <a:endParaRPr lang="en-US" altLang="zh-CN" dirty="0"/>
          </a:p>
          <a:p>
            <a:r>
              <a:rPr lang="zh-CN" altLang="en-US" dirty="0"/>
              <a:t>2）与原始样本尽量相似。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motivation:</a:t>
            </a:r>
          </a:p>
          <a:p>
            <a:r>
              <a:rPr lang="zh-CN" altLang="en-US" dirty="0"/>
              <a:t>对比学习一般来说并不使用监督信息，因此除了锚点之外的其他样本，不管标签如何，都被认为是负对，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所以关键在于“</a:t>
            </a:r>
            <a:r>
              <a:rPr lang="zh-CN" altLang="en-US" b="1" dirty="0"/>
              <a:t>用无监督的方法筛出不属于同一个标签的样本</a:t>
            </a:r>
            <a:r>
              <a:rPr lang="zh-CN" altLang="en-US" dirty="0"/>
              <a:t>”。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本文在实际实现过程中进行了一个权衡，假如对样本的难度要求不是那么高的时候，就只满足原则1，而忽略原则2。同时，这种方法应该尽量不增加额外的训练成本。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5DC52C7-802D-4B53-89B8-7B2ED6E7CC1A}"/>
              </a:ext>
            </a:extLst>
          </p:cNvPr>
          <p:cNvSpPr txBox="1"/>
          <p:nvPr/>
        </p:nvSpPr>
        <p:spPr>
          <a:xfrm>
            <a:off x="169549" y="179109"/>
            <a:ext cx="563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infoNCE</a:t>
            </a:r>
            <a:r>
              <a:rPr lang="zh-CN" altLang="en-US" b="1" dirty="0"/>
              <a:t>第二种实现形式：普遍都很适合</a:t>
            </a:r>
          </a:p>
        </p:txBody>
      </p:sp>
    </p:spTree>
    <p:extLst>
      <p:ext uri="{BB962C8B-B14F-4D97-AF65-F5344CB8AC3E}">
        <p14:creationId xmlns:p14="http://schemas.microsoft.com/office/powerpoint/2010/main" val="391191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078116-1429-491A-93C1-D4E02F03998D}"/>
              </a:ext>
            </a:extLst>
          </p:cNvPr>
          <p:cNvSpPr txBox="1"/>
          <p:nvPr/>
        </p:nvSpPr>
        <p:spPr>
          <a:xfrm>
            <a:off x="427153" y="1148875"/>
            <a:ext cx="5863472" cy="424731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背景知识：为什么要用到</a:t>
            </a:r>
            <a:r>
              <a:rPr lang="en-US" altLang="zh-CN" dirty="0"/>
              <a:t>NCE</a:t>
            </a:r>
            <a:r>
              <a:rPr lang="zh-CN" altLang="en-US" dirty="0"/>
              <a:t>、</a:t>
            </a:r>
            <a:r>
              <a:rPr lang="en-US" altLang="zh-CN" dirty="0"/>
              <a:t>negative sampling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2.NCE</a:t>
            </a:r>
            <a:r>
              <a:rPr lang="zh-CN" altLang="en-US" dirty="0"/>
              <a:t>简要推导以及与</a:t>
            </a:r>
            <a:r>
              <a:rPr lang="en-US" altLang="zh-CN" dirty="0"/>
              <a:t>negative sampling</a:t>
            </a:r>
            <a:r>
              <a:rPr lang="zh-CN" altLang="en-US" dirty="0"/>
              <a:t>的简要描述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代码方面如何实现</a:t>
            </a:r>
            <a:r>
              <a:rPr lang="en-US" altLang="zh-CN" dirty="0"/>
              <a:t>NCE 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4.Sampled NCE</a:t>
            </a:r>
            <a:r>
              <a:rPr lang="zh-CN" altLang="en-US" dirty="0"/>
              <a:t>框架和几个例子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5.InfoNCE</a:t>
            </a:r>
            <a:r>
              <a:rPr lang="zh-CN" altLang="en-US" dirty="0"/>
              <a:t>简要推导和代码实现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1CFB2FF-28C3-45C1-8193-79059E14AD5F}"/>
              </a:ext>
            </a:extLst>
          </p:cNvPr>
          <p:cNvGrpSpPr/>
          <p:nvPr/>
        </p:nvGrpSpPr>
        <p:grpSpPr>
          <a:xfrm>
            <a:off x="6796726" y="1148875"/>
            <a:ext cx="5288825" cy="2530934"/>
            <a:chOff x="6740165" y="4086848"/>
            <a:chExt cx="5288825" cy="2530934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1A4ED8B6-E5C9-438B-9047-6BB9235EEC9A}"/>
                </a:ext>
              </a:extLst>
            </p:cNvPr>
            <p:cNvSpPr/>
            <p:nvPr/>
          </p:nvSpPr>
          <p:spPr>
            <a:xfrm>
              <a:off x="6740165" y="4086848"/>
              <a:ext cx="5288825" cy="253093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C182317-AB89-4ADB-9A3C-06E03ABE985F}"/>
                </a:ext>
              </a:extLst>
            </p:cNvPr>
            <p:cNvSpPr txBox="1"/>
            <p:nvPr/>
          </p:nvSpPr>
          <p:spPr>
            <a:xfrm>
              <a:off x="7339951" y="4358629"/>
              <a:ext cx="707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NCE</a:t>
              </a:r>
              <a:endParaRPr lang="zh-CN" altLang="en-US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FA67E46-32C3-4F33-8132-AB6D97377C6D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7693456" y="4727961"/>
              <a:ext cx="1" cy="1176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0F09379-935E-4DEE-ADDF-3F1874BA8100}"/>
                </a:ext>
              </a:extLst>
            </p:cNvPr>
            <p:cNvSpPr txBox="1"/>
            <p:nvPr/>
          </p:nvSpPr>
          <p:spPr>
            <a:xfrm>
              <a:off x="7118420" y="5904625"/>
              <a:ext cx="11500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Info-NCE</a:t>
              </a:r>
              <a:endParaRPr lang="zh-CN" altLang="en-US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9319BC31-8518-425D-9A66-E889A58A0E28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8046962" y="4543295"/>
              <a:ext cx="14611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6B90C87-D747-42B1-8496-A5E5B5FB2F71}"/>
                </a:ext>
              </a:extLst>
            </p:cNvPr>
            <p:cNvSpPr txBox="1"/>
            <p:nvPr/>
          </p:nvSpPr>
          <p:spPr>
            <a:xfrm>
              <a:off x="9508117" y="4358629"/>
              <a:ext cx="1866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Neg sampling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11A36BC-FEEA-4B78-950C-2D924CE244D9}"/>
                </a:ext>
              </a:extLst>
            </p:cNvPr>
            <p:cNvSpPr txBox="1"/>
            <p:nvPr/>
          </p:nvSpPr>
          <p:spPr>
            <a:xfrm>
              <a:off x="8339193" y="4221097"/>
              <a:ext cx="876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简化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C61B346-3FCA-454E-9566-991DA17322EE}"/>
                </a:ext>
              </a:extLst>
            </p:cNvPr>
            <p:cNvSpPr txBox="1"/>
            <p:nvPr/>
          </p:nvSpPr>
          <p:spPr>
            <a:xfrm>
              <a:off x="7806578" y="5167650"/>
              <a:ext cx="106522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类比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735A4E7-687A-44F1-8A94-550405379D15}"/>
                </a:ext>
              </a:extLst>
            </p:cNvPr>
            <p:cNvSpPr txBox="1"/>
            <p:nvPr/>
          </p:nvSpPr>
          <p:spPr>
            <a:xfrm>
              <a:off x="9508117" y="5841718"/>
              <a:ext cx="1564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sampledNCE</a:t>
              </a:r>
              <a:endParaRPr lang="zh-CN" altLang="en-US" dirty="0"/>
            </a:p>
          </p:txBody>
        </p:sp>
        <p:sp>
          <p:nvSpPr>
            <p:cNvPr id="15" name="箭头: 下 14">
              <a:extLst>
                <a:ext uri="{FF2B5EF4-FFF2-40B4-BE49-F238E27FC236}">
                  <a16:creationId xmlns:a16="http://schemas.microsoft.com/office/drawing/2014/main" id="{846DEE08-0341-4D7A-ACCF-76CFCF22BA82}"/>
                </a:ext>
              </a:extLst>
            </p:cNvPr>
            <p:cNvSpPr/>
            <p:nvPr/>
          </p:nvSpPr>
          <p:spPr>
            <a:xfrm>
              <a:off x="9954701" y="4800699"/>
              <a:ext cx="301651" cy="968281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B21063E-B48B-4EB6-A39D-F5A8790ECF71}"/>
                </a:ext>
              </a:extLst>
            </p:cNvPr>
            <p:cNvSpPr txBox="1"/>
            <p:nvPr/>
          </p:nvSpPr>
          <p:spPr>
            <a:xfrm>
              <a:off x="10225887" y="5094912"/>
              <a:ext cx="1564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迁移到图领域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2172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FEB5098-64BB-4E27-8D73-90646EED3BB8}"/>
              </a:ext>
            </a:extLst>
          </p:cNvPr>
          <p:cNvSpPr txBox="1"/>
          <p:nvPr/>
        </p:nvSpPr>
        <p:spPr>
          <a:xfrm>
            <a:off x="5816657" y="271696"/>
            <a:ext cx="4273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采取</a:t>
            </a:r>
            <a:r>
              <a:rPr lang="en-US" altLang="zh-CN" dirty="0"/>
              <a:t>NCE</a:t>
            </a:r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选择</a:t>
            </a:r>
            <a:r>
              <a:rPr lang="en-US" altLang="zh-CN" dirty="0"/>
              <a:t>k</a:t>
            </a:r>
            <a:r>
              <a:rPr lang="zh-CN" altLang="en-US" dirty="0"/>
              <a:t>个样本，用</a:t>
            </a:r>
            <a:r>
              <a:rPr lang="en-US" altLang="zh-CN" dirty="0"/>
              <a:t>(k+1)</a:t>
            </a:r>
            <a:r>
              <a:rPr lang="zh-CN" altLang="en-US" dirty="0"/>
              <a:t>的</a:t>
            </a:r>
            <a:r>
              <a:rPr lang="en-US" altLang="zh-CN" dirty="0" err="1"/>
              <a:t>softmax</a:t>
            </a:r>
            <a:r>
              <a:rPr lang="zh-CN" altLang="en-US" dirty="0"/>
              <a:t>分类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05184AA-E15B-4C0A-90A3-10D7A7190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56" y="3429000"/>
            <a:ext cx="5686389" cy="27538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CA39382-B666-4F6C-8B60-9722B220A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75923"/>
            <a:ext cx="5501600" cy="500083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D43E705-3316-4595-960A-0D4917B7C108}"/>
              </a:ext>
            </a:extLst>
          </p:cNvPr>
          <p:cNvSpPr txBox="1"/>
          <p:nvPr/>
        </p:nvSpPr>
        <p:spPr>
          <a:xfrm>
            <a:off x="220469" y="277253"/>
            <a:ext cx="9225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在文章中</a:t>
            </a:r>
            <a:r>
              <a:rPr lang="en-US" altLang="zh-CN" dirty="0">
                <a:hlinkClick r:id="rId4"/>
              </a:rPr>
              <a:t>Contrastive Multiview Coding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同样使用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info-NCE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，但为了减轻计算量方式：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5F72AD5-FDE7-47B9-814C-57727B8CD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803" y="1685378"/>
            <a:ext cx="4760854" cy="100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31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CE2E8C5-59F5-4C61-A3EE-E75BAE40DDBF}"/>
              </a:ext>
            </a:extLst>
          </p:cNvPr>
          <p:cNvSpPr txBox="1"/>
          <p:nvPr/>
        </p:nvSpPr>
        <p:spPr>
          <a:xfrm>
            <a:off x="254523" y="5031382"/>
            <a:ext cx="1146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u="none" strike="noStrike" dirty="0">
                <a:solidFill>
                  <a:srgbClr val="4EA1DB"/>
                </a:solidFill>
                <a:effectLst/>
                <a:latin typeface="-apple-system"/>
                <a:hlinkClick r:id="rId2"/>
              </a:rPr>
              <a:t>《Contrastive Learning with Hard Negative Samples》</a:t>
            </a:r>
            <a:r>
              <a:rPr lang="zh-CN" altLang="en-US" b="0" i="0" u="none" strike="noStrike" dirty="0">
                <a:solidFill>
                  <a:srgbClr val="4EA1DB"/>
                </a:solidFill>
                <a:effectLst/>
                <a:latin typeface="-apple-system"/>
              </a:rPr>
              <a:t>只看了摘要，需要精读：如何筛选不同类作为负样本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AF030E-D7E6-44A3-BFBC-B7BEAE9A5763}"/>
              </a:ext>
            </a:extLst>
          </p:cNvPr>
          <p:cNvSpPr txBox="1"/>
          <p:nvPr/>
        </p:nvSpPr>
        <p:spPr>
          <a:xfrm>
            <a:off x="255697" y="5713251"/>
            <a:ext cx="8803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EA1DB"/>
                </a:solidFill>
                <a:latin typeface="-apple-system"/>
              </a:rPr>
              <a:t>《</a:t>
            </a:r>
            <a:r>
              <a:rPr lang="en-US" altLang="zh-CN" dirty="0">
                <a:hlinkClick r:id="rId3"/>
              </a:rPr>
              <a:t>Contrastive Multiview Coding</a:t>
            </a:r>
            <a:r>
              <a:rPr lang="en-US" altLang="zh-CN" dirty="0">
                <a:solidFill>
                  <a:srgbClr val="4EA1DB"/>
                </a:solidFill>
                <a:latin typeface="-apple-system"/>
              </a:rPr>
              <a:t> 》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4EA1DB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rgbClr val="4EA1DB"/>
                </a:solidFill>
                <a:latin typeface="-apple-system"/>
              </a:rPr>
              <a:t>以及</a:t>
            </a:r>
            <a:r>
              <a:rPr lang="en-US" altLang="zh-CN" dirty="0">
                <a:solidFill>
                  <a:srgbClr val="4EA1DB"/>
                </a:solidFill>
                <a:latin typeface="-apple-system"/>
              </a:rPr>
              <a:t>SIMCLR MOCO CPC CMC</a:t>
            </a:r>
            <a:r>
              <a:rPr lang="zh-CN" altLang="en-US" dirty="0">
                <a:solidFill>
                  <a:srgbClr val="4EA1DB"/>
                </a:solidFill>
                <a:latin typeface="-apple-system"/>
              </a:rPr>
              <a:t>整体代码没有仔细看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E11FCE-4E66-430A-8D69-286D76A3B407}"/>
              </a:ext>
            </a:extLst>
          </p:cNvPr>
          <p:cNvSpPr txBox="1"/>
          <p:nvPr/>
        </p:nvSpPr>
        <p:spPr>
          <a:xfrm>
            <a:off x="393372" y="4470525"/>
            <a:ext cx="385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目前需要改进的地方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90BDF52-1DB9-4640-ACF5-F697BB6EA1B3}"/>
              </a:ext>
            </a:extLst>
          </p:cNvPr>
          <p:cNvGrpSpPr/>
          <p:nvPr/>
        </p:nvGrpSpPr>
        <p:grpSpPr>
          <a:xfrm>
            <a:off x="698766" y="1078713"/>
            <a:ext cx="5288825" cy="2530934"/>
            <a:chOff x="6740165" y="4086848"/>
            <a:chExt cx="5288825" cy="2530934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BB031B4-F87E-433E-B73A-62C040C46F43}"/>
                </a:ext>
              </a:extLst>
            </p:cNvPr>
            <p:cNvSpPr/>
            <p:nvPr/>
          </p:nvSpPr>
          <p:spPr>
            <a:xfrm>
              <a:off x="6740165" y="4086848"/>
              <a:ext cx="5288825" cy="253093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22BE3AF-1373-4D7C-852F-5EBD16844D87}"/>
                </a:ext>
              </a:extLst>
            </p:cNvPr>
            <p:cNvSpPr txBox="1"/>
            <p:nvPr/>
          </p:nvSpPr>
          <p:spPr>
            <a:xfrm>
              <a:off x="7339951" y="4358629"/>
              <a:ext cx="707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NCE</a:t>
              </a:r>
              <a:endParaRPr lang="zh-CN" altLang="en-US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6DBA1AD-1666-406D-B5CE-64CB7334E23B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 flipH="1">
              <a:off x="7693456" y="4727961"/>
              <a:ext cx="1" cy="1176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7D52364-0D6E-44B7-B3A7-2D29313BC411}"/>
                </a:ext>
              </a:extLst>
            </p:cNvPr>
            <p:cNvSpPr txBox="1"/>
            <p:nvPr/>
          </p:nvSpPr>
          <p:spPr>
            <a:xfrm>
              <a:off x="7118420" y="5904625"/>
              <a:ext cx="11500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Info-NCE</a:t>
              </a:r>
              <a:endParaRPr lang="zh-CN" altLang="en-US" dirty="0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29531CD-8C3F-45EA-BCB4-D2BC0A820AB9}"/>
                </a:ext>
              </a:extLst>
            </p:cNvPr>
            <p:cNvCxnSpPr>
              <a:stCxn id="11" idx="3"/>
            </p:cNvCxnSpPr>
            <p:nvPr/>
          </p:nvCxnSpPr>
          <p:spPr>
            <a:xfrm>
              <a:off x="8046962" y="4543295"/>
              <a:ext cx="14611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3F521B2-FCEA-4093-A013-835A957DEBEA}"/>
                </a:ext>
              </a:extLst>
            </p:cNvPr>
            <p:cNvSpPr txBox="1"/>
            <p:nvPr/>
          </p:nvSpPr>
          <p:spPr>
            <a:xfrm>
              <a:off x="9508117" y="4358629"/>
              <a:ext cx="1866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Neg sampling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D641D46-FD30-4E6C-B5B3-00491B7294A1}"/>
                </a:ext>
              </a:extLst>
            </p:cNvPr>
            <p:cNvSpPr txBox="1"/>
            <p:nvPr/>
          </p:nvSpPr>
          <p:spPr>
            <a:xfrm>
              <a:off x="8339193" y="4221097"/>
              <a:ext cx="876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简化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581A562-4F85-472A-BF11-646BC35374F5}"/>
                </a:ext>
              </a:extLst>
            </p:cNvPr>
            <p:cNvSpPr txBox="1"/>
            <p:nvPr/>
          </p:nvSpPr>
          <p:spPr>
            <a:xfrm>
              <a:off x="7806578" y="5167650"/>
              <a:ext cx="106522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类比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72DAD46-2A4F-41C3-A27B-840A8462FB94}"/>
                </a:ext>
              </a:extLst>
            </p:cNvPr>
            <p:cNvSpPr txBox="1"/>
            <p:nvPr/>
          </p:nvSpPr>
          <p:spPr>
            <a:xfrm>
              <a:off x="9508117" y="5841718"/>
              <a:ext cx="1564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sampledNCE</a:t>
              </a:r>
              <a:endParaRPr lang="zh-CN" altLang="en-US" dirty="0"/>
            </a:p>
          </p:txBody>
        </p:sp>
        <p:sp>
          <p:nvSpPr>
            <p:cNvPr id="19" name="箭头: 下 18">
              <a:extLst>
                <a:ext uri="{FF2B5EF4-FFF2-40B4-BE49-F238E27FC236}">
                  <a16:creationId xmlns:a16="http://schemas.microsoft.com/office/drawing/2014/main" id="{AD5713DD-21C7-4C99-ADAE-FC0D753DB996}"/>
                </a:ext>
              </a:extLst>
            </p:cNvPr>
            <p:cNvSpPr/>
            <p:nvPr/>
          </p:nvSpPr>
          <p:spPr>
            <a:xfrm>
              <a:off x="9954701" y="4800699"/>
              <a:ext cx="301651" cy="968281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C1BDDF4-DB9D-407F-9C7E-A087D6CB5026}"/>
                </a:ext>
              </a:extLst>
            </p:cNvPr>
            <p:cNvSpPr txBox="1"/>
            <p:nvPr/>
          </p:nvSpPr>
          <p:spPr>
            <a:xfrm>
              <a:off x="10225887" y="5094912"/>
              <a:ext cx="1564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迁移到图领域</a:t>
              </a: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A545CBC1-4748-4A46-82D6-7DD83F6F1102}"/>
              </a:ext>
            </a:extLst>
          </p:cNvPr>
          <p:cNvSpPr txBox="1"/>
          <p:nvPr/>
        </p:nvSpPr>
        <p:spPr>
          <a:xfrm>
            <a:off x="6476197" y="1510733"/>
            <a:ext cx="5599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本意：避免计算量过于复杂的问题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把多分类问题转化为二分类的一个问题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但后续好像有了更好的发展：</a:t>
            </a:r>
            <a:r>
              <a:rPr lang="en-US" altLang="zh-CN" dirty="0" err="1"/>
              <a:t>eg.</a:t>
            </a:r>
            <a:r>
              <a:rPr lang="zh-CN" altLang="en-US" dirty="0"/>
              <a:t>无监督对比学习</a:t>
            </a:r>
            <a:endParaRPr lang="en-US" altLang="zh-CN" dirty="0"/>
          </a:p>
          <a:p>
            <a:r>
              <a:rPr lang="en-US" altLang="zh-CN" dirty="0"/>
              <a:t>			    </a:t>
            </a:r>
            <a:r>
              <a:rPr lang="en-US" altLang="zh-CN" dirty="0" err="1"/>
              <a:t>sampledNCE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71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76734DD-10D4-43B8-887B-7988D9F4A980}"/>
              </a:ext>
            </a:extLst>
          </p:cNvPr>
          <p:cNvSpPr txBox="1"/>
          <p:nvPr/>
        </p:nvSpPr>
        <p:spPr>
          <a:xfrm>
            <a:off x="341722" y="371515"/>
            <a:ext cx="4371975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背景知识：逻辑回归 </a:t>
            </a:r>
            <a:r>
              <a:rPr lang="en-US" altLang="zh-CN" dirty="0"/>
              <a:t>Logistic regression</a:t>
            </a:r>
            <a:endParaRPr lang="zh-CN" altLang="en-US" dirty="0"/>
          </a:p>
        </p:txBody>
      </p:sp>
      <p:pic>
        <p:nvPicPr>
          <p:cNvPr id="14" name="图片 13" descr="\documentclass{article}&#10;\usepackage{amsmath}&#10;\pagestyle{empty}&#10;\begin{document}&#10;&#10;&#10;${(x_1,y_1),...,(x_N,y_N)}$&#10;&#10;&#10;\end{document}" title="IguanaTex Bitmap Display">
            <a:extLst>
              <a:ext uri="{FF2B5EF4-FFF2-40B4-BE49-F238E27FC236}">
                <a16:creationId xmlns:a16="http://schemas.microsoft.com/office/drawing/2014/main" id="{5D3D4FE3-1384-4C05-B238-95503CCD814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591" y="1122657"/>
            <a:ext cx="2153141" cy="25447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9891FC5-1E9D-4303-96B8-4B65DC65AA2D}"/>
              </a:ext>
            </a:extLst>
          </p:cNvPr>
          <p:cNvSpPr txBox="1"/>
          <p:nvPr/>
        </p:nvSpPr>
        <p:spPr>
          <a:xfrm>
            <a:off x="697584" y="1065229"/>
            <a:ext cx="127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输入数据：</a:t>
            </a:r>
          </a:p>
        </p:txBody>
      </p:sp>
      <p:pic>
        <p:nvPicPr>
          <p:cNvPr id="22" name="图片 21" descr="\documentclass{article}&#10;\usepackage{amsmath}&#10;\pagestyle{empty}&#10;\begin{document}&#10;$ y_i \in \mathbf{L} = \{T_1,T_2,...,T_L\} $&#10;&#10;\end{document}" title="IguanaTex Bitmap Display">
            <a:extLst>
              <a:ext uri="{FF2B5EF4-FFF2-40B4-BE49-F238E27FC236}">
                <a16:creationId xmlns:a16="http://schemas.microsoft.com/office/drawing/2014/main" id="{2AF3B07F-394B-4175-86CF-D2A89299D01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591" y="1784059"/>
            <a:ext cx="2628569" cy="254475"/>
          </a:xfrm>
          <a:prstGeom prst="rect">
            <a:avLst/>
          </a:prstGeom>
        </p:spPr>
      </p:pic>
      <p:pic>
        <p:nvPicPr>
          <p:cNvPr id="30" name="图片 29" descr="\documentclass{article}&#10;\usepackage{amsmath}&#10;\pagestyle{empty}&#10;\begin{document}&#10;&#10;&#10;$p(y=T_i|x)= \frac{e^{z_i(x;\theta)}}{\sum^{\mathbf{|L|}}_{j=1} e^{z_j(x;\theta)}}$&#10;&#10;\end{document}" title="IguanaTex Bitmap Display">
            <a:extLst>
              <a:ext uri="{FF2B5EF4-FFF2-40B4-BE49-F238E27FC236}">
                <a16:creationId xmlns:a16="http://schemas.microsoft.com/office/drawing/2014/main" id="{F4C92269-DBB5-4676-AF70-FE358FF78D5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225" y="3897161"/>
            <a:ext cx="3528293" cy="612301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D5220032-2FBB-4E5D-B927-1BE3BB9A89E0}"/>
              </a:ext>
            </a:extLst>
          </p:cNvPr>
          <p:cNvSpPr txBox="1"/>
          <p:nvPr/>
        </p:nvSpPr>
        <p:spPr>
          <a:xfrm>
            <a:off x="697584" y="1710743"/>
            <a:ext cx="127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可能分类：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A58016C1-EAE1-45D8-914F-B10C60AE56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3135" y="198573"/>
            <a:ext cx="4371975" cy="3105150"/>
          </a:xfrm>
          <a:prstGeom prst="rect">
            <a:avLst/>
          </a:prstGeom>
        </p:spPr>
      </p:pic>
      <p:pic>
        <p:nvPicPr>
          <p:cNvPr id="46" name="图片 45" descr="\documentclass{article}&#10;\usepackage{amsmath}&#10;\pagestyle{empty}&#10;\begin{document}&#10;&#10;&#10;$p_\theta(y|x)= \frac{e^{z_\theta(x;\theta)}}{\sum_{y^{\prime}\in\mathbf{L}}e^{z_\theta(y^{\prime};x)}} = \frac{e^{z_\theta(x;\theta)}}{Z_\theta(x)}$&#10;&#10;\end{document}" title="IguanaTex Bitmap Display">
            <a:extLst>
              <a:ext uri="{FF2B5EF4-FFF2-40B4-BE49-F238E27FC236}">
                <a16:creationId xmlns:a16="http://schemas.microsoft.com/office/drawing/2014/main" id="{FCD2E871-0E9B-43C4-90DE-C765B05A10A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258" y="5314946"/>
            <a:ext cx="4698226" cy="612301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A1531F51-B484-4061-953A-6FA91FD0D3DB}"/>
              </a:ext>
            </a:extLst>
          </p:cNvPr>
          <p:cNvSpPr txBox="1"/>
          <p:nvPr/>
        </p:nvSpPr>
        <p:spPr>
          <a:xfrm>
            <a:off x="697584" y="3371912"/>
            <a:ext cx="409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最后一层通过</a:t>
            </a:r>
            <a:r>
              <a:rPr lang="en-US" altLang="zh-CN" dirty="0" err="1"/>
              <a:t>softmax</a:t>
            </a:r>
            <a:r>
              <a:rPr lang="zh-CN" altLang="en-US" dirty="0"/>
              <a:t>可写为：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91CE6F4-0331-4008-B875-44146AE84788}"/>
              </a:ext>
            </a:extLst>
          </p:cNvPr>
          <p:cNvSpPr txBox="1"/>
          <p:nvPr/>
        </p:nvSpPr>
        <p:spPr>
          <a:xfrm>
            <a:off x="697584" y="2321040"/>
            <a:ext cx="5398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输出层一般的输出通常是负无穷</a:t>
            </a:r>
            <a:r>
              <a:rPr lang="en-US" altLang="zh-CN" dirty="0"/>
              <a:t>-</a:t>
            </a:r>
            <a:r>
              <a:rPr lang="zh-CN" altLang="en-US" dirty="0"/>
              <a:t>正无穷，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为使在合理的概率分布下，用</a:t>
            </a:r>
            <a:r>
              <a:rPr lang="en-US" altLang="zh-CN" dirty="0" err="1"/>
              <a:t>softmax</a:t>
            </a:r>
            <a:r>
              <a:rPr lang="zh-CN" altLang="en-US" dirty="0"/>
              <a:t>层来进行处理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903C2B4-506F-4E2F-801A-33F4CA941745}"/>
              </a:ext>
            </a:extLst>
          </p:cNvPr>
          <p:cNvSpPr txBox="1"/>
          <p:nvPr/>
        </p:nvSpPr>
        <p:spPr>
          <a:xfrm>
            <a:off x="6862898" y="4470957"/>
            <a:ext cx="50064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分子跟神经网络</a:t>
            </a:r>
            <a:r>
              <a:rPr lang="en-US" altLang="zh-CN" dirty="0"/>
              <a:t>\theta</a:t>
            </a:r>
            <a:r>
              <a:rPr lang="zh-CN" altLang="en-US" dirty="0"/>
              <a:t>有关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分母对所有可能的</a:t>
            </a:r>
            <a:r>
              <a:rPr lang="en-US" altLang="zh-CN" dirty="0"/>
              <a:t>y</a:t>
            </a:r>
            <a:r>
              <a:rPr lang="zh-CN" altLang="en-US" dirty="0"/>
              <a:t>求和，</a:t>
            </a:r>
            <a:endParaRPr lang="en-US" altLang="zh-CN" dirty="0"/>
          </a:p>
          <a:p>
            <a:r>
              <a:rPr lang="zh-CN" altLang="en-US" dirty="0"/>
              <a:t>对于给定上下文</a:t>
            </a:r>
            <a:r>
              <a:rPr lang="en-US" altLang="zh-CN" dirty="0"/>
              <a:t>x</a:t>
            </a:r>
            <a:r>
              <a:rPr lang="zh-CN" altLang="en-US" dirty="0"/>
              <a:t>，分母可以确定为常数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这个可以理解为神经网络在使用参数</a:t>
            </a:r>
            <a:r>
              <a:rPr lang="en-US" altLang="zh-CN" dirty="0"/>
              <a:t>\theta</a:t>
            </a:r>
            <a:r>
              <a:rPr lang="zh-CN" altLang="en-US" dirty="0"/>
              <a:t>对这个条件概率进行拟合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314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81ED1B0-5740-409F-9D82-F4EAA6FCA450}"/>
              </a:ext>
            </a:extLst>
          </p:cNvPr>
          <p:cNvSpPr txBox="1"/>
          <p:nvPr/>
        </p:nvSpPr>
        <p:spPr>
          <a:xfrm>
            <a:off x="59221" y="1848841"/>
            <a:ext cx="489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一般的监督模型，都在尝试拟合这个条件概率：</a:t>
            </a:r>
          </a:p>
        </p:txBody>
      </p:sp>
      <p:pic>
        <p:nvPicPr>
          <p:cNvPr id="6" name="图片 5" descr="\documentclass{article}&#10;\usepackage{amsmath}&#10;\pagestyle{empty}&#10;\begin{document}&#10;&#10;&#10;$p_\theta(y|x)= \frac{e^{z_\theta(x;\theta)}}{\sum_{y^{\prime}\in\mathbf{L}}e^{z_\theta(y^{\prime};x)}} = \frac{e^{z_\theta(x;\theta)}}{Z_\theta(x)}$&#10;&#10;\end{document}" title="IguanaTex Bitmap Display">
            <a:extLst>
              <a:ext uri="{FF2B5EF4-FFF2-40B4-BE49-F238E27FC236}">
                <a16:creationId xmlns:a16="http://schemas.microsoft.com/office/drawing/2014/main" id="{D74D6BD8-3E4F-4E15-957C-4660D17E4DD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77" y="1985482"/>
            <a:ext cx="4366098" cy="56901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4404B4F-2E37-4BF6-9FC8-4E34CCDF458B}"/>
              </a:ext>
            </a:extLst>
          </p:cNvPr>
          <p:cNvSpPr txBox="1"/>
          <p:nvPr/>
        </p:nvSpPr>
        <p:spPr>
          <a:xfrm>
            <a:off x="127573" y="2934395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利用已知的样本的结果，在使用某个模型的基础上，反推最有可能导致这样结果的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模型参数值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。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最后利用这组最优参数对应的模型进行预测，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B478205-73FA-4652-9CC6-F5C6ACA6A596}"/>
              </a:ext>
            </a:extLst>
          </p:cNvPr>
          <p:cNvSpPr txBox="1"/>
          <p:nvPr/>
        </p:nvSpPr>
        <p:spPr>
          <a:xfrm>
            <a:off x="127573" y="2553645"/>
            <a:ext cx="46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一种方法是：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最大似然估计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65A240-D1F6-4063-8ECC-E565C4DC0480}"/>
              </a:ext>
            </a:extLst>
          </p:cNvPr>
          <p:cNvSpPr txBox="1"/>
          <p:nvPr/>
        </p:nvSpPr>
        <p:spPr>
          <a:xfrm>
            <a:off x="397838" y="418349"/>
            <a:ext cx="3448297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背景知识：最大似然估计</a:t>
            </a:r>
          </a:p>
        </p:txBody>
      </p:sp>
      <p:pic>
        <p:nvPicPr>
          <p:cNvPr id="20" name="图片 19" descr="\documentclass{article}&#10;\usepackage{amsmath}&#10;\pagestyle{empty}&#10;\usepackage{amssymb}&#10;\begin{document}&#10;&#10;$L_{M,L,x} = - \mathbb{E}_{y \sim p_d(y|x)} log (p_\theta(y|x))$&#10;&#10;&#10;\end{document}" title="IguanaTex Bitmap Display">
            <a:extLst>
              <a:ext uri="{FF2B5EF4-FFF2-40B4-BE49-F238E27FC236}">
                <a16:creationId xmlns:a16="http://schemas.microsoft.com/office/drawing/2014/main" id="{14C86BB2-55D7-49D6-B6DE-C28C4E1C0EA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299" y="4084132"/>
            <a:ext cx="4366098" cy="33293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D19BA23-48D7-49EE-A059-D7BAB274AC00}"/>
              </a:ext>
            </a:extLst>
          </p:cNvPr>
          <p:cNvSpPr txBox="1"/>
          <p:nvPr/>
        </p:nvSpPr>
        <p:spPr>
          <a:xfrm>
            <a:off x="127573" y="4037627"/>
            <a:ext cx="231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对于每一个上下文</a:t>
            </a:r>
            <a:r>
              <a:rPr lang="en-US" altLang="zh-CN" dirty="0"/>
              <a:t>x</a:t>
            </a:r>
            <a:r>
              <a:rPr lang="zh-CN" altLang="en-US" dirty="0"/>
              <a:t>：</a:t>
            </a:r>
          </a:p>
        </p:txBody>
      </p:sp>
      <p:pic>
        <p:nvPicPr>
          <p:cNvPr id="24" name="图片 23" descr="\documentclass{article}&#10;\usepackage{amsmath}&#10;\pagestyle{empty}&#10;\usepackage{amssymb}&#10;\begin{document}&#10;&#10;$L_{M,L} = - \mathbb{E}_{x \sim p_d(x)}L_{M,L,&#10;x} $&#10;&#10;&#10;\end{document}" title="IguanaTex Bitmap Display">
            <a:extLst>
              <a:ext uri="{FF2B5EF4-FFF2-40B4-BE49-F238E27FC236}">
                <a16:creationId xmlns:a16="http://schemas.microsoft.com/office/drawing/2014/main" id="{DD7B213A-581B-4BD9-88F3-C56B777CB40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787" y="4623240"/>
            <a:ext cx="3302166" cy="313027"/>
          </a:xfrm>
          <a:prstGeom prst="rect">
            <a:avLst/>
          </a:prstGeom>
        </p:spPr>
      </p:pic>
      <p:pic>
        <p:nvPicPr>
          <p:cNvPr id="43" name="图片 42" descr="\documentclass{article}&#10;\usepackage{amsmath}&#10;\pagestyle{empty}&#10;\begin{document}&#10;&#10;&#10;$L_{BCE}= -\frac{1}{N}\sum\limits_{i=1}^{N} [y_ilog(p_\theta(y_i=1|x_i&#10;)) + [(1-y_i)log(1-p_\theta(y_i=1|x_i&#10;)) ]$&#10;&#10;\end{document}" title="IguanaTex Bitmap Display">
            <a:extLst>
              <a:ext uri="{FF2B5EF4-FFF2-40B4-BE49-F238E27FC236}">
                <a16:creationId xmlns:a16="http://schemas.microsoft.com/office/drawing/2014/main" id="{601A9D70-AAA0-4A69-9123-3C12B883494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97" y="5279309"/>
            <a:ext cx="7651052" cy="585143"/>
          </a:xfrm>
          <a:prstGeom prst="rect">
            <a:avLst/>
          </a:prstGeom>
        </p:spPr>
      </p:pic>
      <p:pic>
        <p:nvPicPr>
          <p:cNvPr id="45" name="图片 44" descr="\documentclass{article}&#10;\usepackage{amsmath}&#10;\pagestyle{empty}&#10;\begin{document}&#10;&#10;&#10;$L_{CE}= -\frac{1}{N}\sum\limits_{i=1}^{N}\sum\limits_{j=1}^{L} \mathbf{1}_{\{y_i=T_j\}}log(p_\theta&#10;(y_i=T_j|x_i)) $&#10;&#10;\end{document}" title="IguanaTex Bitmap Display">
            <a:extLst>
              <a:ext uri="{FF2B5EF4-FFF2-40B4-BE49-F238E27FC236}">
                <a16:creationId xmlns:a16="http://schemas.microsoft.com/office/drawing/2014/main" id="{B34BDCFC-4316-4F2E-8A15-E421D3549BF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97" y="6115092"/>
            <a:ext cx="5030096" cy="621715"/>
          </a:xfrm>
          <a:prstGeom prst="rect">
            <a:avLst/>
          </a:prstGeom>
        </p:spPr>
      </p:pic>
      <p:pic>
        <p:nvPicPr>
          <p:cNvPr id="59" name="图片 58" descr="\documentclass{article}&#10;\usepackage{amsmath}&#10;\pagestyle{empty}&#10;\begin{document}&#10;&#10;$$ p_d(y|x)=\left\{&#10;\begin{aligned}&#10;1 &amp; ,\  \  if \ y=T_i \\&#10;0&amp; ,\ \  otherwise&#10;\end{aligned}&#10;\right.&#10;$$&#10;&#10;&#10;\end{document}" title="IguanaTex Bitmap Display">
            <a:extLst>
              <a:ext uri="{FF2B5EF4-FFF2-40B4-BE49-F238E27FC236}">
                <a16:creationId xmlns:a16="http://schemas.microsoft.com/office/drawing/2014/main" id="{9AA4918C-687D-4342-AA72-82BA6396359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958" y="4095885"/>
            <a:ext cx="2849524" cy="758857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99EC0144-4578-4AFB-BA21-566F11C52570}"/>
              </a:ext>
            </a:extLst>
          </p:cNvPr>
          <p:cNvGrpSpPr/>
          <p:nvPr/>
        </p:nvGrpSpPr>
        <p:grpSpPr>
          <a:xfrm>
            <a:off x="4527015" y="149036"/>
            <a:ext cx="5151664" cy="1477328"/>
            <a:chOff x="4527015" y="224450"/>
            <a:chExt cx="5151664" cy="147732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7CFDA58-3750-4E19-BA46-86C9A74A6D28}"/>
                </a:ext>
              </a:extLst>
            </p:cNvPr>
            <p:cNvSpPr txBox="1"/>
            <p:nvPr/>
          </p:nvSpPr>
          <p:spPr>
            <a:xfrm>
              <a:off x="4527015" y="224450"/>
              <a:ext cx="4686764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统计学模型分支：观测变量</a:t>
              </a:r>
              <a:r>
                <a:rPr lang="en-US" altLang="zh-CN" dirty="0"/>
                <a:t>X</a:t>
              </a:r>
              <a:r>
                <a:rPr lang="zh-CN" altLang="en-US" dirty="0"/>
                <a:t>，目标变量</a:t>
              </a:r>
              <a:r>
                <a:rPr lang="en-US" altLang="zh-CN" dirty="0"/>
                <a:t>Y</a:t>
              </a:r>
            </a:p>
            <a:p>
              <a:endParaRPr lang="en-US" altLang="zh-CN" dirty="0"/>
            </a:p>
            <a:p>
              <a:r>
                <a:rPr lang="zh-CN" altLang="en-US" dirty="0"/>
                <a:t>判别模型：构建              来估计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zh-CN" altLang="en-US" dirty="0"/>
                <a:t>生成模型：估计</a:t>
              </a:r>
            </a:p>
          </p:txBody>
        </p:sp>
        <p:pic>
          <p:nvPicPr>
            <p:cNvPr id="4" name="图片 3" descr="\documentclass{article}&#10;\usepackage{amsmath}&#10;\pagestyle{empty}&#10;\begin{document}&#10;&#10;$P(x,y) = p(y)|p(x|y) = p(x)p(y|x)$&#10;&#10;&#10;\end{document}" title="IguanaTex Bitmap Display">
              <a:extLst>
                <a:ext uri="{FF2B5EF4-FFF2-40B4-BE49-F238E27FC236}">
                  <a16:creationId xmlns:a16="http://schemas.microsoft.com/office/drawing/2014/main" id="{F93586B5-56B3-442D-8BF3-0C30AD72220A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9879" y="1412328"/>
              <a:ext cx="3388800" cy="229029"/>
            </a:xfrm>
            <a:prstGeom prst="rect">
              <a:avLst/>
            </a:prstGeom>
          </p:spPr>
        </p:pic>
        <p:pic>
          <p:nvPicPr>
            <p:cNvPr id="17" name="图片 16" descr="\documentclass{article}&#10;\usepackage{amsmath}&#10;\pagestyle{empty}&#10;\begin{document}&#10;&#10;&#10;$p(y|x)$&#10;&#10;\end{document}" title="IguanaTex Bitmap Display">
              <a:extLst>
                <a:ext uri="{FF2B5EF4-FFF2-40B4-BE49-F238E27FC236}">
                  <a16:creationId xmlns:a16="http://schemas.microsoft.com/office/drawing/2014/main" id="{A67CA715-C003-43FB-9E3B-0D60F3C62BD7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9879" y="849700"/>
              <a:ext cx="634938" cy="246020"/>
            </a:xfrm>
            <a:prstGeom prst="rect">
              <a:avLst/>
            </a:prstGeom>
          </p:spPr>
        </p:pic>
      </p:grpSp>
      <p:pic>
        <p:nvPicPr>
          <p:cNvPr id="3" name="图片 2" descr="\documentclass{article}&#10;\usepackage{amsmath}&#10;\pagestyle{empty}&#10;\begin{document}&#10;&#10;&#10;$\hat{y}$&#10;&#10;\end{document}" title="IguanaTex Bitmap Display">
            <a:extLst>
              <a:ext uri="{FF2B5EF4-FFF2-40B4-BE49-F238E27FC236}">
                <a16:creationId xmlns:a16="http://schemas.microsoft.com/office/drawing/2014/main" id="{CC784A8D-58A2-49DA-B909-A2892AD2263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078" y="840459"/>
            <a:ext cx="106971" cy="20434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57709DD-B988-4905-8F05-2CC60CE00DDD}"/>
              </a:ext>
            </a:extLst>
          </p:cNvPr>
          <p:cNvSpPr txBox="1"/>
          <p:nvPr/>
        </p:nvSpPr>
        <p:spPr>
          <a:xfrm>
            <a:off x="9869864" y="1200818"/>
            <a:ext cx="192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往往想办法生成新的</a:t>
            </a:r>
            <a:r>
              <a:rPr lang="en-US" altLang="zh-CN" dirty="0"/>
              <a:t>x</a:t>
            </a:r>
            <a:r>
              <a:rPr lang="zh-CN" altLang="en-US" dirty="0"/>
              <a:t>，例如</a:t>
            </a:r>
            <a:r>
              <a:rPr lang="en-US" altLang="zh-CN" dirty="0"/>
              <a:t>GAN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687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8E3AFA1-64CB-4800-BBF7-906640882557}"/>
              </a:ext>
            </a:extLst>
          </p:cNvPr>
          <p:cNvSpPr txBox="1"/>
          <p:nvPr/>
        </p:nvSpPr>
        <p:spPr>
          <a:xfrm>
            <a:off x="585787" y="722580"/>
            <a:ext cx="62459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最大似然估计 能够有效解决大部分的监督学习问题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但是如果</a:t>
            </a:r>
            <a:r>
              <a:rPr lang="zh-CN" altLang="en-US" b="1" dirty="0"/>
              <a:t>类别</a:t>
            </a:r>
            <a:r>
              <a:rPr lang="en-US" altLang="zh-CN" b="1" dirty="0"/>
              <a:t>L</a:t>
            </a:r>
            <a:r>
              <a:rPr lang="zh-CN" altLang="en-US" b="1" dirty="0"/>
              <a:t>太大</a:t>
            </a:r>
            <a:r>
              <a:rPr lang="zh-CN" altLang="en-US" dirty="0"/>
              <a:t>的话</a:t>
            </a:r>
            <a:r>
              <a:rPr lang="en-US" altLang="zh-CN" dirty="0"/>
              <a:t>: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FA0F83-76F6-4B2E-A0C2-0B6377ED50E3}"/>
              </a:ext>
            </a:extLst>
          </p:cNvPr>
          <p:cNvSpPr txBox="1"/>
          <p:nvPr/>
        </p:nvSpPr>
        <p:spPr>
          <a:xfrm>
            <a:off x="585787" y="2677159"/>
            <a:ext cx="3549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分母太难计算</a:t>
            </a:r>
            <a:r>
              <a:rPr lang="zh-CN" altLang="en-US" dirty="0"/>
              <a:t>：指数</a:t>
            </a:r>
            <a:r>
              <a:rPr lang="en-US" altLang="zh-CN" dirty="0"/>
              <a:t>+</a:t>
            </a:r>
            <a:r>
              <a:rPr lang="zh-CN" altLang="en-US" dirty="0"/>
              <a:t>求和</a:t>
            </a:r>
            <a:r>
              <a:rPr lang="en-US" altLang="zh-CN" dirty="0"/>
              <a:t>+log</a:t>
            </a:r>
            <a:endParaRPr lang="zh-CN" altLang="en-US" dirty="0"/>
          </a:p>
        </p:txBody>
      </p:sp>
      <p:pic>
        <p:nvPicPr>
          <p:cNvPr id="12" name="图片 11" descr="\documentclass{article}&#10;\usepackage{amsmath}&#10;\pagestyle{empty}&#10;\begin{document}&#10;&#10;&#10;$p_\theta(y|x)= \frac{e^{z_\theta(x;\theta)}}{\sum_{y^{\prime}\in\mathbf{L}}e^{z_\theta(y^{\prime};x)}} = \frac{e^{z_\theta(x;\theta)}}{Z_\theta(x)}$&#10;&#10;\end{document}" title="IguanaTex Bitmap Display">
            <a:extLst>
              <a:ext uri="{FF2B5EF4-FFF2-40B4-BE49-F238E27FC236}">
                <a16:creationId xmlns:a16="http://schemas.microsoft.com/office/drawing/2014/main" id="{1D78E75B-9D0E-4FF0-B4FC-E804242B58C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576" y="1187267"/>
            <a:ext cx="4575794" cy="596345"/>
          </a:xfrm>
          <a:prstGeom prst="rect">
            <a:avLst/>
          </a:prstGeom>
        </p:spPr>
      </p:pic>
      <p:pic>
        <p:nvPicPr>
          <p:cNvPr id="16" name="图片 15" descr="\documentclass{article}&#10;\usepackage{amsmath}&#10;\pagestyle{empty}&#10;\begin{document}&#10;&#10;&#10;$logp_\theta(y|x)=  z_\theta(x;\theta)-log{Z_\theta(x)}$&#10;&#10;\end{document}" title="IguanaTex Bitmap Display">
            <a:extLst>
              <a:ext uri="{FF2B5EF4-FFF2-40B4-BE49-F238E27FC236}">
                <a16:creationId xmlns:a16="http://schemas.microsoft.com/office/drawing/2014/main" id="{492F7EB7-0049-41EE-8FA2-2C9ABEAA8DD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82" y="2032423"/>
            <a:ext cx="4062685" cy="29511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A8226AF-0683-41FB-81F2-3BF4D49B8ADE}"/>
              </a:ext>
            </a:extLst>
          </p:cNvPr>
          <p:cNvSpPr txBox="1"/>
          <p:nvPr/>
        </p:nvSpPr>
        <p:spPr>
          <a:xfrm>
            <a:off x="585787" y="4021557"/>
            <a:ext cx="82293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类别</a:t>
            </a:r>
            <a:r>
              <a:rPr lang="en-US" altLang="zh-CN" b="1" dirty="0"/>
              <a:t>L</a:t>
            </a:r>
            <a:r>
              <a:rPr lang="zh-CN" altLang="en-US" b="1" dirty="0"/>
              <a:t>太大的</a:t>
            </a:r>
            <a:r>
              <a:rPr lang="zh-CN" altLang="en-US" dirty="0"/>
              <a:t>解决方法：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直接估计：增加很多参数；若训练时出现 ，                 将会导致无法优化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采用</a:t>
            </a:r>
            <a:r>
              <a:rPr lang="en-US" altLang="zh-CN" b="1" dirty="0"/>
              <a:t>Candidate sampling</a:t>
            </a:r>
            <a:r>
              <a:rPr lang="zh-CN" altLang="en-US" b="1" dirty="0"/>
              <a:t>：把一个类别很多的分类问题转化为很少的分类问题，甚至是二分类问题，但这种方法不能严格优化</a:t>
            </a:r>
            <a:r>
              <a:rPr lang="en-US" altLang="zh-CN" b="1" dirty="0" err="1"/>
              <a:t>maximimum</a:t>
            </a:r>
            <a:r>
              <a:rPr lang="en-US" altLang="zh-CN" b="1" dirty="0"/>
              <a:t> log likelihood</a:t>
            </a:r>
            <a:r>
              <a:rPr lang="zh-CN" altLang="en-US" b="1" dirty="0"/>
              <a:t>问题</a:t>
            </a:r>
            <a:endParaRPr lang="en-US" altLang="zh-CN" b="1" dirty="0"/>
          </a:p>
          <a:p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20" name="图片 19" descr="\documentclass{article}&#10;\usepackage{amsmath}&#10;\pagestyle{empty}&#10;\begin{document}&#10;&#10;&#10;$Z_\theta(x)=0$&#10;&#10;\end{document}" title="IguanaTex Bitmap Display">
            <a:extLst>
              <a:ext uri="{FF2B5EF4-FFF2-40B4-BE49-F238E27FC236}">
                <a16:creationId xmlns:a16="http://schemas.microsoft.com/office/drawing/2014/main" id="{7B39C12B-C135-48DE-8D24-84A34CF716C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946" y="4633990"/>
            <a:ext cx="1063389" cy="25297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4DBBA15-E627-4606-B443-250ECB52E064}"/>
              </a:ext>
            </a:extLst>
          </p:cNvPr>
          <p:cNvSpPr txBox="1"/>
          <p:nvPr/>
        </p:nvSpPr>
        <p:spPr>
          <a:xfrm>
            <a:off x="256882" y="200071"/>
            <a:ext cx="1345676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背景知识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9E3F97-E2F3-437D-81D7-43548C87DDB0}"/>
              </a:ext>
            </a:extLst>
          </p:cNvPr>
          <p:cNvSpPr txBox="1"/>
          <p:nvPr/>
        </p:nvSpPr>
        <p:spPr>
          <a:xfrm>
            <a:off x="1602558" y="6135420"/>
            <a:ext cx="2727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NCE</a:t>
            </a:r>
            <a:r>
              <a:rPr lang="zh-CN" altLang="en-US" dirty="0"/>
              <a:t>、</a:t>
            </a:r>
            <a:r>
              <a:rPr lang="en-US" altLang="zh-CN" dirty="0"/>
              <a:t>negative sampling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91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BF32B5E3-34CB-44EE-9196-F872A02BBB78}"/>
              </a:ext>
            </a:extLst>
          </p:cNvPr>
          <p:cNvGrpSpPr/>
          <p:nvPr/>
        </p:nvGrpSpPr>
        <p:grpSpPr>
          <a:xfrm>
            <a:off x="54925" y="737176"/>
            <a:ext cx="5282282" cy="1754326"/>
            <a:chOff x="0" y="357565"/>
            <a:chExt cx="5282282" cy="175432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16B88E6-ED40-4186-A5E5-4F7A48C6B9B9}"/>
                </a:ext>
              </a:extLst>
            </p:cNvPr>
            <p:cNvSpPr txBox="1"/>
            <p:nvPr/>
          </p:nvSpPr>
          <p:spPr>
            <a:xfrm>
              <a:off x="0" y="357565"/>
              <a:ext cx="528228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  <a:p>
              <a:r>
                <a:rPr lang="zh-CN" altLang="en-US" dirty="0"/>
                <a:t>设定一个特定上下文</a:t>
              </a:r>
              <a:r>
                <a:rPr lang="en-US" altLang="zh-CN" dirty="0"/>
                <a:t>x</a:t>
              </a:r>
              <a:r>
                <a:rPr lang="zh-CN" altLang="en-US" dirty="0"/>
                <a:t>，在噪声分布中取</a:t>
              </a:r>
              <a:r>
                <a:rPr lang="en-US" altLang="zh-CN" dirty="0"/>
                <a:t>k</a:t>
              </a:r>
              <a:r>
                <a:rPr lang="zh-CN" altLang="en-US" dirty="0"/>
                <a:t>次负样本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zh-CN" altLang="en-US" dirty="0"/>
                <a:t>               取出正样本</a:t>
              </a:r>
              <a:r>
                <a:rPr lang="en-US" altLang="zh-CN" dirty="0"/>
                <a:t>D=1</a:t>
              </a:r>
              <a:r>
                <a:rPr lang="zh-CN" altLang="en-US" dirty="0"/>
                <a:t>，</a:t>
              </a:r>
              <a:endParaRPr lang="en-US" altLang="zh-CN" dirty="0"/>
            </a:p>
            <a:p>
              <a:r>
                <a:rPr lang="zh-CN" altLang="en-US" dirty="0"/>
                <a:t>               取出负样本</a:t>
              </a:r>
              <a:r>
                <a:rPr lang="en-US" altLang="zh-CN" dirty="0"/>
                <a:t>D=0</a:t>
              </a:r>
            </a:p>
            <a:p>
              <a:endParaRPr lang="en-US" altLang="zh-CN" dirty="0"/>
            </a:p>
          </p:txBody>
        </p:sp>
        <p:pic>
          <p:nvPicPr>
            <p:cNvPr id="6" name="图片 5" descr="\documentclass{article}&#10;\usepackage{amsmath}&#10;\pagestyle{empty}&#10;\begin{document}&#10;&#10;$p_n(y|x)$&#10;&#10;&#10;\end{document}" title="IguanaTex Bitmap Display">
              <a:extLst>
                <a:ext uri="{FF2B5EF4-FFF2-40B4-BE49-F238E27FC236}">
                  <a16:creationId xmlns:a16="http://schemas.microsoft.com/office/drawing/2014/main" id="{3094BCCF-15B9-478B-BA08-805607F0BB02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931" y="1536110"/>
              <a:ext cx="714514" cy="229029"/>
            </a:xfrm>
            <a:prstGeom prst="rect">
              <a:avLst/>
            </a:prstGeom>
          </p:spPr>
        </p:pic>
        <p:pic>
          <p:nvPicPr>
            <p:cNvPr id="9" name="图片 8" descr="\documentclass{article}&#10;\usepackage{amsmath}&#10;\pagestyle{empty}&#10;\begin{document}&#10;&#10;$p_d(y|x)$&#10;&#10;&#10;\end{document}" title="IguanaTex Bitmap Display">
              <a:extLst>
                <a:ext uri="{FF2B5EF4-FFF2-40B4-BE49-F238E27FC236}">
                  <a16:creationId xmlns:a16="http://schemas.microsoft.com/office/drawing/2014/main" id="{7F86CF17-088D-424F-A59C-E68CF8D72EF2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931" y="1242209"/>
              <a:ext cx="696685" cy="229029"/>
            </a:xfrm>
            <a:prstGeom prst="rect">
              <a:avLst/>
            </a:prstGeom>
          </p:spPr>
        </p:pic>
      </p:grpSp>
      <p:pic>
        <p:nvPicPr>
          <p:cNvPr id="13" name="图片 12" descr="\documentclass{article}&#10;\usepackage{amsmath}&#10;\pagestyle{empty}&#10;\begin{document}&#10;&#10;$p(D=1,y|x)= \frac{1}{k+1}p_d(y|x)$&#10;&#10;&#10;\end{document}" title="IguanaTex Bitmap Display">
            <a:extLst>
              <a:ext uri="{FF2B5EF4-FFF2-40B4-BE49-F238E27FC236}">
                <a16:creationId xmlns:a16="http://schemas.microsoft.com/office/drawing/2014/main" id="{C2C6318A-C778-4061-A870-DE815B5E527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0" y="2659386"/>
            <a:ext cx="3004952" cy="326095"/>
          </a:xfrm>
          <a:prstGeom prst="rect">
            <a:avLst/>
          </a:prstGeom>
        </p:spPr>
      </p:pic>
      <p:pic>
        <p:nvPicPr>
          <p:cNvPr id="31" name="图片 30" descr="\documentclass{article}&#10;\usepackage{amsmath}&#10;\pagestyle{empty}&#10;\begin{document}&#10;&#10;$p(D=0,y|x)= \frac{k}{k+1}p_n(y|x)$&#10;&#10;&#10;\end{document}" title="IguanaTex Bitmap Display">
            <a:extLst>
              <a:ext uri="{FF2B5EF4-FFF2-40B4-BE49-F238E27FC236}">
                <a16:creationId xmlns:a16="http://schemas.microsoft.com/office/drawing/2014/main" id="{C9ECCD39-643A-434C-AF52-B854B837619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31" y="3182327"/>
            <a:ext cx="3024762" cy="332190"/>
          </a:xfrm>
          <a:prstGeom prst="rect">
            <a:avLst/>
          </a:prstGeom>
        </p:spPr>
      </p:pic>
      <p:pic>
        <p:nvPicPr>
          <p:cNvPr id="23" name="图片 22" descr="\documentclass{article}&#10;\usepackage{amsmath}&#10;\pagestyle{empty}&#10;\begin{document}&#10;&#10;$p(D=1|x,y)= \frac{p(D=1,y|x)}{p(y|x)} =\frac{p_d(y|x)}{p_d(y|x) + kp_n(y|x)}$&#10;&#10;&#10;\end{document}" title="IguanaTex Bitmap Display">
            <a:extLst>
              <a:ext uri="{FF2B5EF4-FFF2-40B4-BE49-F238E27FC236}">
                <a16:creationId xmlns:a16="http://schemas.microsoft.com/office/drawing/2014/main" id="{C7398B88-5C39-4BBD-9846-02029890FA9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0" y="5802319"/>
            <a:ext cx="4863998" cy="387047"/>
          </a:xfrm>
          <a:prstGeom prst="rect">
            <a:avLst/>
          </a:prstGeom>
        </p:spPr>
      </p:pic>
      <p:pic>
        <p:nvPicPr>
          <p:cNvPr id="26" name="图片 25" descr="\documentclass{article}&#10;\usepackage{amsmath}&#10;\pagestyle{empty}&#10;\begin{document}&#10;&#10;$p(D=0|x,y)= \frac{p(D=0,y|x)}{p(y|x)} =\frac{kp_n(y|x)}{p_d(y|x) + kp_n(y|x)}$&#10;&#10;&#10;\end{document}" title="IguanaTex Bitmap Display">
            <a:extLst>
              <a:ext uri="{FF2B5EF4-FFF2-40B4-BE49-F238E27FC236}">
                <a16:creationId xmlns:a16="http://schemas.microsoft.com/office/drawing/2014/main" id="{0765347F-F89C-492F-B70C-B2851EE3F60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0" y="6307741"/>
            <a:ext cx="4863998" cy="387047"/>
          </a:xfrm>
          <a:prstGeom prst="rect">
            <a:avLst/>
          </a:prstGeom>
        </p:spPr>
      </p:pic>
      <p:pic>
        <p:nvPicPr>
          <p:cNvPr id="29" name="图片 28" descr="\documentclass{article}&#10;\usepackage{amsmath}&#10;\pagestyle{empty}&#10;\begin{document}&#10;&#10;$p(y|x)= \frac{1}{k+1}p_d(y|x) +  \frac{k}{k+1}p_n(y|x)$&#10;&#10;&#10;\end{document}" title="IguanaTex Bitmap Display">
            <a:extLst>
              <a:ext uri="{FF2B5EF4-FFF2-40B4-BE49-F238E27FC236}">
                <a16:creationId xmlns:a16="http://schemas.microsoft.com/office/drawing/2014/main" id="{B2BCC20D-1FCE-41D2-BA7B-BAFC67456E8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0" y="4375744"/>
            <a:ext cx="3759238" cy="332190"/>
          </a:xfrm>
          <a:prstGeom prst="rect">
            <a:avLst/>
          </a:prstGeom>
        </p:spPr>
      </p:pic>
      <p:sp>
        <p:nvSpPr>
          <p:cNvPr id="32" name="箭头: 下 31">
            <a:extLst>
              <a:ext uri="{FF2B5EF4-FFF2-40B4-BE49-F238E27FC236}">
                <a16:creationId xmlns:a16="http://schemas.microsoft.com/office/drawing/2014/main" id="{696CF35B-A845-466B-AF61-6FFF38543D12}"/>
              </a:ext>
            </a:extLst>
          </p:cNvPr>
          <p:cNvSpPr/>
          <p:nvPr/>
        </p:nvSpPr>
        <p:spPr>
          <a:xfrm>
            <a:off x="1264920" y="3632892"/>
            <a:ext cx="274320" cy="63047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60079A9E-D527-42F8-8CCF-7CA643EE7373}"/>
              </a:ext>
            </a:extLst>
          </p:cNvPr>
          <p:cNvSpPr/>
          <p:nvPr/>
        </p:nvSpPr>
        <p:spPr>
          <a:xfrm>
            <a:off x="1264920" y="4939907"/>
            <a:ext cx="274320" cy="7440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C15FC4E-B2A1-4580-AEA9-F871643D364E}"/>
              </a:ext>
            </a:extLst>
          </p:cNvPr>
          <p:cNvSpPr txBox="1"/>
          <p:nvPr/>
        </p:nvSpPr>
        <p:spPr>
          <a:xfrm>
            <a:off x="1539240" y="3838717"/>
            <a:ext cx="67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互斥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63B28A0-A980-46C0-8437-FBFA9766EA4A}"/>
              </a:ext>
            </a:extLst>
          </p:cNvPr>
          <p:cNvSpPr txBox="1"/>
          <p:nvPr/>
        </p:nvSpPr>
        <p:spPr>
          <a:xfrm>
            <a:off x="1539240" y="5069276"/>
            <a:ext cx="115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条件概率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C945DB54-9F24-4C86-BE85-3F9A8EA2D178}"/>
              </a:ext>
            </a:extLst>
          </p:cNvPr>
          <p:cNvGrpSpPr/>
          <p:nvPr/>
        </p:nvGrpSpPr>
        <p:grpSpPr>
          <a:xfrm>
            <a:off x="6306073" y="184267"/>
            <a:ext cx="4335003" cy="369332"/>
            <a:chOff x="6301523" y="439973"/>
            <a:chExt cx="4335003" cy="369332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33FE40F-ECCB-491A-BEA0-BA38B8194B3B}"/>
                </a:ext>
              </a:extLst>
            </p:cNvPr>
            <p:cNvSpPr txBox="1"/>
            <p:nvPr/>
          </p:nvSpPr>
          <p:spPr>
            <a:xfrm>
              <a:off x="6301523" y="439973"/>
              <a:ext cx="3902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假设有个判别网络</a:t>
              </a:r>
              <a:r>
                <a:rPr lang="zh-CN" altLang="en-US" dirty="0"/>
                <a:t>：</a:t>
              </a:r>
            </a:p>
          </p:txBody>
        </p:sp>
        <p:pic>
          <p:nvPicPr>
            <p:cNvPr id="47" name="图片 46" descr="\documentclass{article}&#10;\usepackage{amsmath}&#10;\pagestyle{empty}&#10;\begin{document}&#10;&#10;$p_\theta(y|x) \longrightarrow  p_d(y|x)$&#10;&#10;&#10;\end{document}" title="IguanaTex Bitmap Display">
              <a:extLst>
                <a:ext uri="{FF2B5EF4-FFF2-40B4-BE49-F238E27FC236}">
                  <a16:creationId xmlns:a16="http://schemas.microsoft.com/office/drawing/2014/main" id="{0E46B28D-91C3-4776-8A88-6CEEDEF202DA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7574" y="497401"/>
              <a:ext cx="2108952" cy="254476"/>
            </a:xfrm>
            <a:prstGeom prst="rect">
              <a:avLst/>
            </a:prstGeom>
          </p:spPr>
        </p:pic>
      </p:grpSp>
      <p:pic>
        <p:nvPicPr>
          <p:cNvPr id="51" name="图片 50" descr="\documentclass{article}&#10;\usepackage{amsmath}&#10;\pagestyle{empty}&#10;\begin{document}&#10;&#10;$p(D=1|x,y)= \frac{p(D=1,y|x)}{p(y|x)} =\frac{p_\theta(y|x)}{p_\theta(y|x) + kp_n(y|x)}$&#10;&#10;&#10;\end{document}" title="IguanaTex Bitmap Display">
            <a:extLst>
              <a:ext uri="{FF2B5EF4-FFF2-40B4-BE49-F238E27FC236}">
                <a16:creationId xmlns:a16="http://schemas.microsoft.com/office/drawing/2014/main" id="{67B35701-AF48-41E4-9C2E-8EB68D782D6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47" y="713971"/>
            <a:ext cx="4859426" cy="387047"/>
          </a:xfrm>
          <a:prstGeom prst="rect">
            <a:avLst/>
          </a:prstGeom>
        </p:spPr>
      </p:pic>
      <p:pic>
        <p:nvPicPr>
          <p:cNvPr id="3" name="图片 2" descr="\documentclass{article}&#10;\usepackage{amsmath}&#10;\pagestyle{empty}&#10;\begin{document}&#10;&#10;$p(D=0|x,y)= \frac{p(D=0,y|x)}{p(y|x)} =\frac{kp_\theta(y|x)}{p_\theta(y|x) + kp_n(y|x)}$&#10;&#10;&#10;\end{document}" title="IguanaTex Bitmap Display">
            <a:extLst>
              <a:ext uri="{FF2B5EF4-FFF2-40B4-BE49-F238E27FC236}">
                <a16:creationId xmlns:a16="http://schemas.microsoft.com/office/drawing/2014/main" id="{9B741AFA-DBD8-43C8-9AAF-5460970408D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47" y="1453702"/>
            <a:ext cx="4859426" cy="387047"/>
          </a:xfrm>
          <a:prstGeom prst="rect">
            <a:avLst/>
          </a:prstGeom>
        </p:spPr>
      </p:pic>
      <p:grpSp>
        <p:nvGrpSpPr>
          <p:cNvPr id="93" name="组合 92">
            <a:extLst>
              <a:ext uri="{FF2B5EF4-FFF2-40B4-BE49-F238E27FC236}">
                <a16:creationId xmlns:a16="http://schemas.microsoft.com/office/drawing/2014/main" id="{E0768453-60FD-4410-A9A7-8F661B0B1F03}"/>
              </a:ext>
            </a:extLst>
          </p:cNvPr>
          <p:cNvGrpSpPr/>
          <p:nvPr/>
        </p:nvGrpSpPr>
        <p:grpSpPr>
          <a:xfrm>
            <a:off x="6296095" y="2193431"/>
            <a:ext cx="4472058" cy="923330"/>
            <a:chOff x="6384719" y="2668886"/>
            <a:chExt cx="4472058" cy="923330"/>
          </a:xfrm>
        </p:grpSpPr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AAEE2273-D06E-491E-B20E-3EDAA839A0FB}"/>
                </a:ext>
              </a:extLst>
            </p:cNvPr>
            <p:cNvSpPr txBox="1"/>
            <p:nvPr/>
          </p:nvSpPr>
          <p:spPr>
            <a:xfrm>
              <a:off x="6384719" y="2668886"/>
              <a:ext cx="4472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上述推导实际上也没有涉及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zh-CN" altLang="en-US" b="1" dirty="0"/>
                <a:t>那么如何体现</a:t>
              </a:r>
              <a:r>
                <a:rPr lang="en-US" altLang="zh-CN" b="1" dirty="0"/>
                <a:t>NCE</a:t>
              </a:r>
              <a:r>
                <a:rPr lang="zh-CN" altLang="en-US" b="1" dirty="0"/>
                <a:t>的作用？</a:t>
              </a:r>
            </a:p>
          </p:txBody>
        </p:sp>
        <p:pic>
          <p:nvPicPr>
            <p:cNvPr id="92" name="图片 91" descr="\documentclass{article}&#10;\usepackage{amsmath}&#10;\pagestyle{empty}&#10;\begin{document}&#10;&#10;$Z_\theta(x)$&#10;&#10;&#10;\end{document}" title="IguanaTex Bitmap Display">
              <a:extLst>
                <a:ext uri="{FF2B5EF4-FFF2-40B4-BE49-F238E27FC236}">
                  <a16:creationId xmlns:a16="http://schemas.microsoft.com/office/drawing/2014/main" id="{B0A9BEE5-6210-4BCC-86BB-359859826767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5993" y="2756452"/>
              <a:ext cx="532114" cy="229029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C9CD27F-D164-4A57-B701-3F01D03D053E}"/>
              </a:ext>
            </a:extLst>
          </p:cNvPr>
          <p:cNvGrpSpPr/>
          <p:nvPr/>
        </p:nvGrpSpPr>
        <p:grpSpPr>
          <a:xfrm>
            <a:off x="6296095" y="4756593"/>
            <a:ext cx="5002309" cy="1754326"/>
            <a:chOff x="6296095" y="4651635"/>
            <a:chExt cx="5002309" cy="1754326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7EDADE08-8FEC-463D-98BA-8DF9BC4A7B7D}"/>
                </a:ext>
              </a:extLst>
            </p:cNvPr>
            <p:cNvSpPr txBox="1"/>
            <p:nvPr/>
          </p:nvSpPr>
          <p:spPr>
            <a:xfrm>
              <a:off x="6296095" y="4651635"/>
              <a:ext cx="500230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在上下文</a:t>
              </a:r>
              <a:r>
                <a:rPr lang="en-US" altLang="zh-CN" dirty="0"/>
                <a:t>x</a:t>
              </a:r>
              <a:r>
                <a:rPr lang="zh-CN" altLang="en-US" dirty="0"/>
                <a:t>下，</a:t>
              </a:r>
              <a:endParaRPr lang="en-US" altLang="zh-CN" dirty="0"/>
            </a:p>
            <a:p>
              <a:r>
                <a:rPr lang="zh-CN" altLang="en-US" dirty="0"/>
                <a:t>有一个样本由             采样来的，</a:t>
              </a:r>
              <a:endParaRPr lang="en-US" altLang="zh-CN" dirty="0"/>
            </a:p>
            <a:p>
              <a:r>
                <a:rPr lang="zh-CN" altLang="en-US" dirty="0"/>
                <a:t>有</a:t>
              </a:r>
              <a:r>
                <a:rPr lang="en-US" altLang="zh-CN" dirty="0"/>
                <a:t>K</a:t>
              </a:r>
              <a:r>
                <a:rPr lang="zh-CN" altLang="en-US" dirty="0"/>
                <a:t>个样本由是               采样来的。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zh-CN" altLang="en-US" b="1" dirty="0"/>
                <a:t>解决问题</a:t>
              </a:r>
              <a:r>
                <a:rPr lang="en-US" altLang="zh-CN" b="1" dirty="0"/>
                <a:t>: </a:t>
              </a:r>
              <a:r>
                <a:rPr lang="zh-CN" altLang="en-US" b="1" dirty="0"/>
                <a:t>给定一个</a:t>
              </a:r>
              <a:r>
                <a:rPr lang="en-US" altLang="zh-CN" b="1" dirty="0"/>
                <a:t>y</a:t>
              </a:r>
              <a:r>
                <a:rPr lang="zh-CN" altLang="en-US" b="1" dirty="0"/>
                <a:t>，判断在</a:t>
              </a:r>
              <a:r>
                <a:rPr lang="en-US" altLang="zh-CN" b="1" dirty="0"/>
                <a:t>x</a:t>
              </a:r>
              <a:r>
                <a:rPr lang="zh-CN" altLang="en-US" b="1" dirty="0"/>
                <a:t>的上下文下是从哪个分布来的</a:t>
              </a:r>
            </a:p>
          </p:txBody>
        </p:sp>
        <p:pic>
          <p:nvPicPr>
            <p:cNvPr id="8" name="图片 7" descr="\documentclass{article}&#10;\usepackage{amsmath}&#10;\pagestyle{empty}&#10;\begin{document}&#10;&#10;$p_\theta(y|x)$&#10;&#10;&#10;\end{document}" title="IguanaTex Bitmap Display">
              <a:extLst>
                <a:ext uri="{FF2B5EF4-FFF2-40B4-BE49-F238E27FC236}">
                  <a16:creationId xmlns:a16="http://schemas.microsoft.com/office/drawing/2014/main" id="{22F6B75F-80E1-48FD-846D-DB9E899CE2D9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439" y="5021083"/>
              <a:ext cx="693942" cy="229029"/>
            </a:xfrm>
            <a:prstGeom prst="rect">
              <a:avLst/>
            </a:prstGeom>
          </p:spPr>
        </p:pic>
        <p:pic>
          <p:nvPicPr>
            <p:cNvPr id="57" name="图片 56" descr="\documentclass{article}&#10;\usepackage{amsmath}&#10;\pagestyle{empty}&#10;\begin{document}&#10;&#10;$p_n(y|x)$&#10;&#10;&#10;\end{document}" title="IguanaTex Bitmap Display">
              <a:extLst>
                <a:ext uri="{FF2B5EF4-FFF2-40B4-BE49-F238E27FC236}">
                  <a16:creationId xmlns:a16="http://schemas.microsoft.com/office/drawing/2014/main" id="{2532DB89-ABDB-4AF5-B142-9E7097B83EE6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4586" y="5284943"/>
              <a:ext cx="714514" cy="229029"/>
            </a:xfrm>
            <a:prstGeom prst="rect">
              <a:avLst/>
            </a:prstGeom>
          </p:spPr>
        </p:pic>
      </p:grpSp>
      <p:pic>
        <p:nvPicPr>
          <p:cNvPr id="86" name="图片 85" descr="\documentclass{article}&#10;\usepackage{amsmath}&#10;\pagestyle{empty}&#10;\begin{document}&#10;&#10;$p_\theta(y|x) = \frac{p_{\theta^\prime}(y|x)}{Z_{\theta_0}(x) }= p_{\theta^\prime}(y|x) e^{\theta_0}$&#10;&#10;&#10;\end{document}" title="IguanaTex Bitmap Display">
            <a:extLst>
              <a:ext uri="{FF2B5EF4-FFF2-40B4-BE49-F238E27FC236}">
                <a16:creationId xmlns:a16="http://schemas.microsoft.com/office/drawing/2014/main" id="{319A07AA-84AE-4AE0-A2A5-41B187D8857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988" y="3174070"/>
            <a:ext cx="3691982" cy="449271"/>
          </a:xfrm>
          <a:prstGeom prst="rect">
            <a:avLst/>
          </a:prstGeom>
        </p:spPr>
      </p:pic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6F9FED91-9A53-47AF-9406-8F0769E3C2C7}"/>
              </a:ext>
            </a:extLst>
          </p:cNvPr>
          <p:cNvGrpSpPr/>
          <p:nvPr/>
        </p:nvGrpSpPr>
        <p:grpSpPr>
          <a:xfrm>
            <a:off x="7738337" y="3680650"/>
            <a:ext cx="4042292" cy="923330"/>
            <a:chOff x="6793754" y="4124885"/>
            <a:chExt cx="4042292" cy="923330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6CB569AA-BBEB-47CC-85DC-0E3069A99D8A}"/>
                </a:ext>
              </a:extLst>
            </p:cNvPr>
            <p:cNvSpPr txBox="1"/>
            <p:nvPr/>
          </p:nvSpPr>
          <p:spPr>
            <a:xfrm>
              <a:off x="6793754" y="4124885"/>
              <a:ext cx="40422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用参数      估计这个</a:t>
              </a:r>
              <a:r>
                <a:rPr lang="en-US" altLang="zh-CN" dirty="0"/>
                <a:t>Z</a:t>
              </a:r>
            </a:p>
            <a:p>
              <a:r>
                <a:rPr lang="zh-CN" altLang="en-US" dirty="0"/>
                <a:t>用参数      估计其他参数</a:t>
              </a:r>
              <a:endParaRPr lang="en-US" altLang="zh-CN" dirty="0"/>
            </a:p>
            <a:p>
              <a:r>
                <a:rPr lang="zh-CN" altLang="en-US" dirty="0"/>
                <a:t>      </a:t>
              </a:r>
            </a:p>
          </p:txBody>
        </p:sp>
        <p:pic>
          <p:nvPicPr>
            <p:cNvPr id="99" name="图片 98" descr="\documentclass{article}&#10;\usepackage{amsmath}&#10;\pagestyle{empty}&#10;\begin{document}&#10;&#10;$\theta_0$&#10;&#10;&#10;\end{document}" title="IguanaTex Bitmap Display">
              <a:extLst>
                <a:ext uri="{FF2B5EF4-FFF2-40B4-BE49-F238E27FC236}">
                  <a16:creationId xmlns:a16="http://schemas.microsoft.com/office/drawing/2014/main" id="{6F9AF075-E41C-4A22-97CD-8DE276739409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5101" y="4180775"/>
              <a:ext cx="218833" cy="238727"/>
            </a:xfrm>
            <a:prstGeom prst="rect">
              <a:avLst/>
            </a:prstGeom>
          </p:spPr>
        </p:pic>
        <p:pic>
          <p:nvPicPr>
            <p:cNvPr id="102" name="图片 101" descr="\documentclass{article}&#10;\usepackage{amsmath}&#10;\pagestyle{empty}&#10;\begin{document}&#10;&#10;$\theta^\prime$&#10;&#10;&#10;\end{document}" title="IguanaTex Bitmap Display">
              <a:extLst>
                <a:ext uri="{FF2B5EF4-FFF2-40B4-BE49-F238E27FC236}">
                  <a16:creationId xmlns:a16="http://schemas.microsoft.com/office/drawing/2014/main" id="{52306D8D-CA7F-424E-AB0C-96083C8AB036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1605" y="4473775"/>
              <a:ext cx="185677" cy="210544"/>
            </a:xfrm>
            <a:prstGeom prst="rect">
              <a:avLst/>
            </a:prstGeom>
          </p:spPr>
        </p:pic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179E7365-676A-4486-96D5-C966B8D4862D}"/>
              </a:ext>
            </a:extLst>
          </p:cNvPr>
          <p:cNvSpPr txBox="1"/>
          <p:nvPr/>
        </p:nvSpPr>
        <p:spPr>
          <a:xfrm>
            <a:off x="178856" y="228310"/>
            <a:ext cx="1345676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2.NCE</a:t>
            </a:r>
            <a:r>
              <a:rPr lang="zh-CN" altLang="en-US" dirty="0"/>
              <a:t>推导</a:t>
            </a:r>
          </a:p>
        </p:txBody>
      </p:sp>
    </p:spTree>
    <p:extLst>
      <p:ext uri="{BB962C8B-B14F-4D97-AF65-F5344CB8AC3E}">
        <p14:creationId xmlns:p14="http://schemas.microsoft.com/office/powerpoint/2010/main" val="263850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 descr="\documentclass{article}&#10;\usepackage{amsmath}&#10;\pagestyle{empty}&#10;\usepackage{amsfonts}&#10;\begin{document}&#10;&#10;\begin{equation}&#10;\begin{split}&#10;\mathbb{E}[log\  p(D|x,y,\theta)]&amp;= \sum_y p(y|x)log\  p(D|x,y,\theta)\\&#10;&amp;= \sum_y (\frac{1}{k+1}p_d(y|x) +  \frac{k}{k+1}p_n(y|x)) \ log\  p(D|x,y,\theta)\\&#10;&amp;= \frac{1}{k+1}(\sum_y p_d(y|x)log\  p(D|x,y,\theta) + \sum_y kp_n(y|x)log\  p(D|x,y,\theta)) \\&#10;&amp;= \frac{1}{k+1}(\mathbb{E}_{y\in p_d(y|x)} log\  p(D|x,y,\theta) +  k\mathbb{E}_{y\in p_n{(y|x)}}\ log\  p(D|x,y,\theta)) \\&#10;&amp;= \frac{1}{k+1}(\mathbb{E}_{y\in p_d{(y|x)}} \ log\  p(D=1|x,y,\theta) +  k\mathbb{E}_{y\in p_n{(y|x)}}\ p(D=0|x,y,\theta))\\&#10;&amp;=\frac{1}{k+1}\{\mathbb{E}_{y\in p_d{(y|x)}} \ log\  \frac{p_d(y|x)}{p_d(y|x) + kp_n(y|x)} +  k\mathbb{E}_{y\in p_n{(y|x)}}\ \frac{p_d(y|x)}{p_d(y|x) + kp_n(y|x)}\}\\&#10;\end{split}&#10;\end{equation}&#10;\end{document}" title="IguanaTex Bitmap Display">
            <a:extLst>
              <a:ext uri="{FF2B5EF4-FFF2-40B4-BE49-F238E27FC236}">
                <a16:creationId xmlns:a16="http://schemas.microsoft.com/office/drawing/2014/main" id="{11988576-BB5E-417F-B8A7-064F2AFBA62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1" y="436378"/>
            <a:ext cx="8076361" cy="3380353"/>
          </a:xfrm>
          <a:prstGeom prst="rect">
            <a:avLst/>
          </a:prstGeom>
        </p:spPr>
      </p:pic>
      <p:pic>
        <p:nvPicPr>
          <p:cNvPr id="5" name="图片 4" descr="\documentclass{article}&#10;\usepackage{amsmath}&#10;\pagestyle{empty}&#10;\usepackage{amsfonts}&#10;\begin{document}&#10;&#10;\begin{equation}&#10;J_x(\theta)=\mathbb{E}_{y\in p_d{(y|x)}} \ log\  \frac{p_\theta(y|x)}{p_\theta(y|x) + kp_n(y|x)} +  k\mathbb{E}_{y\in p_n{(y|x)}}\ \frac{kp_n(y|x)}{p_\theta(y|x) + kp_n(y|x)}&#10;\end{equation}&#10;\end{document}" title="IguanaTex Bitmap Display">
            <a:extLst>
              <a:ext uri="{FF2B5EF4-FFF2-40B4-BE49-F238E27FC236}">
                <a16:creationId xmlns:a16="http://schemas.microsoft.com/office/drawing/2014/main" id="{DDB76EC8-330F-4433-A657-E96E8C52D3C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420" y="4084042"/>
            <a:ext cx="7249232" cy="748847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E31274B7-3438-4BC1-8C48-EB035FE7C560}"/>
              </a:ext>
            </a:extLst>
          </p:cNvPr>
          <p:cNvSpPr txBox="1"/>
          <p:nvPr/>
        </p:nvSpPr>
        <p:spPr>
          <a:xfrm>
            <a:off x="546754" y="4089131"/>
            <a:ext cx="146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目标函数：</a:t>
            </a:r>
          </a:p>
        </p:txBody>
      </p:sp>
      <p:pic>
        <p:nvPicPr>
          <p:cNvPr id="8" name="图片 7" descr="\documentclass{article}&#10;\usepackage{amsmath}&#10;\pagestyle{empty}&#10;\usepackage{amsfonts}&#10;\begin{document}&#10;&#10;$\frac{\partial J_x(\theta)}{\partial \theta}&#10;\longrightarrow \sum_{y}(p_d(y|x)-p_\theta&#10;(y|x))\frac{\partial}{\partial \theta}logp_\theta(y|x)$&#10;\end{document}" title="IguanaTex Bitmap Display">
            <a:extLst>
              <a:ext uri="{FF2B5EF4-FFF2-40B4-BE49-F238E27FC236}">
                <a16:creationId xmlns:a16="http://schemas.microsoft.com/office/drawing/2014/main" id="{50FF152D-8811-4431-AE5D-F3A1EBEBB21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41" y="5684883"/>
            <a:ext cx="5103804" cy="372734"/>
          </a:xfrm>
          <a:prstGeom prst="rect">
            <a:avLst/>
          </a:prstGeom>
        </p:spPr>
      </p:pic>
      <p:sp>
        <p:nvSpPr>
          <p:cNvPr id="67" name="右大括号 66">
            <a:extLst>
              <a:ext uri="{FF2B5EF4-FFF2-40B4-BE49-F238E27FC236}">
                <a16:creationId xmlns:a16="http://schemas.microsoft.com/office/drawing/2014/main" id="{5672FB25-9AD5-412A-B05A-9B88BE634B60}"/>
              </a:ext>
            </a:extLst>
          </p:cNvPr>
          <p:cNvSpPr/>
          <p:nvPr/>
        </p:nvSpPr>
        <p:spPr>
          <a:xfrm rot="5400000">
            <a:off x="3416374" y="4303871"/>
            <a:ext cx="221222" cy="39561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8B5079A-F0F5-4224-83A7-1FF3FDE2DBDE}"/>
              </a:ext>
            </a:extLst>
          </p:cNvPr>
          <p:cNvSpPr txBox="1"/>
          <p:nvPr/>
        </p:nvSpPr>
        <p:spPr>
          <a:xfrm>
            <a:off x="2876535" y="6496234"/>
            <a:ext cx="1300899" cy="37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ML</a:t>
            </a:r>
            <a:r>
              <a:rPr lang="zh-CN" altLang="en-US" dirty="0"/>
              <a:t>的梯度</a:t>
            </a:r>
          </a:p>
        </p:txBody>
      </p:sp>
      <p:sp>
        <p:nvSpPr>
          <p:cNvPr id="69" name="箭头: 右 68">
            <a:extLst>
              <a:ext uri="{FF2B5EF4-FFF2-40B4-BE49-F238E27FC236}">
                <a16:creationId xmlns:a16="http://schemas.microsoft.com/office/drawing/2014/main" id="{7132F366-20DC-4D7A-86F4-C55D394030C8}"/>
              </a:ext>
            </a:extLst>
          </p:cNvPr>
          <p:cNvSpPr/>
          <p:nvPr/>
        </p:nvSpPr>
        <p:spPr>
          <a:xfrm>
            <a:off x="6297105" y="5699430"/>
            <a:ext cx="1866507" cy="5034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8B1E8D6-A4E2-4195-B777-B5161CD66674}"/>
              </a:ext>
            </a:extLst>
          </p:cNvPr>
          <p:cNvSpPr txBox="1"/>
          <p:nvPr/>
        </p:nvSpPr>
        <p:spPr>
          <a:xfrm>
            <a:off x="8210529" y="5766468"/>
            <a:ext cx="373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如果我们能把训练的梯度变得很小</a:t>
            </a: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F1E79092-448B-4BDA-A4CF-128EB18CB94A}"/>
              </a:ext>
            </a:extLst>
          </p:cNvPr>
          <p:cNvGrpSpPr/>
          <p:nvPr/>
        </p:nvGrpSpPr>
        <p:grpSpPr>
          <a:xfrm>
            <a:off x="8163612" y="6236956"/>
            <a:ext cx="3665700" cy="369332"/>
            <a:chOff x="6970826" y="413696"/>
            <a:chExt cx="3665700" cy="369332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EF77827E-E1DA-4188-99B9-EE24BA0CF5D1}"/>
                </a:ext>
              </a:extLst>
            </p:cNvPr>
            <p:cNvSpPr txBox="1"/>
            <p:nvPr/>
          </p:nvSpPr>
          <p:spPr>
            <a:xfrm>
              <a:off x="6970826" y="413696"/>
              <a:ext cx="1440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其实能说明：</a:t>
              </a:r>
            </a:p>
          </p:txBody>
        </p:sp>
        <p:pic>
          <p:nvPicPr>
            <p:cNvPr id="73" name="图片 72" descr="\documentclass{article}&#10;\usepackage{amsmath}&#10;\pagestyle{empty}&#10;\begin{document}&#10;&#10;$p_\theta(y|x) \longrightarrow  p_d(y|x)$&#10;&#10;&#10;\end{document}" title="IguanaTex Bitmap Display">
              <a:extLst>
                <a:ext uri="{FF2B5EF4-FFF2-40B4-BE49-F238E27FC236}">
                  <a16:creationId xmlns:a16="http://schemas.microsoft.com/office/drawing/2014/main" id="{3EABD82C-AD2D-47A7-A608-502E6BBFC28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7574" y="497401"/>
              <a:ext cx="2108952" cy="254476"/>
            </a:xfrm>
            <a:prstGeom prst="rect">
              <a:avLst/>
            </a:prstGeom>
          </p:spPr>
        </p:pic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94A6CD18-1393-4DE6-B170-0F4687B4720D}"/>
              </a:ext>
            </a:extLst>
          </p:cNvPr>
          <p:cNvSpPr txBox="1"/>
          <p:nvPr/>
        </p:nvSpPr>
        <p:spPr>
          <a:xfrm>
            <a:off x="304356" y="5110493"/>
            <a:ext cx="2572179" cy="372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当负样本</a:t>
            </a:r>
            <a:r>
              <a:rPr lang="en-US" altLang="zh-CN" dirty="0"/>
              <a:t>K -&gt;</a:t>
            </a:r>
            <a:r>
              <a:rPr lang="zh-CN" altLang="en-US" dirty="0"/>
              <a:t>∞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EA7DA39-2DB8-4140-BFF2-A1C742835E0D}"/>
              </a:ext>
            </a:extLst>
          </p:cNvPr>
          <p:cNvSpPr txBox="1"/>
          <p:nvPr/>
        </p:nvSpPr>
        <p:spPr>
          <a:xfrm>
            <a:off x="178856" y="228310"/>
            <a:ext cx="1345676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2.NCE</a:t>
            </a:r>
            <a:r>
              <a:rPr lang="zh-CN" altLang="en-US" dirty="0"/>
              <a:t>推导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5BC3670-BE6E-4090-9B3B-667AC73C79B3}"/>
              </a:ext>
            </a:extLst>
          </p:cNvPr>
          <p:cNvSpPr txBox="1"/>
          <p:nvPr/>
        </p:nvSpPr>
        <p:spPr>
          <a:xfrm>
            <a:off x="2163451" y="511382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(</a:t>
            </a:r>
            <a:r>
              <a:rPr lang="zh-CN" altLang="en-US" b="1" dirty="0"/>
              <a:t>不能严格优化</a:t>
            </a:r>
            <a:r>
              <a:rPr lang="en-US" altLang="zh-CN" b="1" dirty="0" err="1"/>
              <a:t>maximimum</a:t>
            </a:r>
            <a:r>
              <a:rPr lang="en-US" altLang="zh-CN" b="1" dirty="0"/>
              <a:t> log likelihood</a:t>
            </a:r>
            <a:r>
              <a:rPr lang="zh-CN" altLang="en-US" b="1" dirty="0"/>
              <a:t>问题）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021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C7C04D6D-B3AD-4B57-962F-2D632860C18D}"/>
              </a:ext>
            </a:extLst>
          </p:cNvPr>
          <p:cNvSpPr txBox="1"/>
          <p:nvPr/>
        </p:nvSpPr>
        <p:spPr>
          <a:xfrm>
            <a:off x="1811553" y="248571"/>
            <a:ext cx="339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实际使用时的一些简化：</a:t>
            </a:r>
            <a:endParaRPr lang="en-US" altLang="zh-CN" dirty="0"/>
          </a:p>
        </p:txBody>
      </p:sp>
      <p:pic>
        <p:nvPicPr>
          <p:cNvPr id="14" name="图片 13" descr="\documentclass{article}&#10;\usepackage{amsmath}&#10;\pagestyle{empty}&#10;\begin{document}&#10;&#10;$p_\theta(y|x) = \frac{p_{\theta^\prime}(y|x)}{Z_{\theta_0}(x) }= p_{\theta^\prime}(y|x) e^{\theta_0}$&#10;&#10;&#10;\end{document}" title="IguanaTex Bitmap Display">
            <a:extLst>
              <a:ext uri="{FF2B5EF4-FFF2-40B4-BE49-F238E27FC236}">
                <a16:creationId xmlns:a16="http://schemas.microsoft.com/office/drawing/2014/main" id="{C98B3CF7-9922-4812-B67C-2748BD26CB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18" y="1259984"/>
            <a:ext cx="4564720" cy="55547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B5B96F6-66E2-41A3-A814-C9A089437ABC}"/>
              </a:ext>
            </a:extLst>
          </p:cNvPr>
          <p:cNvSpPr txBox="1"/>
          <p:nvPr/>
        </p:nvSpPr>
        <p:spPr>
          <a:xfrm>
            <a:off x="5959312" y="890899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8"/>
              </a:rPr>
              <a:t>A fast and simple algorithm for training neural probabilistic language models (toronto.edu)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1683FA6-58AF-4D45-BA42-8B8C25574011}"/>
              </a:ext>
            </a:extLst>
          </p:cNvPr>
          <p:cNvSpPr txBox="1"/>
          <p:nvPr/>
        </p:nvSpPr>
        <p:spPr>
          <a:xfrm>
            <a:off x="5959312" y="1601531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对于参数很多的神经网络来说，我们将                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对每个上下文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X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是有效的</a:t>
            </a:r>
            <a:endParaRPr lang="zh-CN" altLang="en-US" dirty="0"/>
          </a:p>
        </p:txBody>
      </p:sp>
      <p:pic>
        <p:nvPicPr>
          <p:cNvPr id="24" name="图片 23" descr="\documentclass{article}&#10;\usepackage{amsmath}&#10;\pagestyle{empty}&#10;\begin{document}&#10;&#10;${Z_{\theta_0}(x)} \approx 1$&#10;&#10;&#10;\end{document}" title="IguanaTex Bitmap Display">
            <a:extLst>
              <a:ext uri="{FF2B5EF4-FFF2-40B4-BE49-F238E27FC236}">
                <a16:creationId xmlns:a16="http://schemas.microsoft.com/office/drawing/2014/main" id="{8E33E685-037F-4E79-845F-A9A1073C93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536" y="1646939"/>
            <a:ext cx="1253318" cy="278515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D8D9E4FF-FBE2-409E-AC61-4DA2E97397D8}"/>
              </a:ext>
            </a:extLst>
          </p:cNvPr>
          <p:cNvSpPr txBox="1"/>
          <p:nvPr/>
        </p:nvSpPr>
        <p:spPr>
          <a:xfrm>
            <a:off x="207389" y="282687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 </a:t>
            </a:r>
            <a:r>
              <a:rPr lang="en-US" altLang="zh-CN" b="1" dirty="0"/>
              <a:t>monte </a:t>
            </a:r>
            <a:r>
              <a:rPr lang="en-US" altLang="zh-CN" b="1" dirty="0" err="1"/>
              <a:t>carlo</a:t>
            </a:r>
            <a:r>
              <a:rPr lang="en-US" altLang="zh-CN" b="1" dirty="0"/>
              <a:t> simulation</a:t>
            </a:r>
            <a:endParaRPr lang="zh-CN" altLang="en-US" b="1" dirty="0"/>
          </a:p>
        </p:txBody>
      </p:sp>
      <p:pic>
        <p:nvPicPr>
          <p:cNvPr id="6" name="图片 5" descr="\documentclass{article}&#10;\usepackage{amsmath}&#10;\pagestyle{empty}&#10;\usepackage{amsfonts}&#10;\begin{document}&#10;&#10;\begin{equation}&#10;J_x(\theta)=\mathbb{E}_{y\in p_d{(y|x)}} \ log\  \frac{p_d(y|x)}{p_d(y|x) + kp_n(y|x)} +  k\mathbb{E}_{y\in p_n{(y|x)}}\ \frac{p_n(y|x)}{p_d(y|x) + kp_n(y|x)}&#10;\end{equation}&#10;\end{document}" title="IguanaTex Bitmap Display">
            <a:extLst>
              <a:ext uri="{FF2B5EF4-FFF2-40B4-BE49-F238E27FC236}">
                <a16:creationId xmlns:a16="http://schemas.microsoft.com/office/drawing/2014/main" id="{815B9A8F-1AB9-F67C-2832-9A5C2FD9F0A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76" y="3445968"/>
            <a:ext cx="7251832" cy="748847"/>
          </a:xfrm>
          <a:prstGeom prst="rect">
            <a:avLst/>
          </a:prstGeom>
        </p:spPr>
      </p:pic>
      <p:pic>
        <p:nvPicPr>
          <p:cNvPr id="8" name="图片 7" descr="\documentclass{article}&#10;\usepackage{amsmath}&#10;\pagestyle{empty}&#10;\usepackage{amsfonts}&#10;\begin{document}&#10;&#10;\begin{equation}&#10;J_x(\theta)=  \frac{1}{n} \sum^{n}_{i=1} log\  \frac{p_\theta(y_i|x)}{p_\theta(y_i|x) + kp_n(y|x)} +  \frac{k}{m} \sum^{m}_{j=1}\frac{p_n(y_j|x)}{p_\theta(y|x) + kp_n(y_j|x)}&#10;\end{equation}&#10;\end{document}" title="IguanaTex Bitmap Display">
            <a:extLst>
              <a:ext uri="{FF2B5EF4-FFF2-40B4-BE49-F238E27FC236}">
                <a16:creationId xmlns:a16="http://schemas.microsoft.com/office/drawing/2014/main" id="{5A8703EB-CC70-078A-D819-4A1CA048BB3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32" y="4976577"/>
            <a:ext cx="6857910" cy="621439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A51F7124-FD41-47D7-9F4B-BF6E1D9B6E15}"/>
              </a:ext>
            </a:extLst>
          </p:cNvPr>
          <p:cNvSpPr txBox="1"/>
          <p:nvPr/>
        </p:nvSpPr>
        <p:spPr>
          <a:xfrm>
            <a:off x="437876" y="4296280"/>
            <a:ext cx="396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采样求平均：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705210E-7EEF-4D6F-9539-E97F6ED79C0F}"/>
              </a:ext>
            </a:extLst>
          </p:cNvPr>
          <p:cNvSpPr txBox="1"/>
          <p:nvPr/>
        </p:nvSpPr>
        <p:spPr>
          <a:xfrm>
            <a:off x="178856" y="228310"/>
            <a:ext cx="1345676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2.NCE</a:t>
            </a:r>
            <a:r>
              <a:rPr lang="zh-CN" altLang="en-US" dirty="0"/>
              <a:t>推导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649305-B916-499B-B846-B3E748A2FA07}"/>
              </a:ext>
            </a:extLst>
          </p:cNvPr>
          <p:cNvSpPr txBox="1"/>
          <p:nvPr/>
        </p:nvSpPr>
        <p:spPr>
          <a:xfrm>
            <a:off x="339365" y="1357460"/>
            <a:ext cx="88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endParaRPr lang="zh-CN" altLang="en-US" dirty="0"/>
          </a:p>
        </p:txBody>
      </p:sp>
      <p:pic>
        <p:nvPicPr>
          <p:cNvPr id="20" name="图片 19" descr="\documentclass{article}&#10;\usepackage{amsmath}&#10;\pagestyle{empty}&#10;\usepackage{amsfonts}&#10;\begin{document}&#10;&#10;&#10;&#10;\begin{equation}&#10;\begin{split}&#10;J_x(\theta)&amp;=\mathbb{E}_{y\in p_d{(y|x)}} \ log\  \frac{p_d(y|x)}{p_d(y|x) + kp_n(y|x)} +  k\mathbb{E}_{y\in p_n{(y|x)}}\ \frac{p_n(y|x)}{p_d(y|x) + kp_n(y|x)}\\&#10;&amp;=\frac{1}{n} \sum^{n}_{i=1} log\  \frac{p_\theta(y_i|x)}{p_\theta(y_i|x) + kp_n(y|x)} +  \frac{k}{m} \sum^{m}_{j=1}\frac{p_n(y_j|x)}{p_\theta(y|x) + kp_n(y_j|x)}\\&#10;\end{split}&#10;\end{equation}&#10;&#10;\end{document}" title="IguanaTex Bitmap Display">
            <a:extLst>
              <a:ext uri="{FF2B5EF4-FFF2-40B4-BE49-F238E27FC236}">
                <a16:creationId xmlns:a16="http://schemas.microsoft.com/office/drawing/2014/main" id="{97F0CB41-E1DD-C788-ECFD-A233AB7A1F8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085" y="2173975"/>
            <a:ext cx="7251832" cy="151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2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95D1CEEB-2E2B-4330-82D0-F498EDC3EAD7}"/>
              </a:ext>
            </a:extLst>
          </p:cNvPr>
          <p:cNvSpPr/>
          <p:nvPr/>
        </p:nvSpPr>
        <p:spPr>
          <a:xfrm>
            <a:off x="1822704" y="5998464"/>
            <a:ext cx="2004578" cy="40233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  <a:prstDash val="sysDash"/>
              </a:ln>
              <a:noFill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88647D-06D8-45AB-9E88-2AF7B06B8FFF}"/>
              </a:ext>
            </a:extLst>
          </p:cNvPr>
          <p:cNvSpPr txBox="1"/>
          <p:nvPr/>
        </p:nvSpPr>
        <p:spPr>
          <a:xfrm>
            <a:off x="75415" y="900579"/>
            <a:ext cx="582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代码实现：套着 </a:t>
            </a:r>
            <a:r>
              <a:rPr lang="en-US" altLang="zh-CN" b="1" dirty="0" err="1"/>
              <a:t>logloss</a:t>
            </a:r>
            <a:r>
              <a:rPr lang="en-US" altLang="zh-CN" b="1" dirty="0"/>
              <a:t>/binary cross entropy</a:t>
            </a:r>
            <a:r>
              <a:rPr lang="zh-CN" altLang="en-US" b="1" dirty="0"/>
              <a:t>的公式</a:t>
            </a:r>
          </a:p>
        </p:txBody>
      </p:sp>
      <p:pic>
        <p:nvPicPr>
          <p:cNvPr id="6" name="图片 5" descr="\documentclass{article}&#10;\usepackage{amsmath}&#10;\pagestyle{empty}&#10;\begin{document}&#10;&#10;\begin{equation}&#10;\begin{split}&#10;p(D=1|x,y)&amp;=\frac{p_\theta(y|x)}{p_\theta(y|x) + kp_n(y|x)}\\&#10;&amp;=\frac{1}{1 + exp(log \frac{kp_n(y|x)}{p_d(y|x)})}\\&#10;&amp;=\sigma[log(p_\theta(y|x) -kp_n(y|x)) ]&#10;\end{split}&#10;\end{equation}&#10;\end{document}" title="IguanaTex Bitmap Display">
            <a:extLst>
              <a:ext uri="{FF2B5EF4-FFF2-40B4-BE49-F238E27FC236}">
                <a16:creationId xmlns:a16="http://schemas.microsoft.com/office/drawing/2014/main" id="{8B85BE2F-2243-4DAC-8907-F84A10FB42D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10" y="4520431"/>
            <a:ext cx="5080765" cy="134606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DDFF0DA-9FCC-420D-9BDA-661E049FF7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3699" y="0"/>
            <a:ext cx="5877088" cy="6858000"/>
          </a:xfrm>
          <a:prstGeom prst="rect">
            <a:avLst/>
          </a:prstGeom>
        </p:spPr>
      </p:pic>
      <p:pic>
        <p:nvPicPr>
          <p:cNvPr id="7" name="图片 6" descr="\documentclass{article}&#10;\usepackage{amsmath}&#10;\pagestyle{empty}&#10;\usepackage{amsfonts}&#10;\begin{document}&#10;&#10;\begin{equation}&#10;J_x(\theta)=  \frac{1}{n} \sum^{n}_{i=1} log\  \frac{p_\theta(y|x)}{p_\theta(y_i|x) + kp_n(y|x)} +  \frac{k}{m} \sum^{m}_{j=1}\frac{p_n(y_j|x)}{p_\theta(y|x) + kp_n(y_j|x)}&#10;\end{equation}&#10;\end{document}" title="IguanaTex Bitmap Display">
            <a:extLst>
              <a:ext uri="{FF2B5EF4-FFF2-40B4-BE49-F238E27FC236}">
                <a16:creationId xmlns:a16="http://schemas.microsoft.com/office/drawing/2014/main" id="{7EE0536F-8DB2-D90B-8B3D-8610B320B4E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5" y="3855061"/>
            <a:ext cx="6418283" cy="621439"/>
          </a:xfrm>
          <a:prstGeom prst="rect">
            <a:avLst/>
          </a:prstGeom>
        </p:spPr>
      </p:pic>
      <p:pic>
        <p:nvPicPr>
          <p:cNvPr id="25" name="图片 24" descr="\documentclass{article}&#10;\usepackage{amsmath}&#10;\pagestyle{empty}&#10;\begin{document}&#10;&#10;$p_\theta({y|x})=\sigma(Z_\theta(x))= \frac{1}{1+exp(-Z_\theta(x))}$&#10;&#10;&#10;\end{document}" title="IguanaTex Bitmap Display">
            <a:extLst>
              <a:ext uri="{FF2B5EF4-FFF2-40B4-BE49-F238E27FC236}">
                <a16:creationId xmlns:a16="http://schemas.microsoft.com/office/drawing/2014/main" id="{FA45D810-D965-4CF9-A123-751D78E826C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0" y="1375312"/>
            <a:ext cx="3881139" cy="348952"/>
          </a:xfrm>
          <a:prstGeom prst="rect">
            <a:avLst/>
          </a:prstGeom>
        </p:spPr>
      </p:pic>
      <p:pic>
        <p:nvPicPr>
          <p:cNvPr id="35" name="图片 34" descr="\documentclass{article}&#10;\usepackage{amsmath}&#10;\pagestyle{empty}&#10;\usepackage{amsfonts}&#10;\begin{document}&#10;&#10;&#10;$Logloss(\theta)= -\mathbb{E}_{(x,y) \in p_d(x,y)} [y\  log(\sigma(Z_\theta(x))) + (1-y) \  log(1-\sigma(Z_\theta(x)))]$&#10;&#10;&#10;\end{document}" title="IguanaTex Bitmap Display">
            <a:extLst>
              <a:ext uri="{FF2B5EF4-FFF2-40B4-BE49-F238E27FC236}">
                <a16:creationId xmlns:a16="http://schemas.microsoft.com/office/drawing/2014/main" id="{797909E9-AE03-4C64-AACD-37C6AA0AF72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23" y="2115442"/>
            <a:ext cx="6596360" cy="221764"/>
          </a:xfrm>
          <a:prstGeom prst="rect">
            <a:avLst/>
          </a:prstGeom>
        </p:spPr>
      </p:pic>
      <p:pic>
        <p:nvPicPr>
          <p:cNvPr id="43" name="图片 42" descr="\documentclass{article}&#10;\usepackage{amsmath}&#10;\pagestyle{empty}&#10;\begin{document}&#10;&#10;$Z_\theta(x)$&#10;&#10;&#10;\end{document}" title="IguanaTex Bitmap Display">
            <a:extLst>
              <a:ext uri="{FF2B5EF4-FFF2-40B4-BE49-F238E27FC236}">
                <a16:creationId xmlns:a16="http://schemas.microsoft.com/office/drawing/2014/main" id="{F7BF9D19-06AE-4CC0-A6FF-BF03A3EA906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00" y="6532768"/>
            <a:ext cx="591238" cy="254476"/>
          </a:xfrm>
          <a:prstGeom prst="rect">
            <a:avLst/>
          </a:prstGeom>
        </p:spPr>
      </p:pic>
      <p:pic>
        <p:nvPicPr>
          <p:cNvPr id="46" name="图片 45" descr="\documentclass{article}&#10;\usepackage{amsmath}&#10;\pagestyle{empty}&#10;\usepackage{amsfonts}&#10;\begin{document}&#10;&#10;&#10;$[y\  log(1+exp (-Z_\theta(x))) + (1-y) \  log(1+exp(Z_\theta(x)))]$&#10;&#10;&#10;\end{document}" title="IguanaTex Bitmap Display">
            <a:extLst>
              <a:ext uri="{FF2B5EF4-FFF2-40B4-BE49-F238E27FC236}">
                <a16:creationId xmlns:a16="http://schemas.microsoft.com/office/drawing/2014/main" id="{78728F2C-0575-4BB1-BD4D-F2B12EFBD8E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27" y="2710008"/>
            <a:ext cx="4921410" cy="201275"/>
          </a:xfrm>
          <a:prstGeom prst="rect">
            <a:avLst/>
          </a:prstGeom>
        </p:spPr>
      </p:pic>
      <p:sp>
        <p:nvSpPr>
          <p:cNvPr id="47" name="右大括号 46">
            <a:extLst>
              <a:ext uri="{FF2B5EF4-FFF2-40B4-BE49-F238E27FC236}">
                <a16:creationId xmlns:a16="http://schemas.microsoft.com/office/drawing/2014/main" id="{A5AEAD0E-F695-4E14-89FE-35F36E2C60C7}"/>
              </a:ext>
            </a:extLst>
          </p:cNvPr>
          <p:cNvSpPr/>
          <p:nvPr/>
        </p:nvSpPr>
        <p:spPr>
          <a:xfrm rot="5400000">
            <a:off x="4481985" y="569716"/>
            <a:ext cx="221222" cy="39561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499A41-5562-4BC9-BA75-48AEA63B5B48}"/>
              </a:ext>
            </a:extLst>
          </p:cNvPr>
          <p:cNvSpPr txBox="1"/>
          <p:nvPr/>
        </p:nvSpPr>
        <p:spPr>
          <a:xfrm>
            <a:off x="75415" y="3429000"/>
            <a:ext cx="167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NCE: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7888813-756B-4EC3-88EE-0667A74AB282}"/>
              </a:ext>
            </a:extLst>
          </p:cNvPr>
          <p:cNvSpPr txBox="1"/>
          <p:nvPr/>
        </p:nvSpPr>
        <p:spPr>
          <a:xfrm>
            <a:off x="178856" y="228310"/>
            <a:ext cx="1345676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3.NCE</a:t>
            </a:r>
            <a:r>
              <a:rPr lang="zh-CN" altLang="en-US" dirty="0"/>
              <a:t>代码</a:t>
            </a:r>
          </a:p>
        </p:txBody>
      </p:sp>
      <p:pic>
        <p:nvPicPr>
          <p:cNvPr id="24" name="图片 23" descr="\documentclass{article}&#10;\usepackage{amsmath}&#10;\pagestyle{empty}&#10;\begin{document}&#10;&#10;\begin{equation}&#10;\begin{split}&#10;\frac{p_\theta(y|x)}{p_\theta(y|x) + kp_n(y|x)}&amp;=&#10;\frac{1}{1 + exp(log \frac{kp_n(y|x)}{p_d(y|x)})}\\&#10;&amp;=\sigma[log(p_\theta(y|x) -kp_n(y|x)) ]\\&#10;&amp;=\sigma[Z_\theta(X)) ]&#10;\end{split}&#10;\end{equation}&#10;\end{document}" title="IguanaTex Bitmap Display">
            <a:extLst>
              <a:ext uri="{FF2B5EF4-FFF2-40B4-BE49-F238E27FC236}">
                <a16:creationId xmlns:a16="http://schemas.microsoft.com/office/drawing/2014/main" id="{A307632D-56C0-91F2-76E0-AB89ACED1DF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938" y="5075980"/>
            <a:ext cx="5300862" cy="112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970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59.618"/>
  <p:tag name="LATEXADDIN" val="\documentclass{article}&#10;\usepackage{amsmath}&#10;\pagestyle{empty}&#10;\begin{document}&#10;&#10;&#10;${(x_1,y_1),...,(x_N,y_N)}$&#10;&#10;&#10;\end{document}"/>
  <p:tag name="IGUANATEXSIZE" val="20"/>
  <p:tag name="IGUANATEXCURSOR" val="80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402.325"/>
  <p:tag name="LATEXADDIN" val="\documentclass{article}&#10;\usepackage{amsmath}&#10;\pagestyle{empty}&#10;\begin{document}&#10;&#10;$$ p_d(y|x)=\left\{&#10;\begin{aligned}&#10;1 &amp; ,\  \  if \ y=T_i \\&#10;0&amp; ,\ \  otherwise&#10;\end{aligned}&#10;\right.&#10;$$&#10;&#10;&#10;\end{document}"/>
  <p:tag name="IGUANATEXSIZE" val="20"/>
  <p:tag name="IGUANATEXCURSOR" val="92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LATEXADDIN" val="\documentclass{article}&#10;\usepackage{amsmath}&#10;\pagestyle{empty}&#10;\begin{document}&#10;&#10;&#10;$\hat{y}$&#10;&#10;\end{document}"/>
  <p:tag name="IGUANATEXSIZE" val="18"/>
  <p:tag name="IGUANATEXCURSOR" val="89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53.018"/>
  <p:tag name="LATEXADDIN" val="\documentclass{article}&#10;\usepackage{amsmath}&#10;\pagestyle{empty}&#10;\begin{document}&#10;&#10;$P(x,y) = p(y)|p(x|y) = p(x)p(y|x)$&#10;&#10;&#10;\end{document}"/>
  <p:tag name="IGUANATEXSIZE" val="18"/>
  <p:tag name="IGUANATEXCURSOR" val="114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23.2096"/>
  <p:tag name="LATEXADDIN" val="\documentclass{article}&#10;\usepackage{amsmath}&#10;\pagestyle{empty}&#10;\begin{document}&#10;&#10;&#10;$p(y|x)$&#10;&#10;\end{document}"/>
  <p:tag name="IGUANATEXSIZE" val="20"/>
  <p:tag name="IGUANATEXCURSOR" val="84"/>
  <p:tag name="TRANSPARENCY" val="True"/>
  <p:tag name="LATEXENGINEID" val="0"/>
  <p:tag name="TEMPFOLDER" val=".\.\"/>
  <p:tag name="LATEXFORMHEIGHT" val="312"/>
  <p:tag name="LATEXFORMWIDTH" val="665.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3.9708"/>
  <p:tag name="ORIGINALWIDTH" val="1795.276"/>
  <p:tag name="LATEXADDIN" val="\documentclass{article}&#10;\usepackage{amsmath}&#10;\pagestyle{empty}&#10;\begin{document}&#10;&#10;&#10;$p_\theta(y|x)= \frac{e^{z_\theta(x;\theta)}}{\sum_{y^{\prime}\in\mathbf{L}}e^{z_\theta(y^{\prime};x)}} = \frac{e^{z_\theta(x;\theta)}}{Z_\theta(x)}$&#10;&#10;\end{document}"/>
  <p:tag name="IGUANATEXSIZE" val="20"/>
  <p:tag name="IGUANATEXCURSOR" val="83"/>
  <p:tag name="TRANSPARENCY" val="True"/>
  <p:tag name="LATEXENGINEID" val="0"/>
  <p:tag name="TEMPFOLDER" val=".\.\"/>
  <p:tag name="LATEXFORMHEIGHT" val="312"/>
  <p:tag name="LATEXFORMWIDTH" val="665.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24.035"/>
  <p:tag name="LATEXADDIN" val="\documentclass{article}&#10;\usepackage{amsmath}&#10;\pagestyle{empty}&#10;\begin{document}&#10;&#10;&#10;$logp_\theta(y|x)=  z_\theta(x;\theta)-log{Z_\theta(x)}$&#10;&#10;\end{document}"/>
  <p:tag name="IGUANATEXSIZE" val="20"/>
  <p:tag name="IGUANATEXCURSOR" val="120"/>
  <p:tag name="TRANSPARENCY" val="True"/>
  <p:tag name="LATEXENGINEID" val="0"/>
  <p:tag name="TEMPFOLDER" val=".\.\"/>
  <p:tag name="LATEXFORMHEIGHT" val="312"/>
  <p:tag name="LATEXFORMWIDTH" val="665.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6.4341"/>
  <p:tag name="LATEXADDIN" val="\documentclass{article}&#10;\usepackage{amsmath}&#10;\pagestyle{empty}&#10;\begin{document}&#10;&#10;&#10;$Z_\theta(x)=0$&#10;&#10;\end{document}"/>
  <p:tag name="IGUANATEXSIZE" val="20"/>
  <p:tag name="IGUANATEXCURSOR" val="96"/>
  <p:tag name="TRANSPARENCY" val="True"/>
  <p:tag name="LATEXENGINEID" val="0"/>
  <p:tag name="TEMPFOLDER" val=".\.\"/>
  <p:tag name="LATEXFORMHEIGHT" val="312"/>
  <p:tag name="LATEXFORMWIDTH" val="665.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0.4799"/>
  <p:tag name="ORIGINALWIDTH" val="1478.815"/>
  <p:tag name="LATEXADDIN" val="\documentclass{article}&#10;\usepackage{amsmath}&#10;\pagestyle{empty}&#10;\begin{document}&#10;&#10;$p(D=1,y|x)= \frac{1}{k+1}p_d(y|x)$&#10;&#10;&#10;\end{document}"/>
  <p:tag name="IGUANATEXSIZE" val="20"/>
  <p:tag name="IGUANATEXCURSOR" val="105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1488.564"/>
  <p:tag name="LATEXADDIN" val="\documentclass{article}&#10;\usepackage{amsmath}&#10;\pagestyle{empty}&#10;\begin{document}&#10;&#10;$p(D=0,y|x)= \frac{k}{k+1}p_n(y|x)$&#10;&#10;&#10;\end{document}"/>
  <p:tag name="IGUANATEXSIZE" val="20"/>
  <p:tag name="IGUANATEXCURSOR" val="101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.4762"/>
  <p:tag name="ORIGINALWIDTH" val="2393.701"/>
  <p:tag name="LATEXADDIN" val="\documentclass{article}&#10;\usepackage{amsmath}&#10;\pagestyle{empty}&#10;\begin{document}&#10;&#10;$p(D=1|x,y)= \frac{p(D=1,y|x)}{p(y|x)} =\frac{p_d(y|x)}{p_d(y|x) + kp_n(y|x)}$&#10;&#10;&#10;\end{document}"/>
  <p:tag name="IGUANATEXSIZE" val="20"/>
  <p:tag name="IGUANATEXCURSOR" val="91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93.588"/>
  <p:tag name="LATEXADDIN" val="\documentclass{article}&#10;\usepackage{amsmath}&#10;\pagestyle{empty}&#10;\begin{document}&#10;$ y_i \in \mathbf{L} = \{T_1,T_2,...,T_L\} $&#10;&#10;\end{document}"/>
  <p:tag name="IGUANATEXSIZE" val="20"/>
  <p:tag name="IGUANATEXCURSOR" val="122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.4762"/>
  <p:tag name="ORIGINALWIDTH" val="2393.701"/>
  <p:tag name="LATEXADDIN" val="\documentclass{article}&#10;\usepackage{amsmath}&#10;\pagestyle{empty}&#10;\begin{document}&#10;&#10;$p(D=0|x,y)= \frac{p(D=0,y|x)}{p(y|x)} =\frac{kp_n(y|x)}{p_d(y|x) + kp_n(y|x)}$&#10;&#10;&#10;\end{document}"/>
  <p:tag name="IGUANATEXSIZE" val="20"/>
  <p:tag name="IGUANATEXCURSOR" val="136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1850.019"/>
  <p:tag name="LATEXADDIN" val="\documentclass{article}&#10;\usepackage{amsmath}&#10;\pagestyle{empty}&#10;\begin{document}&#10;&#10;$p(y|x)= \frac{1}{k+1}p_d(y|x) +  \frac{k}{k+1}p_n(y|x)$&#10;&#10;&#10;\end{document}"/>
  <p:tag name="IGUANATEXSIZE" val="20"/>
  <p:tag name="IGUANATEXCURSOR" val="122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.4762"/>
  <p:tag name="ORIGINALWIDTH" val="2391.451"/>
  <p:tag name="LATEXADDIN" val="\documentclass{article}&#10;\usepackage{amsmath}&#10;\pagestyle{empty}&#10;\begin{document}&#10;&#10;$p(D=1|x,y)= \frac{p(D=1,y|x)}{p(y|x)} =\frac{p_\theta(y|x)}{p_\theta(y|x) + kp_n(y|x)}$&#10;&#10;&#10;\end{document}"/>
  <p:tag name="IGUANATEXSIZE" val="20"/>
  <p:tag name="IGUANATEXCURSOR" val="150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.4762"/>
  <p:tag name="ORIGINALWIDTH" val="2391.451"/>
  <p:tag name="LATEXADDIN" val="\documentclass{article}&#10;\usepackage{amsmath}&#10;\pagestyle{empty}&#10;\begin{document}&#10;&#10;$p(D=0|x,y)= \frac{p(D=0,y|x)}{p(y|x)} =\frac{kp_\theta(y|x)}{p_\theta(y|x) + kp_n(y|x)}$&#10;&#10;&#10;\end{document}"/>
  <p:tag name="IGUANATEXSIZE" val="20"/>
  <p:tag name="IGUANATEXCURSOR" val="136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3.2246"/>
  <p:tag name="ORIGINALWIDTH" val="1670.041"/>
  <p:tag name="LATEXADDIN" val="\documentclass{article}&#10;\usepackage{amsmath}&#10;\pagestyle{empty}&#10;\begin{document}&#10;&#10;$p_\theta(y|x) = \frac{p_{\theta^\prime}(y|x)}{Z_{\theta_0}(x) }= p_{\theta^\prime}(y|x) e^{\theta_0}$&#10;&#10;&#10;\end{document}"/>
  <p:tag name="IGUANATEXSIZE" val="20"/>
  <p:tag name="IGUANATEXCURSOR" val="147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98.98764"/>
  <p:tag name="LATEXADDIN" val="\documentclass{article}&#10;\usepackage{amsmath}&#10;\pagestyle{empty}&#10;\begin{document}&#10;&#10;$\theta_0$&#10;&#10;&#10;\end{document}"/>
  <p:tag name="IGUANATEXSIZE" val="20"/>
  <p:tag name="IGUANATEXCURSOR" val="90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83.98952"/>
  <p:tag name="LATEXADDIN" val="\documentclass{article}&#10;\usepackage{amsmath}&#10;\pagestyle{empty}&#10;\begin{document}&#10;&#10;$\theta^\prime$&#10;&#10;&#10;\end{document}"/>
  <p:tag name="IGUANATEXSIZE" val="20"/>
  <p:tag name="IGUANATEXCURSOR" val="95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79.4526"/>
  <p:tag name="LATEXADDIN" val="\documentclass{article}&#10;\usepackage{amsmath}&#10;\pagestyle{empty}&#10;\begin{document}&#10;&#10;$p_\theta(y|x)$&#10;&#10;&#10;\end{document}"/>
  <p:tag name="IGUANATEXSIZE" val="18"/>
  <p:tag name="IGUANATEXCURSOR" val="90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90.7012"/>
  <p:tag name="LATEXADDIN" val="\documentclass{article}&#10;\usepackage{amsmath}&#10;\pagestyle{empty}&#10;\begin{document}&#10;&#10;$p_n(y|x)$&#10;&#10;&#10;\end{document}"/>
  <p:tag name="IGUANATEXSIZE" val="18"/>
  <p:tag name="IGUANATEXCURSOR" val="89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90.9636"/>
  <p:tag name="LATEXADDIN" val="\documentclass{article}&#10;\usepackage{amsmath}&#10;\pagestyle{empty}&#10;\begin{document}&#10;&#10;$Z_\theta(x)$&#10;&#10;&#10;\end{document}"/>
  <p:tag name="IGUANATEXSIZE" val="18"/>
  <p:tag name="IGUANATEXCURSOR" val="91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2.9696"/>
  <p:tag name="ORIGINALWIDTH" val="1400.075"/>
  <p:tag name="LATEXADDIN" val="\documentclass{article}&#10;\usepackage{amsmath}&#10;\pagestyle{empty}&#10;\begin{document}&#10;&#10;&#10;$p(y=T_i|x)= \frac{e^{z_i(x;\theta)}}{\sum^{\mathbf{|L|}}_{j=1} e^{z_j(x;\theta)}}$&#10;&#10;\end{document}"/>
  <p:tag name="IGUANATEXSIZE" val="20"/>
  <p:tag name="IGUANATEXCURSOR" val="164"/>
  <p:tag name="TRANSPARENCY" val="True"/>
  <p:tag name="LATEXENGINEID" val="0"/>
  <p:tag name="TEMPFOLDER" val=".\.\"/>
  <p:tag name="LATEXFORMHEIGHT" val="312"/>
  <p:tag name="LATEXFORMWIDTH" val="665.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37.87"/>
  <p:tag name="LATEXADDIN" val="\documentclass{article}&#10;\usepackage{amsmath}&#10;\pagestyle{empty}&#10;\begin{document}&#10;&#10;$p_\theta(y|x) \longrightarrow  p_d(y|x)$&#10;&#10;&#10;\end{document}"/>
  <p:tag name="IGUANATEXSIZE" val="20"/>
  <p:tag name="IGUANATEXCURSOR" val="111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90.7012"/>
  <p:tag name="LATEXADDIN" val="\documentclass{article}&#10;\usepackage{amsmath}&#10;\pagestyle{empty}&#10;\begin{document}&#10;&#10;$p_n(y|x)$&#10;&#10;&#10;\end{document}"/>
  <p:tag name="IGUANATEXSIZE" val="18"/>
  <p:tag name="IGUANATEXCURSOR" val="89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80.9524"/>
  <p:tag name="LATEXADDIN" val="\documentclass{article}&#10;\usepackage{amsmath}&#10;\pagestyle{empty}&#10;\begin{document}&#10;&#10;$p_d(y|x)$&#10;&#10;&#10;\end{document}"/>
  <p:tag name="IGUANATEXSIZE" val="18"/>
  <p:tag name="IGUANATEXCURSOR" val="85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82.977"/>
  <p:tag name="ORIGINALWIDTH" val="5215.598"/>
  <p:tag name="LATEXADDIN" val="\documentclass{article}&#10;\usepackage{amsmath}&#10;\pagestyle{empty}&#10;\usepackage{amsfonts}&#10;\begin{document}&#10;&#10;\begin{equation}&#10;\begin{split}&#10;\mathbb{E}[log\  p(D|x,y,\theta)]&amp;= \sum_y p(y|x)log\  p(D|x,y,\theta)\\&#10;&amp;= \sum_y (\frac{1}{k+1}p_d(y|x) +  \frac{k}{k+1}p_n(y|x)) \ log\  p(D|x,y,\theta)\\&#10;&amp;= \frac{1}{k+1}(\sum_y p_d(y|x)log\  p(D|x,y,\theta) + \sum_y kp_n(y|x)log\  p(D|x,y,\theta)) \\&#10;&amp;= \frac{1}{k+1}(\mathbb{E}_{y\in p_d(y|x)} log\  p(D|x,y,\theta) +  k\mathbb{E}_{y\in p_n{(y|x)}}\ log\  p(D|x,y,\theta)) \\&#10;&amp;= \frac{1}{k+1}(\mathbb{E}_{y\in p_d{(y|x)}} \ log\  p(D=1|x,y,\theta) +  k\mathbb{E}_{y\in p_n{(y|x)}}\ p(D=0|x,y,\theta))\\&#10;&amp;=\frac{1}{k+1}\{\mathbb{E}_{y\in p_d{(y|x)}} \ log\  \frac{p_d(y|x)}{p_d(y|x) + kp_n(y|x)} +  k\mathbb{E}_{y\in p_n{(y|x)}}\ \frac{p_d(y|x)}{p_d(y|x) + kp_n(y|x)}\}\\&#10;\end{split}&#10;\end{equation}&#10;\end{document}"/>
  <p:tag name="IGUANATEXSIZE" val="20"/>
  <p:tag name="IGUANATEXCURSOR" val="767"/>
  <p:tag name="TRANSPARENCY" val="True"/>
  <p:tag name="LATEXENGINEID" val="0"/>
  <p:tag name="TEMPFOLDER" val=".\.\"/>
  <p:tag name="LATEXFORMHEIGHT" val="381.6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31.946"/>
  <p:tag name="ORIGINALWIDTH" val="4181.477"/>
  <p:tag name="LATEXADDIN" val="\documentclass{article}&#10;\usepackage{amsmath}&#10;\pagestyle{empty}&#10;\usepackage{amsfonts}&#10;\begin{document}&#10;&#10;\begin{equation}&#10;J_x(\theta)=\mathbb{E}_{y\in p_d{(y|x)}} \ log\  \frac{p_\theta(y|x)}{p_\theta(y|x) + kp_n(y|x)} +  k\mathbb{E}_{y\in p_n{(y|x)}}\ \frac{kp_n(y|x)}{p_\theta(y|x) + kp_n(y|x)}&#10;\end{equation}&#10;\end{document}"/>
  <p:tag name="IGUANATEXSIZE" val="20"/>
  <p:tag name="IGUANATEXCURSOR" val="276"/>
  <p:tag name="TRANSPARENCY" val="True"/>
  <p:tag name="LATEXENGINEID" val="0"/>
  <p:tag name="TEMPFOLDER" val=".\.\"/>
  <p:tag name="LATEXFORMHEIGHT" val="381.6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0.7274"/>
  <p:tag name="ORIGINALWIDTH" val="2474.691"/>
  <p:tag name="LATEXADDIN" val="\documentclass{article}&#10;\usepackage{amsmath}&#10;\pagestyle{empty}&#10;\usepackage{amsfonts}&#10;\begin{document}&#10;&#10;$\frac{\partial J_x(\theta)}{\partial \theta}&#10;\longrightarrow \sum_{y}(p_d(y|x)-p_\theta&#10;(y|x))\frac{\partial}{\partial \theta}logp_\theta(y|x)$&#10;\end{document}"/>
  <p:tag name="IGUANATEXSIZE" val="20"/>
  <p:tag name="IGUANATEXCURSOR" val="192"/>
  <p:tag name="TRANSPARENCY" val="True"/>
  <p:tag name="LATEXENGINEID" val="0"/>
  <p:tag name="TEMPFOLDER" val=".\.\"/>
  <p:tag name="LATEXFORMHEIGHT" val="381.6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37.87"/>
  <p:tag name="LATEXADDIN" val="\documentclass{article}&#10;\usepackage{amsmath}&#10;\pagestyle{empty}&#10;\begin{document}&#10;&#10;$p_\theta(y|x) \longrightarrow  p_d(y|x)$&#10;&#10;&#10;\end{document}"/>
  <p:tag name="IGUANATEXSIZE" val="20"/>
  <p:tag name="IGUANATEXCURSOR" val="111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3.2246"/>
  <p:tag name="ORIGINALWIDTH" val="1670.041"/>
  <p:tag name="LATEXADDIN" val="\documentclass{article}&#10;\usepackage{amsmath}&#10;\pagestyle{empty}&#10;\begin{document}&#10;&#10;$p_\theta(y|x) = \frac{p_{\theta^\prime}(y|x)}{Z_{\theta_0}(x) }= p_{\theta^\prime}(y|x) e^{\theta_0}$&#10;&#10;&#10;\end{document}"/>
  <p:tag name="IGUANATEXSIZE" val="20"/>
  <p:tag name="IGUANATEXCURSOR" val="147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566.9291"/>
  <p:tag name="LATEXADDIN" val="\documentclass{article}&#10;\usepackage{amsmath}&#10;\pagestyle{empty}&#10;\begin{document}&#10;&#10;${Z_{\theta_0}(x)} \approx 1$&#10;&#10;&#10;\end{document}"/>
  <p:tag name="IGUANATEXSIZE" val="20"/>
  <p:tag name="IGUANATEXCURSOR" val="109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31.946"/>
  <p:tag name="ORIGINALWIDTH" val="4182.977"/>
  <p:tag name="LATEXADDIN" val="\documentclass{article}&#10;\usepackage{amsmath}&#10;\pagestyle{empty}&#10;\usepackage{amsfonts}&#10;\begin{document}&#10;&#10;\begin{equation}&#10;J_x(\theta)=\mathbb{E}_{y\in p_d{(y|x)}} \ log\  \frac{p_d(y|x)}{p_d(y|x) + kp_n(y|x)} +  k\mathbb{E}_{y\in p_n{(y|x)}}\ \frac{p_n(y|x)}{p_d(y|x) + kp_n(y|x)}&#10;\end{equation}&#10;\end{document}"/>
  <p:tag name="IGUANATEXSIZE" val="20"/>
  <p:tag name="IGUANATEXCURSOR" val="250"/>
  <p:tag name="TRANSPARENCY" val="True"/>
  <p:tag name="LATEXENGINEID" val="0"/>
  <p:tag name="TEMPFOLDER" val=".\.\"/>
  <p:tag name="LATEXFORMHEIGHT" val="381.6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3.9708"/>
  <p:tag name="ORIGINALWIDTH" val="1795.276"/>
  <p:tag name="LATEXADDIN" val="\documentclass{article}&#10;\usepackage{amsmath}&#10;\pagestyle{empty}&#10;\begin{document}&#10;&#10;&#10;$p_\theta(y|x)= \frac{e^{z_\theta(x;\theta)}}{\sum_{y^{\prime}\in\mathbf{L}}e^{z_\theta(y^{\prime};x)}} = \frac{e^{z_\theta(x;\theta)}}{Z_\theta(x)}$&#10;&#10;\end{document}"/>
  <p:tag name="IGUANATEXSIZE" val="20"/>
  <p:tag name="IGUANATEXCURSOR" val="93"/>
  <p:tag name="TRANSPARENCY" val="True"/>
  <p:tag name="LATEXENGINEID" val="0"/>
  <p:tag name="TEMPFOLDER" val=".\.\"/>
  <p:tag name="LATEXFORMHEIGHT" val="312"/>
  <p:tag name="LATEXFORMWIDTH" val="665.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8.4552"/>
  <p:tag name="ORIGINALWIDTH" val="3955.756"/>
  <p:tag name="LATEXADDIN" val="\documentclass{article}&#10;\usepackage{amsmath}&#10;\pagestyle{empty}&#10;\usepackage{amsfonts}&#10;\begin{document}&#10;&#10;\begin{equation}&#10;J_x(\theta)=  \frac{1}{n} \sum^{n}_{i=1} log\  \frac{p_\theta(y_i|x)}{p_\theta(y_i|x) + kp_n(y|x)} +  \frac{k}{m} \sum^{m}_{j=1}\frac{p_n(y_j|x)}{p_\theta(y|x) + kp_n(y_j|x)}&#10;\end{equation}&#10;\end{document}"/>
  <p:tag name="IGUANATEXSIZE" val="20"/>
  <p:tag name="IGUANATEXCURSOR" val="257"/>
  <p:tag name="TRANSPARENCY" val="True"/>
  <p:tag name="LATEXENGINEID" val="0"/>
  <p:tag name="TEMPFOLDER" val=".\.\"/>
  <p:tag name="LATEXFORMHEIGHT" val="381.6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4.3907"/>
  <p:tag name="ORIGINALWIDTH" val="4182.977"/>
  <p:tag name="LATEXADDIN" val="\documentclass{article}&#10;\usepackage{amsmath}&#10;\pagestyle{empty}&#10;\usepackage{amsfonts}&#10;\begin{document}&#10;&#10;&#10;&#10;\begin{equation}&#10;\begin{split}&#10;J_x(\theta)&amp;=\mathbb{E}_{y\in p_d{(y|x)}} \ log\  \frac{p_d(y|x)}{p_d(y|x) + kp_n(y|x)} +  k\mathbb{E}_{y\in p_n{(y|x)}}\ \frac{p_n(y|x)}{p_d(y|x) + kp_n(y|x)}\\&#10;&amp;=\frac{1}{n} \sum^{n}_{i=1} log\  \frac{p_\theta(y_i|x)}{p_\theta(y_i|x) + kp_n(y|x)} +  \frac{k}{m} \sum^{m}_{j=1}\frac{p_n(y_j|x)}{p_\theta(y|x) + kp_n(y_j|x)}\\&#10;\end{split}&#10;\end{equation}&#10;&#10;\end{document}"/>
  <p:tag name="IGUANATEXSIZE" val="20"/>
  <p:tag name="IGUANATEXCURSOR" val="462"/>
  <p:tag name="TRANSPARENCY" val="True"/>
  <p:tag name="LATEXENGINEID" val="0"/>
  <p:tag name="TEMPFOLDER" val=".\.\"/>
  <p:tag name="LATEXFORMHEIGHT" val="381.6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1.3911"/>
  <p:tag name="ORIGINALWIDTH" val="3289.089"/>
  <p:tag name="LATEXADDIN" val="\documentclass{article}&#10;\usepackage{amsmath}&#10;\pagestyle{empty}&#10;\begin{document}&#10;&#10;\begin{equation}&#10;\begin{split}&#10;p(D=1|x,y)&amp;=\frac{p_\theta(y|x)}{p_\theta(y|x) + kp_n(y|x)}\\&#10;&amp;=\frac{1}{1 + exp(log \frac{kp_n(y|x)}{p_d(y|x)})}\\&#10;&amp;=\sigma[log(p_\theta(y|x) -kp_n(y|x)) ]&#10;\end{split}&#10;\end{equation}&#10;\end{document}"/>
  <p:tag name="IGUANATEXSIZE" val="20"/>
  <p:tag name="IGUANATEXCURSOR" val="266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8.4552"/>
  <p:tag name="ORIGINALWIDTH" val="3955.756"/>
  <p:tag name="LATEXADDIN" val="\documentclass{article}&#10;\usepackage{amsmath}&#10;\pagestyle{empty}&#10;\usepackage{amsfonts}&#10;\begin{document}&#10;&#10;\begin{equation}&#10;J_x(\theta)=  \frac{1}{n} \sum^{n}_{i=1} log\  \frac{p_\theta(y|x)}{p_\theta(y_i|x) + kp_n(y|x)} +  \frac{k}{m} \sum^{m}_{j=1}\frac{p_n(y_j|x)}{p_\theta(y|x) + kp_n(y_j|x)}&#10;\end{equation}&#10;\end{document}"/>
  <p:tag name="IGUANATEXSIZE" val="20"/>
  <p:tag name="IGUANATEXCURSOR" val="255"/>
  <p:tag name="TRANSPARENCY" val="True"/>
  <p:tag name="LATEXENGINEID" val="0"/>
  <p:tag name="TEMPFOLDER" val=".\.\"/>
  <p:tag name="LATEXFORMHEIGHT" val="381.6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1.7285"/>
  <p:tag name="ORIGINALWIDTH" val="1910.011"/>
  <p:tag name="LATEXADDIN" val="\documentclass{article}&#10;\usepackage{amsmath}&#10;\pagestyle{empty}&#10;\begin{document}&#10;&#10;$p_\theta({y|x})=\sigma(Z_\theta(x))= \frac{1}{1+exp(-Z_\theta(x))}$&#10;&#10;&#10;\end{document}"/>
  <p:tag name="IGUANATEXSIZE" val="20"/>
  <p:tag name="IGUANATEXCURSOR" val="135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3969.254"/>
  <p:tag name="LATEXADDIN" val="\documentclass{article}&#10;\usepackage{amsmath}&#10;\pagestyle{empty}&#10;\usepackage{amsfonts}&#10;\begin{document}&#10;&#10;&#10;$Logloss(\theta)= -\mathbb{E}_{(x,y) \in p_d(x,y)} [y\  log(\sigma(Z_\theta(x))) + (1-y) \  log(1-\sigma(Z_\theta(x)))]$&#10;&#10;&#10;\end{document}"/>
  <p:tag name="IGUANATEXSIZE" val="20"/>
  <p:tag name="IGUANATEXCURSOR" val="202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90.9636"/>
  <p:tag name="LATEXADDIN" val="\documentclass{article}&#10;\usepackage{amsmath}&#10;\pagestyle{empty}&#10;\begin{document}&#10;&#10;$Z_\theta(x)$&#10;&#10;&#10;\end{document}"/>
  <p:tag name="IGUANATEXSIZE" val="20"/>
  <p:tag name="IGUANATEXCURSOR" val="82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961.38"/>
  <p:tag name="LATEXADDIN" val="\documentclass{article}&#10;\usepackage{amsmath}&#10;\pagestyle{empty}&#10;\usepackage{amsfonts}&#10;\begin{document}&#10;&#10;&#10;$[y\  log(1+exp (-Z_\theta(x))) + (1-y) \  log(1+exp(Z_\theta(x)))]$&#10;&#10;&#10;\end{document}"/>
  <p:tag name="IGUANATEXSIZE" val="20"/>
  <p:tag name="IGUANATEXCURSOR" val="156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7.4091"/>
  <p:tag name="ORIGINALWIDTH" val="3431.571"/>
  <p:tag name="LATEXADDIN" val="\documentclass{article}&#10;\usepackage{amsmath}&#10;\pagestyle{empty}&#10;\begin{document}&#10;&#10;\begin{equation}&#10;\begin{split}&#10;\frac{p_\theta(y|x)}{p_\theta(y|x) + kp_n(y|x)}&amp;=&#10;\frac{1}{1 + exp(log \frac{kp_n(y|x)}{p_d(y|x)})}\\&#10;&amp;=\sigma[log(p_\theta(y|x) -kp_n(y|x)) ]\\&#10;&amp;=\sigma[Z_\theta(X)) ]&#10;\end{split}&#10;\end{equation}&#10;\end{document}"/>
  <p:tag name="IGUANATEXSIZE" val="20"/>
  <p:tag name="IGUANATEXCURSOR" val="274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221.597"/>
  <p:tag name="LATEXADDIN" val="\documentclass{article}&#10;\usepackage{amsmath}&#10;\pagestyle{empty}&#10;\begin{document}&#10;&#10;&#10;$p(y=1|c,t) = \sigma(\theta_t^Te_c)$&#10;&#10;\end{document}"/>
  <p:tag name="IGUANATEXSIZE" val="20"/>
  <p:tag name="IGUANATEXCURSOR" val="116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3.9708"/>
  <p:tag name="ORIGINALWIDTH" val="1795.276"/>
  <p:tag name="LATEXADDIN" val="\documentclass{article}&#10;\usepackage{amsmath}&#10;\pagestyle{empty}&#10;\begin{document}&#10;&#10;&#10;$p_\theta(y|x)= \frac{e^{z_\theta(x;\theta)}}{\sum_{y^{\prime}\in\mathbf{L}}e^{z_\theta(y^{\prime};x)}} = \frac{e^{z_\theta(x;\theta)}}{Z_\theta(x)}$&#10;&#10;\end{document}"/>
  <p:tag name="IGUANATEXSIZE" val="20"/>
  <p:tag name="IGUANATEXCURSOR" val="93"/>
  <p:tag name="TRANSPARENCY" val="True"/>
  <p:tag name="LATEXENGINEID" val="0"/>
  <p:tag name="TEMPFOLDER" val=".\.\"/>
  <p:tag name="LATEXFORMHEIGHT" val="312"/>
  <p:tag name="LATEXFORMWIDTH" val="665.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78.6652"/>
  <p:tag name="LATEXADDIN" val="\documentclass{article}&#10;\usepackage{amsmath}&#10;\pagestyle{empty}&#10;\begin{document}&#10;&#10;$kp_n(y|x)=1$&#10;&#10;&#10;\end{document}"/>
  <p:tag name="IGUANATEXSIZE" val="20"/>
  <p:tag name="IGUANATEXCURSOR" val="93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1.7285"/>
  <p:tag name="ORIGINALWIDTH" val="1476.565"/>
  <p:tag name="LATEXADDIN" val="\documentclass{article}&#10;\usepackage{amsmath}&#10;\pagestyle{empty}&#10;\begin{document}&#10;&#10;$p(D=0|x,y,\theta)= \frac{1}{u_\theta(x,y) + 1}$&#10;&#10;&#10;\end{document}"/>
  <p:tag name="IGUANATEXSIZE" val="20"/>
  <p:tag name="IGUANATEXCURSOR" val="122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.4762"/>
  <p:tag name="ORIGINALWIDTH" val="1476.565"/>
  <p:tag name="LATEXADDIN" val="\documentclass{article}&#10;\usepackage{amsmath}&#10;\pagestyle{empty}&#10;\begin{document}&#10;&#10;$p(D=1|x,y,\theta)= \frac{u_\theta(x,y)}{u_\theta(x,y) + 1}$&#10;&#10;&#10;\end{document}"/>
  <p:tag name="IGUANATEXSIZE" val="20"/>
  <p:tag name="IGUANATEXCURSOR" val="120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.4762"/>
  <p:tag name="ORIGINALWIDTH" val="1006.374"/>
  <p:tag name="LATEXADDIN" val="\documentclass{article}&#10;\usepackage{amsmath}&#10;\pagestyle{empty}&#10;\begin{document}&#10;&#10;$p_\theta(y|x) \longrightarrow \frac{p_d(y|x)}{p_n(y|x)} $&#10;&#10;&#10;\end{document}"/>
  <p:tag name="IGUANATEXSIZE" val="20"/>
  <p:tag name="IGUANATEXCURSOR" val="131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37.87"/>
  <p:tag name="LATEXADDIN" val="\documentclass{article}&#10;\usepackage{amsmath}&#10;\pagestyle{empty}&#10;\begin{document}&#10;&#10;$p_\theta(y|x) \longrightarrow  p_d(y|x)$&#10;&#10;&#10;\end{document}"/>
  <p:tag name="IGUANATEXSIZE" val="20"/>
  <p:tag name="IGUANATEXCURSOR" val="111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.4762"/>
  <p:tag name="ORIGINALWIDTH" val="1687.289"/>
  <p:tag name="LATEXADDIN" val="\documentclass{article}&#10;\usepackage{amsmath}&#10;\pagestyle{empty}&#10;\begin{document}&#10;&#10;$p(D=1|x,y)= \frac{p_\theta(y|x)}{p_\theta(y|x) + kp_n(y|x)}$&#10;&#10;&#10;\end{document}"/>
  <p:tag name="IGUANATEXSIZE" val="20"/>
  <p:tag name="IGUANATEXCURSOR" val="94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.4762"/>
  <p:tag name="ORIGINALWIDTH" val="1687.289"/>
  <p:tag name="LATEXADDIN" val="\documentclass{article}&#10;\usepackage{amsmath}&#10;\pagestyle{empty}&#10;\begin{document}&#10;&#10;$p(D=0|x,y)= \frac{kp_n(y|x)}{p_\theta(y|x) + kp_n(y|x)}$&#10;&#10;&#10;\end{document}"/>
  <p:tag name="IGUANATEXSIZE" val="20"/>
  <p:tag name="IGUANATEXCURSOR" val="94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4.2258"/>
  <p:tag name="ORIGINALWIDTH" val="455.1931"/>
  <p:tag name="LATEXADDIN" val="\documentclass{article}&#10;\usepackage{amsmath}&#10;\pagestyle{empty}&#10;\begin{document}&#10;&#10;$\frac{p(x_{t+k}|c_t)}{p(x_{t+k})}$&#10;&#10;&#10;\end{document}"/>
  <p:tag name="IGUANATEXSIZE" val="20"/>
  <p:tag name="IGUANATEXCURSOR" val="101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3.9708"/>
  <p:tag name="ORIGINALWIDTH" val="1795.276"/>
  <p:tag name="LATEXADDIN" val="\documentclass{article}&#10;\usepackage{amsmath}&#10;\pagestyle{empty}&#10;\begin{document}&#10;&#10;&#10;$p_\theta(y|x)= \frac{e^{z_\theta(x;\theta)}}{\sum_{y^{\prime}\in\mathbf{L}}e^{z_\theta(y^{\prime};x)}} = \frac{e^{z_\theta(x;\theta)}}{Z_\theta(x)}$&#10;&#10;\end{document}"/>
  <p:tag name="IGUANATEXSIZE" val="20"/>
  <p:tag name="IGUANATEXCURSOR" val="83"/>
  <p:tag name="TRANSPARENCY" val="True"/>
  <p:tag name="LATEXENGINEID" val="0"/>
  <p:tag name="TEMPFOLDER" val=".\.\"/>
  <p:tag name="LATEXFORMHEIGHT" val="312"/>
  <p:tag name="LATEXFORMWIDTH" val="665.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10.9487"/>
  <p:tag name="LATEXADDIN" val="\documentclass{article}&#10;\usepackage{amsmath}&#10;\pagestyle{empty}&#10;\begin{document}&#10;&#10;$u_{\theta}(w,c)$&#10;&#10;&#10;\end{document}"/>
  <p:tag name="IGUANATEXSIZE" val="20"/>
  <p:tag name="IGUANATEXCURSOR" val="91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809.524"/>
  <p:tag name="LATEXADDIN" val="\documentclass{article}&#10;\usepackage{amsmath}&#10;\pagestyle{empty}&#10;\usepackage{amssymb}&#10;\begin{document}&#10;&#10;$L_{M,L,x} = - \mathbb{E}_{y \sim p_d(y|x)} log (p_\theta(y|x))$&#10;&#10;&#10;\end{document}"/>
  <p:tag name="IGUANATEXSIZE" val="20"/>
  <p:tag name="IGUANATEXCURSOR" val="135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25.7218"/>
  <p:tag name="LATEXADDIN" val="\documentclass{article}&#10;\usepackage{amsmath}&#10;\pagestyle{empty}&#10;\begin{document}&#10;&#10;$Z(c)$&#10;&#10;&#10;\end{document}"/>
  <p:tag name="IGUANATEXSIZE" val="20"/>
  <p:tag name="IGUANATEXCURSOR" val="84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1368.579"/>
  <p:tag name="LATEXADDIN" val="\documentclass{article}&#10;\usepackage{amsmath}&#10;\pagestyle{empty}&#10;\usepackage{amssymb}&#10;\begin{document}&#10;&#10;$L_{M,L} = - \mathbb{E}_{x \sim p_d(x)}L_{M,L,&#10;x} $&#10;&#10;&#10;\end{document}"/>
  <p:tag name="IGUANATEXSIZE" val="20"/>
  <p:tag name="IGUANATEXCURSOR" val="149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7.964"/>
  <p:tag name="ORIGINALWIDTH" val="3765.279"/>
  <p:tag name="LATEXADDIN" val="\documentclass{article}&#10;\usepackage{amsmath}&#10;\pagestyle{empty}&#10;\begin{document}&#10;&#10;&#10;$L_{BCE}= -\frac{1}{N}\sum\limits_{i=1}^{N} [y_ilog(p_\theta(y_i=1|x_i&#10;)) + [(1-y_i)log(1-p_\theta(y_i=1|x_i&#10;)) ]$&#10;&#10;\end{document}"/>
  <p:tag name="IGUANATEXSIZE" val="20"/>
  <p:tag name="IGUANATEXCURSOR" val="174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9617"/>
  <p:tag name="ORIGINALWIDTH" val="2475.441"/>
  <p:tag name="LATEXADDIN" val="\documentclass{article}&#10;\usepackage{amsmath}&#10;\pagestyle{empty}&#10;\begin{document}&#10;&#10;&#10;$L_{CE}= -\frac{1}{N}\sum\limits_{i=1}^{N}\sum\limits_{j=1}^{L} \mathbf{1}_{\{y_i=T_j\}}log(p_\theta&#10;(y_i=T_j|x_i)) $&#10;&#10;\end{document}"/>
  <p:tag name="IGUANATEXSIZE" val="20"/>
  <p:tag name="IGUANATEXCURSOR" val="183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1750</Words>
  <Application>Microsoft Office PowerPoint</Application>
  <PresentationFormat>宽屏</PresentationFormat>
  <Paragraphs>227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-apple-system</vt:lpstr>
      <vt:lpstr>Arial Unicode MS</vt:lpstr>
      <vt:lpstr>KaTeX_Main</vt:lpstr>
      <vt:lpstr>等线</vt:lpstr>
      <vt:lpstr>等线 Light</vt:lpstr>
      <vt:lpstr>arial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子豪</dc:creator>
  <cp:lastModifiedBy>子豪</cp:lastModifiedBy>
  <cp:revision>20</cp:revision>
  <dcterms:created xsi:type="dcterms:W3CDTF">2022-04-12T08:04:56Z</dcterms:created>
  <dcterms:modified xsi:type="dcterms:W3CDTF">2022-05-10T09:11:41Z</dcterms:modified>
</cp:coreProperties>
</file>