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5244" autoAdjust="0"/>
  </p:normalViewPr>
  <p:slideViewPr>
    <p:cSldViewPr snapToGrid="0">
      <p:cViewPr varScale="1">
        <p:scale>
          <a:sx n="94" d="100"/>
          <a:sy n="94" d="100"/>
        </p:scale>
        <p:origin x="9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0DA82-4FE5-4B27-ADB0-77B4E7975F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C6F4C57-5A58-45FB-9F41-AEB5751A7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65DF7B-B5B3-4B25-BA1B-593801BB0861}"/>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995CF5AC-F11C-4599-98BD-48498198B9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3A3419-E319-4BE7-B454-8DA76BE8DCC5}"/>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213403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E2467-0B3F-42B4-A8B5-ADA8B535AD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DCD523-DF40-433E-832D-EF44B06AA8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9CD6A9-7EE2-45A0-8AF1-712122656EAE}"/>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993D2FCA-C8C3-46B2-9D5F-F2CB46B27D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94ACC0-D67B-46B3-A0DB-25B56A960F62}"/>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321096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E735D1-EB89-4EFF-92A1-3646BAE2FD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6D679B-7C24-4FE2-94E4-21D07C26FC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1D45AD-F7D0-4D66-83EF-2498B3185ABD}"/>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BB1ECC65-6499-43AA-AEB0-40C2ECC5C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9120C7-E822-468A-B0C5-E5610AEBC134}"/>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134013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A583A-9617-4929-AF9D-7DF120D4FA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07ACEA-7C06-4E6F-9D86-F1BD9739CB2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EFE356-ADEB-45FD-8F46-B82611DE3B86}"/>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7A7D2A3F-D71F-4B88-8E86-90BA0DAB3E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68E1C8-EEC2-403D-9A61-E81270FCB16A}"/>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283392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0C8E5-C3D1-4087-893C-137844200F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0B394A-4104-4485-AE80-905B38EEC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81A50E-094E-4179-A91D-7118592A8A6C}"/>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D5FBA039-AEDD-4D8C-8165-FFE54CEE50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F79D9D-8793-449A-8B3A-46364989FBF6}"/>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367712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66F2C-DEF3-4A02-A758-CC41253BDE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30243D-648D-498F-BA45-CE8C649C93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DE84BC-49C4-4887-8916-C5E389C615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D032548-7B8E-4333-8DA7-9ABFC8F0122F}"/>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44BA49AF-4DFD-43F9-92B6-1F7CC56A3E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57A0BC-BBB8-48C6-9863-A53A9F29EB07}"/>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18981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315B7-4028-414A-B018-8E634085AE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6533129-DCFB-49E2-A316-53B493C53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1FBE45-0A9F-45B2-B1BC-A736EA4500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B42149C-A899-4556-9E87-BF9885E5B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F4A864C-9FC5-487F-9CBC-37E8980743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E858B3-3A5B-4F2F-8FCF-CB8DCC8EDB4E}"/>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8" name="页脚占位符 7">
            <a:extLst>
              <a:ext uri="{FF2B5EF4-FFF2-40B4-BE49-F238E27FC236}">
                <a16:creationId xmlns:a16="http://schemas.microsoft.com/office/drawing/2014/main" id="{EE30A5D5-7EDF-4CE0-8237-DED6DBFA4D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754BCC-BEC8-4DD6-9D29-EEFEE655C3CE}"/>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212276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0D95-5E9F-4DA0-A7FA-4FA7909B9D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593AF1-192A-4B95-ABE5-2A7A4CEE513B}"/>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4" name="页脚占位符 3">
            <a:extLst>
              <a:ext uri="{FF2B5EF4-FFF2-40B4-BE49-F238E27FC236}">
                <a16:creationId xmlns:a16="http://schemas.microsoft.com/office/drawing/2014/main" id="{15CAF860-6E4F-4227-86B4-5A3D1D2835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81D698-2B62-4CA3-BDF1-E56152005DFB}"/>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124578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E6B021-2CBC-46D8-ADDC-D19813E0AAAA}"/>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3" name="页脚占位符 2">
            <a:extLst>
              <a:ext uri="{FF2B5EF4-FFF2-40B4-BE49-F238E27FC236}">
                <a16:creationId xmlns:a16="http://schemas.microsoft.com/office/drawing/2014/main" id="{0A35D003-B494-4DFF-AF83-BE0A6374D06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AA119A-BD2B-4C55-9A4B-3FA9FF57D666}"/>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38508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25B7A-F847-4DEB-B502-8F3E69C71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5AAD3B-C4CF-4C9C-9619-75C0D72CC5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F54735-7CFD-4B53-8C9D-8829D580A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89D54D-72D0-4BE9-938B-86197D8F1F71}"/>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2B973DF0-5E22-4546-8C6D-5027C0A828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4B8374-0AA6-4F3A-AC1E-00905D751042}"/>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418368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F3BF1-72DB-4144-B8DE-B50FE585F3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4A4184-9D16-4A4D-B7B0-3606D27A1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2A4E16-45CB-43E5-ABDB-E2723FE6A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615B53-5C53-41CD-8288-7E0DAEA58D2D}"/>
              </a:ext>
            </a:extLst>
          </p:cNvPr>
          <p:cNvSpPr>
            <a:spLocks noGrp="1"/>
          </p:cNvSpPr>
          <p:nvPr>
            <p:ph type="dt" sz="half" idx="10"/>
          </p:nvPr>
        </p:nvSpPr>
        <p:spPr/>
        <p:txBody>
          <a:bodyPr/>
          <a:lstStyle/>
          <a:p>
            <a:fld id="{2E6B1949-7A39-4808-B025-87F91E2AF08B}"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773222CA-06E5-4137-B3A0-E1D0752EF2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8D394-EB70-497C-A4E6-ADB80BAB137B}"/>
              </a:ext>
            </a:extLst>
          </p:cNvPr>
          <p:cNvSpPr>
            <a:spLocks noGrp="1"/>
          </p:cNvSpPr>
          <p:nvPr>
            <p:ph type="sldNum" sz="quarter" idx="12"/>
          </p:nvPr>
        </p:nvSpPr>
        <p:spPr/>
        <p:txBody>
          <a:body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37181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1AF09F-8A33-4C3F-B920-6BB285925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6AB96B-D33A-4035-9BF4-97C3927A3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5C9169-773C-4D7A-BCA1-1CA621906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B1949-7A39-4808-B025-87F91E2AF08B}"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5181D599-8559-44FE-B75D-4E8D203D23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8D56D3-F305-43AD-9DBF-56E91C459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DF2EC-EBF9-47A1-9ADB-41690BF8F9E1}" type="slidenum">
              <a:rPr lang="zh-CN" altLang="en-US" smtClean="0"/>
              <a:t>‹#›</a:t>
            </a:fld>
            <a:endParaRPr lang="zh-CN" altLang="en-US"/>
          </a:p>
        </p:txBody>
      </p:sp>
    </p:spTree>
    <p:extLst>
      <p:ext uri="{BB962C8B-B14F-4D97-AF65-F5344CB8AC3E}">
        <p14:creationId xmlns:p14="http://schemas.microsoft.com/office/powerpoint/2010/main" val="2596778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0.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tags" Target="../tags/tag3.xml"/><Relationship Id="rId7" Type="http://schemas.openxmlformats.org/officeDocument/2006/relationships/image" Target="../media/image16.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tags" Target="../tags/tag2.xml"/><Relationship Id="rId16" Type="http://schemas.openxmlformats.org/officeDocument/2006/relationships/image" Target="../media/image24.png"/><Relationship Id="rId1" Type="http://schemas.openxmlformats.org/officeDocument/2006/relationships/tags" Target="../tags/tag1.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slideLayout" Target="../slideLayouts/slideLayout2.xml"/><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9873FB-0FD0-4732-B935-6DAD0912EE24}"/>
              </a:ext>
            </a:extLst>
          </p:cNvPr>
          <p:cNvSpPr txBox="1"/>
          <p:nvPr/>
        </p:nvSpPr>
        <p:spPr>
          <a:xfrm>
            <a:off x="629629" y="2606542"/>
            <a:ext cx="6982905" cy="3970318"/>
          </a:xfrm>
          <a:prstGeom prst="rect">
            <a:avLst/>
          </a:prstGeom>
          <a:noFill/>
        </p:spPr>
        <p:txBody>
          <a:bodyPr wrap="square">
            <a:spAutoFit/>
          </a:bodyPr>
          <a:lstStyle/>
          <a:p>
            <a:r>
              <a:rPr lang="en-US" altLang="zh-CN" dirty="0">
                <a:effectLst/>
                <a:latin typeface="Arial" panose="020B0604020202020204" pitchFamily="34" charset="0"/>
              </a:rPr>
              <a:t>Abstract</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本文从信息论的角度探讨了深度多视图子空间聚类框架的问题。我们扩展了</a:t>
            </a:r>
            <a:r>
              <a:rPr lang="zh-CN" altLang="en-US" b="1" dirty="0">
                <a:effectLst/>
                <a:latin typeface="Arial" panose="020B0604020202020204" pitchFamily="34" charset="0"/>
              </a:rPr>
              <a:t>传统的信息瓶颈原理</a:t>
            </a:r>
            <a:r>
              <a:rPr lang="zh-CN" altLang="en-US" dirty="0">
                <a:effectLst/>
                <a:latin typeface="Arial" panose="020B0604020202020204" pitchFamily="34" charset="0"/>
              </a:rPr>
              <a:t>，以自监督的方式学习不同视图之间的公共信息，并据此建立了一个新的框架</a:t>
            </a:r>
            <a:r>
              <a:rPr lang="en-US" altLang="zh-CN" dirty="0">
                <a:effectLst/>
                <a:latin typeface="Arial" panose="020B0604020202020204" pitchFamily="34" charset="0"/>
              </a:rPr>
              <a:t>——</a:t>
            </a:r>
            <a:r>
              <a:rPr lang="zh-CN" altLang="en-US" dirty="0">
                <a:effectLst/>
                <a:latin typeface="Arial" panose="020B0604020202020204" pitchFamily="34" charset="0"/>
              </a:rPr>
              <a:t>基于自监督信息瓶颈的多视图子空间聚类。</a:t>
            </a:r>
            <a:r>
              <a:rPr lang="en-US" altLang="zh-CN" dirty="0">
                <a:effectLst/>
                <a:latin typeface="Arial" panose="020B0604020202020204" pitchFamily="34" charset="0"/>
              </a:rPr>
              <a:t>SIB-MSC</a:t>
            </a:r>
            <a:r>
              <a:rPr lang="zh-CN" altLang="en-US" b="1" dirty="0">
                <a:effectLst/>
                <a:latin typeface="Arial" panose="020B0604020202020204" pitchFamily="34" charset="0"/>
              </a:rPr>
              <a:t>继承了</a:t>
            </a:r>
            <a:r>
              <a:rPr lang="zh-CN" altLang="en-US" dirty="0">
                <a:effectLst/>
                <a:latin typeface="Arial" panose="020B0604020202020204" pitchFamily="34" charset="0"/>
              </a:rPr>
              <a:t>信息瓶颈的优点，</a:t>
            </a:r>
            <a:r>
              <a:rPr lang="zh-CN" altLang="en-US" b="1" dirty="0">
                <a:effectLst/>
                <a:latin typeface="Arial" panose="020B0604020202020204" pitchFamily="34" charset="0"/>
              </a:rPr>
              <a:t>可以学习每个视图的潜在空间，通过删除视图本身的多余信息，同时为其他视图的潜在表示保留足够的信息，来捕获不同视图的潜在表示之间的公共信息。</a:t>
            </a:r>
            <a:r>
              <a:rPr lang="zh-CN" altLang="en-US" dirty="0">
                <a:effectLst/>
                <a:latin typeface="Arial" panose="020B0604020202020204" pitchFamily="34" charset="0"/>
              </a:rPr>
              <a:t>实际上，每个视图的潜在表示为训练其他视图的潜在表示提供了一种自我监督的信号。此外，</a:t>
            </a:r>
            <a:r>
              <a:rPr lang="en-US" altLang="zh-CN" dirty="0">
                <a:effectLst/>
                <a:latin typeface="Arial" panose="020B0604020202020204" pitchFamily="34" charset="0"/>
              </a:rPr>
              <a:t>SIB-MSC</a:t>
            </a:r>
            <a:r>
              <a:rPr lang="zh-CN" altLang="en-US" dirty="0">
                <a:effectLst/>
                <a:latin typeface="Arial" panose="020B0604020202020204" pitchFamily="34" charset="0"/>
              </a:rPr>
              <a:t>通过</a:t>
            </a:r>
            <a:r>
              <a:rPr lang="zh-CN" altLang="en-US" b="1" dirty="0">
                <a:effectLst/>
                <a:latin typeface="Arial" panose="020B0604020202020204" pitchFamily="34" charset="0"/>
              </a:rPr>
              <a:t>引入基于互信息的正则化项</a:t>
            </a:r>
            <a:r>
              <a:rPr lang="zh-CN" altLang="en-US" dirty="0">
                <a:effectLst/>
                <a:latin typeface="Arial" panose="020B0604020202020204" pitchFamily="34" charset="0"/>
              </a:rPr>
              <a:t>，尝试学习每个视图的另一个潜在空间，以</a:t>
            </a:r>
            <a:r>
              <a:rPr lang="zh-CN" altLang="en-US" b="1" dirty="0">
                <a:effectLst/>
                <a:latin typeface="Arial" panose="020B0604020202020204" pitchFamily="34" charset="0"/>
              </a:rPr>
              <a:t>捕捉特定于视图的信息</a:t>
            </a:r>
            <a:r>
              <a:rPr lang="zh-CN" altLang="en-US" dirty="0">
                <a:effectLst/>
                <a:latin typeface="Arial" panose="020B0604020202020204" pitchFamily="34" charset="0"/>
              </a:rPr>
              <a:t>，从而进一步提高多视图子空间聚类的性能。据我们所知，这是首次探索多视图子空间聚类的</a:t>
            </a:r>
            <a:r>
              <a:rPr lang="zh-CN" altLang="en-US" b="1" dirty="0">
                <a:effectLst/>
                <a:latin typeface="Arial" panose="020B0604020202020204" pitchFamily="34" charset="0"/>
              </a:rPr>
              <a:t>信息瓶颈</a:t>
            </a:r>
            <a:r>
              <a:rPr lang="zh-CN" altLang="en-US" dirty="0">
                <a:effectLst/>
                <a:latin typeface="Arial" panose="020B0604020202020204" pitchFamily="34" charset="0"/>
              </a:rPr>
              <a:t>。在真实世界多视角数据上的大量实验表明，我们的方法取得了优于相关最新方法的性能。</a:t>
            </a:r>
            <a:endParaRPr lang="zh-CN" altLang="en-US" dirty="0"/>
          </a:p>
        </p:txBody>
      </p:sp>
      <p:sp>
        <p:nvSpPr>
          <p:cNvPr id="3" name="文本框 2">
            <a:extLst>
              <a:ext uri="{FF2B5EF4-FFF2-40B4-BE49-F238E27FC236}">
                <a16:creationId xmlns:a16="http://schemas.microsoft.com/office/drawing/2014/main" id="{468F96C1-7AD0-4347-AFFB-D72BF7D62A5F}"/>
              </a:ext>
            </a:extLst>
          </p:cNvPr>
          <p:cNvSpPr txBox="1"/>
          <p:nvPr/>
        </p:nvSpPr>
        <p:spPr>
          <a:xfrm>
            <a:off x="629629" y="1179866"/>
            <a:ext cx="5466371" cy="1754326"/>
          </a:xfrm>
          <a:prstGeom prst="rect">
            <a:avLst/>
          </a:prstGeom>
          <a:noFill/>
        </p:spPr>
        <p:txBody>
          <a:bodyPr wrap="square" rtlCol="0">
            <a:spAutoFit/>
          </a:bodyPr>
          <a:lstStyle/>
          <a:p>
            <a:r>
              <a:rPr lang="en-US" altLang="zh-CN" b="1" dirty="0"/>
              <a:t>Motivation</a:t>
            </a:r>
            <a:r>
              <a:rPr lang="zh-CN" altLang="en-US" b="1" dirty="0"/>
              <a:t>：</a:t>
            </a:r>
            <a:endParaRPr lang="en-US" altLang="zh-CN" b="1" dirty="0"/>
          </a:p>
          <a:p>
            <a:r>
              <a:rPr lang="zh-CN" altLang="en-US" b="1" dirty="0">
                <a:effectLst/>
                <a:latin typeface="Arial" panose="020B0604020202020204" pitchFamily="34" charset="0"/>
              </a:rPr>
              <a:t>信息瓶颈在机器学习社区中引起了越来越多的关注，</a:t>
            </a:r>
            <a:r>
              <a:rPr lang="zh-CN" altLang="en-US" b="1" dirty="0">
                <a:latin typeface="Arial" panose="020B0604020202020204" pitchFamily="34" charset="0"/>
              </a:rPr>
              <a:t>而对于深度多视角子空间聚类中的信息瓶颈问题，目前研究较少。</a:t>
            </a:r>
            <a:endParaRPr lang="zh-CN" altLang="en-US" b="1" dirty="0"/>
          </a:p>
          <a:p>
            <a:endParaRPr lang="en-US" altLang="zh-CN" dirty="0"/>
          </a:p>
          <a:p>
            <a:endParaRPr lang="zh-CN" altLang="en-US" dirty="0"/>
          </a:p>
        </p:txBody>
      </p:sp>
      <p:sp>
        <p:nvSpPr>
          <p:cNvPr id="13" name="文本框 12">
            <a:extLst>
              <a:ext uri="{FF2B5EF4-FFF2-40B4-BE49-F238E27FC236}">
                <a16:creationId xmlns:a16="http://schemas.microsoft.com/office/drawing/2014/main" id="{71D133C3-E3C8-4B5C-81BD-3A72093A60CF}"/>
              </a:ext>
            </a:extLst>
          </p:cNvPr>
          <p:cNvSpPr txBox="1"/>
          <p:nvPr/>
        </p:nvSpPr>
        <p:spPr>
          <a:xfrm>
            <a:off x="1930135" y="510563"/>
            <a:ext cx="9283044" cy="369332"/>
          </a:xfrm>
          <a:prstGeom prst="rect">
            <a:avLst/>
          </a:prstGeom>
          <a:noFill/>
        </p:spPr>
        <p:txBody>
          <a:bodyPr wrap="square">
            <a:spAutoFit/>
          </a:bodyPr>
          <a:lstStyle/>
          <a:p>
            <a:r>
              <a:rPr lang="en-US" altLang="zh-CN" b="1" dirty="0"/>
              <a:t>《Self-Supervised Information Bottleneck for Deep Multi-View Subspace Clustering》</a:t>
            </a:r>
            <a:endParaRPr lang="zh-CN" altLang="en-US" b="1" dirty="0"/>
          </a:p>
        </p:txBody>
      </p:sp>
    </p:spTree>
    <p:extLst>
      <p:ext uri="{BB962C8B-B14F-4D97-AF65-F5344CB8AC3E}">
        <p14:creationId xmlns:p14="http://schemas.microsoft.com/office/powerpoint/2010/main" val="307785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700531-6C1E-4960-BFB1-3E0E6B358FD2}"/>
              </a:ext>
            </a:extLst>
          </p:cNvPr>
          <p:cNvPicPr>
            <a:picLocks noChangeAspect="1"/>
          </p:cNvPicPr>
          <p:nvPr/>
        </p:nvPicPr>
        <p:blipFill>
          <a:blip r:embed="rId2"/>
          <a:stretch>
            <a:fillRect/>
          </a:stretch>
        </p:blipFill>
        <p:spPr>
          <a:xfrm>
            <a:off x="7814820" y="4396263"/>
            <a:ext cx="3657600" cy="704850"/>
          </a:xfrm>
          <a:prstGeom prst="rect">
            <a:avLst/>
          </a:prstGeom>
        </p:spPr>
      </p:pic>
      <p:sp>
        <p:nvSpPr>
          <p:cNvPr id="2" name="文本框 1">
            <a:extLst>
              <a:ext uri="{FF2B5EF4-FFF2-40B4-BE49-F238E27FC236}">
                <a16:creationId xmlns:a16="http://schemas.microsoft.com/office/drawing/2014/main" id="{015D4814-E8D5-4F1D-B8FE-CFF36ABF32DE}"/>
              </a:ext>
            </a:extLst>
          </p:cNvPr>
          <p:cNvSpPr txBox="1"/>
          <p:nvPr/>
        </p:nvSpPr>
        <p:spPr>
          <a:xfrm>
            <a:off x="358219" y="565608"/>
            <a:ext cx="2622902" cy="369332"/>
          </a:xfrm>
          <a:prstGeom prst="rect">
            <a:avLst/>
          </a:prstGeom>
          <a:noFill/>
        </p:spPr>
        <p:txBody>
          <a:bodyPr wrap="square" rtlCol="0">
            <a:spAutoFit/>
          </a:bodyPr>
          <a:lstStyle/>
          <a:p>
            <a:r>
              <a:rPr lang="zh-CN" altLang="en-US" b="1" dirty="0"/>
              <a:t>前提知识：</a:t>
            </a:r>
          </a:p>
        </p:txBody>
      </p:sp>
      <p:pic>
        <p:nvPicPr>
          <p:cNvPr id="1026" name="Picture 2">
            <a:extLst>
              <a:ext uri="{FF2B5EF4-FFF2-40B4-BE49-F238E27FC236}">
                <a16:creationId xmlns:a16="http://schemas.microsoft.com/office/drawing/2014/main" id="{1FC7C0F4-DA8C-4001-A4A4-DE4D2DF4A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647" y="395925"/>
            <a:ext cx="5549737" cy="3526258"/>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F746696-E781-43F2-9648-4DB64099F173}"/>
              </a:ext>
            </a:extLst>
          </p:cNvPr>
          <p:cNvSpPr txBox="1"/>
          <p:nvPr/>
        </p:nvSpPr>
        <p:spPr>
          <a:xfrm>
            <a:off x="358219" y="1256942"/>
            <a:ext cx="6094428" cy="3139321"/>
          </a:xfrm>
          <a:prstGeom prst="rect">
            <a:avLst/>
          </a:prstGeom>
          <a:noFill/>
        </p:spPr>
        <p:txBody>
          <a:bodyPr wrap="square">
            <a:spAutoFit/>
          </a:bodyPr>
          <a:lstStyle/>
          <a:p>
            <a:r>
              <a:rPr lang="zh-CN" altLang="en-US" dirty="0"/>
              <a:t>由于没有先验知识，于是只好都记住，但是可以消除数据本身的冗余（如</a:t>
            </a:r>
            <a:r>
              <a:rPr lang="en-US" altLang="zh-CN" dirty="0" err="1"/>
              <a:t>huffman</a:t>
            </a:r>
            <a:r>
              <a:rPr lang="zh-CN" altLang="en-US" dirty="0"/>
              <a:t>编码）。这个是最传统的数据压缩，如果允许压缩时失真，对应的是率失真理论：给定失真下可获得的最低压缩码率，即在失真和压缩码率之间权衡。</a:t>
            </a:r>
          </a:p>
          <a:p>
            <a:r>
              <a:rPr lang="zh-CN" altLang="en-US" dirty="0"/>
              <a:t>如果有先验知识，比如数据是带标签的，那消除数据本身的冗余之外，还“遗忘（压缩）”与标签无关的信息（与学习任务无关的冗余），对应的就是信息瓶颈理论：在保留关于标签相关信息和获得高效的压缩之间权衡。</a:t>
            </a:r>
          </a:p>
          <a:p>
            <a:br>
              <a:rPr lang="zh-CN" altLang="en-US" dirty="0"/>
            </a:br>
            <a:br>
              <a:rPr lang="zh-CN" altLang="en-US" dirty="0"/>
            </a:br>
            <a:endParaRPr lang="zh-CN" altLang="en-US" dirty="0"/>
          </a:p>
        </p:txBody>
      </p:sp>
      <p:pic>
        <p:nvPicPr>
          <p:cNvPr id="1028" name="Picture 4">
            <a:extLst>
              <a:ext uri="{FF2B5EF4-FFF2-40B4-BE49-F238E27FC236}">
                <a16:creationId xmlns:a16="http://schemas.microsoft.com/office/drawing/2014/main" id="{E24AA82F-2B63-4C95-BA54-E2E1B85FF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36" y="4074307"/>
            <a:ext cx="5911393" cy="251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36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5DE2632-6362-4812-88E9-A7C86A4B60BB}"/>
              </a:ext>
            </a:extLst>
          </p:cNvPr>
          <p:cNvPicPr>
            <a:picLocks noChangeAspect="1"/>
          </p:cNvPicPr>
          <p:nvPr/>
        </p:nvPicPr>
        <p:blipFill>
          <a:blip r:embed="rId2"/>
          <a:stretch>
            <a:fillRect/>
          </a:stretch>
        </p:blipFill>
        <p:spPr>
          <a:xfrm>
            <a:off x="59443" y="37725"/>
            <a:ext cx="6690353" cy="315199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4BB9EA-4CE2-4FFA-A64D-A3F113E84727}"/>
                  </a:ext>
                </a:extLst>
              </p:cNvPr>
              <p:cNvSpPr txBox="1"/>
              <p:nvPr/>
            </p:nvSpPr>
            <p:spPr>
              <a:xfrm>
                <a:off x="3730268" y="3604893"/>
                <a:ext cx="7524394" cy="455959"/>
              </a:xfrm>
              <a:prstGeom prst="rect">
                <a:avLst/>
              </a:prstGeom>
              <a:noFill/>
            </p:spPr>
            <p:txBody>
              <a:bodyPr wrap="square" rtlCol="0">
                <a:spAutoFit/>
              </a:bodyPr>
              <a:lstStyle/>
              <a:p>
                <a:r>
                  <a:rPr lang="zh-CN" altLang="en-US" dirty="0"/>
                  <a:t>最小化：</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r>
                          <a:rPr lang="en-US" altLang="zh-CN" sz="2000" b="0" i="1" smtClean="0">
                            <a:latin typeface="Cambria Math" panose="02040503050406030204" pitchFamily="18" charset="0"/>
                          </a:rPr>
                          <m:t>𝐼</m:t>
                        </m:r>
                      </m:e>
                    </m:func>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𝑣</m:t>
                        </m:r>
                      </m:e>
                      <m:sup>
                        <m:r>
                          <a:rPr lang="en-US" altLang="zh-CN" sz="2000" b="0" i="1" smtClean="0">
                            <a:latin typeface="Cambria Math" panose="02040503050406030204" pitchFamily="18" charset="0"/>
                          </a:rPr>
                          <m:t>𝑖</m:t>
                        </m:r>
                      </m:sup>
                    </m:s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𝑖</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𝑗</m:t>
                        </m:r>
                      </m:sup>
                    </m:sSubSup>
                    <m:r>
                      <a:rPr lang="en-US" altLang="zh-CN" sz="2000" b="0" i="1" smtClean="0">
                        <a:latin typeface="Cambria Math" panose="02040503050406030204" pitchFamily="18" charset="0"/>
                      </a:rPr>
                      <m:t>)</m:t>
                    </m:r>
                  </m:oMath>
                </a14:m>
                <a:r>
                  <a:rPr lang="en-US" altLang="zh-CN" sz="2000" dirty="0"/>
                  <a:t>----</a:t>
                </a:r>
                <a:r>
                  <a:rPr lang="en-US" altLang="zh-CN" sz="2000" dirty="0">
                    <a:sym typeface="Wingdings" panose="05000000000000000000" pitchFamily="2" charset="2"/>
                  </a:rPr>
                  <a:t>&gt;</a:t>
                </a:r>
                <a:r>
                  <a:rPr lang="zh-CN" altLang="en-US" dirty="0">
                    <a:sym typeface="Wingdings" panose="05000000000000000000" pitchFamily="2" charset="2"/>
                  </a:rPr>
                  <a:t>删除原始输入数据</a:t>
                </a:r>
                <a14:m>
                  <m:oMath xmlns:m="http://schemas.openxmlformats.org/officeDocument/2006/math">
                    <m:sSup>
                      <m:sSupPr>
                        <m:ctrlPr>
                          <a:rPr lang="en-US" altLang="zh-CN" i="1" smtClean="0">
                            <a:latin typeface="Cambria Math" panose="02040503050406030204" pitchFamily="18" charset="0"/>
                            <a:sym typeface="Wingdings" panose="05000000000000000000" pitchFamily="2" charset="2"/>
                          </a:rPr>
                        </m:ctrlPr>
                      </m:sSupPr>
                      <m:e>
                        <m:r>
                          <m:rPr>
                            <m:sty m:val="p"/>
                          </m:rPr>
                          <a:rPr lang="en-US" altLang="zh-CN" i="1">
                            <a:latin typeface="Cambria Math" panose="02040503050406030204" pitchFamily="18" charset="0"/>
                            <a:sym typeface="Wingdings" panose="05000000000000000000" pitchFamily="2" charset="2"/>
                          </a:rPr>
                          <m:t>v</m:t>
                        </m:r>
                      </m:e>
                      <m:sup>
                        <m:r>
                          <m:rPr>
                            <m:sty m:val="p"/>
                          </m:rPr>
                          <a:rPr lang="en-US" altLang="zh-CN" i="1">
                            <a:latin typeface="Cambria Math" panose="02040503050406030204" pitchFamily="18" charset="0"/>
                            <a:sym typeface="Wingdings" panose="05000000000000000000" pitchFamily="2" charset="2"/>
                          </a:rPr>
                          <m:t>i</m:t>
                        </m:r>
                      </m:sup>
                    </m:sSup>
                  </m:oMath>
                </a14:m>
                <a:r>
                  <a:rPr lang="zh-CN" altLang="en-US" dirty="0">
                    <a:sym typeface="Wingdings" panose="05000000000000000000" pitchFamily="2" charset="2"/>
                  </a:rPr>
                  <a:t>的</a:t>
                </a:r>
                <a:r>
                  <a:rPr lang="en-US" altLang="zh-CN" dirty="0">
                    <a:sym typeface="Wingdings" panose="05000000000000000000" pitchFamily="2" charset="2"/>
                  </a:rPr>
                  <a:t>superfluous</a:t>
                </a:r>
                <a:r>
                  <a:rPr lang="zh-CN" altLang="en-US" dirty="0">
                    <a:sym typeface="Wingdings" panose="05000000000000000000" pitchFamily="2" charset="2"/>
                  </a:rPr>
                  <a:t>信息</a:t>
                </a:r>
                <a:endParaRPr lang="zh-CN" altLang="en-US" dirty="0"/>
              </a:p>
            </p:txBody>
          </p:sp>
        </mc:Choice>
        <mc:Fallback xmlns="">
          <p:sp>
            <p:nvSpPr>
              <p:cNvPr id="6" name="文本框 5">
                <a:extLst>
                  <a:ext uri="{FF2B5EF4-FFF2-40B4-BE49-F238E27FC236}">
                    <a16:creationId xmlns:a16="http://schemas.microsoft.com/office/drawing/2014/main" id="{EE4BB9EA-4CE2-4FFA-A64D-A3F113E84727}"/>
                  </a:ext>
                </a:extLst>
              </p:cNvPr>
              <p:cNvSpPr txBox="1">
                <a:spLocks noRot="1" noChangeAspect="1" noMove="1" noResize="1" noEditPoints="1" noAdjustHandles="1" noChangeArrowheads="1" noChangeShapeType="1" noTextEdit="1"/>
              </p:cNvSpPr>
              <p:nvPr/>
            </p:nvSpPr>
            <p:spPr>
              <a:xfrm>
                <a:off x="3730268" y="3604893"/>
                <a:ext cx="7524394" cy="455959"/>
              </a:xfrm>
              <a:prstGeom prst="rect">
                <a:avLst/>
              </a:prstGeom>
              <a:blipFill>
                <a:blip r:embed="rId3"/>
                <a:stretch>
                  <a:fillRect l="-729" b="-2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3126EAE-5C66-4DCA-B0D3-EBF79975EF52}"/>
                  </a:ext>
                </a:extLst>
              </p:cNvPr>
              <p:cNvSpPr txBox="1"/>
              <p:nvPr/>
            </p:nvSpPr>
            <p:spPr>
              <a:xfrm>
                <a:off x="3730268" y="4164701"/>
                <a:ext cx="8276067" cy="455959"/>
              </a:xfrm>
              <a:prstGeom prst="rect">
                <a:avLst/>
              </a:prstGeom>
              <a:noFill/>
            </p:spPr>
            <p:txBody>
              <a:bodyPr wrap="square" rtlCol="0">
                <a:spAutoFit/>
              </a:bodyPr>
              <a:lstStyle/>
              <a:p>
                <a:r>
                  <a:rPr lang="zh-CN" altLang="en-US" dirty="0"/>
                  <a:t>最大化：</a:t>
                </a:r>
                <a:r>
                  <a:rPr lang="en-US" altLang="zh-CN" b="0" dirty="0"/>
                  <a:t> </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r>
                          <a:rPr lang="en-US" altLang="zh-CN" sz="2000" b="0" i="1" smtClean="0">
                            <a:latin typeface="Cambria Math" panose="02040503050406030204" pitchFamily="18" charset="0"/>
                          </a:rPr>
                          <m:t>𝐼</m:t>
                        </m:r>
                      </m:e>
                    </m:func>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𝑖</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𝑗</m:t>
                        </m:r>
                      </m:sup>
                    </m:sSubSup>
                    <m:r>
                      <a:rPr lang="en-US" altLang="zh-CN" sz="2000" b="0" i="1" smtClean="0">
                        <a:latin typeface="Cambria Math" panose="02040503050406030204" pitchFamily="18" charset="0"/>
                      </a:rPr>
                      <m:t>)</m:t>
                    </m:r>
                  </m:oMath>
                </a14:m>
                <a:r>
                  <a:rPr lang="en-US" altLang="zh-CN" sz="2000" dirty="0"/>
                  <a:t>----</a:t>
                </a:r>
                <a:r>
                  <a:rPr lang="en-US" altLang="zh-CN" sz="2000" dirty="0">
                    <a:sym typeface="Wingdings" panose="05000000000000000000" pitchFamily="2" charset="2"/>
                  </a:rPr>
                  <a:t>&gt;</a:t>
                </a:r>
                <a:r>
                  <a:rPr lang="zh-CN" altLang="en-US" dirty="0">
                    <a:sym typeface="Wingdings" panose="05000000000000000000" pitchFamily="2" charset="2"/>
                  </a:rPr>
                  <a:t>尽可能保留潜在特征</a:t>
                </a:r>
                <a14:m>
                  <m:oMath xmlns:m="http://schemas.openxmlformats.org/officeDocument/2006/math">
                    <m:sSubSup>
                      <m:sSubSupPr>
                        <m:ctrlPr>
                          <a:rPr lang="en-US" altLang="zh-CN" i="1" smtClean="0">
                            <a:latin typeface="Cambria Math" panose="02040503050406030204" pitchFamily="18" charset="0"/>
                            <a:sym typeface="Wingdings" panose="05000000000000000000" pitchFamily="2" charset="2"/>
                          </a:rPr>
                        </m:ctrlPr>
                      </m:sSubSupPr>
                      <m:e>
                        <m:r>
                          <a:rPr lang="en-US" altLang="zh-CN" b="0" i="1" smtClean="0">
                            <a:latin typeface="Cambria Math" panose="02040503050406030204" pitchFamily="18" charset="0"/>
                            <a:sym typeface="Wingdings" panose="05000000000000000000" pitchFamily="2" charset="2"/>
                          </a:rPr>
                          <m:t>𝑧</m:t>
                        </m:r>
                      </m:e>
                      <m:sub>
                        <m:r>
                          <a:rPr lang="en-US" altLang="zh-CN" b="0" i="1" smtClean="0">
                            <a:latin typeface="Cambria Math" panose="02040503050406030204" pitchFamily="18" charset="0"/>
                            <a:sym typeface="Wingdings" panose="05000000000000000000" pitchFamily="2" charset="2"/>
                          </a:rPr>
                          <m:t>𝑐</m:t>
                        </m:r>
                      </m:sub>
                      <m:sup>
                        <m:r>
                          <a:rPr lang="en-US" altLang="zh-CN" b="0" i="1" smtClean="0">
                            <a:latin typeface="Cambria Math" panose="02040503050406030204" pitchFamily="18" charset="0"/>
                            <a:sym typeface="Wingdings" panose="05000000000000000000" pitchFamily="2" charset="2"/>
                          </a:rPr>
                          <m:t>𝑗</m:t>
                        </m:r>
                      </m:sup>
                    </m:sSubSup>
                  </m:oMath>
                </a14:m>
                <a:r>
                  <a:rPr lang="zh-CN" altLang="en-US" dirty="0">
                    <a:sym typeface="Wingdings" panose="05000000000000000000" pitchFamily="2" charset="2"/>
                  </a:rPr>
                  <a:t>的</a:t>
                </a:r>
                <a:r>
                  <a:rPr lang="en-US" altLang="zh-CN" dirty="0">
                    <a:sym typeface="Wingdings" panose="05000000000000000000" pitchFamily="2" charset="2"/>
                  </a:rPr>
                  <a:t>sufficient</a:t>
                </a:r>
                <a:r>
                  <a:rPr lang="zh-CN" altLang="en-US" dirty="0">
                    <a:sym typeface="Wingdings" panose="05000000000000000000" pitchFamily="2" charset="2"/>
                  </a:rPr>
                  <a:t>信息</a:t>
                </a:r>
                <a:endParaRPr lang="zh-CN" altLang="en-US" dirty="0"/>
              </a:p>
            </p:txBody>
          </p:sp>
        </mc:Choice>
        <mc:Fallback xmlns="">
          <p:sp>
            <p:nvSpPr>
              <p:cNvPr id="7" name="文本框 6">
                <a:extLst>
                  <a:ext uri="{FF2B5EF4-FFF2-40B4-BE49-F238E27FC236}">
                    <a16:creationId xmlns:a16="http://schemas.microsoft.com/office/drawing/2014/main" id="{63126EAE-5C66-4DCA-B0D3-EBF79975EF52}"/>
                  </a:ext>
                </a:extLst>
              </p:cNvPr>
              <p:cNvSpPr txBox="1">
                <a:spLocks noRot="1" noChangeAspect="1" noMove="1" noResize="1" noEditPoints="1" noAdjustHandles="1" noChangeArrowheads="1" noChangeShapeType="1" noTextEdit="1"/>
              </p:cNvSpPr>
              <p:nvPr/>
            </p:nvSpPr>
            <p:spPr>
              <a:xfrm>
                <a:off x="3730268" y="4164701"/>
                <a:ext cx="8276067" cy="455959"/>
              </a:xfrm>
              <a:prstGeom prst="rect">
                <a:avLst/>
              </a:prstGeom>
              <a:blipFill>
                <a:blip r:embed="rId4"/>
                <a:stretch>
                  <a:fillRect l="-663" b="-2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EB6C6E-FBD3-4838-9E07-2C6801AB3625}"/>
                  </a:ext>
                </a:extLst>
              </p:cNvPr>
              <p:cNvSpPr txBox="1"/>
              <p:nvPr/>
            </p:nvSpPr>
            <p:spPr>
              <a:xfrm>
                <a:off x="3766188" y="5336506"/>
                <a:ext cx="3112649" cy="436145"/>
              </a:xfrm>
              <a:prstGeom prst="rect">
                <a:avLst/>
              </a:prstGeom>
              <a:noFill/>
            </p:spPr>
            <p:txBody>
              <a:bodyPr wrap="square" rtlCol="0">
                <a:spAutoFit/>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𝑗</m:t>
                        </m:r>
                      </m:sup>
                    </m:sSubSup>
                    <m:r>
                      <a:rPr lang="zh-CN" altLang="en-US" i="1">
                        <a:latin typeface="Cambria Math" panose="02040503050406030204" pitchFamily="18" charset="0"/>
                      </a:rPr>
                      <m:t>作为</m:t>
                    </m:r>
                  </m:oMath>
                </a14:m>
                <a:r>
                  <a:rPr lang="zh-CN" altLang="en-US" dirty="0"/>
                  <a:t>自监督信号来指导</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oMath>
                </a14:m>
                <a:r>
                  <a:rPr lang="en-US" altLang="zh-CN" b="0" dirty="0"/>
                  <a:t> </a:t>
                </a:r>
                <a:endParaRPr lang="zh-CN" altLang="en-US" dirty="0"/>
              </a:p>
            </p:txBody>
          </p:sp>
        </mc:Choice>
        <mc:Fallback xmlns="">
          <p:sp>
            <p:nvSpPr>
              <p:cNvPr id="8" name="文本框 7">
                <a:extLst>
                  <a:ext uri="{FF2B5EF4-FFF2-40B4-BE49-F238E27FC236}">
                    <a16:creationId xmlns:a16="http://schemas.microsoft.com/office/drawing/2014/main" id="{37EB6C6E-FBD3-4838-9E07-2C6801AB3625}"/>
                  </a:ext>
                </a:extLst>
              </p:cNvPr>
              <p:cNvSpPr txBox="1">
                <a:spLocks noRot="1" noChangeAspect="1" noMove="1" noResize="1" noEditPoints="1" noAdjustHandles="1" noChangeArrowheads="1" noChangeShapeType="1" noTextEdit="1"/>
              </p:cNvSpPr>
              <p:nvPr/>
            </p:nvSpPr>
            <p:spPr>
              <a:xfrm>
                <a:off x="3766188" y="5336506"/>
                <a:ext cx="3112649" cy="436145"/>
              </a:xfrm>
              <a:prstGeom prst="rect">
                <a:avLst/>
              </a:prstGeom>
              <a:blipFill>
                <a:blip r:embed="rId5"/>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B7522C5-6D5E-4EA5-90C7-48D27F4C781A}"/>
                  </a:ext>
                </a:extLst>
              </p:cNvPr>
              <p:cNvSpPr txBox="1"/>
              <p:nvPr/>
            </p:nvSpPr>
            <p:spPr>
              <a:xfrm>
                <a:off x="3766188" y="4793917"/>
                <a:ext cx="775590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rPr>
                      <m:t>𝐼</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𝑍</m:t>
                    </m:r>
                    <m:r>
                      <a:rPr lang="en-US" altLang="zh-CN" sz="1800" b="0" i="1" smtClean="0">
                        <a:latin typeface="Cambria Math" panose="02040503050406030204" pitchFamily="18" charset="0"/>
                      </a:rPr>
                      <m:t>)</m:t>
                    </m:r>
                  </m:oMath>
                </a14:m>
                <a:r>
                  <a:rPr lang="zh-CN" altLang="en-US" dirty="0"/>
                  <a:t>  ：衡量</a:t>
                </a:r>
                <a:r>
                  <a:rPr lang="en-US" altLang="zh-CN" dirty="0"/>
                  <a:t>Y</a:t>
                </a:r>
                <a:r>
                  <a:rPr lang="zh-CN" altLang="en-US" dirty="0"/>
                  <a:t>可以从</a:t>
                </a:r>
                <a:r>
                  <a:rPr lang="en-US" altLang="zh-CN" dirty="0"/>
                  <a:t>X</a:t>
                </a:r>
                <a:r>
                  <a:rPr lang="zh-CN" altLang="en-US" dirty="0"/>
                  <a:t>中捕捉到的与</a:t>
                </a:r>
                <a:r>
                  <a:rPr lang="en-US" altLang="zh-CN" dirty="0"/>
                  <a:t>Z</a:t>
                </a:r>
                <a:r>
                  <a:rPr lang="zh-CN" altLang="en-US" dirty="0"/>
                  <a:t>无关的信息量。</a:t>
                </a:r>
              </a:p>
            </p:txBody>
          </p:sp>
        </mc:Choice>
        <mc:Fallback xmlns="">
          <p:sp>
            <p:nvSpPr>
              <p:cNvPr id="14" name="文本框 13">
                <a:extLst>
                  <a:ext uri="{FF2B5EF4-FFF2-40B4-BE49-F238E27FC236}">
                    <a16:creationId xmlns:a16="http://schemas.microsoft.com/office/drawing/2014/main" id="{8B7522C5-6D5E-4EA5-90C7-48D27F4C781A}"/>
                  </a:ext>
                </a:extLst>
              </p:cNvPr>
              <p:cNvSpPr txBox="1">
                <a:spLocks noRot="1" noChangeAspect="1" noMove="1" noResize="1" noEditPoints="1" noAdjustHandles="1" noChangeArrowheads="1" noChangeShapeType="1" noTextEdit="1"/>
              </p:cNvSpPr>
              <p:nvPr/>
            </p:nvSpPr>
            <p:spPr>
              <a:xfrm>
                <a:off x="3766188" y="4793917"/>
                <a:ext cx="7755902" cy="369332"/>
              </a:xfrm>
              <a:prstGeom prst="rect">
                <a:avLst/>
              </a:prstGeom>
              <a:blipFill>
                <a:blip r:embed="rId6"/>
                <a:stretch>
                  <a:fillRect t="-8197" b="-2459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A630913A-73A1-496B-8370-22820BC796F6}"/>
              </a:ext>
            </a:extLst>
          </p:cNvPr>
          <p:cNvPicPr>
            <a:picLocks noChangeAspect="1"/>
          </p:cNvPicPr>
          <p:nvPr/>
        </p:nvPicPr>
        <p:blipFill>
          <a:blip r:embed="rId7"/>
          <a:stretch>
            <a:fillRect/>
          </a:stretch>
        </p:blipFill>
        <p:spPr>
          <a:xfrm>
            <a:off x="6749796" y="2138967"/>
            <a:ext cx="5286375" cy="762000"/>
          </a:xfrm>
          <a:prstGeom prst="rect">
            <a:avLst/>
          </a:prstGeom>
        </p:spPr>
      </p:pic>
      <mc:AlternateContent xmlns:mc="http://schemas.openxmlformats.org/markup-compatibility/2006" xmlns:a14="http://schemas.microsoft.com/office/drawing/2010/main">
        <mc:Choice Requires="a14">
          <p:sp>
            <p:nvSpPr>
              <p:cNvPr id="2" name="思想气泡: 云 1">
                <a:extLst>
                  <a:ext uri="{FF2B5EF4-FFF2-40B4-BE49-F238E27FC236}">
                    <a16:creationId xmlns:a16="http://schemas.microsoft.com/office/drawing/2014/main" id="{C261C794-059B-4E3E-AEB1-D551FCB92E7E}"/>
                  </a:ext>
                </a:extLst>
              </p:cNvPr>
              <p:cNvSpPr/>
              <p:nvPr/>
            </p:nvSpPr>
            <p:spPr>
              <a:xfrm>
                <a:off x="6581168" y="731539"/>
                <a:ext cx="2073897" cy="819379"/>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𝑣</m:t>
                        </m:r>
                      </m:e>
                      <m:sup>
                        <m:r>
                          <a:rPr lang="en-US" altLang="zh-CN" sz="1800" b="0" i="1" smtClean="0">
                            <a:latin typeface="Cambria Math" panose="02040503050406030204" pitchFamily="18" charset="0"/>
                          </a:rPr>
                          <m:t>𝑖</m:t>
                        </m:r>
                      </m:sup>
                    </m:sSup>
                  </m:oMath>
                </a14:m>
                <a:r>
                  <a:rPr lang="zh-CN" altLang="en-US" dirty="0"/>
                  <a:t>的信息量包含</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𝑐</m:t>
                        </m:r>
                      </m:sub>
                      <m:sup>
                        <m:r>
                          <a:rPr lang="en-US" altLang="zh-CN" i="1">
                            <a:latin typeface="Cambria Math" panose="02040503050406030204" pitchFamily="18" charset="0"/>
                          </a:rPr>
                          <m:t>𝑖</m:t>
                        </m:r>
                      </m:sup>
                    </m:sSubSup>
                  </m:oMath>
                </a14:m>
                <a:endParaRPr lang="zh-CN" altLang="en-US" dirty="0"/>
              </a:p>
            </p:txBody>
          </p:sp>
        </mc:Choice>
        <mc:Fallback xmlns="">
          <p:sp>
            <p:nvSpPr>
              <p:cNvPr id="2" name="思想气泡: 云 1">
                <a:extLst>
                  <a:ext uri="{FF2B5EF4-FFF2-40B4-BE49-F238E27FC236}">
                    <a16:creationId xmlns:a16="http://schemas.microsoft.com/office/drawing/2014/main" id="{C261C794-059B-4E3E-AEB1-D551FCB92E7E}"/>
                  </a:ext>
                </a:extLst>
              </p:cNvPr>
              <p:cNvSpPr>
                <a:spLocks noRot="1" noChangeAspect="1" noMove="1" noResize="1" noEditPoints="1" noAdjustHandles="1" noChangeArrowheads="1" noChangeShapeType="1" noTextEdit="1"/>
              </p:cNvSpPr>
              <p:nvPr/>
            </p:nvSpPr>
            <p:spPr>
              <a:xfrm>
                <a:off x="6581168" y="731539"/>
                <a:ext cx="2073897" cy="819379"/>
              </a:xfrm>
              <a:prstGeom prst="cloudCallout">
                <a:avLst/>
              </a:prstGeom>
              <a:blipFill>
                <a:blip r:embed="rId8"/>
                <a:stretch>
                  <a:fillRect/>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E8A29DFE-C455-42B7-A6A2-B962A44D28CC}"/>
              </a:ext>
            </a:extLst>
          </p:cNvPr>
          <p:cNvPicPr>
            <a:picLocks noChangeAspect="1"/>
          </p:cNvPicPr>
          <p:nvPr/>
        </p:nvPicPr>
        <p:blipFill>
          <a:blip r:embed="rId9"/>
          <a:stretch>
            <a:fillRect/>
          </a:stretch>
        </p:blipFill>
        <p:spPr>
          <a:xfrm>
            <a:off x="8655065" y="961938"/>
            <a:ext cx="2867025" cy="409575"/>
          </a:xfrm>
          <a:prstGeom prst="rect">
            <a:avLst/>
          </a:prstGeom>
        </p:spPr>
      </p:pic>
      <p:sp>
        <p:nvSpPr>
          <p:cNvPr id="3" name="箭头: 下 2">
            <a:extLst>
              <a:ext uri="{FF2B5EF4-FFF2-40B4-BE49-F238E27FC236}">
                <a16:creationId xmlns:a16="http://schemas.microsoft.com/office/drawing/2014/main" id="{3DC896C3-9C33-4FB3-9C77-F94FE83BD2A1}"/>
              </a:ext>
            </a:extLst>
          </p:cNvPr>
          <p:cNvSpPr/>
          <p:nvPr/>
        </p:nvSpPr>
        <p:spPr>
          <a:xfrm>
            <a:off x="9521072" y="1470581"/>
            <a:ext cx="141402" cy="50927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579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C87CCCF-E659-478F-A3A5-7CBB8CA805A0}"/>
              </a:ext>
            </a:extLst>
          </p:cNvPr>
          <p:cNvPicPr>
            <a:picLocks noChangeAspect="1"/>
          </p:cNvPicPr>
          <p:nvPr/>
        </p:nvPicPr>
        <p:blipFill>
          <a:blip r:embed="rId2"/>
          <a:stretch>
            <a:fillRect/>
          </a:stretch>
        </p:blipFill>
        <p:spPr>
          <a:xfrm>
            <a:off x="1714497" y="69184"/>
            <a:ext cx="8763000" cy="4610100"/>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3B0C110-0868-4C5E-A674-77B0DF780DBB}"/>
                  </a:ext>
                </a:extLst>
              </p:cNvPr>
              <p:cNvSpPr txBox="1"/>
              <p:nvPr/>
            </p:nvSpPr>
            <p:spPr>
              <a:xfrm>
                <a:off x="2119245" y="4748468"/>
                <a:ext cx="7953505" cy="410112"/>
              </a:xfrm>
              <a:prstGeom prst="rect">
                <a:avLst/>
              </a:prstGeom>
              <a:noFill/>
            </p:spPr>
            <p:txBody>
              <a:bodyPr wrap="square" rtlCol="0">
                <a:spAutoFit/>
              </a:bodyPr>
              <a:lstStyle/>
              <a:p>
                <a:r>
                  <a:rPr lang="en-US" altLang="zh-CN" b="1" dirty="0"/>
                  <a:t>View-specific</a:t>
                </a:r>
                <a:r>
                  <a:rPr lang="zh-CN" altLang="en-US" dirty="0"/>
                  <a:t>：</a:t>
                </a:r>
                <a14:m>
                  <m:oMath xmlns:m="http://schemas.openxmlformats.org/officeDocument/2006/math">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𝑖</m:t>
                        </m:r>
                      </m:sup>
                    </m:sSubSup>
                  </m:oMath>
                </a14:m>
                <a:r>
                  <a:rPr lang="en-US" altLang="zh-CN" dirty="0"/>
                  <a:t>----</a:t>
                </a:r>
                <a:r>
                  <a:rPr lang="en-US" altLang="zh-CN" dirty="0">
                    <a:sym typeface="Wingdings" panose="05000000000000000000" pitchFamily="2" charset="2"/>
                  </a:rPr>
                  <a:t>&gt;</a:t>
                </a:r>
                <a:r>
                  <a:rPr lang="zh-CN" altLang="en-US" dirty="0">
                    <a:sym typeface="Wingdings" panose="05000000000000000000" pitchFamily="2" charset="2"/>
                  </a:rPr>
                  <a:t>用于满足互补性，通过</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r>
                          <a:rPr lang="en-US" altLang="zh-CN" i="1">
                            <a:latin typeface="Cambria Math" panose="02040503050406030204" pitchFamily="18" charset="0"/>
                          </a:rPr>
                          <m:t>𝐼</m:t>
                        </m:r>
                      </m:e>
                    </m:func>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m:rPr>
                                <m:sty m:val="p"/>
                              </m:rPr>
                              <a:rPr lang="en-US" altLang="zh-CN" i="1" smtClean="0">
                                <a:latin typeface="Cambria Math" panose="02040503050406030204" pitchFamily="18" charset="0"/>
                              </a:rPr>
                              <m:t>s</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e>
                    </m:d>
                    <m:r>
                      <a:rPr lang="zh-CN" altLang="en-US" i="1" smtClean="0">
                        <a:latin typeface="Cambria Math" panose="02040503050406030204" pitchFamily="18" charset="0"/>
                      </a:rPr>
                      <m:t>分离</m:t>
                    </m:r>
                  </m:oMath>
                </a14:m>
                <a:r>
                  <a:rPr lang="zh-CN" altLang="en-US" dirty="0"/>
                  <a:t>两个特征</a:t>
                </a:r>
              </a:p>
            </p:txBody>
          </p:sp>
        </mc:Choice>
        <mc:Fallback xmlns="">
          <p:sp>
            <p:nvSpPr>
              <p:cNvPr id="3" name="文本框 2">
                <a:extLst>
                  <a:ext uri="{FF2B5EF4-FFF2-40B4-BE49-F238E27FC236}">
                    <a16:creationId xmlns:a16="http://schemas.microsoft.com/office/drawing/2014/main" id="{83B0C110-0868-4C5E-A674-77B0DF780DBB}"/>
                  </a:ext>
                </a:extLst>
              </p:cNvPr>
              <p:cNvSpPr txBox="1">
                <a:spLocks noRot="1" noChangeAspect="1" noMove="1" noResize="1" noEditPoints="1" noAdjustHandles="1" noChangeArrowheads="1" noChangeShapeType="1" noTextEdit="1"/>
              </p:cNvSpPr>
              <p:nvPr/>
            </p:nvSpPr>
            <p:spPr>
              <a:xfrm>
                <a:off x="2119245" y="4748468"/>
                <a:ext cx="7953505" cy="410112"/>
              </a:xfrm>
              <a:prstGeom prst="rect">
                <a:avLst/>
              </a:prstGeom>
              <a:blipFill>
                <a:blip r:embed="rId3"/>
                <a:stretch>
                  <a:fillRect l="-690" t="-2985" b="-194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ED46D68-B942-499A-A659-D8EAC1F93274}"/>
                  </a:ext>
                </a:extLst>
              </p:cNvPr>
              <p:cNvSpPr txBox="1"/>
              <p:nvPr/>
            </p:nvSpPr>
            <p:spPr>
              <a:xfrm>
                <a:off x="2119245" y="5296948"/>
                <a:ext cx="8276067" cy="455959"/>
              </a:xfrm>
              <a:prstGeom prst="rect">
                <a:avLst/>
              </a:prstGeom>
              <a:noFill/>
            </p:spPr>
            <p:txBody>
              <a:bodyPr wrap="square" rtlCol="0">
                <a:spAutoFit/>
              </a:bodyPr>
              <a:lstStyle/>
              <a:p>
                <a:r>
                  <a:rPr lang="zh-CN" altLang="en-US" dirty="0"/>
                  <a:t>最大化：</a:t>
                </a:r>
                <a:r>
                  <a:rPr lang="en-US" altLang="zh-CN" b="0" dirty="0"/>
                  <a:t> </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r>
                          <a:rPr lang="en-US" altLang="zh-CN" sz="2000" b="0" i="1" smtClean="0">
                            <a:latin typeface="Cambria Math" panose="02040503050406030204" pitchFamily="18" charset="0"/>
                          </a:rPr>
                          <m:t>𝐼</m:t>
                        </m:r>
                      </m:e>
                    </m:func>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𝑖</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𝑗</m:t>
                        </m:r>
                      </m:sup>
                    </m:sSubSup>
                    <m:r>
                      <a:rPr lang="en-US" altLang="zh-CN" sz="2000" b="0" i="1" smtClean="0">
                        <a:latin typeface="Cambria Math" panose="02040503050406030204" pitchFamily="18" charset="0"/>
                      </a:rPr>
                      <m:t>)</m:t>
                    </m:r>
                  </m:oMath>
                </a14:m>
                <a:r>
                  <a:rPr lang="en-US" altLang="zh-CN" sz="2000" dirty="0"/>
                  <a:t>----</a:t>
                </a:r>
                <a:r>
                  <a:rPr lang="en-US" altLang="zh-CN" sz="2000" dirty="0">
                    <a:sym typeface="Wingdings" panose="05000000000000000000" pitchFamily="2" charset="2"/>
                  </a:rPr>
                  <a:t>&gt;</a:t>
                </a:r>
                <a:r>
                  <a:rPr lang="zh-CN" altLang="en-US" dirty="0">
                    <a:sym typeface="Wingdings" panose="05000000000000000000" pitchFamily="2" charset="2"/>
                  </a:rPr>
                  <a:t>尽可能保留潜在特征</a:t>
                </a:r>
                <a14:m>
                  <m:oMath xmlns:m="http://schemas.openxmlformats.org/officeDocument/2006/math">
                    <m:sSubSup>
                      <m:sSubSupPr>
                        <m:ctrlPr>
                          <a:rPr lang="en-US" altLang="zh-CN" i="1" smtClean="0">
                            <a:latin typeface="Cambria Math" panose="02040503050406030204" pitchFamily="18" charset="0"/>
                            <a:sym typeface="Wingdings" panose="05000000000000000000" pitchFamily="2" charset="2"/>
                          </a:rPr>
                        </m:ctrlPr>
                      </m:sSubSupPr>
                      <m:e>
                        <m:r>
                          <a:rPr lang="en-US" altLang="zh-CN" b="0" i="1" smtClean="0">
                            <a:latin typeface="Cambria Math" panose="02040503050406030204" pitchFamily="18" charset="0"/>
                            <a:sym typeface="Wingdings" panose="05000000000000000000" pitchFamily="2" charset="2"/>
                          </a:rPr>
                          <m:t>𝑧</m:t>
                        </m:r>
                      </m:e>
                      <m:sub>
                        <m:r>
                          <a:rPr lang="en-US" altLang="zh-CN" b="0" i="1" smtClean="0">
                            <a:latin typeface="Cambria Math" panose="02040503050406030204" pitchFamily="18" charset="0"/>
                            <a:sym typeface="Wingdings" panose="05000000000000000000" pitchFamily="2" charset="2"/>
                          </a:rPr>
                          <m:t>𝑐</m:t>
                        </m:r>
                      </m:sub>
                      <m:sup>
                        <m:r>
                          <a:rPr lang="en-US" altLang="zh-CN" b="0" i="1" smtClean="0">
                            <a:latin typeface="Cambria Math" panose="02040503050406030204" pitchFamily="18" charset="0"/>
                            <a:sym typeface="Wingdings" panose="05000000000000000000" pitchFamily="2" charset="2"/>
                          </a:rPr>
                          <m:t>𝑗</m:t>
                        </m:r>
                      </m:sup>
                    </m:sSubSup>
                  </m:oMath>
                </a14:m>
                <a:r>
                  <a:rPr lang="zh-CN" altLang="en-US" dirty="0">
                    <a:sym typeface="Wingdings" panose="05000000000000000000" pitchFamily="2" charset="2"/>
                  </a:rPr>
                  <a:t>的</a:t>
                </a:r>
                <a:r>
                  <a:rPr lang="en-US" altLang="zh-CN" dirty="0">
                    <a:sym typeface="Wingdings" panose="05000000000000000000" pitchFamily="2" charset="2"/>
                  </a:rPr>
                  <a:t>sufficient</a:t>
                </a:r>
                <a:r>
                  <a:rPr lang="zh-CN" altLang="en-US" dirty="0">
                    <a:sym typeface="Wingdings" panose="05000000000000000000" pitchFamily="2" charset="2"/>
                  </a:rPr>
                  <a:t>信息</a:t>
                </a:r>
                <a:endParaRPr lang="zh-CN" altLang="en-US" dirty="0"/>
              </a:p>
            </p:txBody>
          </p:sp>
        </mc:Choice>
        <mc:Fallback xmlns="">
          <p:sp>
            <p:nvSpPr>
              <p:cNvPr id="4" name="文本框 3">
                <a:extLst>
                  <a:ext uri="{FF2B5EF4-FFF2-40B4-BE49-F238E27FC236}">
                    <a16:creationId xmlns:a16="http://schemas.microsoft.com/office/drawing/2014/main" id="{7ED46D68-B942-499A-A659-D8EAC1F93274}"/>
                  </a:ext>
                </a:extLst>
              </p:cNvPr>
              <p:cNvSpPr txBox="1">
                <a:spLocks noRot="1" noChangeAspect="1" noMove="1" noResize="1" noEditPoints="1" noAdjustHandles="1" noChangeArrowheads="1" noChangeShapeType="1" noTextEdit="1"/>
              </p:cNvSpPr>
              <p:nvPr/>
            </p:nvSpPr>
            <p:spPr>
              <a:xfrm>
                <a:off x="2119245" y="5296948"/>
                <a:ext cx="8276067" cy="455959"/>
              </a:xfrm>
              <a:prstGeom prst="rect">
                <a:avLst/>
              </a:prstGeom>
              <a:blipFill>
                <a:blip r:embed="rId4"/>
                <a:stretch>
                  <a:fillRect l="-663" b="-2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2A2B70B-E5C1-4728-9492-DE159821C73F}"/>
                  </a:ext>
                </a:extLst>
              </p:cNvPr>
              <p:cNvSpPr txBox="1"/>
              <p:nvPr/>
            </p:nvSpPr>
            <p:spPr>
              <a:xfrm>
                <a:off x="9585274" y="2217856"/>
                <a:ext cx="2255094" cy="378245"/>
              </a:xfrm>
              <a:prstGeom prst="rect">
                <a:avLst/>
              </a:prstGeom>
              <a:noFill/>
            </p:spPr>
            <p:txBody>
              <a:bodyPr wrap="square">
                <a:spAutoFit/>
              </a:bodyPr>
              <a:lstStyle/>
              <a:p>
                <a14:m>
                  <m:oMath xmlns:m="http://schemas.openxmlformats.org/officeDocument/2006/math">
                    <m:sSubSup>
                      <m:sSubSupPr>
                        <m:ctrlPr>
                          <a:rPr lang="en-US" altLang="zh-CN" i="1" dirty="0" smtClean="0">
                            <a:latin typeface="Cambria Math" panose="02040503050406030204" pitchFamily="18" charset="0"/>
                          </a:rPr>
                        </m:ctrlPr>
                      </m:sSubSup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𝑍</m:t>
                            </m:r>
                          </m:e>
                        </m:acc>
                      </m:e>
                      <m:sub>
                        <m:r>
                          <m:rPr>
                            <m:sty m:val="p"/>
                          </m:rPr>
                          <a:rPr lang="en-US" altLang="zh-CN" i="1" dirty="0">
                            <a:latin typeface="Cambria Math" panose="02040503050406030204" pitchFamily="18" charset="0"/>
                          </a:rPr>
                          <m:t>c</m:t>
                        </m:r>
                      </m:sub>
                      <m:sup>
                        <m:r>
                          <m:rPr>
                            <m:sty m:val="p"/>
                          </m:rPr>
                          <a:rPr lang="en-US" altLang="zh-CN" i="1" dirty="0">
                            <a:latin typeface="Cambria Math" panose="02040503050406030204" pitchFamily="18" charset="0"/>
                          </a:rPr>
                          <m:t>i</m:t>
                        </m:r>
                      </m:sup>
                    </m:sSubSup>
                  </m:oMath>
                </a14:m>
                <a:r>
                  <a:rPr lang="zh-CN" altLang="en-US" dirty="0"/>
                  <a:t> to replace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𝑖</m:t>
                        </m:r>
                      </m:sup>
                    </m:sSup>
                  </m:oMath>
                </a14:m>
                <a:r>
                  <a:rPr lang="zh-CN" altLang="en-US" dirty="0"/>
                  <a:t>.</a:t>
                </a:r>
              </a:p>
            </p:txBody>
          </p:sp>
        </mc:Choice>
        <mc:Fallback xmlns="">
          <p:sp>
            <p:nvSpPr>
              <p:cNvPr id="6" name="文本框 5">
                <a:extLst>
                  <a:ext uri="{FF2B5EF4-FFF2-40B4-BE49-F238E27FC236}">
                    <a16:creationId xmlns:a16="http://schemas.microsoft.com/office/drawing/2014/main" id="{92A2B70B-E5C1-4728-9492-DE159821C73F}"/>
                  </a:ext>
                </a:extLst>
              </p:cNvPr>
              <p:cNvSpPr txBox="1">
                <a:spLocks noRot="1" noChangeAspect="1" noMove="1" noResize="1" noEditPoints="1" noAdjustHandles="1" noChangeArrowheads="1" noChangeShapeType="1" noTextEdit="1"/>
              </p:cNvSpPr>
              <p:nvPr/>
            </p:nvSpPr>
            <p:spPr>
              <a:xfrm>
                <a:off x="9585274" y="2217856"/>
                <a:ext cx="2255094" cy="378245"/>
              </a:xfrm>
              <a:prstGeom prst="rect">
                <a:avLst/>
              </a:prstGeom>
              <a:blipFill>
                <a:blip r:embed="rId5"/>
                <a:stretch>
                  <a:fillRect t="-6452" b="-25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1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9C61015A-B5BF-47F5-9E8C-8CDC8223EA65}"/>
              </a:ext>
            </a:extLst>
          </p:cNvPr>
          <p:cNvPicPr>
            <a:picLocks noChangeAspect="1"/>
          </p:cNvPicPr>
          <p:nvPr/>
        </p:nvPicPr>
        <p:blipFill>
          <a:blip r:embed="rId5"/>
          <a:stretch>
            <a:fillRect/>
          </a:stretch>
        </p:blipFill>
        <p:spPr>
          <a:xfrm>
            <a:off x="4394598" y="2093097"/>
            <a:ext cx="2654941" cy="810716"/>
          </a:xfrm>
          <a:prstGeom prst="rect">
            <a:avLst/>
          </a:prstGeom>
        </p:spPr>
      </p:pic>
      <p:pic>
        <p:nvPicPr>
          <p:cNvPr id="54" name="图片 53">
            <a:extLst>
              <a:ext uri="{FF2B5EF4-FFF2-40B4-BE49-F238E27FC236}">
                <a16:creationId xmlns:a16="http://schemas.microsoft.com/office/drawing/2014/main" id="{D7126215-0888-4150-9C25-C89BD1045E16}"/>
              </a:ext>
            </a:extLst>
          </p:cNvPr>
          <p:cNvPicPr>
            <a:picLocks noChangeAspect="1"/>
          </p:cNvPicPr>
          <p:nvPr/>
        </p:nvPicPr>
        <p:blipFill>
          <a:blip r:embed="rId6"/>
          <a:stretch>
            <a:fillRect/>
          </a:stretch>
        </p:blipFill>
        <p:spPr>
          <a:xfrm>
            <a:off x="6851884" y="4283212"/>
            <a:ext cx="5242406" cy="1105966"/>
          </a:xfrm>
          <a:prstGeom prst="rect">
            <a:avLst/>
          </a:prstGeom>
        </p:spPr>
      </p:pic>
      <p:sp>
        <p:nvSpPr>
          <p:cNvPr id="7" name="文本框 6">
            <a:extLst>
              <a:ext uri="{FF2B5EF4-FFF2-40B4-BE49-F238E27FC236}">
                <a16:creationId xmlns:a16="http://schemas.microsoft.com/office/drawing/2014/main" id="{C3FEC78E-2DC2-4463-8018-0A3F6BF76385}"/>
              </a:ext>
            </a:extLst>
          </p:cNvPr>
          <p:cNvSpPr txBox="1"/>
          <p:nvPr/>
        </p:nvSpPr>
        <p:spPr>
          <a:xfrm>
            <a:off x="275733" y="440406"/>
            <a:ext cx="5446337" cy="369332"/>
          </a:xfrm>
          <a:prstGeom prst="rect">
            <a:avLst/>
          </a:prstGeom>
          <a:noFill/>
        </p:spPr>
        <p:txBody>
          <a:bodyPr wrap="square">
            <a:spAutoFit/>
          </a:bodyPr>
          <a:lstStyle/>
          <a:p>
            <a:r>
              <a:rPr lang="zh-CN" altLang="en-US" dirty="0"/>
              <a:t>Learning View-Common via Information Bottleneck</a:t>
            </a:r>
          </a:p>
        </p:txBody>
      </p:sp>
      <p:pic>
        <p:nvPicPr>
          <p:cNvPr id="14" name="图片 13">
            <a:extLst>
              <a:ext uri="{FF2B5EF4-FFF2-40B4-BE49-F238E27FC236}">
                <a16:creationId xmlns:a16="http://schemas.microsoft.com/office/drawing/2014/main" id="{18F42DD6-5C53-4CA1-A092-745931805C93}"/>
              </a:ext>
            </a:extLst>
          </p:cNvPr>
          <p:cNvPicPr>
            <a:picLocks noChangeAspect="1"/>
          </p:cNvPicPr>
          <p:nvPr/>
        </p:nvPicPr>
        <p:blipFill>
          <a:blip r:embed="rId7"/>
          <a:stretch>
            <a:fillRect/>
          </a:stretch>
        </p:blipFill>
        <p:spPr>
          <a:xfrm>
            <a:off x="212098" y="1029744"/>
            <a:ext cx="5583811" cy="784503"/>
          </a:xfrm>
          <a:prstGeom prst="rect">
            <a:avLst/>
          </a:prstGeom>
        </p:spPr>
      </p:pic>
      <p:sp>
        <p:nvSpPr>
          <p:cNvPr id="17" name="箭头: 下 16">
            <a:extLst>
              <a:ext uri="{FF2B5EF4-FFF2-40B4-BE49-F238E27FC236}">
                <a16:creationId xmlns:a16="http://schemas.microsoft.com/office/drawing/2014/main" id="{1AB5E4B2-DF8C-49C4-A93B-DD9A11CB771D}"/>
              </a:ext>
            </a:extLst>
          </p:cNvPr>
          <p:cNvSpPr/>
          <p:nvPr/>
        </p:nvSpPr>
        <p:spPr>
          <a:xfrm>
            <a:off x="3971037" y="1874152"/>
            <a:ext cx="320511" cy="111248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359058F6-32EF-4E75-A43F-8BD7B012FB42}"/>
              </a:ext>
            </a:extLst>
          </p:cNvPr>
          <p:cNvPicPr>
            <a:picLocks noChangeAspect="1"/>
          </p:cNvPicPr>
          <p:nvPr/>
        </p:nvPicPr>
        <p:blipFill>
          <a:blip r:embed="rId8"/>
          <a:stretch>
            <a:fillRect/>
          </a:stretch>
        </p:blipFill>
        <p:spPr>
          <a:xfrm>
            <a:off x="1100184" y="2066774"/>
            <a:ext cx="2870853" cy="553237"/>
          </a:xfrm>
          <a:prstGeom prst="rect">
            <a:avLst/>
          </a:prstGeom>
        </p:spPr>
      </p:pic>
      <p:pic>
        <p:nvPicPr>
          <p:cNvPr id="20" name="图片 19">
            <a:extLst>
              <a:ext uri="{FF2B5EF4-FFF2-40B4-BE49-F238E27FC236}">
                <a16:creationId xmlns:a16="http://schemas.microsoft.com/office/drawing/2014/main" id="{7C661D20-CA9E-4638-B514-358268BE9637}"/>
              </a:ext>
            </a:extLst>
          </p:cNvPr>
          <p:cNvPicPr>
            <a:picLocks noChangeAspect="1"/>
          </p:cNvPicPr>
          <p:nvPr/>
        </p:nvPicPr>
        <p:blipFill>
          <a:blip r:embed="rId9"/>
          <a:stretch>
            <a:fillRect/>
          </a:stretch>
        </p:blipFill>
        <p:spPr>
          <a:xfrm>
            <a:off x="1742106" y="3104161"/>
            <a:ext cx="4173494" cy="795176"/>
          </a:xfrm>
          <a:prstGeom prst="rect">
            <a:avLst/>
          </a:prstGeom>
        </p:spPr>
      </p:pic>
      <p:sp>
        <p:nvSpPr>
          <p:cNvPr id="22" name="文本框 21">
            <a:extLst>
              <a:ext uri="{FF2B5EF4-FFF2-40B4-BE49-F238E27FC236}">
                <a16:creationId xmlns:a16="http://schemas.microsoft.com/office/drawing/2014/main" id="{0AD99DF5-A3E3-4CB6-822D-9144A9C7F8DC}"/>
              </a:ext>
            </a:extLst>
          </p:cNvPr>
          <p:cNvSpPr txBox="1"/>
          <p:nvPr/>
        </p:nvSpPr>
        <p:spPr>
          <a:xfrm>
            <a:off x="739483" y="2046157"/>
            <a:ext cx="824452" cy="369332"/>
          </a:xfrm>
          <a:prstGeom prst="rect">
            <a:avLst/>
          </a:prstGeom>
          <a:noFill/>
        </p:spPr>
        <p:txBody>
          <a:bodyPr wrap="square" rtlCol="0">
            <a:spAutoFit/>
          </a:bodyPr>
          <a:lstStyle/>
          <a:p>
            <a:r>
              <a:rPr lang="zh-CN" altLang="en-US" dirty="0"/>
              <a:t>①</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5EDF708-365B-444E-99FB-C2814E2DE1D4}"/>
                  </a:ext>
                </a:extLst>
              </p:cNvPr>
              <p:cNvSpPr txBox="1"/>
              <p:nvPr/>
            </p:nvSpPr>
            <p:spPr>
              <a:xfrm>
                <a:off x="12301" y="3964429"/>
                <a:ext cx="2870853" cy="970202"/>
              </a:xfrm>
              <a:prstGeom prst="rect">
                <a:avLst/>
              </a:prstGeom>
              <a:noFill/>
            </p:spPr>
            <p:txBody>
              <a:bodyPr wrap="square" rtlCol="0">
                <a:spAutoFit/>
              </a:bodyPr>
              <a:lstStyle/>
              <a:p>
                <a:r>
                  <a:rPr lang="zh-CN" altLang="en-US" dirty="0"/>
                  <a:t>②扩展到两个模态并放缩，</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h</m:t>
                        </m:r>
                      </m:e>
                      <m:sup>
                        <m:r>
                          <m:rPr>
                            <m:sty m:val="p"/>
                          </m:rPr>
                          <a:rPr lang="en-US" altLang="zh-CN" i="1">
                            <a:latin typeface="Cambria Math" panose="02040503050406030204" pitchFamily="18" charset="0"/>
                          </a:rPr>
                          <m:t>i</m:t>
                        </m:r>
                      </m:sup>
                    </m:sSup>
                    <m:r>
                      <a:rPr lang="zh-CN" altLang="en-US" i="1">
                        <a:latin typeface="Cambria Math" panose="02040503050406030204" pitchFamily="18" charset="0"/>
                      </a:rPr>
                      <m:t>是</m:t>
                    </m:r>
                  </m:oMath>
                </a14:m>
                <a:r>
                  <a:rPr lang="zh-CN" altLang="en-US" dirty="0"/>
                  <a:t>提取出的原始特征</a:t>
                </a:r>
                <a:r>
                  <a:rPr lang="en-US" altLang="zh-CN" dirty="0"/>
                  <a:t>(</a:t>
                </a:r>
                <a:r>
                  <a:rPr lang="zh-CN" altLang="en-US" dirty="0"/>
                  <a:t>未进行分离</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z</m:t>
                        </m:r>
                      </m:e>
                      <m:sub>
                        <m:r>
                          <m:rPr>
                            <m:sty m:val="p"/>
                          </m:rPr>
                          <a:rPr lang="en-US" altLang="zh-CN" i="1">
                            <a:latin typeface="Cambria Math" panose="02040503050406030204" pitchFamily="18" charset="0"/>
                          </a:rPr>
                          <m:t>c</m:t>
                        </m:r>
                      </m:sub>
                      <m:sup>
                        <m:r>
                          <m:rPr>
                            <m:sty m:val="p"/>
                          </m:rPr>
                          <a:rPr lang="en-US" altLang="zh-CN" i="1">
                            <a:latin typeface="Cambria Math" panose="02040503050406030204" pitchFamily="18" charset="0"/>
                          </a:rPr>
                          <m:t>i</m:t>
                        </m:r>
                      </m:sup>
                    </m:sSubSup>
                    <m:r>
                      <a:rPr lang="zh-CN" altLang="en-US" i="1">
                        <a:latin typeface="Cambria Math" panose="02040503050406030204" pitchFamily="18" charset="0"/>
                      </a:rPr>
                      <m:t>和</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z</m:t>
                        </m:r>
                      </m:e>
                      <m:sub>
                        <m:r>
                          <m:rPr>
                            <m:sty m:val="p"/>
                          </m:rPr>
                          <a:rPr lang="en-US" altLang="zh-CN" i="1">
                            <a:latin typeface="Cambria Math" panose="02040503050406030204" pitchFamily="18" charset="0"/>
                          </a:rPr>
                          <m:t>s</m:t>
                        </m:r>
                      </m:sub>
                      <m:sup>
                        <m:r>
                          <m:rPr>
                            <m:sty m:val="p"/>
                          </m:rPr>
                          <a:rPr lang="en-US" altLang="zh-CN" i="1">
                            <a:latin typeface="Cambria Math" panose="02040503050406030204" pitchFamily="18" charset="0"/>
                          </a:rPr>
                          <m:t>i</m:t>
                        </m:r>
                      </m:sup>
                    </m:sSubSup>
                  </m:oMath>
                </a14:m>
                <a:r>
                  <a:rPr lang="en-US" altLang="zh-CN" dirty="0"/>
                  <a:t>)</a:t>
                </a:r>
                <a:endParaRPr lang="zh-CN" altLang="en-US" dirty="0"/>
              </a:p>
            </p:txBody>
          </p:sp>
        </mc:Choice>
        <mc:Fallback xmlns="">
          <p:sp>
            <p:nvSpPr>
              <p:cNvPr id="23" name="文本框 22">
                <a:extLst>
                  <a:ext uri="{FF2B5EF4-FFF2-40B4-BE49-F238E27FC236}">
                    <a16:creationId xmlns:a16="http://schemas.microsoft.com/office/drawing/2014/main" id="{35EDF708-365B-444E-99FB-C2814E2DE1D4}"/>
                  </a:ext>
                </a:extLst>
              </p:cNvPr>
              <p:cNvSpPr txBox="1">
                <a:spLocks noRot="1" noChangeAspect="1" noMove="1" noResize="1" noEditPoints="1" noAdjustHandles="1" noChangeArrowheads="1" noChangeShapeType="1" noTextEdit="1"/>
              </p:cNvSpPr>
              <p:nvPr/>
            </p:nvSpPr>
            <p:spPr>
              <a:xfrm>
                <a:off x="12301" y="3964429"/>
                <a:ext cx="2870853" cy="970202"/>
              </a:xfrm>
              <a:prstGeom prst="rect">
                <a:avLst/>
              </a:prstGeom>
              <a:blipFill>
                <a:blip r:embed="rId10"/>
                <a:stretch>
                  <a:fillRect l="-1699" t="-3145" r="-3822" b="-6289"/>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082B5CF1-7809-43B0-BBEC-B600110ABD29}"/>
              </a:ext>
            </a:extLst>
          </p:cNvPr>
          <p:cNvPicPr>
            <a:picLocks noChangeAspect="1"/>
          </p:cNvPicPr>
          <p:nvPr/>
        </p:nvPicPr>
        <p:blipFill>
          <a:blip r:embed="rId11"/>
          <a:stretch>
            <a:fillRect/>
          </a:stretch>
        </p:blipFill>
        <p:spPr>
          <a:xfrm>
            <a:off x="1874251" y="4700727"/>
            <a:ext cx="4579551" cy="1971664"/>
          </a:xfrm>
          <a:prstGeom prst="rect">
            <a:avLst/>
          </a:prstGeom>
        </p:spPr>
      </p:pic>
      <p:pic>
        <p:nvPicPr>
          <p:cNvPr id="29" name="图片 28" descr="\documentclass{article}&#10;\usepackage{amsmath}&#10;\pagestyle{empty}&#10;\begin{document}&#10;&#10;$I(z^i_c,v^i) \leq I(z^i_c,h^i)$&#10;&#10;&#10;\end{document}" title="IguanaTex Bitmap Display">
            <a:extLst>
              <a:ext uri="{FF2B5EF4-FFF2-40B4-BE49-F238E27FC236}">
                <a16:creationId xmlns:a16="http://schemas.microsoft.com/office/drawing/2014/main" id="{07DBE8EE-F9B0-4AC5-A013-50E9BE94356B}"/>
              </a:ext>
            </a:extLst>
          </p:cNvPr>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2748318" y="4306901"/>
            <a:ext cx="2072382" cy="272762"/>
          </a:xfrm>
          <a:prstGeom prst="rect">
            <a:avLst/>
          </a:prstGeom>
        </p:spPr>
      </p:pic>
      <p:pic>
        <p:nvPicPr>
          <p:cNvPr id="32" name="图片 31">
            <a:extLst>
              <a:ext uri="{FF2B5EF4-FFF2-40B4-BE49-F238E27FC236}">
                <a16:creationId xmlns:a16="http://schemas.microsoft.com/office/drawing/2014/main" id="{A9ED0967-972A-4145-89D4-E851599B738D}"/>
              </a:ext>
            </a:extLst>
          </p:cNvPr>
          <p:cNvPicPr>
            <a:picLocks noChangeAspect="1"/>
          </p:cNvPicPr>
          <p:nvPr/>
        </p:nvPicPr>
        <p:blipFill>
          <a:blip r:embed="rId13"/>
          <a:stretch>
            <a:fillRect/>
          </a:stretch>
        </p:blipFill>
        <p:spPr>
          <a:xfrm>
            <a:off x="7552758" y="772709"/>
            <a:ext cx="4259420" cy="504500"/>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0E4AC08F-F1EB-4A51-934F-64F6C03C93E6}"/>
                  </a:ext>
                </a:extLst>
              </p:cNvPr>
              <p:cNvSpPr txBox="1"/>
              <p:nvPr/>
            </p:nvSpPr>
            <p:spPr>
              <a:xfrm>
                <a:off x="6337094" y="187946"/>
                <a:ext cx="4088951" cy="419602"/>
              </a:xfrm>
              <a:prstGeom prst="rect">
                <a:avLst/>
              </a:prstGeom>
              <a:noFill/>
            </p:spPr>
            <p:txBody>
              <a:bodyPr wrap="square">
                <a:spAutoFit/>
              </a:bodyPr>
              <a:lstStyle/>
              <a:p>
                <a:r>
                  <a:rPr lang="zh-CN" altLang="en-US" dirty="0"/>
                  <a:t>③如何使负项最大化</a:t>
                </a:r>
                <a:r>
                  <a:rPr lang="en-US" altLang="zh-CN" dirty="0"/>
                  <a:t>(</a:t>
                </a:r>
                <a:r>
                  <a:rPr lang="zh-CN" altLang="en-US" dirty="0"/>
                  <a:t>用</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z</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𝑖</m:t>
                        </m:r>
                      </m:sup>
                    </m:sSup>
                  </m:oMath>
                </a14:m>
                <a:r>
                  <a:rPr lang="en-US" altLang="zh-CN" dirty="0"/>
                  <a:t>)</a:t>
                </a:r>
                <a:r>
                  <a:rPr lang="zh-CN" altLang="en-US" dirty="0"/>
                  <a:t>举例）：</a:t>
                </a:r>
              </a:p>
            </p:txBody>
          </p:sp>
        </mc:Choice>
        <mc:Fallback xmlns="">
          <p:sp>
            <p:nvSpPr>
              <p:cNvPr id="34" name="文本框 33">
                <a:extLst>
                  <a:ext uri="{FF2B5EF4-FFF2-40B4-BE49-F238E27FC236}">
                    <a16:creationId xmlns:a16="http://schemas.microsoft.com/office/drawing/2014/main" id="{0E4AC08F-F1EB-4A51-934F-64F6C03C93E6}"/>
                  </a:ext>
                </a:extLst>
              </p:cNvPr>
              <p:cNvSpPr txBox="1">
                <a:spLocks noRot="1" noChangeAspect="1" noMove="1" noResize="1" noEditPoints="1" noAdjustHandles="1" noChangeArrowheads="1" noChangeShapeType="1" noTextEdit="1"/>
              </p:cNvSpPr>
              <p:nvPr/>
            </p:nvSpPr>
            <p:spPr>
              <a:xfrm>
                <a:off x="6337094" y="187946"/>
                <a:ext cx="4088951" cy="419602"/>
              </a:xfrm>
              <a:prstGeom prst="rect">
                <a:avLst/>
              </a:prstGeom>
              <a:blipFill>
                <a:blip r:embed="rId14"/>
                <a:stretch>
                  <a:fillRect l="-1343" r="-6866" b="-21739"/>
                </a:stretch>
              </a:blipFill>
            </p:spPr>
            <p:txBody>
              <a:bodyPr/>
              <a:lstStyle/>
              <a:p>
                <a:r>
                  <a:rPr lang="zh-CN" altLang="en-US">
                    <a:noFill/>
                  </a:rPr>
                  <a:t> </a:t>
                </a:r>
              </a:p>
            </p:txBody>
          </p:sp>
        </mc:Fallback>
      </mc:AlternateContent>
      <p:pic>
        <p:nvPicPr>
          <p:cNvPr id="36" name="图片 35">
            <a:extLst>
              <a:ext uri="{FF2B5EF4-FFF2-40B4-BE49-F238E27FC236}">
                <a16:creationId xmlns:a16="http://schemas.microsoft.com/office/drawing/2014/main" id="{BC565990-5715-4288-996D-7380383E3EEB}"/>
              </a:ext>
            </a:extLst>
          </p:cNvPr>
          <p:cNvPicPr>
            <a:picLocks noChangeAspect="1"/>
          </p:cNvPicPr>
          <p:nvPr/>
        </p:nvPicPr>
        <p:blipFill>
          <a:blip r:embed="rId15"/>
          <a:stretch>
            <a:fillRect/>
          </a:stretch>
        </p:blipFill>
        <p:spPr>
          <a:xfrm>
            <a:off x="7681903" y="2046156"/>
            <a:ext cx="4130275" cy="1039641"/>
          </a:xfrm>
          <a:prstGeom prst="rect">
            <a:avLst/>
          </a:prstGeom>
        </p:spPr>
      </p:pic>
      <p:sp>
        <p:nvSpPr>
          <p:cNvPr id="21" name="箭头: 下 20">
            <a:extLst>
              <a:ext uri="{FF2B5EF4-FFF2-40B4-BE49-F238E27FC236}">
                <a16:creationId xmlns:a16="http://schemas.microsoft.com/office/drawing/2014/main" id="{4F64E8DD-98FD-4057-8CF2-F20E98871360}"/>
              </a:ext>
            </a:extLst>
          </p:cNvPr>
          <p:cNvSpPr/>
          <p:nvPr/>
        </p:nvSpPr>
        <p:spPr>
          <a:xfrm>
            <a:off x="5103441" y="3986645"/>
            <a:ext cx="320511" cy="111248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B939C404-7A56-4CD2-9F9C-C8CE6291965C}"/>
              </a:ext>
            </a:extLst>
          </p:cNvPr>
          <p:cNvSpPr txBox="1"/>
          <p:nvPr/>
        </p:nvSpPr>
        <p:spPr>
          <a:xfrm>
            <a:off x="9370143" y="1378871"/>
            <a:ext cx="2506116" cy="646331"/>
          </a:xfrm>
          <a:prstGeom prst="rect">
            <a:avLst/>
          </a:prstGeom>
          <a:noFill/>
        </p:spPr>
        <p:txBody>
          <a:bodyPr wrap="square">
            <a:spAutoFit/>
          </a:bodyPr>
          <a:lstStyle/>
          <a:p>
            <a:r>
              <a:rPr lang="zh-CN" altLang="en-US" dirty="0"/>
              <a:t>convergent Jensen-Shannon MI estimator</a:t>
            </a:r>
          </a:p>
        </p:txBody>
      </p:sp>
      <p:sp>
        <p:nvSpPr>
          <p:cNvPr id="39" name="任意多边形: 形状 38">
            <a:extLst>
              <a:ext uri="{FF2B5EF4-FFF2-40B4-BE49-F238E27FC236}">
                <a16:creationId xmlns:a16="http://schemas.microsoft.com/office/drawing/2014/main" id="{06F3B220-6C3C-410A-BA78-1E9EF92D3E83}"/>
              </a:ext>
            </a:extLst>
          </p:cNvPr>
          <p:cNvSpPr/>
          <p:nvPr/>
        </p:nvSpPr>
        <p:spPr>
          <a:xfrm>
            <a:off x="5603613" y="105943"/>
            <a:ext cx="1145510" cy="6752057"/>
          </a:xfrm>
          <a:custGeom>
            <a:avLst/>
            <a:gdLst>
              <a:gd name="connsiteX0" fmla="*/ 117555 w 1145510"/>
              <a:gd name="connsiteY0" fmla="*/ 0 h 6752057"/>
              <a:gd name="connsiteX1" fmla="*/ 89274 w 1145510"/>
              <a:gd name="connsiteY1" fmla="*/ 160256 h 6752057"/>
              <a:gd name="connsiteX2" fmla="*/ 60994 w 1145510"/>
              <a:gd name="connsiteY2" fmla="*/ 301658 h 6752057"/>
              <a:gd name="connsiteX3" fmla="*/ 23287 w 1145510"/>
              <a:gd name="connsiteY3" fmla="*/ 575035 h 6752057"/>
              <a:gd name="connsiteX4" fmla="*/ 4433 w 1145510"/>
              <a:gd name="connsiteY4" fmla="*/ 688157 h 6752057"/>
              <a:gd name="connsiteX5" fmla="*/ 13860 w 1145510"/>
              <a:gd name="connsiteY5" fmla="*/ 1027522 h 6752057"/>
              <a:gd name="connsiteX6" fmla="*/ 221249 w 1145510"/>
              <a:gd name="connsiteY6" fmla="*/ 1244338 h 6752057"/>
              <a:gd name="connsiteX7" fmla="*/ 400359 w 1145510"/>
              <a:gd name="connsiteY7" fmla="*/ 1310326 h 6752057"/>
              <a:gd name="connsiteX8" fmla="*/ 532334 w 1145510"/>
              <a:gd name="connsiteY8" fmla="*/ 1338606 h 6752057"/>
              <a:gd name="connsiteX9" fmla="*/ 607748 w 1145510"/>
              <a:gd name="connsiteY9" fmla="*/ 1357460 h 6752057"/>
              <a:gd name="connsiteX10" fmla="*/ 702016 w 1145510"/>
              <a:gd name="connsiteY10" fmla="*/ 1385740 h 6752057"/>
              <a:gd name="connsiteX11" fmla="*/ 899979 w 1145510"/>
              <a:gd name="connsiteY11" fmla="*/ 1432874 h 6752057"/>
              <a:gd name="connsiteX12" fmla="*/ 937687 w 1145510"/>
              <a:gd name="connsiteY12" fmla="*/ 1470581 h 6752057"/>
              <a:gd name="connsiteX13" fmla="*/ 965967 w 1145510"/>
              <a:gd name="connsiteY13" fmla="*/ 1527142 h 6752057"/>
              <a:gd name="connsiteX14" fmla="*/ 1003674 w 1145510"/>
              <a:gd name="connsiteY14" fmla="*/ 1593130 h 6752057"/>
              <a:gd name="connsiteX15" fmla="*/ 1041381 w 1145510"/>
              <a:gd name="connsiteY15" fmla="*/ 1649691 h 6752057"/>
              <a:gd name="connsiteX16" fmla="*/ 1069662 w 1145510"/>
              <a:gd name="connsiteY16" fmla="*/ 1706251 h 6752057"/>
              <a:gd name="connsiteX17" fmla="*/ 1145076 w 1145510"/>
              <a:gd name="connsiteY17" fmla="*/ 1857080 h 6752057"/>
              <a:gd name="connsiteX18" fmla="*/ 1135649 w 1145510"/>
              <a:gd name="connsiteY18" fmla="*/ 2347274 h 6752057"/>
              <a:gd name="connsiteX19" fmla="*/ 1060235 w 1145510"/>
              <a:gd name="connsiteY19" fmla="*/ 2554664 h 6752057"/>
              <a:gd name="connsiteX20" fmla="*/ 965967 w 1145510"/>
              <a:gd name="connsiteY20" fmla="*/ 2762053 h 6752057"/>
              <a:gd name="connsiteX21" fmla="*/ 890553 w 1145510"/>
              <a:gd name="connsiteY21" fmla="*/ 2960016 h 6752057"/>
              <a:gd name="connsiteX22" fmla="*/ 796285 w 1145510"/>
              <a:gd name="connsiteY22" fmla="*/ 3167406 h 6752057"/>
              <a:gd name="connsiteX23" fmla="*/ 758577 w 1145510"/>
              <a:gd name="connsiteY23" fmla="*/ 3252247 h 6752057"/>
              <a:gd name="connsiteX24" fmla="*/ 739724 w 1145510"/>
              <a:gd name="connsiteY24" fmla="*/ 3346515 h 6752057"/>
              <a:gd name="connsiteX25" fmla="*/ 683163 w 1145510"/>
              <a:gd name="connsiteY25" fmla="*/ 3582185 h 6752057"/>
              <a:gd name="connsiteX26" fmla="*/ 692590 w 1145510"/>
              <a:gd name="connsiteY26" fmla="*/ 4025245 h 6752057"/>
              <a:gd name="connsiteX27" fmla="*/ 749151 w 1145510"/>
              <a:gd name="connsiteY27" fmla="*/ 4138367 h 6752057"/>
              <a:gd name="connsiteX28" fmla="*/ 805711 w 1145510"/>
              <a:gd name="connsiteY28" fmla="*/ 4270342 h 6752057"/>
              <a:gd name="connsiteX29" fmla="*/ 947113 w 1145510"/>
              <a:gd name="connsiteY29" fmla="*/ 4572000 h 6752057"/>
              <a:gd name="connsiteX30" fmla="*/ 956540 w 1145510"/>
              <a:gd name="connsiteY30" fmla="*/ 5203596 h 6752057"/>
              <a:gd name="connsiteX31" fmla="*/ 984821 w 1145510"/>
              <a:gd name="connsiteY31" fmla="*/ 5316717 h 6752057"/>
              <a:gd name="connsiteX32" fmla="*/ 1097942 w 1145510"/>
              <a:gd name="connsiteY32" fmla="*/ 5542961 h 6752057"/>
              <a:gd name="connsiteX33" fmla="*/ 1135649 w 1145510"/>
              <a:gd name="connsiteY33" fmla="*/ 5637229 h 6752057"/>
              <a:gd name="connsiteX34" fmla="*/ 1145076 w 1145510"/>
              <a:gd name="connsiteY34" fmla="*/ 5740924 h 6752057"/>
              <a:gd name="connsiteX35" fmla="*/ 1088515 w 1145510"/>
              <a:gd name="connsiteY35" fmla="*/ 6108569 h 6752057"/>
              <a:gd name="connsiteX36" fmla="*/ 1060235 w 1145510"/>
              <a:gd name="connsiteY36" fmla="*/ 6174557 h 6752057"/>
              <a:gd name="connsiteX37" fmla="*/ 1031955 w 1145510"/>
              <a:gd name="connsiteY37" fmla="*/ 6315959 h 6752057"/>
              <a:gd name="connsiteX38" fmla="*/ 1003674 w 1145510"/>
              <a:gd name="connsiteY38" fmla="*/ 6381946 h 6752057"/>
              <a:gd name="connsiteX39" fmla="*/ 956540 w 1145510"/>
              <a:gd name="connsiteY39" fmla="*/ 6466787 h 6752057"/>
              <a:gd name="connsiteX40" fmla="*/ 947113 w 1145510"/>
              <a:gd name="connsiteY40" fmla="*/ 6504495 h 6752057"/>
              <a:gd name="connsiteX41" fmla="*/ 890553 w 1145510"/>
              <a:gd name="connsiteY41" fmla="*/ 6579909 h 6752057"/>
              <a:gd name="connsiteX42" fmla="*/ 871699 w 1145510"/>
              <a:gd name="connsiteY42" fmla="*/ 6627043 h 6752057"/>
              <a:gd name="connsiteX43" fmla="*/ 796285 w 1145510"/>
              <a:gd name="connsiteY43" fmla="*/ 6711884 h 675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5510" h="6752057">
                <a:moveTo>
                  <a:pt x="117555" y="0"/>
                </a:moveTo>
                <a:cubicBezTo>
                  <a:pt x="87128" y="152134"/>
                  <a:pt x="142979" y="-129751"/>
                  <a:pt x="89274" y="160256"/>
                </a:cubicBezTo>
                <a:cubicBezTo>
                  <a:pt x="80521" y="207520"/>
                  <a:pt x="68546" y="254188"/>
                  <a:pt x="60994" y="301658"/>
                </a:cubicBezTo>
                <a:cubicBezTo>
                  <a:pt x="46541" y="392504"/>
                  <a:pt x="38410" y="484298"/>
                  <a:pt x="23287" y="575035"/>
                </a:cubicBezTo>
                <a:lnTo>
                  <a:pt x="4433" y="688157"/>
                </a:lnTo>
                <a:cubicBezTo>
                  <a:pt x="7575" y="801279"/>
                  <a:pt x="-12627" y="917500"/>
                  <a:pt x="13860" y="1027522"/>
                </a:cubicBezTo>
                <a:cubicBezTo>
                  <a:pt x="45457" y="1158771"/>
                  <a:pt x="118384" y="1201773"/>
                  <a:pt x="221249" y="1244338"/>
                </a:cubicBezTo>
                <a:cubicBezTo>
                  <a:pt x="280041" y="1268666"/>
                  <a:pt x="339467" y="1291874"/>
                  <a:pt x="400359" y="1310326"/>
                </a:cubicBezTo>
                <a:cubicBezTo>
                  <a:pt x="443416" y="1323374"/>
                  <a:pt x="488462" y="1328635"/>
                  <a:pt x="532334" y="1338606"/>
                </a:cubicBezTo>
                <a:cubicBezTo>
                  <a:pt x="557601" y="1344349"/>
                  <a:pt x="582782" y="1350525"/>
                  <a:pt x="607748" y="1357460"/>
                </a:cubicBezTo>
                <a:cubicBezTo>
                  <a:pt x="639357" y="1366240"/>
                  <a:pt x="670102" y="1378141"/>
                  <a:pt x="702016" y="1385740"/>
                </a:cubicBezTo>
                <a:cubicBezTo>
                  <a:pt x="961599" y="1447545"/>
                  <a:pt x="656633" y="1359871"/>
                  <a:pt x="899979" y="1432874"/>
                </a:cubicBezTo>
                <a:cubicBezTo>
                  <a:pt x="912548" y="1445443"/>
                  <a:pt x="927493" y="1456019"/>
                  <a:pt x="937687" y="1470581"/>
                </a:cubicBezTo>
                <a:cubicBezTo>
                  <a:pt x="949775" y="1487850"/>
                  <a:pt x="955974" y="1508583"/>
                  <a:pt x="965967" y="1527142"/>
                </a:cubicBezTo>
                <a:cubicBezTo>
                  <a:pt x="977978" y="1549448"/>
                  <a:pt x="990397" y="1571554"/>
                  <a:pt x="1003674" y="1593130"/>
                </a:cubicBezTo>
                <a:cubicBezTo>
                  <a:pt x="1015550" y="1612428"/>
                  <a:pt x="1029964" y="1630118"/>
                  <a:pt x="1041381" y="1649691"/>
                </a:cubicBezTo>
                <a:cubicBezTo>
                  <a:pt x="1052002" y="1667898"/>
                  <a:pt x="1059328" y="1687879"/>
                  <a:pt x="1069662" y="1706251"/>
                </a:cubicBezTo>
                <a:cubicBezTo>
                  <a:pt x="1142517" y="1835770"/>
                  <a:pt x="1111344" y="1755879"/>
                  <a:pt x="1145076" y="1857080"/>
                </a:cubicBezTo>
                <a:cubicBezTo>
                  <a:pt x="1141934" y="2020478"/>
                  <a:pt x="1146004" y="2184174"/>
                  <a:pt x="1135649" y="2347274"/>
                </a:cubicBezTo>
                <a:cubicBezTo>
                  <a:pt x="1131142" y="2418261"/>
                  <a:pt x="1086414" y="2491834"/>
                  <a:pt x="1060235" y="2554664"/>
                </a:cubicBezTo>
                <a:cubicBezTo>
                  <a:pt x="925853" y="2877179"/>
                  <a:pt x="1090263" y="2513460"/>
                  <a:pt x="965967" y="2762053"/>
                </a:cubicBezTo>
                <a:cubicBezTo>
                  <a:pt x="845890" y="3002206"/>
                  <a:pt x="981039" y="2737280"/>
                  <a:pt x="890553" y="2960016"/>
                </a:cubicBezTo>
                <a:cubicBezTo>
                  <a:pt x="861972" y="3030369"/>
                  <a:pt x="827540" y="3098200"/>
                  <a:pt x="796285" y="3167406"/>
                </a:cubicBezTo>
                <a:cubicBezTo>
                  <a:pt x="783547" y="3195611"/>
                  <a:pt x="758577" y="3252247"/>
                  <a:pt x="758577" y="3252247"/>
                </a:cubicBezTo>
                <a:cubicBezTo>
                  <a:pt x="752293" y="3283670"/>
                  <a:pt x="746864" y="3315276"/>
                  <a:pt x="739724" y="3346515"/>
                </a:cubicBezTo>
                <a:cubicBezTo>
                  <a:pt x="721723" y="3425271"/>
                  <a:pt x="683163" y="3582185"/>
                  <a:pt x="683163" y="3582185"/>
                </a:cubicBezTo>
                <a:cubicBezTo>
                  <a:pt x="664580" y="3749429"/>
                  <a:pt x="655227" y="3791729"/>
                  <a:pt x="692590" y="4025245"/>
                </a:cubicBezTo>
                <a:cubicBezTo>
                  <a:pt x="699251" y="4066874"/>
                  <a:pt x="731484" y="4100089"/>
                  <a:pt x="749151" y="4138367"/>
                </a:cubicBezTo>
                <a:cubicBezTo>
                  <a:pt x="769208" y="4181823"/>
                  <a:pt x="784864" y="4227259"/>
                  <a:pt x="805711" y="4270342"/>
                </a:cubicBezTo>
                <a:cubicBezTo>
                  <a:pt x="958857" y="4586844"/>
                  <a:pt x="830687" y="4280932"/>
                  <a:pt x="947113" y="4572000"/>
                </a:cubicBezTo>
                <a:cubicBezTo>
                  <a:pt x="999922" y="4915252"/>
                  <a:pt x="933271" y="4435732"/>
                  <a:pt x="956540" y="5203596"/>
                </a:cubicBezTo>
                <a:cubicBezTo>
                  <a:pt x="957717" y="5242446"/>
                  <a:pt x="972530" y="5279844"/>
                  <a:pt x="984821" y="5316717"/>
                </a:cubicBezTo>
                <a:cubicBezTo>
                  <a:pt x="1033537" y="5462864"/>
                  <a:pt x="1027624" y="5402323"/>
                  <a:pt x="1097942" y="5542961"/>
                </a:cubicBezTo>
                <a:cubicBezTo>
                  <a:pt x="1113077" y="5573231"/>
                  <a:pt x="1123080" y="5605806"/>
                  <a:pt x="1135649" y="5637229"/>
                </a:cubicBezTo>
                <a:cubicBezTo>
                  <a:pt x="1138791" y="5671794"/>
                  <a:pt x="1147549" y="5706305"/>
                  <a:pt x="1145076" y="5740924"/>
                </a:cubicBezTo>
                <a:cubicBezTo>
                  <a:pt x="1142066" y="5783071"/>
                  <a:pt x="1121163" y="6010626"/>
                  <a:pt x="1088515" y="6108569"/>
                </a:cubicBezTo>
                <a:cubicBezTo>
                  <a:pt x="1080947" y="6131272"/>
                  <a:pt x="1069662" y="6152561"/>
                  <a:pt x="1060235" y="6174557"/>
                </a:cubicBezTo>
                <a:cubicBezTo>
                  <a:pt x="1052341" y="6229812"/>
                  <a:pt x="1050135" y="6261419"/>
                  <a:pt x="1031955" y="6315959"/>
                </a:cubicBezTo>
                <a:cubicBezTo>
                  <a:pt x="1024387" y="6338662"/>
                  <a:pt x="1012265" y="6359610"/>
                  <a:pt x="1003674" y="6381946"/>
                </a:cubicBezTo>
                <a:cubicBezTo>
                  <a:pt x="974837" y="6456923"/>
                  <a:pt x="1002744" y="6420585"/>
                  <a:pt x="956540" y="6466787"/>
                </a:cubicBezTo>
                <a:cubicBezTo>
                  <a:pt x="953398" y="6479356"/>
                  <a:pt x="953641" y="6493304"/>
                  <a:pt x="947113" y="6504495"/>
                </a:cubicBezTo>
                <a:cubicBezTo>
                  <a:pt x="931280" y="6531637"/>
                  <a:pt x="902223" y="6550734"/>
                  <a:pt x="890553" y="6579909"/>
                </a:cubicBezTo>
                <a:cubicBezTo>
                  <a:pt x="884268" y="6595620"/>
                  <a:pt x="880279" y="6612458"/>
                  <a:pt x="871699" y="6627043"/>
                </a:cubicBezTo>
                <a:cubicBezTo>
                  <a:pt x="791056" y="6764137"/>
                  <a:pt x="796285" y="6782129"/>
                  <a:pt x="796285" y="671188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下 39">
            <a:extLst>
              <a:ext uri="{FF2B5EF4-FFF2-40B4-BE49-F238E27FC236}">
                <a16:creationId xmlns:a16="http://schemas.microsoft.com/office/drawing/2014/main" id="{654DFD48-9AB8-4D79-97D6-11C3D6BD06A7}"/>
              </a:ext>
            </a:extLst>
          </p:cNvPr>
          <p:cNvSpPr/>
          <p:nvPr/>
        </p:nvSpPr>
        <p:spPr>
          <a:xfrm>
            <a:off x="9114676" y="1235610"/>
            <a:ext cx="246141" cy="974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pic>
        <p:nvPicPr>
          <p:cNvPr id="49" name="图片 48" descr="\documentclass{article}&#10;\usepackage{amsmath}&#10;\pagestyle{empty}&#10;\begin{document}&#10;&#10;$\hat{h}^i$ denotes random sampled negative input &#10;&#10;from view i&#10;&#10;&#10;\end{document}" title="IguanaTex Bitmap Display">
            <a:extLst>
              <a:ext uri="{FF2B5EF4-FFF2-40B4-BE49-F238E27FC236}">
                <a16:creationId xmlns:a16="http://schemas.microsoft.com/office/drawing/2014/main" id="{EA6E584F-380C-41B4-B2A3-B46826B2D84F}"/>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7157570" y="3054270"/>
            <a:ext cx="4718689" cy="576491"/>
          </a:xfrm>
          <a:prstGeom prst="rect">
            <a:avLst/>
          </a:prstGeom>
        </p:spPr>
      </p:pic>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70CFC023-9B96-435E-B970-D5B666BFAC6A}"/>
                  </a:ext>
                </a:extLst>
              </p:cNvPr>
              <p:cNvSpPr txBox="1"/>
              <p:nvPr/>
            </p:nvSpPr>
            <p:spPr>
              <a:xfrm>
                <a:off x="6705008" y="3859331"/>
                <a:ext cx="4088951" cy="392993"/>
              </a:xfrm>
              <a:prstGeom prst="rect">
                <a:avLst/>
              </a:prstGeom>
              <a:noFill/>
            </p:spPr>
            <p:txBody>
              <a:bodyPr wrap="square">
                <a:spAutoFit/>
              </a:bodyPr>
              <a:lstStyle/>
              <a:p>
                <a:r>
                  <a:rPr lang="zh-CN" altLang="en-US" dirty="0"/>
                  <a:t>④如何使正项最小化</a:t>
                </a:r>
                <a:r>
                  <a:rPr lang="en-US" altLang="zh-CN" dirty="0"/>
                  <a:t>(</a:t>
                </a:r>
                <a:r>
                  <a:rPr lang="zh-CN" altLang="en-US" dirty="0"/>
                  <a:t>用</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v</m:t>
                        </m:r>
                      </m:e>
                      <m:sup>
                        <m:r>
                          <m:rPr>
                            <m:sty m:val="p"/>
                          </m:rPr>
                          <a:rPr lang="en-US" altLang="zh-CN" i="1">
                            <a:latin typeface="Cambria Math" panose="02040503050406030204" pitchFamily="18" charset="0"/>
                          </a:rPr>
                          <m:t>i</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zh-CN" altLang="en-US" dirty="0"/>
                  <a:t>举例）：</a:t>
                </a:r>
              </a:p>
            </p:txBody>
          </p:sp>
        </mc:Choice>
        <mc:Fallback xmlns="">
          <p:sp>
            <p:nvSpPr>
              <p:cNvPr id="52" name="文本框 51">
                <a:extLst>
                  <a:ext uri="{FF2B5EF4-FFF2-40B4-BE49-F238E27FC236}">
                    <a16:creationId xmlns:a16="http://schemas.microsoft.com/office/drawing/2014/main" id="{70CFC023-9B96-435E-B970-D5B666BFAC6A}"/>
                  </a:ext>
                </a:extLst>
              </p:cNvPr>
              <p:cNvSpPr txBox="1">
                <a:spLocks noRot="1" noChangeAspect="1" noMove="1" noResize="1" noEditPoints="1" noAdjustHandles="1" noChangeArrowheads="1" noChangeShapeType="1" noTextEdit="1"/>
              </p:cNvSpPr>
              <p:nvPr/>
            </p:nvSpPr>
            <p:spPr>
              <a:xfrm>
                <a:off x="6705008" y="3859331"/>
                <a:ext cx="4088951" cy="392993"/>
              </a:xfrm>
              <a:prstGeom prst="rect">
                <a:avLst/>
              </a:prstGeom>
              <a:blipFill>
                <a:blip r:embed="rId17"/>
                <a:stretch>
                  <a:fillRect l="-1341" t="-4615" b="-8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9F326F89-4A4A-42B6-BF3C-790F621EF62B}"/>
                  </a:ext>
                </a:extLst>
              </p:cNvPr>
              <p:cNvSpPr txBox="1"/>
              <p:nvPr/>
            </p:nvSpPr>
            <p:spPr>
              <a:xfrm>
                <a:off x="7117740" y="5619003"/>
                <a:ext cx="4976550" cy="404983"/>
              </a:xfrm>
              <a:prstGeom prst="rect">
                <a:avLst/>
              </a:prstGeom>
              <a:noFill/>
            </p:spPr>
            <p:txBody>
              <a:bodyPr wrap="square" rtlCol="0">
                <a:spAutoFit/>
              </a:bodyPr>
              <a:lstStyle/>
              <a:p>
                <a:r>
                  <a:rPr lang="zh-CN" altLang="en-US" dirty="0"/>
                  <a:t>引入一个预先定义的分布</a:t>
                </a:r>
                <a14:m>
                  <m:oMath xmlns:m="http://schemas.openxmlformats.org/officeDocument/2006/math">
                    <m:r>
                      <m:rPr>
                        <m:sty m:val="p"/>
                      </m:rPr>
                      <a:rPr lang="en-US" altLang="zh-CN" b="0" i="0" smtClean="0">
                        <a:latin typeface="Cambria Math" panose="02040503050406030204" pitchFamily="18" charset="0"/>
                      </a:rPr>
                      <m:t>q</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𝑖</m:t>
                            </m:r>
                          </m:sup>
                        </m:sSubSup>
                      </m:e>
                    </m:d>
                    <m:r>
                      <a:rPr lang="zh-CN" altLang="en-US" i="1">
                        <a:latin typeface="Cambria Math" panose="02040503050406030204" pitchFamily="18" charset="0"/>
                      </a:rPr>
                      <m:t>变分</m:t>
                    </m:r>
                  </m:oMath>
                </a14:m>
                <a:r>
                  <a:rPr lang="zh-CN" altLang="en-US" dirty="0"/>
                  <a:t>逼近</a:t>
                </a:r>
                <a14:m>
                  <m:oMath xmlns:m="http://schemas.openxmlformats.org/officeDocument/2006/math">
                    <m:r>
                      <m:rPr>
                        <m:sty m:val="p"/>
                      </m:rPr>
                      <a:rPr lang="en-US" altLang="zh-CN" i="1" dirty="0">
                        <a:latin typeface="Cambria Math" panose="02040503050406030204" pitchFamily="18" charset="0"/>
                      </a:rPr>
                      <m:t>p</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𝑐</m:t>
                            </m:r>
                          </m:sub>
                          <m:sup>
                            <m:r>
                              <a:rPr lang="en-US" altLang="zh-CN" i="1">
                                <a:latin typeface="Cambria Math" panose="02040503050406030204" pitchFamily="18" charset="0"/>
                              </a:rPr>
                              <m:t>𝑖</m:t>
                            </m:r>
                          </m:sup>
                        </m:sSubSup>
                      </m:e>
                    </m:d>
                  </m:oMath>
                </a14:m>
                <a:endParaRPr lang="zh-CN" altLang="en-US" dirty="0"/>
              </a:p>
            </p:txBody>
          </p:sp>
        </mc:Choice>
        <mc:Fallback xmlns="">
          <p:sp>
            <p:nvSpPr>
              <p:cNvPr id="57" name="文本框 56">
                <a:extLst>
                  <a:ext uri="{FF2B5EF4-FFF2-40B4-BE49-F238E27FC236}">
                    <a16:creationId xmlns:a16="http://schemas.microsoft.com/office/drawing/2014/main" id="{9F326F89-4A4A-42B6-BF3C-790F621EF62B}"/>
                  </a:ext>
                </a:extLst>
              </p:cNvPr>
              <p:cNvSpPr txBox="1">
                <a:spLocks noRot="1" noChangeAspect="1" noMove="1" noResize="1" noEditPoints="1" noAdjustHandles="1" noChangeArrowheads="1" noChangeShapeType="1" noTextEdit="1"/>
              </p:cNvSpPr>
              <p:nvPr/>
            </p:nvSpPr>
            <p:spPr>
              <a:xfrm>
                <a:off x="7117740" y="5619003"/>
                <a:ext cx="4976550" cy="404983"/>
              </a:xfrm>
              <a:prstGeom prst="rect">
                <a:avLst/>
              </a:prstGeom>
              <a:blipFill>
                <a:blip r:embed="rId18"/>
                <a:stretch>
                  <a:fillRect l="-1103" t="-3030" b="-21212"/>
                </a:stretch>
              </a:blipFill>
            </p:spPr>
            <p:txBody>
              <a:bodyPr/>
              <a:lstStyle/>
              <a:p>
                <a:r>
                  <a:rPr lang="zh-CN" altLang="en-US">
                    <a:noFill/>
                  </a:rPr>
                  <a:t> </a:t>
                </a:r>
              </a:p>
            </p:txBody>
          </p:sp>
        </mc:Fallback>
      </mc:AlternateContent>
      <p:pic>
        <p:nvPicPr>
          <p:cNvPr id="63" name="图片 62" descr="\documentclass{article}&#10;\usepackage{amsmath}&#10;\pagestyle{empty}&#10;\begin{document}&#10;&#10;&#10;$D_{KL}(p(z_c^i),p(z_c^i)) \geq 0  $&#10;&#10;\end{document}" title="IguanaTex Bitmap Display">
            <a:extLst>
              <a:ext uri="{FF2B5EF4-FFF2-40B4-BE49-F238E27FC236}">
                <a16:creationId xmlns:a16="http://schemas.microsoft.com/office/drawing/2014/main" id="{1D8E64D8-EAF6-4676-90B3-3B5C18F25FDD}"/>
              </a:ext>
            </a:extLst>
          </p:cNvPr>
          <p:cNvPicPr>
            <a:picLocks noChangeAspect="1"/>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8723183" y="6062173"/>
            <a:ext cx="2387809" cy="272762"/>
          </a:xfrm>
          <a:prstGeom prst="rect">
            <a:avLst/>
          </a:prstGeom>
        </p:spPr>
      </p:pic>
    </p:spTree>
    <p:extLst>
      <p:ext uri="{BB962C8B-B14F-4D97-AF65-F5344CB8AC3E}">
        <p14:creationId xmlns:p14="http://schemas.microsoft.com/office/powerpoint/2010/main" val="27128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8735C05-CCA0-454A-8166-F2DCAC2BEE2B}"/>
              </a:ext>
            </a:extLst>
          </p:cNvPr>
          <p:cNvSpPr txBox="1"/>
          <p:nvPr/>
        </p:nvSpPr>
        <p:spPr>
          <a:xfrm>
            <a:off x="238026" y="364991"/>
            <a:ext cx="5191813" cy="369332"/>
          </a:xfrm>
          <a:prstGeom prst="rect">
            <a:avLst/>
          </a:prstGeom>
          <a:noFill/>
        </p:spPr>
        <p:txBody>
          <a:bodyPr wrap="square">
            <a:spAutoFit/>
          </a:bodyPr>
          <a:lstStyle/>
          <a:p>
            <a:r>
              <a:rPr lang="zh-CN" altLang="en-US" b="1" dirty="0"/>
              <a:t>Learning View-Specific via Mutual Information</a:t>
            </a:r>
          </a:p>
        </p:txBody>
      </p:sp>
      <p:pic>
        <p:nvPicPr>
          <p:cNvPr id="7" name="图片 6">
            <a:extLst>
              <a:ext uri="{FF2B5EF4-FFF2-40B4-BE49-F238E27FC236}">
                <a16:creationId xmlns:a16="http://schemas.microsoft.com/office/drawing/2014/main" id="{54D1C971-5385-424F-B512-F30AFC9F7012}"/>
              </a:ext>
            </a:extLst>
          </p:cNvPr>
          <p:cNvPicPr>
            <a:picLocks noChangeAspect="1"/>
          </p:cNvPicPr>
          <p:nvPr/>
        </p:nvPicPr>
        <p:blipFill>
          <a:blip r:embed="rId2"/>
          <a:stretch>
            <a:fillRect/>
          </a:stretch>
        </p:blipFill>
        <p:spPr>
          <a:xfrm>
            <a:off x="238026" y="1134153"/>
            <a:ext cx="4808233" cy="530446"/>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5D64F45-0440-4F53-A9BD-7260737D6F20}"/>
                  </a:ext>
                </a:extLst>
              </p:cNvPr>
              <p:cNvSpPr txBox="1"/>
              <p:nvPr/>
            </p:nvSpPr>
            <p:spPr>
              <a:xfrm>
                <a:off x="191970" y="2914775"/>
                <a:ext cx="5904027" cy="378245"/>
              </a:xfrm>
              <a:prstGeom prst="rect">
                <a:avLst/>
              </a:prstGeom>
              <a:noFill/>
            </p:spPr>
            <p:txBody>
              <a:bodyPr wrap="square" rtlCol="0">
                <a:spAutoFit/>
              </a:bodyPr>
              <a:lstStyle/>
              <a:p>
                <a:r>
                  <a:rPr lang="zh-CN" altLang="en-US" dirty="0"/>
                  <a:t>设立一个预测器</a:t>
                </a:r>
                <a:r>
                  <a:rPr lang="en-US" altLang="zh-CN" dirty="0"/>
                  <a:t>F</a:t>
                </a:r>
                <a:r>
                  <a:rPr lang="zh-CN" altLang="en-US" dirty="0"/>
                  <a:t>，根据一个特征</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z</m:t>
                        </m:r>
                      </m:e>
                      <m:sub>
                        <m:r>
                          <m:rPr>
                            <m:sty m:val="p"/>
                          </m:rPr>
                          <a:rPr lang="en-US" altLang="zh-CN" i="1">
                            <a:latin typeface="Cambria Math" panose="02040503050406030204" pitchFamily="18" charset="0"/>
                          </a:rPr>
                          <m:t>c</m:t>
                        </m:r>
                      </m:sub>
                      <m:sup>
                        <m:r>
                          <m:rPr>
                            <m:sty m:val="p"/>
                          </m:rPr>
                          <a:rPr lang="en-US" altLang="zh-CN" i="1">
                            <a:latin typeface="Cambria Math" panose="02040503050406030204" pitchFamily="18" charset="0"/>
                          </a:rPr>
                          <m:t>i</m:t>
                        </m:r>
                      </m:sup>
                    </m:sSubSup>
                  </m:oMath>
                </a14:m>
                <a:r>
                  <a:rPr lang="zh-CN" altLang="en-US" dirty="0"/>
                  <a:t>预测另一个特征</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z</m:t>
                        </m:r>
                      </m:e>
                      <m:sub>
                        <m:r>
                          <m:rPr>
                            <m:sty m:val="p"/>
                          </m:rPr>
                          <a:rPr lang="en-US" altLang="zh-CN" i="1">
                            <a:latin typeface="Cambria Math" panose="02040503050406030204" pitchFamily="18" charset="0"/>
                          </a:rPr>
                          <m:t>s</m:t>
                        </m:r>
                      </m:sub>
                      <m:sup>
                        <m:r>
                          <m:rPr>
                            <m:sty m:val="p"/>
                          </m:rPr>
                          <a:rPr lang="en-US" altLang="zh-CN" i="1">
                            <a:latin typeface="Cambria Math" panose="02040503050406030204" pitchFamily="18" charset="0"/>
                          </a:rPr>
                          <m:t>i</m:t>
                        </m:r>
                      </m:sup>
                    </m:sSubSup>
                  </m:oMath>
                </a14:m>
                <a:endParaRPr lang="zh-CN" altLang="en-US" dirty="0"/>
              </a:p>
            </p:txBody>
          </p:sp>
        </mc:Choice>
        <mc:Fallback xmlns="">
          <p:sp>
            <p:nvSpPr>
              <p:cNvPr id="8" name="文本框 7">
                <a:extLst>
                  <a:ext uri="{FF2B5EF4-FFF2-40B4-BE49-F238E27FC236}">
                    <a16:creationId xmlns:a16="http://schemas.microsoft.com/office/drawing/2014/main" id="{B5D64F45-0440-4F53-A9BD-7260737D6F20}"/>
                  </a:ext>
                </a:extLst>
              </p:cNvPr>
              <p:cNvSpPr txBox="1">
                <a:spLocks noRot="1" noChangeAspect="1" noMove="1" noResize="1" noEditPoints="1" noAdjustHandles="1" noChangeArrowheads="1" noChangeShapeType="1" noTextEdit="1"/>
              </p:cNvSpPr>
              <p:nvPr/>
            </p:nvSpPr>
            <p:spPr>
              <a:xfrm>
                <a:off x="191970" y="2914775"/>
                <a:ext cx="5904027" cy="378245"/>
              </a:xfrm>
              <a:prstGeom prst="rect">
                <a:avLst/>
              </a:prstGeom>
              <a:blipFill>
                <a:blip r:embed="rId3"/>
                <a:stretch>
                  <a:fillRect l="-826" t="-4839" b="-2580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5493C179-B90C-468D-BA40-09F2CFEF3778}"/>
              </a:ext>
            </a:extLst>
          </p:cNvPr>
          <p:cNvPicPr>
            <a:picLocks noChangeAspect="1"/>
          </p:cNvPicPr>
          <p:nvPr/>
        </p:nvPicPr>
        <p:blipFill>
          <a:blip r:embed="rId4"/>
          <a:stretch>
            <a:fillRect/>
          </a:stretch>
        </p:blipFill>
        <p:spPr>
          <a:xfrm>
            <a:off x="0" y="1984499"/>
            <a:ext cx="5904028" cy="617202"/>
          </a:xfrm>
          <a:prstGeom prst="rect">
            <a:avLst/>
          </a:prstGeom>
        </p:spPr>
      </p:pic>
      <p:pic>
        <p:nvPicPr>
          <p:cNvPr id="12" name="图片 11">
            <a:extLst>
              <a:ext uri="{FF2B5EF4-FFF2-40B4-BE49-F238E27FC236}">
                <a16:creationId xmlns:a16="http://schemas.microsoft.com/office/drawing/2014/main" id="{7E4E3F8F-FCE3-4A07-B652-151B585A789E}"/>
              </a:ext>
            </a:extLst>
          </p:cNvPr>
          <p:cNvPicPr>
            <a:picLocks noChangeAspect="1"/>
          </p:cNvPicPr>
          <p:nvPr/>
        </p:nvPicPr>
        <p:blipFill>
          <a:blip r:embed="rId5"/>
          <a:stretch>
            <a:fillRect/>
          </a:stretch>
        </p:blipFill>
        <p:spPr>
          <a:xfrm>
            <a:off x="977711" y="4712188"/>
            <a:ext cx="3712441" cy="885274"/>
          </a:xfrm>
          <a:prstGeom prst="rect">
            <a:avLst/>
          </a:prstGeom>
        </p:spPr>
      </p:pic>
      <p:sp>
        <p:nvSpPr>
          <p:cNvPr id="14" name="文本框 13">
            <a:extLst>
              <a:ext uri="{FF2B5EF4-FFF2-40B4-BE49-F238E27FC236}">
                <a16:creationId xmlns:a16="http://schemas.microsoft.com/office/drawing/2014/main" id="{A631233F-0ADD-4688-8EFC-AB3415E5A7A1}"/>
              </a:ext>
            </a:extLst>
          </p:cNvPr>
          <p:cNvSpPr txBox="1"/>
          <p:nvPr/>
        </p:nvSpPr>
        <p:spPr>
          <a:xfrm>
            <a:off x="191970" y="4120264"/>
            <a:ext cx="5350991" cy="369332"/>
          </a:xfrm>
          <a:prstGeom prst="rect">
            <a:avLst/>
          </a:prstGeom>
          <a:noFill/>
        </p:spPr>
        <p:txBody>
          <a:bodyPr wrap="square">
            <a:spAutoFit/>
          </a:bodyPr>
          <a:lstStyle/>
          <a:p>
            <a:r>
              <a:rPr lang="zh-CN" altLang="en-US" b="1" dirty="0"/>
              <a:t>Learning Self-Expressiveness via View-Common</a:t>
            </a:r>
          </a:p>
        </p:txBody>
      </p:sp>
      <p:sp>
        <p:nvSpPr>
          <p:cNvPr id="16" name="文本框 15">
            <a:extLst>
              <a:ext uri="{FF2B5EF4-FFF2-40B4-BE49-F238E27FC236}">
                <a16:creationId xmlns:a16="http://schemas.microsoft.com/office/drawing/2014/main" id="{C0D17301-DF77-4517-8E58-017B60C88596}"/>
              </a:ext>
            </a:extLst>
          </p:cNvPr>
          <p:cNvSpPr txBox="1"/>
          <p:nvPr/>
        </p:nvSpPr>
        <p:spPr>
          <a:xfrm>
            <a:off x="7345837" y="549657"/>
            <a:ext cx="4503656" cy="369332"/>
          </a:xfrm>
          <a:prstGeom prst="rect">
            <a:avLst/>
          </a:prstGeom>
          <a:noFill/>
        </p:spPr>
        <p:txBody>
          <a:bodyPr wrap="square">
            <a:spAutoFit/>
          </a:bodyPr>
          <a:lstStyle/>
          <a:p>
            <a:r>
              <a:rPr lang="zh-CN" altLang="en-US" b="1" dirty="0"/>
              <a:t> Reconstruction via Mutual Information</a:t>
            </a:r>
          </a:p>
        </p:txBody>
      </p:sp>
      <p:pic>
        <p:nvPicPr>
          <p:cNvPr id="18" name="图片 17">
            <a:extLst>
              <a:ext uri="{FF2B5EF4-FFF2-40B4-BE49-F238E27FC236}">
                <a16:creationId xmlns:a16="http://schemas.microsoft.com/office/drawing/2014/main" id="{0B3B8033-1358-42A7-A23D-F5288A83BD66}"/>
              </a:ext>
            </a:extLst>
          </p:cNvPr>
          <p:cNvPicPr>
            <a:picLocks noChangeAspect="1"/>
          </p:cNvPicPr>
          <p:nvPr/>
        </p:nvPicPr>
        <p:blipFill>
          <a:blip r:embed="rId6"/>
          <a:stretch>
            <a:fillRect/>
          </a:stretch>
        </p:blipFill>
        <p:spPr>
          <a:xfrm>
            <a:off x="7145743" y="1200275"/>
            <a:ext cx="4905375" cy="1714500"/>
          </a:xfrm>
          <a:prstGeom prst="rect">
            <a:avLst/>
          </a:prstGeom>
        </p:spPr>
      </p:pic>
      <p:pic>
        <p:nvPicPr>
          <p:cNvPr id="20" name="图片 19">
            <a:extLst>
              <a:ext uri="{FF2B5EF4-FFF2-40B4-BE49-F238E27FC236}">
                <a16:creationId xmlns:a16="http://schemas.microsoft.com/office/drawing/2014/main" id="{D2CA0226-0855-41C1-A086-730179E94C44}"/>
              </a:ext>
            </a:extLst>
          </p:cNvPr>
          <p:cNvPicPr>
            <a:picLocks noChangeAspect="1"/>
          </p:cNvPicPr>
          <p:nvPr/>
        </p:nvPicPr>
        <p:blipFill>
          <a:blip r:embed="rId7"/>
          <a:stretch>
            <a:fillRect/>
          </a:stretch>
        </p:blipFill>
        <p:spPr>
          <a:xfrm>
            <a:off x="7145743" y="3653539"/>
            <a:ext cx="4657725" cy="933450"/>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0D077F4-1F27-4939-BC94-DD7B6519F588}"/>
                  </a:ext>
                </a:extLst>
              </p:cNvPr>
              <p:cNvSpPr txBox="1"/>
              <p:nvPr/>
            </p:nvSpPr>
            <p:spPr>
              <a:xfrm>
                <a:off x="6663572" y="3103897"/>
                <a:ext cx="6094428" cy="392993"/>
              </a:xfrm>
              <a:prstGeom prst="rect">
                <a:avLst/>
              </a:prstGeom>
              <a:noFill/>
            </p:spPr>
            <p:txBody>
              <a:bodyPr wrap="square">
                <a:spAutoFit/>
              </a:bodyPr>
              <a:lstStyle/>
              <a:p>
                <a:r>
                  <a:rPr lang="zh-CN" altLang="en-US" dirty="0"/>
                  <a:t>Leveraging Markov chain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&lt;−&gt;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𝑖</m:t>
                        </m:r>
                      </m:sup>
                    </m:sSup>
                    <m:r>
                      <a:rPr lang="en-US" altLang="zh-CN" i="1">
                        <a:latin typeface="Cambria Math" panose="02040503050406030204" pitchFamily="18" charset="0"/>
                      </a:rPr>
                      <m:t>&lt;−&gt;</m:t>
                    </m:r>
                    <m:sSubSup>
                      <m:sSubSupPr>
                        <m:ctrlPr>
                          <a:rPr lang="en-US" altLang="zh-CN" i="1" dirty="0">
                            <a:latin typeface="Cambria Math" panose="02040503050406030204" pitchFamily="18" charset="0"/>
                          </a:rPr>
                        </m:ctrlPr>
                      </m:sSubSupPr>
                      <m:e>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𝑍</m:t>
                            </m:r>
                          </m:e>
                        </m:acc>
                      </m:e>
                      <m:sub>
                        <m:r>
                          <m:rPr>
                            <m:sty m:val="p"/>
                          </m:rPr>
                          <a:rPr lang="en-US" altLang="zh-CN" i="1" dirty="0">
                            <a:latin typeface="Cambria Math" panose="02040503050406030204" pitchFamily="18" charset="0"/>
                          </a:rPr>
                          <m:t>c</m:t>
                        </m:r>
                      </m:sub>
                      <m:sup>
                        <m:r>
                          <m:rPr>
                            <m:sty m:val="p"/>
                          </m:rPr>
                          <a:rPr lang="en-US" altLang="zh-CN" i="1" dirty="0">
                            <a:latin typeface="Cambria Math" panose="02040503050406030204" pitchFamily="18" charset="0"/>
                          </a:rPr>
                          <m:t>i</m:t>
                        </m:r>
                      </m:sup>
                    </m:sSubSup>
                  </m:oMath>
                </a14:m>
                <a:endParaRPr lang="zh-CN" altLang="en-US" dirty="0"/>
              </a:p>
            </p:txBody>
          </p:sp>
        </mc:Choice>
        <mc:Fallback xmlns="">
          <p:sp>
            <p:nvSpPr>
              <p:cNvPr id="24" name="文本框 23">
                <a:extLst>
                  <a:ext uri="{FF2B5EF4-FFF2-40B4-BE49-F238E27FC236}">
                    <a16:creationId xmlns:a16="http://schemas.microsoft.com/office/drawing/2014/main" id="{C0D077F4-1F27-4939-BC94-DD7B6519F588}"/>
                  </a:ext>
                </a:extLst>
              </p:cNvPr>
              <p:cNvSpPr txBox="1">
                <a:spLocks noRot="1" noChangeAspect="1" noMove="1" noResize="1" noEditPoints="1" noAdjustHandles="1" noChangeArrowheads="1" noChangeShapeType="1" noTextEdit="1"/>
              </p:cNvSpPr>
              <p:nvPr/>
            </p:nvSpPr>
            <p:spPr>
              <a:xfrm>
                <a:off x="6663572" y="3103897"/>
                <a:ext cx="6094428" cy="392993"/>
              </a:xfrm>
              <a:prstGeom prst="rect">
                <a:avLst/>
              </a:prstGeom>
              <a:blipFill>
                <a:blip r:embed="rId8"/>
                <a:stretch>
                  <a:fillRect l="-800" t="-4615" b="-20000"/>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D6C32D1F-06AE-4529-8C41-10AE4CE4ACCA}"/>
              </a:ext>
            </a:extLst>
          </p:cNvPr>
          <p:cNvPicPr>
            <a:picLocks noChangeAspect="1"/>
          </p:cNvPicPr>
          <p:nvPr/>
        </p:nvPicPr>
        <p:blipFill>
          <a:blip r:embed="rId9"/>
          <a:stretch>
            <a:fillRect/>
          </a:stretch>
        </p:blipFill>
        <p:spPr>
          <a:xfrm>
            <a:off x="6524778" y="5282976"/>
            <a:ext cx="4992223" cy="627228"/>
          </a:xfrm>
          <a:prstGeom prst="rect">
            <a:avLst/>
          </a:prstGeom>
        </p:spPr>
      </p:pic>
    </p:spTree>
    <p:extLst>
      <p:ext uri="{BB962C8B-B14F-4D97-AF65-F5344CB8AC3E}">
        <p14:creationId xmlns:p14="http://schemas.microsoft.com/office/powerpoint/2010/main" val="216066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56E98CA-F7FB-431F-875B-D63208F4AC50}"/>
              </a:ext>
            </a:extLst>
          </p:cNvPr>
          <p:cNvPicPr>
            <a:picLocks noChangeAspect="1"/>
          </p:cNvPicPr>
          <p:nvPr/>
        </p:nvPicPr>
        <p:blipFill>
          <a:blip r:embed="rId2"/>
          <a:stretch>
            <a:fillRect/>
          </a:stretch>
        </p:blipFill>
        <p:spPr>
          <a:xfrm>
            <a:off x="1225821" y="0"/>
            <a:ext cx="9740358" cy="3696044"/>
          </a:xfrm>
          <a:prstGeom prst="rect">
            <a:avLst/>
          </a:prstGeom>
        </p:spPr>
      </p:pic>
      <p:sp>
        <p:nvSpPr>
          <p:cNvPr id="4" name="文本框 3">
            <a:extLst>
              <a:ext uri="{FF2B5EF4-FFF2-40B4-BE49-F238E27FC236}">
                <a16:creationId xmlns:a16="http://schemas.microsoft.com/office/drawing/2014/main" id="{A119F0DC-9B6D-4791-8A26-01EF2C860926}"/>
              </a:ext>
            </a:extLst>
          </p:cNvPr>
          <p:cNvSpPr txBox="1"/>
          <p:nvPr/>
        </p:nvSpPr>
        <p:spPr>
          <a:xfrm>
            <a:off x="1670483" y="3886308"/>
            <a:ext cx="9740358" cy="2585323"/>
          </a:xfrm>
          <a:prstGeom prst="rect">
            <a:avLst/>
          </a:prstGeom>
          <a:noFill/>
        </p:spPr>
        <p:txBody>
          <a:bodyPr wrap="square">
            <a:spAutoFit/>
          </a:bodyPr>
          <a:lstStyle/>
          <a:p>
            <a:r>
              <a:rPr lang="zh-CN" altLang="en-US" dirty="0">
                <a:effectLst/>
                <a:latin typeface="Arial" panose="020B0604020202020204" pitchFamily="34" charset="0"/>
              </a:rPr>
              <a:t>总结：从信息论的角度提出了一种新的多视点深子空间聚类框架。</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全文基本都是利用互信息来进行优化整个流程</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effectLst/>
                <a:latin typeface="Arial" panose="020B0604020202020204" pitchFamily="34" charset="0"/>
              </a:rPr>
              <a:t>相较于之前看过的论文，创新点</a:t>
            </a:r>
            <a:r>
              <a:rPr lang="zh-CN" altLang="en-US" dirty="0">
                <a:latin typeface="Arial" panose="020B0604020202020204" pitchFamily="34" charset="0"/>
              </a:rPr>
              <a:t>的话：扩展了信息瓶颈，此外加了一个自监督信号</a:t>
            </a:r>
            <a:r>
              <a:rPr lang="en-US" altLang="zh-CN" dirty="0">
                <a:latin typeface="Arial" panose="020B0604020202020204" pitchFamily="34" charset="0"/>
              </a:rPr>
              <a:t>.</a:t>
            </a:r>
          </a:p>
          <a:p>
            <a:endParaRPr lang="en-US" altLang="zh-CN" dirty="0">
              <a:latin typeface="Arial" panose="020B0604020202020204" pitchFamily="34" charset="0"/>
            </a:endParaRPr>
          </a:p>
          <a:p>
            <a:r>
              <a:rPr lang="zh-CN" altLang="en-US" dirty="0">
                <a:latin typeface="Arial" panose="020B0604020202020204" pitchFamily="34" charset="0"/>
              </a:rPr>
              <a:t>疑惑：</a:t>
            </a:r>
            <a:endParaRPr lang="en-US" altLang="zh-CN" dirty="0">
              <a:latin typeface="Arial" panose="020B0604020202020204" pitchFamily="34" charset="0"/>
            </a:endParaRPr>
          </a:p>
          <a:p>
            <a:r>
              <a:rPr lang="en-US" altLang="zh-CN" dirty="0">
                <a:latin typeface="Arial" panose="020B0604020202020204" pitchFamily="34" charset="0"/>
              </a:rPr>
              <a:t>	1.</a:t>
            </a:r>
            <a:r>
              <a:rPr lang="zh-CN" altLang="en-US" dirty="0">
                <a:latin typeface="Arial" panose="020B0604020202020204" pitchFamily="34" charset="0"/>
              </a:rPr>
              <a:t>重构损失涉及到的一些公式推导还是不能太能理解</a:t>
            </a:r>
            <a:r>
              <a:rPr lang="en-US" altLang="zh-CN" dirty="0">
                <a:latin typeface="Arial" panose="020B0604020202020204" pitchFamily="34" charset="0"/>
              </a:rPr>
              <a:t>.</a:t>
            </a:r>
          </a:p>
          <a:p>
            <a:r>
              <a:rPr lang="en-US" altLang="zh-CN" dirty="0">
                <a:latin typeface="Arial" panose="020B0604020202020204" pitchFamily="34" charset="0"/>
              </a:rPr>
              <a:t>	2.</a:t>
            </a:r>
            <a:r>
              <a:rPr lang="zh-CN" altLang="en-US" dirty="0">
                <a:latin typeface="Arial" panose="020B0604020202020204" pitchFamily="34" charset="0"/>
              </a:rPr>
              <a:t>自监督信号是借鉴</a:t>
            </a:r>
            <a:r>
              <a:rPr lang="en-US" altLang="zh-CN" dirty="0">
                <a:latin typeface="Arial" panose="020B0604020202020204" pitchFamily="34" charset="0"/>
              </a:rPr>
              <a:t>GAN</a:t>
            </a:r>
            <a:r>
              <a:rPr lang="zh-CN" altLang="en-US" dirty="0">
                <a:latin typeface="Arial" panose="020B0604020202020204" pitchFamily="34" charset="0"/>
              </a:rPr>
              <a:t>里面的预测吗？</a:t>
            </a:r>
            <a:r>
              <a:rPr lang="en-US" altLang="zh-CN" dirty="0">
                <a:latin typeface="Arial" panose="020B0604020202020204" pitchFamily="34" charset="0"/>
              </a:rPr>
              <a:t>	</a:t>
            </a:r>
            <a:endParaRPr lang="zh-CN" altLang="en-US" dirty="0"/>
          </a:p>
        </p:txBody>
      </p:sp>
    </p:spTree>
    <p:extLst>
      <p:ext uri="{BB962C8B-B14F-4D97-AF65-F5344CB8AC3E}">
        <p14:creationId xmlns:p14="http://schemas.microsoft.com/office/powerpoint/2010/main" val="260341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713A6B-0F9A-4D48-9CE2-E36F9EE42E9D}"/>
              </a:ext>
            </a:extLst>
          </p:cNvPr>
          <p:cNvSpPr txBox="1"/>
          <p:nvPr/>
        </p:nvSpPr>
        <p:spPr>
          <a:xfrm>
            <a:off x="735563" y="578498"/>
            <a:ext cx="6018245" cy="369332"/>
          </a:xfrm>
          <a:prstGeom prst="rect">
            <a:avLst/>
          </a:prstGeom>
          <a:noFill/>
        </p:spPr>
        <p:txBody>
          <a:bodyPr wrap="square" rtlCol="0">
            <a:spAutoFit/>
          </a:bodyPr>
          <a:lstStyle/>
          <a:p>
            <a:r>
              <a:rPr lang="zh-CN" altLang="en-US" dirty="0"/>
              <a:t>实验：</a:t>
            </a:r>
          </a:p>
        </p:txBody>
      </p:sp>
      <p:pic>
        <p:nvPicPr>
          <p:cNvPr id="7" name="图片 6">
            <a:extLst>
              <a:ext uri="{FF2B5EF4-FFF2-40B4-BE49-F238E27FC236}">
                <a16:creationId xmlns:a16="http://schemas.microsoft.com/office/drawing/2014/main" id="{CA40BC87-5BF6-417F-B83D-6BE40EC00AAD}"/>
              </a:ext>
            </a:extLst>
          </p:cNvPr>
          <p:cNvPicPr>
            <a:picLocks noChangeAspect="1"/>
          </p:cNvPicPr>
          <p:nvPr/>
        </p:nvPicPr>
        <p:blipFill>
          <a:blip r:embed="rId2"/>
          <a:stretch>
            <a:fillRect/>
          </a:stretch>
        </p:blipFill>
        <p:spPr>
          <a:xfrm>
            <a:off x="1467628" y="1643823"/>
            <a:ext cx="3972314" cy="1232436"/>
          </a:xfrm>
          <a:prstGeom prst="rect">
            <a:avLst/>
          </a:prstGeom>
        </p:spPr>
      </p:pic>
      <p:pic>
        <p:nvPicPr>
          <p:cNvPr id="9" name="图片 8">
            <a:extLst>
              <a:ext uri="{FF2B5EF4-FFF2-40B4-BE49-F238E27FC236}">
                <a16:creationId xmlns:a16="http://schemas.microsoft.com/office/drawing/2014/main" id="{E0931F45-48CE-44AB-A3BB-ACDDFE5D9B6C}"/>
              </a:ext>
            </a:extLst>
          </p:cNvPr>
          <p:cNvPicPr>
            <a:picLocks noChangeAspect="1"/>
          </p:cNvPicPr>
          <p:nvPr/>
        </p:nvPicPr>
        <p:blipFill>
          <a:blip r:embed="rId3"/>
          <a:stretch>
            <a:fillRect/>
          </a:stretch>
        </p:blipFill>
        <p:spPr>
          <a:xfrm>
            <a:off x="6172006" y="578498"/>
            <a:ext cx="5459357" cy="2909516"/>
          </a:xfrm>
          <a:prstGeom prst="rect">
            <a:avLst/>
          </a:prstGeom>
        </p:spPr>
      </p:pic>
      <p:sp>
        <p:nvSpPr>
          <p:cNvPr id="10" name="文本框 9">
            <a:extLst>
              <a:ext uri="{FF2B5EF4-FFF2-40B4-BE49-F238E27FC236}">
                <a16:creationId xmlns:a16="http://schemas.microsoft.com/office/drawing/2014/main" id="{3FD02678-903B-4506-8617-E1511878CC7B}"/>
              </a:ext>
            </a:extLst>
          </p:cNvPr>
          <p:cNvSpPr txBox="1"/>
          <p:nvPr/>
        </p:nvSpPr>
        <p:spPr>
          <a:xfrm>
            <a:off x="1719750" y="669574"/>
            <a:ext cx="3197483" cy="923330"/>
          </a:xfrm>
          <a:prstGeom prst="rect">
            <a:avLst/>
          </a:prstGeom>
          <a:noFill/>
        </p:spPr>
        <p:txBody>
          <a:bodyPr wrap="square" rtlCol="0">
            <a:spAutoFit/>
          </a:bodyPr>
          <a:lstStyle/>
          <a:p>
            <a:r>
              <a:rPr lang="en-US" altLang="zh-CN" dirty="0"/>
              <a:t>1.</a:t>
            </a:r>
            <a:r>
              <a:rPr lang="zh-CN" altLang="en-US" dirty="0"/>
              <a:t>目前对比其他的方法</a:t>
            </a:r>
            <a:r>
              <a:rPr lang="en-US" altLang="zh-CN" dirty="0"/>
              <a:t>,</a:t>
            </a:r>
          </a:p>
          <a:p>
            <a:r>
              <a:rPr lang="en-US" altLang="zh-CN" dirty="0"/>
              <a:t> acc</a:t>
            </a:r>
            <a:r>
              <a:rPr lang="zh-CN" altLang="en-US" dirty="0"/>
              <a:t>比其他一些方法要高，</a:t>
            </a:r>
            <a:endParaRPr lang="en-US" altLang="zh-CN" dirty="0"/>
          </a:p>
          <a:p>
            <a:r>
              <a:rPr lang="zh-CN" altLang="en-US" dirty="0"/>
              <a:t>但</a:t>
            </a:r>
            <a:r>
              <a:rPr lang="en-US" altLang="zh-CN" dirty="0"/>
              <a:t>nmi:0.6828&lt;0.6934 (DMSC)</a:t>
            </a:r>
          </a:p>
        </p:txBody>
      </p:sp>
      <p:sp>
        <p:nvSpPr>
          <p:cNvPr id="11" name="文本框 10">
            <a:extLst>
              <a:ext uri="{FF2B5EF4-FFF2-40B4-BE49-F238E27FC236}">
                <a16:creationId xmlns:a16="http://schemas.microsoft.com/office/drawing/2014/main" id="{A083EB63-4CA0-436B-86E8-5135AAC1A5B4}"/>
              </a:ext>
            </a:extLst>
          </p:cNvPr>
          <p:cNvSpPr txBox="1"/>
          <p:nvPr/>
        </p:nvSpPr>
        <p:spPr>
          <a:xfrm>
            <a:off x="2512171" y="3059668"/>
            <a:ext cx="2015412" cy="369332"/>
          </a:xfrm>
          <a:prstGeom prst="rect">
            <a:avLst/>
          </a:prstGeom>
          <a:noFill/>
        </p:spPr>
        <p:txBody>
          <a:bodyPr wrap="square" rtlCol="0">
            <a:spAutoFit/>
          </a:bodyPr>
          <a:lstStyle/>
          <a:p>
            <a:r>
              <a:rPr lang="en-US" altLang="zh-CN" dirty="0" err="1"/>
              <a:t>Mnist</a:t>
            </a:r>
            <a:r>
              <a:rPr lang="zh-CN" altLang="en-US" dirty="0"/>
              <a:t>数据集上</a:t>
            </a:r>
          </a:p>
        </p:txBody>
      </p:sp>
      <p:sp>
        <p:nvSpPr>
          <p:cNvPr id="12" name="文本框 11">
            <a:extLst>
              <a:ext uri="{FF2B5EF4-FFF2-40B4-BE49-F238E27FC236}">
                <a16:creationId xmlns:a16="http://schemas.microsoft.com/office/drawing/2014/main" id="{D49414AC-BFE1-41E1-A92B-0672DACC229B}"/>
              </a:ext>
            </a:extLst>
          </p:cNvPr>
          <p:cNvSpPr txBox="1"/>
          <p:nvPr/>
        </p:nvSpPr>
        <p:spPr>
          <a:xfrm>
            <a:off x="1504951" y="3889320"/>
            <a:ext cx="4933172" cy="369332"/>
          </a:xfrm>
          <a:prstGeom prst="rect">
            <a:avLst/>
          </a:prstGeom>
          <a:noFill/>
        </p:spPr>
        <p:txBody>
          <a:bodyPr wrap="square" rtlCol="0">
            <a:spAutoFit/>
          </a:bodyPr>
          <a:lstStyle/>
          <a:p>
            <a:r>
              <a:rPr lang="en-US" altLang="zh-CN" dirty="0"/>
              <a:t>2.</a:t>
            </a:r>
            <a:r>
              <a:rPr lang="zh-CN" altLang="en-US" dirty="0"/>
              <a:t>完成了</a:t>
            </a:r>
            <a:r>
              <a:rPr lang="en-US" altLang="zh-CN" dirty="0"/>
              <a:t>Fashion-MNIST</a:t>
            </a:r>
            <a:r>
              <a:rPr lang="zh-CN" altLang="en-US" dirty="0"/>
              <a:t>数据集的部分参数分析</a:t>
            </a:r>
            <a:endParaRPr lang="en-US" altLang="zh-CN" dirty="0"/>
          </a:p>
        </p:txBody>
      </p:sp>
    </p:spTree>
    <p:extLst>
      <p:ext uri="{BB962C8B-B14F-4D97-AF65-F5344CB8AC3E}">
        <p14:creationId xmlns:p14="http://schemas.microsoft.com/office/powerpoint/2010/main" val="2986151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019.872"/>
  <p:tag name="LATEXADDIN" val="\documentclass{article}&#10;\usepackage{amsmath}&#10;\pagestyle{empty}&#10;\begin{document}&#10;&#10;$I(z^i_c,v^i) \leq I(z^i_c,h^i)$&#10;&#10;&#10;\end{document}"/>
  <p:tag name="IGUANATEXSIZE" val="20"/>
  <p:tag name="IGUANATEXCURSOR" val="99"/>
  <p:tag name="TRANSPARENCY" val="True"/>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69.9662"/>
  <p:tag name="ORIGINALWIDTH" val="2317.21"/>
  <p:tag name="LATEXADDIN" val="\documentclass{article}&#10;\usepackage{amsmath}&#10;\pagestyle{empty}&#10;\begin{document}&#10;&#10;$\hat{h}^i$ denotes random sampled negative input &#10;&#10;from view i&#10;&#10;&#10;\end{document}"/>
  <p:tag name="IGUANATEXSIZE" val="20"/>
  <p:tag name="IGUANATEXCURSOR" val="133"/>
  <p:tag name="TRANSPARENCY" val="True"/>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175.103"/>
  <p:tag name="LATEXADDIN" val="\documentclass{article}&#10;\usepackage{amsmath}&#10;\pagestyle{empty}&#10;\begin{document}&#10;&#10;&#10;$D_{KL}(p(z_c^i),p(z_c^i)) \geq 0  $&#10;&#10;\end{document}"/>
  <p:tag name="IGUANATEXSIZE" val="20"/>
  <p:tag name="IGUANATEXCURSOR" val="111"/>
  <p:tag name="TRANSPARENCY" val="True"/>
  <p:tag name="LATEXENGINEID" val="0"/>
  <p:tag name="TEMPFOLDER" val=".\.\"/>
  <p:tag name="LATEXFORMHEIGHT" val="297"/>
  <p:tag name="LATEXFORMWIDTH" val="384"/>
  <p:tag name="LATEXFORMWRAP" val="True"/>
  <p:tag name="BITMAPVECTOR"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754</Words>
  <Application>Microsoft Office PowerPoint</Application>
  <PresentationFormat>宽屏</PresentationFormat>
  <Paragraphs>45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子豪</dc:creator>
  <cp:lastModifiedBy>子豪 章</cp:lastModifiedBy>
  <cp:revision>14</cp:revision>
  <dcterms:created xsi:type="dcterms:W3CDTF">2022-03-03T07:22:32Z</dcterms:created>
  <dcterms:modified xsi:type="dcterms:W3CDTF">2024-03-21T14:37:09Z</dcterms:modified>
</cp:coreProperties>
</file>