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B04A2-D07C-48CA-B9F6-BA2340CBB409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5EC66-5C9F-4FDF-B993-291EB456C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EC66-5C9F-4FDF-B993-291EB456C4C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8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EC66-5C9F-4FDF-B993-291EB456C4C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7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FEA13-54CC-4D0B-944F-F406BAA34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6E14C-D80B-4239-AFAD-456BB8E42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78077-6888-444D-B5D6-0CC6F200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DFFA2-45E9-4B42-87FD-68B350BD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09D2-1596-4B7B-8A45-FB029DA7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6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B7B25-4510-49C8-9A11-D0A36FA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6B7A00-7247-4E8F-A064-0F9877D0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46FDA-E127-4A56-B268-1343371F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7041D-3594-4A09-AE84-D5E87908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BF052-C204-4DFE-B31F-03223F62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057016-4ED9-4C3E-907D-3CEFCD1F8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1B30F-2E7A-4538-BB52-C72BB9FB1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3B378-CC94-40FF-B568-F42A1FCA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F2DDE-A114-4364-AFE4-EA9FA874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93E46-20ED-44D7-8806-533F4692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83EB-A892-4AB3-AE0E-417FF8A4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F49C5-BD28-4EDF-BD1E-BC40CA81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BCF07-94F0-4909-AB14-26351D05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D09DC-5B01-48F4-819D-4FFF3F7A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8F9BB-1101-4EA5-A234-03F6ACA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4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0787E-573E-4302-879D-9E163735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33682-3E90-42C8-9D45-61BF9B19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2EA2E-BDF7-4D8A-BB7B-38CE5E8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B5C57-476A-4C20-A119-F28D5F0C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484B2-21DE-4B1F-8016-430FF9F9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4A29-5DD2-4660-AC2F-575D59F1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93136-9BF5-4132-B8FD-ABCB7600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D5D74-41D7-476C-8052-05A33E1D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605F0-168C-4663-A35D-FA05DA7C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B6D9E-C42E-4C73-A7C8-C3E5028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5792A-6225-495D-929E-4F7C60F7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E68F-ACD3-4B41-B1A6-EA9C30C6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7B059-663F-419F-B411-C0CEB048D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420A2-5DD5-4AAA-9958-850BFC41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E6BAD6-0275-40FF-BFB2-9A22E2B71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C0457-0F31-45AC-9EFE-9C656DEE3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AD62A6-6E36-408E-8A7B-2056A140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B50841-BC22-431E-BA40-5BA17E39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A5EE36-8147-4B56-B70F-BC69B8E4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09F90-9856-4C69-A668-B818EB7E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7A3C9-B99A-4185-9F1D-525E8E91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E36CD7-52A2-462F-AEAF-692B937A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79CA8A-CDFF-4078-82FC-14BD3A74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717E7E-C55C-4BE5-BB2E-4D06481C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3129BA-B209-4120-A987-8D1D3055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BCF88-A624-4AE7-9D76-E855C5DB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6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07C0C-CDF0-48CD-8F44-B4AEA89C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BF83F-FFF0-4018-98D7-20C8361E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E5D78-B88E-48C6-889C-C7BAD902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1A409-BD2B-4545-9415-7615ABF3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CCD9F-6068-4553-9F1D-DE8C8FAB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4FBEC-74AF-4533-852B-E72206DA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5925-B12B-41B0-B7F6-05BABF24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041C19-3E9E-4125-B3E9-87C708E6F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1CC5F-7858-4141-8EA1-2053171AE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DA63A-9D30-4817-9647-7039707D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F612D-DA71-4086-A3B0-983C3ECE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79D0FF-D263-4DC8-A99F-8C3836CA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6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00FA45-384D-4521-8751-78F43B04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6C47E-4687-49C3-8E54-8EDE9678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433B6-11B8-4BAA-8565-58FDB871F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265A-2F07-4631-AFB1-BDA10F94234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EDEDB-8A09-461E-901F-0280A3B5C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8EEC0-FB21-49BF-B3D7-2B7DAC117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2CE2-1B55-4C81-95C4-4150C2DBA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hyperlink" Target="https://link.zhihu.com/?target=https%3A//arxiv.org/abs/1807.0374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E5F398-3402-4850-BA23-58E38C18D026}"/>
              </a:ext>
            </a:extLst>
          </p:cNvPr>
          <p:cNvSpPr txBox="1"/>
          <p:nvPr/>
        </p:nvSpPr>
        <p:spPr>
          <a:xfrm>
            <a:off x="2000054" y="1970201"/>
            <a:ext cx="81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从三篇负采样论文入手，看了看</a:t>
            </a:r>
            <a:r>
              <a:rPr lang="zh-CN" altLang="en-US" b="1" dirty="0"/>
              <a:t>负采样、</a:t>
            </a:r>
            <a:r>
              <a:rPr lang="en-US" altLang="zh-CN" b="1" dirty="0"/>
              <a:t>NCE</a:t>
            </a:r>
            <a:r>
              <a:rPr lang="zh-CN" altLang="en-US" b="1" dirty="0"/>
              <a:t>以及对比学习的</a:t>
            </a:r>
            <a:r>
              <a:rPr lang="en-US" altLang="zh-CN" b="1" dirty="0"/>
              <a:t>info-NCE</a:t>
            </a:r>
            <a:r>
              <a:rPr lang="zh-CN" altLang="en-US" b="1" dirty="0"/>
              <a:t>的关系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D89F30-76CF-4BE6-81A0-202B7D994206}"/>
              </a:ext>
            </a:extLst>
          </p:cNvPr>
          <p:cNvSpPr txBox="1"/>
          <p:nvPr/>
        </p:nvSpPr>
        <p:spPr>
          <a:xfrm>
            <a:off x="2000054" y="3244334"/>
            <a:ext cx="81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从</a:t>
            </a:r>
            <a:r>
              <a:rPr lang="en-US" altLang="zh-CN" dirty="0"/>
              <a:t>COLES</a:t>
            </a:r>
            <a:r>
              <a:rPr lang="zh-CN" altLang="en-US" dirty="0"/>
              <a:t>中迁移对比拉普拉斯，目前把</a:t>
            </a:r>
            <a:r>
              <a:rPr lang="en-US" altLang="zh-CN" dirty="0"/>
              <a:t>fashion-</a:t>
            </a:r>
            <a:r>
              <a:rPr lang="en-US" altLang="zh-CN" dirty="0" err="1"/>
              <a:t>mnist</a:t>
            </a:r>
            <a:r>
              <a:rPr lang="zh-CN" altLang="en-US" dirty="0"/>
              <a:t>数据集做了参数分析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97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D0C05490-F6DB-445D-8E52-5E12753A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1" y="254746"/>
            <a:ext cx="5238591" cy="1146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485F81D-2E1E-4891-BDD5-1AC224E64DBC}"/>
                  </a:ext>
                </a:extLst>
              </p:cNvPr>
              <p:cNvSpPr txBox="1"/>
              <p:nvPr/>
            </p:nvSpPr>
            <p:spPr>
              <a:xfrm>
                <a:off x="556181" y="1696825"/>
                <a:ext cx="677787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设一个大小为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正样本：从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中取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个样本，取</a:t>
                </a:r>
                <a:r>
                  <a:rPr lang="en-US" altLang="zh-CN" dirty="0" err="1"/>
                  <a:t>t+k</a:t>
                </a:r>
                <a:r>
                  <a:rPr lang="zh-CN" altLang="en-US" dirty="0"/>
                  <a:t>这个时刻为正样本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负样本：从噪声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中取出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个负样本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不是正样本即可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b="1" dirty="0"/>
                  <a:t>同时准确找到这个正样本和</a:t>
                </a:r>
                <a:r>
                  <a:rPr lang="en-US" altLang="zh-CN" b="1" dirty="0"/>
                  <a:t>N-1</a:t>
                </a:r>
                <a:r>
                  <a:rPr lang="zh-CN" altLang="en-US" b="1" dirty="0"/>
                  <a:t>个负样本的情况为：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485F81D-2E1E-4891-BDD5-1AC224E6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1" y="1696825"/>
                <a:ext cx="6777873" cy="2031325"/>
              </a:xfrm>
              <a:prstGeom prst="rect">
                <a:avLst/>
              </a:prstGeom>
              <a:blipFill>
                <a:blip r:embed="rId4"/>
                <a:stretch>
                  <a:fillRect l="-719" t="-1497" r="-360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B1119A-4B69-49C4-9155-FF9B0E069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90" y="3751827"/>
            <a:ext cx="4823036" cy="23326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BC6B27E-D5F7-4E39-9E3C-3A60CF752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365" y="1260513"/>
            <a:ext cx="2981727" cy="12436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10F75E-706D-4886-B8A7-5BDAC2B31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143" y="3283849"/>
            <a:ext cx="3817951" cy="838273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9F1DF6D9-B148-4D35-9E83-A7F04841E369}"/>
              </a:ext>
            </a:extLst>
          </p:cNvPr>
          <p:cNvSpPr/>
          <p:nvPr/>
        </p:nvSpPr>
        <p:spPr>
          <a:xfrm>
            <a:off x="10030119" y="2591723"/>
            <a:ext cx="358218" cy="748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8BF9DC-968E-49BD-BC5E-2CAC62659CB3}"/>
              </a:ext>
            </a:extLst>
          </p:cNvPr>
          <p:cNvSpPr txBox="1"/>
          <p:nvPr/>
        </p:nvSpPr>
        <p:spPr>
          <a:xfrm>
            <a:off x="10434050" y="2794002"/>
            <a:ext cx="109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类比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CD4F8BE-0ACD-474E-8363-4F264E3A8D0A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236026" y="4431167"/>
            <a:ext cx="3179737" cy="48698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DB7D28EF-7324-41EA-B906-AEE4D896A0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763" y="3985358"/>
            <a:ext cx="2903472" cy="8916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DC855DD-02A1-42AC-BECD-5833817AD6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7058" y="5148502"/>
            <a:ext cx="4312560" cy="1743707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8065248-A18E-411E-B6A2-6FFA93DA3CA4}"/>
              </a:ext>
            </a:extLst>
          </p:cNvPr>
          <p:cNvSpPr txBox="1"/>
          <p:nvPr/>
        </p:nvSpPr>
        <p:spPr>
          <a:xfrm>
            <a:off x="5911040" y="4158202"/>
            <a:ext cx="159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目标一致</a:t>
            </a: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85C03CCE-81A9-4CBF-977C-CFBDB875602A}"/>
              </a:ext>
            </a:extLst>
          </p:cNvPr>
          <p:cNvCxnSpPr>
            <a:stCxn id="8" idx="3"/>
            <a:endCxn id="15" idx="3"/>
          </p:cNvCxnSpPr>
          <p:nvPr/>
        </p:nvCxnSpPr>
        <p:spPr>
          <a:xfrm flipH="1">
            <a:off x="11319235" y="3702986"/>
            <a:ext cx="619859" cy="728181"/>
          </a:xfrm>
          <a:prstGeom prst="curvedConnector3">
            <a:avLst>
              <a:gd name="adj1" fmla="val -36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828781E-A0E3-4BE6-971B-C031414360FC}"/>
              </a:ext>
            </a:extLst>
          </p:cNvPr>
          <p:cNvSpPr txBox="1"/>
          <p:nvPr/>
        </p:nvSpPr>
        <p:spPr>
          <a:xfrm>
            <a:off x="10829436" y="4625282"/>
            <a:ext cx="149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采用余弦相似性</a:t>
            </a:r>
            <a:r>
              <a:rPr lang="en-US" altLang="zh-CN" sz="1400" dirty="0"/>
              <a:t>f()</a:t>
            </a:r>
            <a:endParaRPr lang="zh-CN" altLang="en-US" sz="1400" dirty="0"/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75605B47-08F9-4FD8-9860-8ACDB4259BFB}"/>
              </a:ext>
            </a:extLst>
          </p:cNvPr>
          <p:cNvSpPr/>
          <p:nvPr/>
        </p:nvSpPr>
        <p:spPr>
          <a:xfrm>
            <a:off x="8476660" y="113953"/>
            <a:ext cx="1779703" cy="11465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换个角度看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第七页</a:t>
            </a:r>
            <a:r>
              <a:rPr lang="en-US" altLang="zh-CN" dirty="0">
                <a:sym typeface="Wingdings" panose="05000000000000000000" pitchFamily="2" charset="2"/>
              </a:rPr>
              <a:t>ppt</a:t>
            </a:r>
            <a:r>
              <a:rPr lang="zh-CN" altLang="en-US" dirty="0">
                <a:sym typeface="Wingdings" panose="05000000000000000000" pitchFamily="2" charset="2"/>
              </a:rPr>
              <a:t>右边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E7158D-F03C-4D8C-BEFC-87B00FB44261}"/>
              </a:ext>
            </a:extLst>
          </p:cNvPr>
          <p:cNvSpPr txBox="1"/>
          <p:nvPr/>
        </p:nvSpPr>
        <p:spPr>
          <a:xfrm>
            <a:off x="782423" y="5968879"/>
            <a:ext cx="573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对比这两个目标一致的式子，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意味着可看成是两种不同的表达形式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，正相关，这样我们想办法使他们最大，做交叉熵</a:t>
            </a:r>
            <a:endParaRPr lang="zh-CN" altLang="en-US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6C036CC-ADAA-4232-8D98-5C5718F2277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9314656" y="4595658"/>
            <a:ext cx="271527" cy="8341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1D39C0A-E4EF-4B06-B2FA-86A2E93D73CA}"/>
              </a:ext>
            </a:extLst>
          </p:cNvPr>
          <p:cNvSpPr/>
          <p:nvPr/>
        </p:nvSpPr>
        <p:spPr>
          <a:xfrm>
            <a:off x="6707382" y="6231118"/>
            <a:ext cx="560684" cy="16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6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B0FF1F-6478-4DEA-B91F-3D05B67F464D}"/>
              </a:ext>
            </a:extLst>
          </p:cNvPr>
          <p:cNvSpPr txBox="1"/>
          <p:nvPr/>
        </p:nvSpPr>
        <p:spPr>
          <a:xfrm>
            <a:off x="6419654" y="867267"/>
            <a:ext cx="7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NCE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9CDEC54-0CE9-48E9-887C-7B4EE2B6038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6773159" y="1236599"/>
            <a:ext cx="1" cy="117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0543989-0937-48A1-A6BF-FA8EB8503F0F}"/>
              </a:ext>
            </a:extLst>
          </p:cNvPr>
          <p:cNvSpPr txBox="1"/>
          <p:nvPr/>
        </p:nvSpPr>
        <p:spPr>
          <a:xfrm>
            <a:off x="6198123" y="2413263"/>
            <a:ext cx="115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Info-NCE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645D9B2-7280-44E5-B0A1-6455595BBA88}"/>
              </a:ext>
            </a:extLst>
          </p:cNvPr>
          <p:cNvCxnSpPr>
            <a:stCxn id="2" idx="3"/>
          </p:cNvCxnSpPr>
          <p:nvPr/>
        </p:nvCxnSpPr>
        <p:spPr>
          <a:xfrm>
            <a:off x="7126665" y="1051933"/>
            <a:ext cx="146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0D005AF-0BC8-4115-BF28-96D72EB06817}"/>
              </a:ext>
            </a:extLst>
          </p:cNvPr>
          <p:cNvSpPr txBox="1"/>
          <p:nvPr/>
        </p:nvSpPr>
        <p:spPr>
          <a:xfrm>
            <a:off x="8587820" y="867267"/>
            <a:ext cx="18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Neg sampling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0D54D4-46C2-4A8C-92AC-711EBE021952}"/>
              </a:ext>
            </a:extLst>
          </p:cNvPr>
          <p:cNvSpPr txBox="1"/>
          <p:nvPr/>
        </p:nvSpPr>
        <p:spPr>
          <a:xfrm>
            <a:off x="7418896" y="729735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简化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DF3F16-1B3B-4291-A80E-E87867CC2061}"/>
              </a:ext>
            </a:extLst>
          </p:cNvPr>
          <p:cNvSpPr txBox="1"/>
          <p:nvPr/>
        </p:nvSpPr>
        <p:spPr>
          <a:xfrm>
            <a:off x="6886281" y="1676288"/>
            <a:ext cx="106522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类比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54ACD22-A3A5-4414-8858-C4F5331AB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2" y="224174"/>
            <a:ext cx="5109244" cy="437817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7900131-9647-4C60-BAC4-B538ED735523}"/>
              </a:ext>
            </a:extLst>
          </p:cNvPr>
          <p:cNvSpPr txBox="1"/>
          <p:nvPr/>
        </p:nvSpPr>
        <p:spPr>
          <a:xfrm>
            <a:off x="5508208" y="299048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NCE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中提供的思路，将问题转换为一个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二分类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的问题，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A24F6B8-C254-4BA5-804F-3FA91322AC4B}"/>
                  </a:ext>
                </a:extLst>
              </p:cNvPr>
              <p:cNvSpPr txBox="1"/>
              <p:nvPr/>
            </p:nvSpPr>
            <p:spPr>
              <a:xfrm>
                <a:off x="5442004" y="3320294"/>
                <a:ext cx="66906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问题转换后，训练的模型能够“成功分辨出每个正负样本的能力”就等价于“根据当前上下文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预测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个时刻后的数据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的能力”。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A24F6B8-C254-4BA5-804F-3FA91322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04" y="3320294"/>
                <a:ext cx="6690674" cy="646331"/>
              </a:xfrm>
              <a:prstGeom prst="rect">
                <a:avLst/>
              </a:prstGeom>
              <a:blipFill>
                <a:blip r:embed="rId4"/>
                <a:stretch>
                  <a:fillRect l="-820" t="-5660" r="-410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6BC4F2-3FB4-4A35-A9B0-E9410987D1FB}"/>
              </a:ext>
            </a:extLst>
          </p:cNvPr>
          <p:cNvSpPr txBox="1"/>
          <p:nvPr/>
        </p:nvSpPr>
        <p:spPr>
          <a:xfrm>
            <a:off x="5420413" y="4445113"/>
            <a:ext cx="633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</a:t>
            </a:r>
            <a:r>
              <a:rPr lang="en-US" altLang="zh-CN" dirty="0"/>
              <a:t>lpp</a:t>
            </a:r>
            <a:r>
              <a:rPr lang="zh-CN" altLang="en-US" dirty="0"/>
              <a:t>文章是从</a:t>
            </a:r>
            <a:r>
              <a:rPr lang="en-US" altLang="zh-CN" dirty="0"/>
              <a:t>Neg sampling</a:t>
            </a:r>
            <a:r>
              <a:rPr lang="zh-CN" altLang="en-US" dirty="0"/>
              <a:t>的角度出发的，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dirty="0"/>
          </a:p>
          <a:p>
            <a:r>
              <a:rPr lang="zh-CN" altLang="en-US" dirty="0"/>
              <a:t>取正样本即拉普拉斯矩阵，负样本随机取样</a:t>
            </a:r>
            <a:r>
              <a:rPr lang="en-US" altLang="zh-CN" dirty="0"/>
              <a:t>.</a:t>
            </a:r>
            <a:r>
              <a:rPr lang="zh-CN" altLang="en-US" dirty="0"/>
              <a:t>然后计算损失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平常所看到的一些对比论文是从</a:t>
            </a:r>
            <a:r>
              <a:rPr lang="en-US" altLang="zh-CN" dirty="0"/>
              <a:t>Info-NCE</a:t>
            </a:r>
            <a:r>
              <a:rPr lang="zh-CN" altLang="en-US" dirty="0"/>
              <a:t>角度出发的</a:t>
            </a:r>
          </a:p>
          <a:p>
            <a:r>
              <a:rPr lang="zh-CN" altLang="en-US" dirty="0"/>
              <a:t>例如多模态文章中，取各个视图之间的正样本对、负样本对，确定好得分函数</a:t>
            </a:r>
            <a:r>
              <a:rPr lang="en-US" altLang="zh-CN" dirty="0"/>
              <a:t>score</a:t>
            </a:r>
            <a:r>
              <a:rPr lang="zh-CN" altLang="en-US" dirty="0"/>
              <a:t>，然后进行对比损失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E1AA5D-C035-4437-A29B-6C880103F8E1}"/>
              </a:ext>
            </a:extLst>
          </p:cNvPr>
          <p:cNvSpPr txBox="1"/>
          <p:nvPr/>
        </p:nvSpPr>
        <p:spPr>
          <a:xfrm>
            <a:off x="2024406" y="4658708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至于为什么互信息最大化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52A84093-41CF-4309-910D-45EA569089DE}"/>
              </a:ext>
            </a:extLst>
          </p:cNvPr>
          <p:cNvSpPr/>
          <p:nvPr/>
        </p:nvSpPr>
        <p:spPr>
          <a:xfrm rot="10800000">
            <a:off x="1611984" y="4602352"/>
            <a:ext cx="254523" cy="601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644160-2F0A-4E32-B7A5-CE869F82F663}"/>
              </a:ext>
            </a:extLst>
          </p:cNvPr>
          <p:cNvSpPr txBox="1"/>
          <p:nvPr/>
        </p:nvSpPr>
        <p:spPr>
          <a:xfrm>
            <a:off x="5920033" y="224174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理解：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A6D692C-16A6-4340-A54C-211CECF47EA3}"/>
              </a:ext>
            </a:extLst>
          </p:cNvPr>
          <p:cNvSpPr/>
          <p:nvPr/>
        </p:nvSpPr>
        <p:spPr>
          <a:xfrm>
            <a:off x="5043340" y="4176074"/>
            <a:ext cx="7051250" cy="216817"/>
          </a:xfrm>
          <a:custGeom>
            <a:avLst/>
            <a:gdLst>
              <a:gd name="connsiteX0" fmla="*/ 0 w 7051250"/>
              <a:gd name="connsiteY0" fmla="*/ 94268 h 216817"/>
              <a:gd name="connsiteX1" fmla="*/ 782425 w 7051250"/>
              <a:gd name="connsiteY1" fmla="*/ 9427 h 216817"/>
              <a:gd name="connsiteX2" fmla="*/ 1093509 w 7051250"/>
              <a:gd name="connsiteY2" fmla="*/ 0 h 216817"/>
              <a:gd name="connsiteX3" fmla="*/ 1366887 w 7051250"/>
              <a:gd name="connsiteY3" fmla="*/ 94268 h 216817"/>
              <a:gd name="connsiteX4" fmla="*/ 1517716 w 7051250"/>
              <a:gd name="connsiteY4" fmla="*/ 179110 h 216817"/>
              <a:gd name="connsiteX5" fmla="*/ 1725105 w 7051250"/>
              <a:gd name="connsiteY5" fmla="*/ 197963 h 216817"/>
              <a:gd name="connsiteX6" fmla="*/ 2205872 w 7051250"/>
              <a:gd name="connsiteY6" fmla="*/ 216817 h 216817"/>
              <a:gd name="connsiteX7" fmla="*/ 3026004 w 7051250"/>
              <a:gd name="connsiteY7" fmla="*/ 131975 h 216817"/>
              <a:gd name="connsiteX8" fmla="*/ 3242821 w 7051250"/>
              <a:gd name="connsiteY8" fmla="*/ 141402 h 216817"/>
              <a:gd name="connsiteX9" fmla="*/ 3912124 w 7051250"/>
              <a:gd name="connsiteY9" fmla="*/ 169683 h 216817"/>
              <a:gd name="connsiteX10" fmla="*/ 4289196 w 7051250"/>
              <a:gd name="connsiteY10" fmla="*/ 160256 h 216817"/>
              <a:gd name="connsiteX11" fmla="*/ 4741683 w 7051250"/>
              <a:gd name="connsiteY11" fmla="*/ 103695 h 216817"/>
              <a:gd name="connsiteX12" fmla="*/ 5307291 w 7051250"/>
              <a:gd name="connsiteY12" fmla="*/ 141402 h 216817"/>
              <a:gd name="connsiteX13" fmla="*/ 5797485 w 7051250"/>
              <a:gd name="connsiteY13" fmla="*/ 160256 h 216817"/>
              <a:gd name="connsiteX14" fmla="*/ 6353666 w 7051250"/>
              <a:gd name="connsiteY14" fmla="*/ 169683 h 216817"/>
              <a:gd name="connsiteX15" fmla="*/ 6608190 w 7051250"/>
              <a:gd name="connsiteY15" fmla="*/ 160256 h 216817"/>
              <a:gd name="connsiteX16" fmla="*/ 6693031 w 7051250"/>
              <a:gd name="connsiteY16" fmla="*/ 150829 h 216817"/>
              <a:gd name="connsiteX17" fmla="*/ 6749592 w 7051250"/>
              <a:gd name="connsiteY17" fmla="*/ 141402 h 216817"/>
              <a:gd name="connsiteX18" fmla="*/ 6947555 w 7051250"/>
              <a:gd name="connsiteY18" fmla="*/ 103695 h 216817"/>
              <a:gd name="connsiteX19" fmla="*/ 7051250 w 7051250"/>
              <a:gd name="connsiteY19" fmla="*/ 75415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51250" h="216817">
                <a:moveTo>
                  <a:pt x="0" y="94268"/>
                </a:moveTo>
                <a:cubicBezTo>
                  <a:pt x="267930" y="40681"/>
                  <a:pt x="351074" y="22499"/>
                  <a:pt x="782425" y="9427"/>
                </a:cubicBezTo>
                <a:lnTo>
                  <a:pt x="1093509" y="0"/>
                </a:lnTo>
                <a:cubicBezTo>
                  <a:pt x="1184635" y="31423"/>
                  <a:pt x="1278086" y="56774"/>
                  <a:pt x="1366887" y="94268"/>
                </a:cubicBezTo>
                <a:cubicBezTo>
                  <a:pt x="1420029" y="116706"/>
                  <a:pt x="1462306" y="163070"/>
                  <a:pt x="1517716" y="179110"/>
                </a:cubicBezTo>
                <a:cubicBezTo>
                  <a:pt x="1584393" y="198411"/>
                  <a:pt x="1655794" y="194165"/>
                  <a:pt x="1725105" y="197963"/>
                </a:cubicBezTo>
                <a:cubicBezTo>
                  <a:pt x="1885244" y="206738"/>
                  <a:pt x="2045616" y="210532"/>
                  <a:pt x="2205872" y="216817"/>
                </a:cubicBezTo>
                <a:cubicBezTo>
                  <a:pt x="2245282" y="212294"/>
                  <a:pt x="2850593" y="135555"/>
                  <a:pt x="3026004" y="131975"/>
                </a:cubicBezTo>
                <a:cubicBezTo>
                  <a:pt x="3098330" y="130499"/>
                  <a:pt x="3170526" y="138820"/>
                  <a:pt x="3242821" y="141402"/>
                </a:cubicBezTo>
                <a:cubicBezTo>
                  <a:pt x="3811155" y="161700"/>
                  <a:pt x="3291557" y="137021"/>
                  <a:pt x="3912124" y="169683"/>
                </a:cubicBezTo>
                <a:cubicBezTo>
                  <a:pt x="4037815" y="166541"/>
                  <a:pt x="4163696" y="167862"/>
                  <a:pt x="4289196" y="160256"/>
                </a:cubicBezTo>
                <a:cubicBezTo>
                  <a:pt x="4376248" y="154980"/>
                  <a:pt x="4645684" y="116786"/>
                  <a:pt x="4741683" y="103695"/>
                </a:cubicBezTo>
                <a:lnTo>
                  <a:pt x="5307291" y="141402"/>
                </a:lnTo>
                <a:cubicBezTo>
                  <a:pt x="5470576" y="150149"/>
                  <a:pt x="5797485" y="160256"/>
                  <a:pt x="5797485" y="160256"/>
                </a:cubicBezTo>
                <a:cubicBezTo>
                  <a:pt x="6303203" y="138268"/>
                  <a:pt x="5666879" y="158781"/>
                  <a:pt x="6353666" y="169683"/>
                </a:cubicBezTo>
                <a:cubicBezTo>
                  <a:pt x="6438555" y="171030"/>
                  <a:pt x="6523349" y="163398"/>
                  <a:pt x="6608190" y="160256"/>
                </a:cubicBezTo>
                <a:cubicBezTo>
                  <a:pt x="6636470" y="157114"/>
                  <a:pt x="6664826" y="154590"/>
                  <a:pt x="6693031" y="150829"/>
                </a:cubicBezTo>
                <a:cubicBezTo>
                  <a:pt x="6711977" y="148303"/>
                  <a:pt x="6730798" y="144882"/>
                  <a:pt x="6749592" y="141402"/>
                </a:cubicBezTo>
                <a:cubicBezTo>
                  <a:pt x="6815643" y="129170"/>
                  <a:pt x="6882031" y="118491"/>
                  <a:pt x="6947555" y="103695"/>
                </a:cubicBezTo>
                <a:cubicBezTo>
                  <a:pt x="7076795" y="74512"/>
                  <a:pt x="7005955" y="75415"/>
                  <a:pt x="7051250" y="754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F1BE43-B7E3-427C-B236-47D7BFFCCAA9}"/>
              </a:ext>
            </a:extLst>
          </p:cNvPr>
          <p:cNvSpPr txBox="1"/>
          <p:nvPr/>
        </p:nvSpPr>
        <p:spPr>
          <a:xfrm>
            <a:off x="1055802" y="5657671"/>
            <a:ext cx="3721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negative sampling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sigmoid function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，使用了线性函数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WGAN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一样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。另外对输出函数或者参数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Lipschit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82F160D-FF0B-41AF-9CF2-40E99F9B41E9}"/>
              </a:ext>
            </a:extLst>
          </p:cNvPr>
          <p:cNvSpPr/>
          <p:nvPr/>
        </p:nvSpPr>
        <p:spPr>
          <a:xfrm>
            <a:off x="65988" y="150829"/>
            <a:ext cx="5109656" cy="5269583"/>
          </a:xfrm>
          <a:custGeom>
            <a:avLst/>
            <a:gdLst>
              <a:gd name="connsiteX0" fmla="*/ 5043340 w 5109656"/>
              <a:gd name="connsiteY0" fmla="*/ 0 h 5269583"/>
              <a:gd name="connsiteX1" fmla="*/ 5109327 w 5109656"/>
              <a:gd name="connsiteY1" fmla="*/ 348792 h 5269583"/>
              <a:gd name="connsiteX2" fmla="*/ 5081047 w 5109656"/>
              <a:gd name="connsiteY2" fmla="*/ 1046375 h 5269583"/>
              <a:gd name="connsiteX3" fmla="*/ 5062193 w 5109656"/>
              <a:gd name="connsiteY3" fmla="*/ 1376313 h 5269583"/>
              <a:gd name="connsiteX4" fmla="*/ 5090474 w 5109656"/>
              <a:gd name="connsiteY4" fmla="*/ 2073897 h 5269583"/>
              <a:gd name="connsiteX5" fmla="*/ 5033913 w 5109656"/>
              <a:gd name="connsiteY5" fmla="*/ 2498103 h 5269583"/>
              <a:gd name="connsiteX6" fmla="*/ 4986779 w 5109656"/>
              <a:gd name="connsiteY6" fmla="*/ 2630078 h 5269583"/>
              <a:gd name="connsiteX7" fmla="*/ 4873657 w 5109656"/>
              <a:gd name="connsiteY7" fmla="*/ 2865748 h 5269583"/>
              <a:gd name="connsiteX8" fmla="*/ 4798243 w 5109656"/>
              <a:gd name="connsiteY8" fmla="*/ 3120272 h 5269583"/>
              <a:gd name="connsiteX9" fmla="*/ 4760536 w 5109656"/>
              <a:gd name="connsiteY9" fmla="*/ 3346515 h 5269583"/>
              <a:gd name="connsiteX10" fmla="*/ 4732255 w 5109656"/>
              <a:gd name="connsiteY10" fmla="*/ 3487917 h 5269583"/>
              <a:gd name="connsiteX11" fmla="*/ 4713402 w 5109656"/>
              <a:gd name="connsiteY11" fmla="*/ 3648173 h 5269583"/>
              <a:gd name="connsiteX12" fmla="*/ 4647414 w 5109656"/>
              <a:gd name="connsiteY12" fmla="*/ 3921550 h 5269583"/>
              <a:gd name="connsiteX13" fmla="*/ 4703975 w 5109656"/>
              <a:gd name="connsiteY13" fmla="*/ 4166647 h 5269583"/>
              <a:gd name="connsiteX14" fmla="*/ 4751109 w 5109656"/>
              <a:gd name="connsiteY14" fmla="*/ 4251489 h 5269583"/>
              <a:gd name="connsiteX15" fmla="*/ 4788816 w 5109656"/>
              <a:gd name="connsiteY15" fmla="*/ 4336330 h 5269583"/>
              <a:gd name="connsiteX16" fmla="*/ 4769963 w 5109656"/>
              <a:gd name="connsiteY16" fmla="*/ 4572000 h 5269583"/>
              <a:gd name="connsiteX17" fmla="*/ 4760536 w 5109656"/>
              <a:gd name="connsiteY17" fmla="*/ 4619134 h 5269583"/>
              <a:gd name="connsiteX18" fmla="*/ 4741682 w 5109656"/>
              <a:gd name="connsiteY18" fmla="*/ 4647414 h 5269583"/>
              <a:gd name="connsiteX19" fmla="*/ 4694548 w 5109656"/>
              <a:gd name="connsiteY19" fmla="*/ 4788816 h 5269583"/>
              <a:gd name="connsiteX20" fmla="*/ 4675694 w 5109656"/>
              <a:gd name="connsiteY20" fmla="*/ 4845377 h 5269583"/>
              <a:gd name="connsiteX21" fmla="*/ 4637987 w 5109656"/>
              <a:gd name="connsiteY21" fmla="*/ 4920792 h 5269583"/>
              <a:gd name="connsiteX22" fmla="*/ 4515439 w 5109656"/>
              <a:gd name="connsiteY22" fmla="*/ 4986779 h 5269583"/>
              <a:gd name="connsiteX23" fmla="*/ 4308049 w 5109656"/>
              <a:gd name="connsiteY23" fmla="*/ 5033913 h 5269583"/>
              <a:gd name="connsiteX24" fmla="*/ 4157220 w 5109656"/>
              <a:gd name="connsiteY24" fmla="*/ 5062194 h 5269583"/>
              <a:gd name="connsiteX25" fmla="*/ 3930977 w 5109656"/>
              <a:gd name="connsiteY25" fmla="*/ 5109328 h 5269583"/>
              <a:gd name="connsiteX26" fmla="*/ 3563332 w 5109656"/>
              <a:gd name="connsiteY26" fmla="*/ 5099901 h 5269583"/>
              <a:gd name="connsiteX27" fmla="*/ 3355942 w 5109656"/>
              <a:gd name="connsiteY27" fmla="*/ 5081047 h 5269583"/>
              <a:gd name="connsiteX28" fmla="*/ 3223967 w 5109656"/>
              <a:gd name="connsiteY28" fmla="*/ 5071620 h 5269583"/>
              <a:gd name="connsiteX29" fmla="*/ 2875175 w 5109656"/>
              <a:gd name="connsiteY29" fmla="*/ 5024486 h 5269583"/>
              <a:gd name="connsiteX30" fmla="*/ 2545237 w 5109656"/>
              <a:gd name="connsiteY30" fmla="*/ 5052767 h 5269583"/>
              <a:gd name="connsiteX31" fmla="*/ 2092750 w 5109656"/>
              <a:gd name="connsiteY31" fmla="*/ 5147035 h 5269583"/>
              <a:gd name="connsiteX32" fmla="*/ 1960775 w 5109656"/>
              <a:gd name="connsiteY32" fmla="*/ 5165889 h 5269583"/>
              <a:gd name="connsiteX33" fmla="*/ 1819373 w 5109656"/>
              <a:gd name="connsiteY33" fmla="*/ 5175315 h 5269583"/>
              <a:gd name="connsiteX34" fmla="*/ 1706251 w 5109656"/>
              <a:gd name="connsiteY34" fmla="*/ 5194169 h 5269583"/>
              <a:gd name="connsiteX35" fmla="*/ 1611983 w 5109656"/>
              <a:gd name="connsiteY35" fmla="*/ 5203596 h 5269583"/>
              <a:gd name="connsiteX36" fmla="*/ 1357459 w 5109656"/>
              <a:gd name="connsiteY36" fmla="*/ 5269583 h 5269583"/>
              <a:gd name="connsiteX37" fmla="*/ 1093509 w 5109656"/>
              <a:gd name="connsiteY37" fmla="*/ 5250730 h 5269583"/>
              <a:gd name="connsiteX38" fmla="*/ 1055802 w 5109656"/>
              <a:gd name="connsiteY38" fmla="*/ 5241303 h 5269583"/>
              <a:gd name="connsiteX39" fmla="*/ 980387 w 5109656"/>
              <a:gd name="connsiteY39" fmla="*/ 5231876 h 5269583"/>
              <a:gd name="connsiteX40" fmla="*/ 744717 w 5109656"/>
              <a:gd name="connsiteY40" fmla="*/ 5175315 h 5269583"/>
              <a:gd name="connsiteX41" fmla="*/ 659876 w 5109656"/>
              <a:gd name="connsiteY41" fmla="*/ 5156462 h 5269583"/>
              <a:gd name="connsiteX42" fmla="*/ 612742 w 5109656"/>
              <a:gd name="connsiteY42" fmla="*/ 5147035 h 5269583"/>
              <a:gd name="connsiteX43" fmla="*/ 329938 w 5109656"/>
              <a:gd name="connsiteY43" fmla="*/ 5118755 h 5269583"/>
              <a:gd name="connsiteX44" fmla="*/ 197963 w 5109656"/>
              <a:gd name="connsiteY44" fmla="*/ 5081047 h 5269583"/>
              <a:gd name="connsiteX45" fmla="*/ 113121 w 5109656"/>
              <a:gd name="connsiteY45" fmla="*/ 5062194 h 5269583"/>
              <a:gd name="connsiteX46" fmla="*/ 65987 w 5109656"/>
              <a:gd name="connsiteY46" fmla="*/ 5043340 h 5269583"/>
              <a:gd name="connsiteX47" fmla="*/ 28280 w 5109656"/>
              <a:gd name="connsiteY47" fmla="*/ 5033913 h 5269583"/>
              <a:gd name="connsiteX48" fmla="*/ 0 w 5109656"/>
              <a:gd name="connsiteY48" fmla="*/ 5024486 h 5269583"/>
              <a:gd name="connsiteX49" fmla="*/ 28280 w 5109656"/>
              <a:gd name="connsiteY49" fmla="*/ 5005633 h 526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09656" h="5269583">
                <a:moveTo>
                  <a:pt x="5043340" y="0"/>
                </a:moveTo>
                <a:cubicBezTo>
                  <a:pt x="5065336" y="116264"/>
                  <a:pt x="5114120" y="230563"/>
                  <a:pt x="5109327" y="348792"/>
                </a:cubicBezTo>
                <a:cubicBezTo>
                  <a:pt x="5099900" y="581320"/>
                  <a:pt x="5093279" y="813978"/>
                  <a:pt x="5081047" y="1046375"/>
                </a:cubicBezTo>
                <a:cubicBezTo>
                  <a:pt x="5068972" y="1275789"/>
                  <a:pt x="5075349" y="1165815"/>
                  <a:pt x="5062193" y="1376313"/>
                </a:cubicBezTo>
                <a:cubicBezTo>
                  <a:pt x="5096052" y="1697967"/>
                  <a:pt x="5118029" y="1755051"/>
                  <a:pt x="5090474" y="2073897"/>
                </a:cubicBezTo>
                <a:cubicBezTo>
                  <a:pt x="5078192" y="2216021"/>
                  <a:pt x="5081893" y="2363760"/>
                  <a:pt x="5033913" y="2498103"/>
                </a:cubicBezTo>
                <a:cubicBezTo>
                  <a:pt x="5018202" y="2542095"/>
                  <a:pt x="5005445" y="2587256"/>
                  <a:pt x="4986779" y="2630078"/>
                </a:cubicBezTo>
                <a:cubicBezTo>
                  <a:pt x="4951960" y="2709957"/>
                  <a:pt x="4902964" y="2783687"/>
                  <a:pt x="4873657" y="2865748"/>
                </a:cubicBezTo>
                <a:cubicBezTo>
                  <a:pt x="4828980" y="2990844"/>
                  <a:pt x="4822167" y="2993814"/>
                  <a:pt x="4798243" y="3120272"/>
                </a:cubicBezTo>
                <a:cubicBezTo>
                  <a:pt x="4784031" y="3195394"/>
                  <a:pt x="4775530" y="3271545"/>
                  <a:pt x="4760536" y="3346515"/>
                </a:cubicBezTo>
                <a:cubicBezTo>
                  <a:pt x="4751109" y="3393649"/>
                  <a:pt x="4739675" y="3440426"/>
                  <a:pt x="4732255" y="3487917"/>
                </a:cubicBezTo>
                <a:cubicBezTo>
                  <a:pt x="4723952" y="3541059"/>
                  <a:pt x="4723730" y="3595387"/>
                  <a:pt x="4713402" y="3648173"/>
                </a:cubicBezTo>
                <a:cubicBezTo>
                  <a:pt x="4695402" y="3740171"/>
                  <a:pt x="4647414" y="3921550"/>
                  <a:pt x="4647414" y="3921550"/>
                </a:cubicBezTo>
                <a:cubicBezTo>
                  <a:pt x="4666268" y="4003249"/>
                  <a:pt x="4678836" y="4086658"/>
                  <a:pt x="4703975" y="4166647"/>
                </a:cubicBezTo>
                <a:cubicBezTo>
                  <a:pt x="4713675" y="4197510"/>
                  <a:pt x="4736641" y="4222553"/>
                  <a:pt x="4751109" y="4251489"/>
                </a:cubicBezTo>
                <a:cubicBezTo>
                  <a:pt x="4764949" y="4279169"/>
                  <a:pt x="4776247" y="4308050"/>
                  <a:pt x="4788816" y="4336330"/>
                </a:cubicBezTo>
                <a:cubicBezTo>
                  <a:pt x="4782532" y="4414887"/>
                  <a:pt x="4777805" y="4493583"/>
                  <a:pt x="4769963" y="4572000"/>
                </a:cubicBezTo>
                <a:cubicBezTo>
                  <a:pt x="4768369" y="4587943"/>
                  <a:pt x="4766162" y="4604132"/>
                  <a:pt x="4760536" y="4619134"/>
                </a:cubicBezTo>
                <a:cubicBezTo>
                  <a:pt x="4756558" y="4629742"/>
                  <a:pt x="4747967" y="4637987"/>
                  <a:pt x="4741682" y="4647414"/>
                </a:cubicBezTo>
                <a:cubicBezTo>
                  <a:pt x="4709560" y="4759841"/>
                  <a:pt x="4737776" y="4667778"/>
                  <a:pt x="4694548" y="4788816"/>
                </a:cubicBezTo>
                <a:cubicBezTo>
                  <a:pt x="4687864" y="4807532"/>
                  <a:pt x="4683523" y="4827110"/>
                  <a:pt x="4675694" y="4845377"/>
                </a:cubicBezTo>
                <a:cubicBezTo>
                  <a:pt x="4664623" y="4871210"/>
                  <a:pt x="4662087" y="4906332"/>
                  <a:pt x="4637987" y="4920792"/>
                </a:cubicBezTo>
                <a:cubicBezTo>
                  <a:pt x="4598253" y="4944632"/>
                  <a:pt x="4558923" y="4969868"/>
                  <a:pt x="4515439" y="4986779"/>
                </a:cubicBezTo>
                <a:cubicBezTo>
                  <a:pt x="4432799" y="5018917"/>
                  <a:pt x="4397315" y="5017973"/>
                  <a:pt x="4308049" y="5033913"/>
                </a:cubicBezTo>
                <a:lnTo>
                  <a:pt x="4157220" y="5062194"/>
                </a:lnTo>
                <a:cubicBezTo>
                  <a:pt x="3851203" y="5125508"/>
                  <a:pt x="4200980" y="5060236"/>
                  <a:pt x="3930977" y="5109328"/>
                </a:cubicBezTo>
                <a:cubicBezTo>
                  <a:pt x="3808429" y="5106186"/>
                  <a:pt x="3685773" y="5105923"/>
                  <a:pt x="3563332" y="5099901"/>
                </a:cubicBezTo>
                <a:cubicBezTo>
                  <a:pt x="3494001" y="5096491"/>
                  <a:pt x="3425117" y="5086812"/>
                  <a:pt x="3355942" y="5081047"/>
                </a:cubicBezTo>
                <a:cubicBezTo>
                  <a:pt x="3311991" y="5077384"/>
                  <a:pt x="3267959" y="5074762"/>
                  <a:pt x="3223967" y="5071620"/>
                </a:cubicBezTo>
                <a:cubicBezTo>
                  <a:pt x="3127974" y="5054680"/>
                  <a:pt x="2970442" y="5022754"/>
                  <a:pt x="2875175" y="5024486"/>
                </a:cubicBezTo>
                <a:cubicBezTo>
                  <a:pt x="2764811" y="5026493"/>
                  <a:pt x="2655216" y="5043340"/>
                  <a:pt x="2545237" y="5052767"/>
                </a:cubicBezTo>
                <a:cubicBezTo>
                  <a:pt x="2403558" y="5085462"/>
                  <a:pt x="2222604" y="5128484"/>
                  <a:pt x="2092750" y="5147035"/>
                </a:cubicBezTo>
                <a:cubicBezTo>
                  <a:pt x="2048758" y="5153320"/>
                  <a:pt x="2004977" y="5161316"/>
                  <a:pt x="1960775" y="5165889"/>
                </a:cubicBezTo>
                <a:cubicBezTo>
                  <a:pt x="1913787" y="5170750"/>
                  <a:pt x="1866507" y="5172173"/>
                  <a:pt x="1819373" y="5175315"/>
                </a:cubicBezTo>
                <a:cubicBezTo>
                  <a:pt x="1781666" y="5181600"/>
                  <a:pt x="1744128" y="5189004"/>
                  <a:pt x="1706251" y="5194169"/>
                </a:cubicBezTo>
                <a:cubicBezTo>
                  <a:pt x="1674961" y="5198436"/>
                  <a:pt x="1643071" y="5198045"/>
                  <a:pt x="1611983" y="5203596"/>
                </a:cubicBezTo>
                <a:cubicBezTo>
                  <a:pt x="1469269" y="5229081"/>
                  <a:pt x="1468421" y="5232597"/>
                  <a:pt x="1357459" y="5269583"/>
                </a:cubicBezTo>
                <a:cubicBezTo>
                  <a:pt x="1269476" y="5263299"/>
                  <a:pt x="1181331" y="5258963"/>
                  <a:pt x="1093509" y="5250730"/>
                </a:cubicBezTo>
                <a:cubicBezTo>
                  <a:pt x="1080610" y="5249521"/>
                  <a:pt x="1068582" y="5243433"/>
                  <a:pt x="1055802" y="5241303"/>
                </a:cubicBezTo>
                <a:cubicBezTo>
                  <a:pt x="1030813" y="5237138"/>
                  <a:pt x="1005170" y="5237133"/>
                  <a:pt x="980387" y="5231876"/>
                </a:cubicBezTo>
                <a:cubicBezTo>
                  <a:pt x="901358" y="5215112"/>
                  <a:pt x="823357" y="5193818"/>
                  <a:pt x="744717" y="5175315"/>
                </a:cubicBezTo>
                <a:cubicBezTo>
                  <a:pt x="716517" y="5168680"/>
                  <a:pt x="688203" y="5162532"/>
                  <a:pt x="659876" y="5156462"/>
                </a:cubicBezTo>
                <a:cubicBezTo>
                  <a:pt x="644209" y="5153105"/>
                  <a:pt x="628699" y="5148486"/>
                  <a:pt x="612742" y="5147035"/>
                </a:cubicBezTo>
                <a:cubicBezTo>
                  <a:pt x="449261" y="5132173"/>
                  <a:pt x="543564" y="5141241"/>
                  <a:pt x="329938" y="5118755"/>
                </a:cubicBezTo>
                <a:cubicBezTo>
                  <a:pt x="285946" y="5106186"/>
                  <a:pt x="242234" y="5092596"/>
                  <a:pt x="197963" y="5081047"/>
                </a:cubicBezTo>
                <a:cubicBezTo>
                  <a:pt x="169931" y="5073734"/>
                  <a:pt x="140977" y="5070153"/>
                  <a:pt x="113121" y="5062194"/>
                </a:cubicBezTo>
                <a:cubicBezTo>
                  <a:pt x="96850" y="5057545"/>
                  <a:pt x="82040" y="5048691"/>
                  <a:pt x="65987" y="5043340"/>
                </a:cubicBezTo>
                <a:cubicBezTo>
                  <a:pt x="53696" y="5039243"/>
                  <a:pt x="40737" y="5037472"/>
                  <a:pt x="28280" y="5033913"/>
                </a:cubicBezTo>
                <a:cubicBezTo>
                  <a:pt x="18726" y="5031183"/>
                  <a:pt x="0" y="5034423"/>
                  <a:pt x="0" y="5024486"/>
                </a:cubicBezTo>
                <a:cubicBezTo>
                  <a:pt x="0" y="5013157"/>
                  <a:pt x="18853" y="5011917"/>
                  <a:pt x="28280" y="50056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080668-EA05-46DE-9D5E-53B74157ACB5}"/>
              </a:ext>
            </a:extLst>
          </p:cNvPr>
          <p:cNvSpPr txBox="1"/>
          <p:nvPr/>
        </p:nvSpPr>
        <p:spPr>
          <a:xfrm>
            <a:off x="8083485" y="1607160"/>
            <a:ext cx="388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sampledNCE</a:t>
            </a:r>
            <a:r>
              <a:rPr lang="zh-CN" altLang="en-US" dirty="0"/>
              <a:t>框架：</a:t>
            </a:r>
            <a:endParaRPr lang="en-US" altLang="zh-CN" dirty="0"/>
          </a:p>
          <a:p>
            <a:r>
              <a:rPr lang="zh-CN" altLang="en-US" dirty="0"/>
              <a:t>正采样</a:t>
            </a:r>
            <a:r>
              <a:rPr lang="en-US" altLang="zh-CN" dirty="0"/>
              <a:t>+</a:t>
            </a:r>
            <a:r>
              <a:rPr lang="zh-CN" altLang="en-US" dirty="0"/>
              <a:t>负采样</a:t>
            </a:r>
            <a:r>
              <a:rPr lang="en-US" altLang="zh-CN" dirty="0"/>
              <a:t> </a:t>
            </a:r>
            <a:r>
              <a:rPr lang="zh-CN" altLang="en-US" dirty="0"/>
              <a:t>有自己的特色</a:t>
            </a:r>
          </a:p>
        </p:txBody>
      </p:sp>
    </p:spTree>
    <p:extLst>
      <p:ext uri="{BB962C8B-B14F-4D97-AF65-F5344CB8AC3E}">
        <p14:creationId xmlns:p14="http://schemas.microsoft.com/office/powerpoint/2010/main" val="20325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AFEF4C8-12A6-4E6D-A7F6-BC36E1DE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64" y="742997"/>
            <a:ext cx="9050910" cy="26168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02E39E-7C40-4B57-B611-ED77DF3CD6F2}"/>
              </a:ext>
            </a:extLst>
          </p:cNvPr>
          <p:cNvSpPr txBox="1"/>
          <p:nvPr/>
        </p:nvSpPr>
        <p:spPr>
          <a:xfrm>
            <a:off x="2769514" y="4828176"/>
            <a:ext cx="727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[35] Understanding negative sampling in graph representation learning.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52B8CD-FCAA-4ADA-9111-71E76937A6DC}"/>
              </a:ext>
            </a:extLst>
          </p:cNvPr>
          <p:cNvSpPr txBox="1"/>
          <p:nvPr/>
        </p:nvSpPr>
        <p:spPr>
          <a:xfrm>
            <a:off x="2769514" y="4236942"/>
            <a:ext cx="625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[29] Line: Large scale information network embedding.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F7BB85-894C-4EB5-BCFB-EC14AD89DDB4}"/>
              </a:ext>
            </a:extLst>
          </p:cNvPr>
          <p:cNvSpPr txBox="1"/>
          <p:nvPr/>
        </p:nvSpPr>
        <p:spPr>
          <a:xfrm>
            <a:off x="2769514" y="363952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[10] Inductive representation learning on large graphs.</a:t>
            </a:r>
            <a:endParaRPr lang="zh-CN" altLang="en-US" dirty="0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F3E41F8A-5506-4BBB-A7C2-9B988E1C5CDD}"/>
              </a:ext>
            </a:extLst>
          </p:cNvPr>
          <p:cNvSpPr/>
          <p:nvPr/>
        </p:nvSpPr>
        <p:spPr>
          <a:xfrm>
            <a:off x="2152454" y="3450647"/>
            <a:ext cx="361954" cy="19419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01839-A3C6-4209-BF9C-9D547AD1C21E}"/>
              </a:ext>
            </a:extLst>
          </p:cNvPr>
          <p:cNvSpPr txBox="1"/>
          <p:nvPr/>
        </p:nvSpPr>
        <p:spPr>
          <a:xfrm>
            <a:off x="580139" y="4168226"/>
            <a:ext cx="157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SampledNCE</a:t>
            </a:r>
            <a:r>
              <a:rPr lang="zh-CN" altLang="en-US" b="1" dirty="0"/>
              <a:t>框架下的论文</a:t>
            </a:r>
          </a:p>
        </p:txBody>
      </p:sp>
    </p:spTree>
    <p:extLst>
      <p:ext uri="{BB962C8B-B14F-4D97-AF65-F5344CB8AC3E}">
        <p14:creationId xmlns:p14="http://schemas.microsoft.com/office/powerpoint/2010/main" val="422137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590AE45-B551-4D46-9020-9519D394C89D}"/>
              </a:ext>
            </a:extLst>
          </p:cNvPr>
          <p:cNvSpPr txBox="1"/>
          <p:nvPr/>
        </p:nvSpPr>
        <p:spPr>
          <a:xfrm>
            <a:off x="1709727" y="275618"/>
            <a:ext cx="7556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[10] Inductive representation learning on large grpahs.  </a:t>
            </a:r>
            <a:r>
              <a:rPr lang="zh-CN" altLang="en-US" b="1" dirty="0"/>
              <a:t>（</a:t>
            </a:r>
            <a:r>
              <a:rPr lang="en-US" altLang="zh-CN" b="1" dirty="0"/>
              <a:t>GraphSAGE</a:t>
            </a:r>
            <a:r>
              <a:rPr lang="zh-CN" altLang="en-US" b="1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1ECCB3-B6CC-4AF0-A178-3C5D79B73F26}"/>
              </a:ext>
            </a:extLst>
          </p:cNvPr>
          <p:cNvSpPr txBox="1"/>
          <p:nvPr/>
        </p:nvSpPr>
        <p:spPr>
          <a:xfrm>
            <a:off x="1356332" y="785712"/>
            <a:ext cx="947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Motivation</a:t>
            </a:r>
            <a:r>
              <a:rPr lang="zh-CN" altLang="en-US" dirty="0"/>
              <a:t>：之前的图网络表示学习的transductive，没有扩展性，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不能直接泛化到未知节点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/>
          </a:p>
          <a:p>
            <a:r>
              <a:rPr lang="zh-CN" altLang="en-US" dirty="0"/>
              <a:t>提出了一个inductive的GraphSAGE算法，相比之前的方法，之前都是保存了映射后的结果，而GraphSAGE保存了生成embedding的映射，可扩展性更强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6D0AB2-B2A0-4F5F-8964-66D1E7BB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47" y="1986041"/>
            <a:ext cx="6553453" cy="257297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70B2478-5F2C-45E8-B6DF-CF508EC3B6D3}"/>
              </a:ext>
            </a:extLst>
          </p:cNvPr>
          <p:cNvSpPr txBox="1"/>
          <p:nvPr/>
        </p:nvSpPr>
        <p:spPr>
          <a:xfrm>
            <a:off x="1564" y="2626505"/>
            <a:ext cx="60944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对邻居进行随机采样，</a:t>
            </a:r>
            <a:endParaRPr lang="en-US" altLang="zh-CN" sz="1400" dirty="0"/>
          </a:p>
          <a:p>
            <a:r>
              <a:rPr lang="zh-CN" altLang="en-US" sz="1400" dirty="0"/>
              <a:t>第一跳采集了</a:t>
            </a:r>
            <a:r>
              <a:rPr lang="en-US" altLang="zh-CN" sz="1400" dirty="0"/>
              <a:t>3</a:t>
            </a:r>
            <a:r>
              <a:rPr lang="zh-CN" altLang="en-US" sz="1400" dirty="0"/>
              <a:t>个邻居，第二跳采集了</a:t>
            </a:r>
            <a:r>
              <a:rPr lang="en-US" altLang="zh-CN" sz="1400" dirty="0"/>
              <a:t>5</a:t>
            </a:r>
            <a:r>
              <a:rPr lang="zh-CN" altLang="en-US" sz="1400" dirty="0"/>
              <a:t>个邻居；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先聚合二跳邻居的特征，生成一跳邻居的</a:t>
            </a:r>
            <a:r>
              <a:rPr lang="en-US" altLang="zh-CN" sz="1400" dirty="0"/>
              <a:t>embedding</a:t>
            </a:r>
            <a:r>
              <a:rPr lang="zh-CN" altLang="en-US" sz="1400" dirty="0"/>
              <a:t>，再聚合一跳的</a:t>
            </a:r>
            <a:r>
              <a:rPr lang="en-US" altLang="zh-CN" sz="1400" dirty="0"/>
              <a:t>embedding</a:t>
            </a:r>
            <a:r>
              <a:rPr lang="zh-CN" altLang="en-US" sz="1400" dirty="0"/>
              <a:t>，生成目标节点的</a:t>
            </a:r>
            <a:r>
              <a:rPr lang="en-US" altLang="zh-CN" sz="1400" dirty="0"/>
              <a:t>embedding</a:t>
            </a:r>
            <a:r>
              <a:rPr lang="zh-CN" altLang="en-US" sz="1400" dirty="0"/>
              <a:t>；</a:t>
            </a:r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 输入全连接网络，得到目标节点的预测值。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63A6CE-0DA1-4AF9-A3BA-54B55E2768E5}"/>
              </a:ext>
            </a:extLst>
          </p:cNvPr>
          <p:cNvSpPr txBox="1"/>
          <p:nvPr/>
        </p:nvSpPr>
        <p:spPr>
          <a:xfrm>
            <a:off x="122549" y="5299669"/>
            <a:ext cx="11610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</a:t>
            </a:r>
            <a:r>
              <a:rPr lang="zh-CN" altLang="en-US" dirty="0"/>
              <a:t>表示图中任意节点的embedding。v 表示在一个固定长度的随机游走上和节点u一同出现过的节点</a:t>
            </a:r>
            <a:endParaRPr lang="en-US" altLang="zh-CN" dirty="0"/>
          </a:p>
          <a:p>
            <a:r>
              <a:rPr lang="zh-CN" altLang="en-US" dirty="0"/>
              <a:t>P</a:t>
            </a:r>
            <a:r>
              <a:rPr lang="en-US" altLang="zh-CN" dirty="0"/>
              <a:t>_</a:t>
            </a:r>
            <a:r>
              <a:rPr lang="zh-CN" altLang="en-US" dirty="0"/>
              <a:t>n ​ 是负采样的分布 ，Q 表示负采样的数量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其实这个loss很常规，特殊的地方在于生成节点的表示时，利用了相邻节点的特征。 也就是在于前向传播比较特殊。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CAA441-7579-43BE-A37B-265BF680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5" y="4610952"/>
            <a:ext cx="6276975" cy="7810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7FC54FD-0D7C-4A35-8586-A132BD055A73}"/>
              </a:ext>
            </a:extLst>
          </p:cNvPr>
          <p:cNvSpPr txBox="1"/>
          <p:nvPr/>
        </p:nvSpPr>
        <p:spPr>
          <a:xfrm>
            <a:off x="292230" y="4333953"/>
            <a:ext cx="549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在无监督学习中，直接采用</a:t>
            </a:r>
            <a:r>
              <a:rPr lang="en-US" altLang="zh-CN" b="1" dirty="0"/>
              <a:t>SampledNCE</a:t>
            </a:r>
            <a:r>
              <a:rPr lang="zh-CN" altLang="en-US" b="1" dirty="0"/>
              <a:t>这种损失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389898-4C37-411B-99CC-863F03D1B800}"/>
              </a:ext>
            </a:extLst>
          </p:cNvPr>
          <p:cNvSpPr txBox="1"/>
          <p:nvPr/>
        </p:nvSpPr>
        <p:spPr>
          <a:xfrm>
            <a:off x="122549" y="2324564"/>
            <a:ext cx="20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向前传播：</a:t>
            </a:r>
          </a:p>
        </p:txBody>
      </p:sp>
    </p:spTree>
    <p:extLst>
      <p:ext uri="{BB962C8B-B14F-4D97-AF65-F5344CB8AC3E}">
        <p14:creationId xmlns:p14="http://schemas.microsoft.com/office/powerpoint/2010/main" val="98939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590AE45-B551-4D46-9020-9519D394C89D}"/>
              </a:ext>
            </a:extLst>
          </p:cNvPr>
          <p:cNvSpPr txBox="1"/>
          <p:nvPr/>
        </p:nvSpPr>
        <p:spPr>
          <a:xfrm>
            <a:off x="3241435" y="205721"/>
            <a:ext cx="685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[29] Line: Large scale information network embedding. 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1ECCB3-B6CC-4AF0-A178-3C5D79B73F26}"/>
              </a:ext>
            </a:extLst>
          </p:cNvPr>
          <p:cNvSpPr txBox="1"/>
          <p:nvPr/>
        </p:nvSpPr>
        <p:spPr>
          <a:xfrm>
            <a:off x="796232" y="400655"/>
            <a:ext cx="9479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Motivation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现在的大多数嵌入方法在小型网络中适用性非常不错，但当网络包含数百万乃至数百亿节点时，其时间复杂度至少是节点数的二次方。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它们着重于关注节点之间的一阶相似性，及两点之间是否直接相连，而忽略了其二阶相似性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即拥有许多共同的邻节点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因此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模型就是为了在信息网络嵌入至低维空间时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保留其一阶相似以及二阶相似。</a:t>
            </a:r>
            <a:endParaRPr lang="zh-CN" altLang="en-US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9BFFE9F-CA3F-4B5E-A15E-94CD3F527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9E2B3B-FC9A-4BA4-BD64-6723C2B4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99" y="2156810"/>
            <a:ext cx="2972634" cy="173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C6A861-282D-46CD-B6DE-F87B5EFE5663}"/>
              </a:ext>
            </a:extLst>
          </p:cNvPr>
          <p:cNvSpPr txBox="1"/>
          <p:nvPr/>
        </p:nvSpPr>
        <p:spPr>
          <a:xfrm>
            <a:off x="4275329" y="2211359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核心：保留</a:t>
            </a:r>
            <a:r>
              <a:rPr lang="en-US" altLang="zh-CN" dirty="0"/>
              <a:t>local structure</a:t>
            </a:r>
            <a:r>
              <a:rPr lang="zh-CN" altLang="en-US" dirty="0"/>
              <a:t>和</a:t>
            </a:r>
            <a:r>
              <a:rPr lang="en-US" altLang="zh-CN" dirty="0"/>
              <a:t>global structure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first-order proximity:</a:t>
            </a:r>
            <a:r>
              <a:rPr lang="zh-CN" altLang="en-US" dirty="0"/>
              <a:t>两个节点之间相连的边权重越大，这两个节点越相似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second-order proximity:</a:t>
            </a:r>
            <a:r>
              <a:rPr lang="zh-CN" altLang="en-US" dirty="0"/>
              <a:t>两个节点相同的</a:t>
            </a:r>
            <a:r>
              <a:rPr lang="en-US" altLang="zh-CN" dirty="0"/>
              <a:t>neighbors</a:t>
            </a:r>
            <a:r>
              <a:rPr lang="zh-CN" altLang="en-US" dirty="0"/>
              <a:t>越多，这两个节点越相似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3C2484C-07E3-4359-BED5-3960DED67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2"/>
          <a:stretch/>
        </p:blipFill>
        <p:spPr bwMode="auto">
          <a:xfrm>
            <a:off x="344459" y="4058211"/>
            <a:ext cx="2538756" cy="5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05E97BE-FCD6-4FE3-B3F8-15545119E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8" y="4835924"/>
            <a:ext cx="2048377" cy="32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33479A3-1607-41B1-809A-60F81E44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4" y="6378217"/>
            <a:ext cx="2642844" cy="5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ED09D1-EB21-436F-8E18-7C7A18B393A8}"/>
              </a:ext>
            </a:extLst>
          </p:cNvPr>
          <p:cNvCxnSpPr>
            <a:stCxn id="2054" idx="2"/>
            <a:endCxn id="2056" idx="0"/>
          </p:cNvCxnSpPr>
          <p:nvPr/>
        </p:nvCxnSpPr>
        <p:spPr>
          <a:xfrm>
            <a:off x="1613837" y="4566554"/>
            <a:ext cx="0" cy="2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1DC366-AD8C-4D6B-B9EA-4880004FFCC7}"/>
              </a:ext>
            </a:extLst>
          </p:cNvPr>
          <p:cNvCxnSpPr>
            <a:stCxn id="2056" idx="2"/>
            <a:endCxn id="2058" idx="0"/>
          </p:cNvCxnSpPr>
          <p:nvPr/>
        </p:nvCxnSpPr>
        <p:spPr>
          <a:xfrm flipH="1">
            <a:off x="1613836" y="5158221"/>
            <a:ext cx="1" cy="121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24EE0BB-A808-42ED-B191-FEDAD7A61158}"/>
              </a:ext>
            </a:extLst>
          </p:cNvPr>
          <p:cNvSpPr txBox="1"/>
          <p:nvPr/>
        </p:nvSpPr>
        <p:spPr>
          <a:xfrm>
            <a:off x="2840880" y="4223133"/>
            <a:ext cx="3047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无向边</a:t>
            </a:r>
            <a:r>
              <a:rPr lang="en-US" altLang="zh-CN" sz="1400" dirty="0"/>
              <a:t>(i,j)</a:t>
            </a:r>
            <a:r>
              <a:rPr lang="zh-CN" altLang="en-US" sz="1400" dirty="0"/>
              <a:t>，联合概率分布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E29928-7A17-40C5-9094-16595784DBFB}"/>
              </a:ext>
            </a:extLst>
          </p:cNvPr>
          <p:cNvSpPr txBox="1"/>
          <p:nvPr/>
        </p:nvSpPr>
        <p:spPr>
          <a:xfrm>
            <a:off x="2684071" y="4847253"/>
            <a:ext cx="2805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让模型分布去逼近经验分布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81AAEC-107F-4205-AD7C-4F587ACA6EFD}"/>
              </a:ext>
            </a:extLst>
          </p:cNvPr>
          <p:cNvSpPr txBox="1"/>
          <p:nvPr/>
        </p:nvSpPr>
        <p:spPr>
          <a:xfrm>
            <a:off x="2935258" y="6401796"/>
            <a:ext cx="2805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KL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散度代替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d()</a:t>
            </a:r>
            <a:endParaRPr lang="zh-CN" altLang="en-US" sz="1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C146B65-CEA1-4584-890D-C1578B69A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816" y="3441424"/>
            <a:ext cx="3195415" cy="80568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B17BAC5-F5FA-4007-9FE2-9A9FA73257BC}"/>
              </a:ext>
            </a:extLst>
          </p:cNvPr>
          <p:cNvSpPr txBox="1"/>
          <p:nvPr/>
        </p:nvSpPr>
        <p:spPr>
          <a:xfrm>
            <a:off x="5639587" y="3664629"/>
            <a:ext cx="2878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u_i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用于表示作为节点本身，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u_i'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用于表示节点作为其他节点的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context.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24D637-B72F-4B35-BE3A-00531C83B704}"/>
              </a:ext>
            </a:extLst>
          </p:cNvPr>
          <p:cNvSpPr txBox="1"/>
          <p:nvPr/>
        </p:nvSpPr>
        <p:spPr>
          <a:xfrm>
            <a:off x="5535892" y="4271078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04040"/>
                </a:solidFill>
                <a:latin typeface="-apple-system"/>
              </a:rPr>
              <a:t>对于</a:t>
            </a:r>
            <a:r>
              <a:rPr lang="en-US" altLang="zh-CN" sz="1400" dirty="0">
                <a:solidFill>
                  <a:srgbClr val="404040"/>
                </a:solidFill>
                <a:latin typeface="-apple-system"/>
              </a:rPr>
              <a:t>vi</a:t>
            </a:r>
            <a:r>
              <a:rPr lang="zh-CN" altLang="en-US" sz="1400" dirty="0">
                <a:solidFill>
                  <a:srgbClr val="404040"/>
                </a:solidFill>
                <a:latin typeface="-apple-system"/>
              </a:rPr>
              <a:t>，各节点为其</a:t>
            </a:r>
            <a:r>
              <a:rPr lang="en-US" altLang="zh-CN" sz="1400" dirty="0">
                <a:solidFill>
                  <a:srgbClr val="404040"/>
                </a:solidFill>
                <a:latin typeface="-apple-system"/>
              </a:rPr>
              <a:t>context</a:t>
            </a:r>
            <a:r>
              <a:rPr lang="zh-CN" altLang="en-US" sz="1400" dirty="0">
                <a:solidFill>
                  <a:srgbClr val="404040"/>
                </a:solidFill>
                <a:latin typeface="-apple-system"/>
              </a:rPr>
              <a:t>的概率</a:t>
            </a:r>
            <a:r>
              <a:rPr lang="en-US" altLang="zh-CN" sz="1400" dirty="0">
                <a:solidFill>
                  <a:srgbClr val="404040"/>
                </a:solidFill>
                <a:latin typeface="-apple-system"/>
              </a:rPr>
              <a:t>(</a:t>
            </a:r>
            <a:r>
              <a:rPr lang="zh-CN" altLang="en-US" sz="1400" dirty="0">
                <a:solidFill>
                  <a:srgbClr val="404040"/>
                </a:solidFill>
                <a:latin typeface="-apple-system"/>
              </a:rPr>
              <a:t>分母可以看作是归一化因子</a:t>
            </a:r>
            <a:r>
              <a:rPr lang="en-US" altLang="zh-CN" sz="1400" dirty="0">
                <a:solidFill>
                  <a:srgbClr val="404040"/>
                </a:solidFill>
                <a:latin typeface="-apple-system"/>
              </a:rPr>
              <a:t>).</a:t>
            </a:r>
          </a:p>
          <a:p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如果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p2(•|v1)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p2(•|v2)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的概率分布是相似的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(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即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v1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v2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context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相似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，那么这两个节点就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second-order proximity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而言是相似的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  <a:endParaRPr lang="zh-CN" altLang="en-US" sz="1400" dirty="0">
              <a:solidFill>
                <a:srgbClr val="404040"/>
              </a:solidFill>
              <a:latin typeface="-apple-system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8A1ED85-4720-4921-A12C-72CE1AA30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392" y="5023278"/>
            <a:ext cx="2807531" cy="56390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2D04C94-6AAC-4D51-9376-8D57D949F3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8410" y="4979328"/>
            <a:ext cx="2568226" cy="651806"/>
          </a:xfrm>
          <a:prstGeom prst="rect">
            <a:avLst/>
          </a:prstGeom>
        </p:spPr>
      </p:pic>
      <p:sp>
        <p:nvSpPr>
          <p:cNvPr id="42" name="AutoShape 16">
            <a:extLst>
              <a:ext uri="{FF2B5EF4-FFF2-40B4-BE49-F238E27FC236}">
                <a16:creationId xmlns:a16="http://schemas.microsoft.com/office/drawing/2014/main" id="{40355009-D666-4AE8-8390-2E16927DDC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3818FCA-99E6-4714-9DE6-214151F1EB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985" y="5570980"/>
            <a:ext cx="3525441" cy="283114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F845686-29E4-428F-B808-865E80A21B23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8369923" y="5305231"/>
            <a:ext cx="43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DE0D1A21-71A4-407C-983C-84701149A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1670" y="5612670"/>
            <a:ext cx="5091071" cy="772037"/>
          </a:xfrm>
          <a:prstGeom prst="rect">
            <a:avLst/>
          </a:prstGeom>
        </p:spPr>
      </p:pic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869B4E27-F55E-43A8-8DB5-B27894BCDB2C}"/>
              </a:ext>
            </a:extLst>
          </p:cNvPr>
          <p:cNvCxnSpPr>
            <a:stCxn id="40" idx="3"/>
            <a:endCxn id="51" idx="3"/>
          </p:cNvCxnSpPr>
          <p:nvPr/>
        </p:nvCxnSpPr>
        <p:spPr>
          <a:xfrm flipH="1">
            <a:off x="10512741" y="5305231"/>
            <a:ext cx="863895" cy="693458"/>
          </a:xfrm>
          <a:prstGeom prst="curvedConnector3">
            <a:avLst>
              <a:gd name="adj1" fmla="val -26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882C37D-1B58-451E-88B2-D52A071670C2}"/>
              </a:ext>
            </a:extLst>
          </p:cNvPr>
          <p:cNvCxnSpPr>
            <a:stCxn id="44" idx="3"/>
            <a:endCxn id="33" idx="2"/>
          </p:cNvCxnSpPr>
          <p:nvPr/>
        </p:nvCxnSpPr>
        <p:spPr>
          <a:xfrm flipH="1" flipV="1">
            <a:off x="4086959" y="5155030"/>
            <a:ext cx="1115467" cy="557507"/>
          </a:xfrm>
          <a:prstGeom prst="curvedConnector4">
            <a:avLst>
              <a:gd name="adj1" fmla="val -20494"/>
              <a:gd name="adj2" fmla="val 62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BC4D4EB-0A52-44F1-AD60-E9636685FC07}"/>
              </a:ext>
            </a:extLst>
          </p:cNvPr>
          <p:cNvSpPr txBox="1"/>
          <p:nvPr/>
        </p:nvSpPr>
        <p:spPr>
          <a:xfrm>
            <a:off x="5471243" y="624192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为了减少计算量而采用负采样这种形式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，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只更新当前考虑的边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即分子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条负边，其余的边不更新</a:t>
            </a:r>
            <a:endParaRPr lang="zh-CN" altLang="en-US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6A842AC6-6951-4036-ADF7-4431C75FE649}"/>
              </a:ext>
            </a:extLst>
          </p:cNvPr>
          <p:cNvCxnSpPr>
            <a:endCxn id="51" idx="3"/>
          </p:cNvCxnSpPr>
          <p:nvPr/>
        </p:nvCxnSpPr>
        <p:spPr>
          <a:xfrm flipV="1">
            <a:off x="10011266" y="5998689"/>
            <a:ext cx="501475" cy="403107"/>
          </a:xfrm>
          <a:prstGeom prst="curvedConnector3">
            <a:avLst>
              <a:gd name="adj1" fmla="val 145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0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738D05-78BC-4B4E-A09B-C5F6EE03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60" y="2037361"/>
            <a:ext cx="3158289" cy="3148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90AE45-B551-4D46-9020-9519D394C89D}"/>
              </a:ext>
            </a:extLst>
          </p:cNvPr>
          <p:cNvSpPr txBox="1"/>
          <p:nvPr/>
        </p:nvSpPr>
        <p:spPr>
          <a:xfrm>
            <a:off x="2187897" y="186867"/>
            <a:ext cx="781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[35] Understanding negative sampling in graph representation learning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1ECCB3-B6CC-4AF0-A178-3C5D79B73F26}"/>
              </a:ext>
            </a:extLst>
          </p:cNvPr>
          <p:cNvSpPr txBox="1"/>
          <p:nvPr/>
        </p:nvSpPr>
        <p:spPr>
          <a:xfrm>
            <a:off x="444132" y="436305"/>
            <a:ext cx="102425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Motivation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现有技术通常集中于对正节点对进行采样，而对负采样的策略则没有得到足够的探讨。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核心：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1.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将图表示学习统一成一个框架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，进行了系统的分析，并得出了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负采样与正采样同等重要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的结论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	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给出了一个负采样概率的形式，并使用了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Metropolis-Hastings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算法加速采样：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C70BB3-373A-477E-8D45-033BE917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7630"/>
            <a:ext cx="7054683" cy="25974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B78E8F-072B-4F4A-BB5C-796D17EBB8ED}"/>
              </a:ext>
            </a:extLst>
          </p:cNvPr>
          <p:cNvSpPr txBox="1"/>
          <p:nvPr/>
        </p:nvSpPr>
        <p:spPr>
          <a:xfrm>
            <a:off x="235798" y="5461494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通过正负采样采样出若干节点对，通过一个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Encoder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得到表示，并优化一个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Contrastive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目标函数。根据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Encoder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和采样分布的不同，可以得到不同的图表示学习方法（包括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模型）。训练算法可以总结为：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B55514-CBF8-406B-BA72-96241035C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294" y="2551626"/>
            <a:ext cx="4372953" cy="41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F148D68-A44C-42BF-8907-3A63DA61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76" y="4062953"/>
            <a:ext cx="4558447" cy="8746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1BABBD-DE22-4D94-ADD2-E1A8B14BA72C}"/>
              </a:ext>
            </a:extLst>
          </p:cNvPr>
          <p:cNvSpPr txBox="1"/>
          <p:nvPr/>
        </p:nvSpPr>
        <p:spPr>
          <a:xfrm>
            <a:off x="1435819" y="583155"/>
            <a:ext cx="93203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正如前面三个论文：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现有的图表示学习方法统一成一个框架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SampledNCE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（即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Sampled Noise Contrastive Estimation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框架），这里的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Noise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指的就是负采样的节点对，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Contrastive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指的是正采样与负采样的对比。也就是说，把负采样作为一种“噪声”，并使得正负采样节点对的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表示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彼此明显的差距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(Contrastive)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9E36F0-1709-4E7F-9619-5CCE53E03DB6}"/>
              </a:ext>
            </a:extLst>
          </p:cNvPr>
          <p:cNvSpPr txBox="1"/>
          <p:nvPr/>
        </p:nvSpPr>
        <p:spPr>
          <a:xfrm>
            <a:off x="1605502" y="3104571"/>
            <a:ext cx="969723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negative sampling</a:t>
            </a: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NCE</a:t>
            </a: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的关系：</a:t>
            </a:r>
            <a:endParaRPr lang="en-US" altLang="zh-CN" sz="28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可以说是简化版的</a:t>
            </a: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NCE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。我们通过以下公式定义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Negative Sampling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NEG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:</a:t>
            </a:r>
            <a:endParaRPr lang="zh-CN" altLang="en-US" dirty="0"/>
          </a:p>
          <a:p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Negative Sampling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之间的主要区别在于：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NCE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需要噪声分布的样本和数值概率，而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Negative Sampling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仅使用样本。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下面给出一些证明：</a:t>
            </a:r>
            <a:endParaRPr lang="zh-CN" altLang="en-US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A63B96B1-B4A3-453C-9D61-A132CFFA6074}"/>
              </a:ext>
            </a:extLst>
          </p:cNvPr>
          <p:cNvCxnSpPr>
            <a:cxnSpLocks/>
            <a:stCxn id="5" idx="0"/>
            <a:endCxn id="15" idx="3"/>
          </p:cNvCxnSpPr>
          <p:nvPr/>
        </p:nvCxnSpPr>
        <p:spPr>
          <a:xfrm rot="16200000" flipH="1">
            <a:off x="6799534" y="-120381"/>
            <a:ext cx="2014761" cy="3421832"/>
          </a:xfrm>
          <a:prstGeom prst="curvedConnector4">
            <a:avLst>
              <a:gd name="adj1" fmla="val -11346"/>
              <a:gd name="adj2" fmla="val 1428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F3CE2B9-48A1-407D-B6E1-3AED831099D6}"/>
              </a:ext>
            </a:extLst>
          </p:cNvPr>
          <p:cNvSpPr txBox="1"/>
          <p:nvPr/>
        </p:nvSpPr>
        <p:spPr>
          <a:xfrm>
            <a:off x="1479713" y="2274750"/>
            <a:ext cx="8038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《distributed-representations-of-words-and-phrases-and-their-compositionality》</a:t>
            </a:r>
          </a:p>
          <a:p>
            <a:pPr algn="l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提出了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的简单替代方案，称为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negative sampling(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负采样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1" dirty="0">
              <a:solidFill>
                <a:srgbClr val="404040"/>
              </a:solidFill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AA6B7C-6254-4627-BDBD-EA8D881362B7}"/>
              </a:ext>
            </a:extLst>
          </p:cNvPr>
          <p:cNvSpPr txBox="1"/>
          <p:nvPr/>
        </p:nvSpPr>
        <p:spPr>
          <a:xfrm>
            <a:off x="8681794" y="2412073"/>
            <a:ext cx="3510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B4B4B4"/>
                </a:solidFill>
                <a:effectLst/>
                <a:latin typeface="-apple-system"/>
              </a:rPr>
              <a:t>用来提高训练速度并且改善所得到词向量的质量的一种方法。不同于原本每个训练样本更新所有的权重，负采样每次让一个训练样本仅仅更新一小部分的权重，这样就会降低梯度下降过程中的计算量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44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F34A4858-7345-43FE-9775-3AB41D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63" y="3279425"/>
            <a:ext cx="2640851" cy="11014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AAAEED-EE7D-40A7-B81D-6B9B6F222E7F}"/>
              </a:ext>
            </a:extLst>
          </p:cNvPr>
          <p:cNvSpPr txBox="1"/>
          <p:nvPr/>
        </p:nvSpPr>
        <p:spPr>
          <a:xfrm>
            <a:off x="1187777" y="348193"/>
            <a:ext cx="7491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NCE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核心思想就是通过学习数据分布样本和噪声分布样本之间的区别，从而发现数据中的一些特性，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因为这个方法需要依靠与噪声数据进行对比，所以称为“噪声对比估计（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Noise Contrastive Estimation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756517-C0BC-4520-A7CE-4F967B53B1FD}"/>
              </a:ext>
            </a:extLst>
          </p:cNvPr>
          <p:cNvSpPr txBox="1"/>
          <p:nvPr/>
        </p:nvSpPr>
        <p:spPr>
          <a:xfrm>
            <a:off x="348791" y="565710"/>
            <a:ext cx="167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1.NCE</a:t>
            </a:r>
            <a:r>
              <a:rPr lang="zh-CN" altLang="en-US" dirty="0"/>
              <a:t>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DB6B6F-C4BB-4748-8E2B-C27A50A66FD7}"/>
              </a:ext>
            </a:extLst>
          </p:cNvPr>
          <p:cNvCxnSpPr/>
          <p:nvPr/>
        </p:nvCxnSpPr>
        <p:spPr>
          <a:xfrm>
            <a:off x="348791" y="207390"/>
            <a:ext cx="11312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14A5AB1-5DF7-4B2B-B7D8-0BE83877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01" y="2198240"/>
            <a:ext cx="2537680" cy="1760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7315EE-17E7-4625-9AD3-1D82B0882C05}"/>
                  </a:ext>
                </a:extLst>
              </p:cNvPr>
              <p:cNvSpPr txBox="1"/>
              <p:nvPr/>
            </p:nvSpPr>
            <p:spPr>
              <a:xfrm>
                <a:off x="633203" y="1301871"/>
                <a:ext cx="99452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前提：设定一个特定上下文 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的数据分布为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altLang="zh-CN" dirty="0"/>
                  <a:t>(w|c),</a:t>
                </a:r>
                <a:r>
                  <a:rPr lang="zh-CN" altLang="en-US" dirty="0"/>
                  <a:t>取出正样本</a:t>
                </a:r>
                <a:r>
                  <a:rPr lang="en-US" altLang="zh-CN" dirty="0"/>
                  <a:t>D=1</a:t>
                </a:r>
                <a:r>
                  <a:rPr lang="zh-CN" altLang="en-US" dirty="0"/>
                  <a:t>，噪声分布</a:t>
                </a:r>
                <a:r>
                  <a:rPr lang="en-US" altLang="zh-CN" dirty="0"/>
                  <a:t>q(w)</a:t>
                </a:r>
                <a:r>
                  <a:rPr lang="zh-CN" altLang="en-US" dirty="0"/>
                  <a:t>，从噪声分布里面取出负样本</a:t>
                </a:r>
                <a:r>
                  <a:rPr lang="en-US" altLang="zh-CN" dirty="0"/>
                  <a:t>D=0</a:t>
                </a:r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取出</a:t>
                </a:r>
                <a:r>
                  <a:rPr lang="en-US" altLang="zh-CN" dirty="0"/>
                  <a:t>k_d</a:t>
                </a:r>
                <a:r>
                  <a:rPr lang="zh-CN" altLang="en-US" dirty="0"/>
                  <a:t>个正样本和</a:t>
                </a:r>
                <a:r>
                  <a:rPr lang="en-US" altLang="zh-CN" dirty="0"/>
                  <a:t>k_n</a:t>
                </a:r>
                <a:r>
                  <a:rPr lang="zh-CN" altLang="en-US" dirty="0"/>
                  <a:t>个负样本 ，混合分布</a:t>
                </a:r>
                <a:r>
                  <a:rPr lang="en-US" altLang="zh-CN" dirty="0"/>
                  <a:t>p(w|c)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7315EE-17E7-4625-9AD3-1D82B088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03" y="1301871"/>
                <a:ext cx="9945278" cy="923330"/>
              </a:xfrm>
              <a:prstGeom prst="rect">
                <a:avLst/>
              </a:prstGeom>
              <a:blipFill>
                <a:blip r:embed="rId4"/>
                <a:stretch>
                  <a:fillRect l="-552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9D74752C-7665-4927-ADCD-5693B46C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106" y="2164505"/>
            <a:ext cx="3810330" cy="1623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31DB3CC-670C-4F51-8487-20F897884401}"/>
              </a:ext>
            </a:extLst>
          </p:cNvPr>
          <p:cNvSpPr txBox="1"/>
          <p:nvPr/>
        </p:nvSpPr>
        <p:spPr>
          <a:xfrm>
            <a:off x="2915263" y="2385577"/>
            <a:ext cx="16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计算后验概率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5F68EC-E3A7-447C-B9C1-C6242E068B0F}"/>
              </a:ext>
            </a:extLst>
          </p:cNvPr>
          <p:cNvSpPr txBox="1"/>
          <p:nvPr/>
        </p:nvSpPr>
        <p:spPr>
          <a:xfrm>
            <a:off x="3002393" y="3024049"/>
            <a:ext cx="13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  <a:r>
              <a:rPr lang="en-US" altLang="zh-CN" dirty="0"/>
              <a:t>k</a:t>
            </a:r>
            <a:r>
              <a:rPr lang="zh-CN" altLang="en-US" dirty="0"/>
              <a:t>为负样本</a:t>
            </a:r>
            <a:r>
              <a:rPr lang="en-US" altLang="zh-CN" dirty="0"/>
              <a:t>/</a:t>
            </a:r>
            <a:r>
              <a:rPr lang="zh-CN" altLang="en-US" dirty="0"/>
              <a:t>正样本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D36A06F-B508-48E2-ABE4-3EF7A3608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401" y="4815269"/>
            <a:ext cx="3611903" cy="1103637"/>
          </a:xfrm>
          <a:prstGeom prst="rect">
            <a:avLst/>
          </a:prstGeom>
        </p:spPr>
      </p:pic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FCB3CA5B-474E-4648-AA72-EC8FB437C57A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7490250" y="3551166"/>
            <a:ext cx="1819502" cy="708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94F3903-CD21-47EE-A6B1-C8A67F69F61A}"/>
              </a:ext>
            </a:extLst>
          </p:cNvPr>
          <p:cNvSpPr txBox="1"/>
          <p:nvPr/>
        </p:nvSpPr>
        <p:spPr>
          <a:xfrm>
            <a:off x="8880266" y="2026893"/>
            <a:ext cx="343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NLP</a:t>
            </a:r>
            <a:r>
              <a:rPr lang="zh-CN" altLang="en-US" sz="1400" dirty="0"/>
              <a:t>领域</a:t>
            </a:r>
            <a:r>
              <a:rPr lang="zh-CN" altLang="en-US" dirty="0"/>
              <a:t>，</a:t>
            </a:r>
            <a:r>
              <a:rPr lang="en-US" altLang="zh-CN" sz="1400" dirty="0"/>
              <a:t>Z(C)</a:t>
            </a:r>
            <a:r>
              <a:rPr lang="zh-CN" altLang="en-US" sz="1400" dirty="0"/>
              <a:t>为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当前单词库中所有单词的概率的累和。</a:t>
            </a:r>
            <a:r>
              <a:rPr lang="zh-CN" altLang="en-US" sz="1400" dirty="0"/>
              <a:t>经过证明</a:t>
            </a:r>
            <a:r>
              <a:rPr lang="en-US" altLang="zh-CN" sz="1400" dirty="0"/>
              <a:t>Z(C)=1</a:t>
            </a:r>
            <a:r>
              <a:rPr lang="zh-CN" altLang="en-US" sz="1400" dirty="0"/>
              <a:t>效果好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E47BF66-BB03-4566-8C64-778F002AAAAD}"/>
                  </a:ext>
                </a:extLst>
              </p:cNvPr>
              <p:cNvSpPr txBox="1"/>
              <p:nvPr/>
            </p:nvSpPr>
            <p:spPr>
              <a:xfrm>
                <a:off x="8123349" y="6023490"/>
                <a:ext cx="284453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1400" dirty="0"/>
                  <a:t>(w,c)</a:t>
                </a:r>
                <a:r>
                  <a:rPr lang="zh-CN" altLang="en-US" sz="1400" dirty="0"/>
                  <a:t>表示下一个单词是这个 </a:t>
                </a:r>
                <a:r>
                  <a:rPr lang="en-US" altLang="zh-CN" sz="1400" dirty="0"/>
                  <a:t>w</a:t>
                </a:r>
                <a:r>
                  <a:rPr lang="zh-CN" altLang="en-US" sz="1400" dirty="0"/>
                  <a:t>在单词库</a:t>
                </a:r>
                <a:r>
                  <a:rPr lang="en-US" altLang="zh-CN" sz="1400" dirty="0"/>
                  <a:t>C</a:t>
                </a:r>
                <a:r>
                  <a:rPr lang="zh-CN" altLang="en-US" sz="1400" dirty="0"/>
                  <a:t>中的概率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E47BF66-BB03-4566-8C64-778F002AA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349" y="6023490"/>
                <a:ext cx="2844537" cy="523220"/>
              </a:xfrm>
              <a:prstGeom prst="rect">
                <a:avLst/>
              </a:prstGeom>
              <a:blipFill>
                <a:blip r:embed="rId7"/>
                <a:stretch>
                  <a:fillRect l="-644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>
            <a:extLst>
              <a:ext uri="{FF2B5EF4-FFF2-40B4-BE49-F238E27FC236}">
                <a16:creationId xmlns:a16="http://schemas.microsoft.com/office/drawing/2014/main" id="{38D61AC6-6E5E-4BC2-B3A4-6234ABBF9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9" y="4402173"/>
            <a:ext cx="5537323" cy="2023253"/>
          </a:xfrm>
          <a:prstGeom prst="rect">
            <a:avLst/>
          </a:prstGeom>
        </p:spPr>
      </p:pic>
      <p:sp>
        <p:nvSpPr>
          <p:cNvPr id="47" name="箭头: 左 46">
            <a:extLst>
              <a:ext uri="{FF2B5EF4-FFF2-40B4-BE49-F238E27FC236}">
                <a16:creationId xmlns:a16="http://schemas.microsoft.com/office/drawing/2014/main" id="{C32E82D1-77BB-4C13-AB15-12BF4FDF7B39}"/>
              </a:ext>
            </a:extLst>
          </p:cNvPr>
          <p:cNvSpPr/>
          <p:nvPr/>
        </p:nvSpPr>
        <p:spPr>
          <a:xfrm>
            <a:off x="5237758" y="5167776"/>
            <a:ext cx="1563386" cy="314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03946DA-BFD9-4FB7-B505-71F8B0467EC8}"/>
              </a:ext>
            </a:extLst>
          </p:cNvPr>
          <p:cNvSpPr txBox="1"/>
          <p:nvPr/>
        </p:nvSpPr>
        <p:spPr>
          <a:xfrm>
            <a:off x="5501327" y="4898851"/>
            <a:ext cx="15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引入交叉熵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C20DE1-656C-4706-9A39-4D5E39127010}"/>
              </a:ext>
            </a:extLst>
          </p:cNvPr>
          <p:cNvSpPr txBox="1"/>
          <p:nvPr/>
        </p:nvSpPr>
        <p:spPr>
          <a:xfrm>
            <a:off x="5341438" y="5549574"/>
            <a:ext cx="188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：伯努利分布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3F8B377-E763-4C91-88AC-1F5A2FBD7434}"/>
                  </a:ext>
                </a:extLst>
              </p:cNvPr>
              <p:cNvSpPr txBox="1"/>
              <p:nvPr/>
            </p:nvSpPr>
            <p:spPr>
              <a:xfrm>
                <a:off x="8859657" y="2598026"/>
                <a:ext cx="3437647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121212"/>
                    </a:solidFill>
                    <a:latin typeface="-apple-system"/>
                  </a:rPr>
                  <a:t>参数集为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00" dirty="0">
                    <a:solidFill>
                      <a:srgbClr val="121212"/>
                    </a:solidFill>
                    <a:latin typeface="-apple-system"/>
                  </a:rPr>
                  <a:t>的条件概率</a:t>
                </a:r>
                <a:r>
                  <a:rPr lang="zh-CN" altLang="en-US" sz="14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400" dirty="0"/>
                  <a:t>只要给出当前上下文</a:t>
                </a:r>
                <a:r>
                  <a:rPr lang="en-US" altLang="zh-CN" sz="1400" dirty="0"/>
                  <a:t>c</a:t>
                </a:r>
                <a:r>
                  <a:rPr lang="zh-CN" altLang="en-US" sz="1400" dirty="0"/>
                  <a:t>，我们就能够直接计算下一个单词 </a:t>
                </a:r>
                <a:r>
                  <a:rPr lang="en-US" altLang="zh-CN" sz="1400" dirty="0"/>
                  <a:t>w</a:t>
                </a:r>
                <a:r>
                  <a:rPr lang="zh-CN" altLang="en-US" sz="1400" dirty="0"/>
                  <a:t>的概率。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3F8B377-E763-4C91-88AC-1F5A2FBD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657" y="2598026"/>
                <a:ext cx="3437647" cy="738664"/>
              </a:xfrm>
              <a:prstGeom prst="rect">
                <a:avLst/>
              </a:prstGeom>
              <a:blipFill>
                <a:blip r:embed="rId9"/>
                <a:stretch>
                  <a:fillRect l="-532" t="-1653" b="-8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E03B94E5-9217-42C0-948E-C13BE1EA6FC2}"/>
              </a:ext>
            </a:extLst>
          </p:cNvPr>
          <p:cNvSpPr/>
          <p:nvPr/>
        </p:nvSpPr>
        <p:spPr>
          <a:xfrm>
            <a:off x="2837181" y="2743601"/>
            <a:ext cx="1685528" cy="25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39D1DB-60F7-431A-A79B-B280F4980047}"/>
              </a:ext>
            </a:extLst>
          </p:cNvPr>
          <p:cNvSpPr txBox="1"/>
          <p:nvPr/>
        </p:nvSpPr>
        <p:spPr>
          <a:xfrm>
            <a:off x="10643134" y="4720756"/>
            <a:ext cx="164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经验分布</a:t>
            </a:r>
            <a:r>
              <a:rPr lang="en-US" altLang="zh-CN" dirty="0"/>
              <a:t>-&gt;</a:t>
            </a:r>
            <a:r>
              <a:rPr lang="zh-CN" altLang="en-US" dirty="0"/>
              <a:t>概率模型，引进、</a:t>
            </a:r>
            <a:r>
              <a:rPr lang="en-US" altLang="zh-CN" dirty="0"/>
              <a:t>theta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6EA8D3-C49A-4B94-BE5B-8AAF8EAC2F75}"/>
              </a:ext>
            </a:extLst>
          </p:cNvPr>
          <p:cNvSpPr txBox="1"/>
          <p:nvPr/>
        </p:nvSpPr>
        <p:spPr>
          <a:xfrm>
            <a:off x="8526416" y="458623"/>
            <a:ext cx="36521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NCE 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将问题转换成了一个二分类问题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对数据样本和噪声样本进行二分类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分类器参数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</a:rPr>
              <a:t>\theta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16C35A-7043-4DC1-8520-5B0F2FD3A080}"/>
              </a:ext>
            </a:extLst>
          </p:cNvPr>
          <p:cNvSpPr txBox="1"/>
          <p:nvPr/>
        </p:nvSpPr>
        <p:spPr>
          <a:xfrm>
            <a:off x="7191839" y="3744329"/>
            <a:ext cx="1240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假设我们有个判别模型，引进</a:t>
            </a:r>
            <a:r>
              <a:rPr lang="en-US" altLang="zh-CN" dirty="0"/>
              <a:t>\theta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15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6F64D9A-E9CA-4A97-A0B1-138C6C83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54" y="774770"/>
            <a:ext cx="6066046" cy="1463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0BE0F4-71E5-4FAD-AF2A-F6AE3759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603"/>
            <a:ext cx="4934353" cy="180293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F190030-723D-4D5D-B246-B66EAA34B5E7}"/>
              </a:ext>
            </a:extLst>
          </p:cNvPr>
          <p:cNvSpPr/>
          <p:nvPr/>
        </p:nvSpPr>
        <p:spPr>
          <a:xfrm>
            <a:off x="4854804" y="1187777"/>
            <a:ext cx="1168924" cy="311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5D7CE3-E669-4F40-B3AD-4DDDACD446C4}"/>
              </a:ext>
            </a:extLst>
          </p:cNvPr>
          <p:cNvSpPr txBox="1"/>
          <p:nvPr/>
        </p:nvSpPr>
        <p:spPr>
          <a:xfrm>
            <a:off x="4435236" y="853938"/>
            <a:ext cx="189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除以正样本数量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CCE1D5-8877-40EA-B771-6570E97032C0}"/>
              </a:ext>
            </a:extLst>
          </p:cNvPr>
          <p:cNvSpPr txBox="1"/>
          <p:nvPr/>
        </p:nvSpPr>
        <p:spPr>
          <a:xfrm>
            <a:off x="4813716" y="1487210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大数定理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996329F-6EF6-4DDC-A100-16DE82FC9971}"/>
              </a:ext>
            </a:extLst>
          </p:cNvPr>
          <p:cNvSpPr/>
          <p:nvPr/>
        </p:nvSpPr>
        <p:spPr>
          <a:xfrm>
            <a:off x="8983744" y="2243579"/>
            <a:ext cx="499621" cy="952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87882-90FE-4114-AA36-D1ABBF43099D}"/>
              </a:ext>
            </a:extLst>
          </p:cNvPr>
          <p:cNvSpPr txBox="1"/>
          <p:nvPr/>
        </p:nvSpPr>
        <p:spPr>
          <a:xfrm>
            <a:off x="9483365" y="2450969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等价（取</a:t>
            </a:r>
            <a:r>
              <a:rPr lang="en-US" altLang="zh-CN" dirty="0"/>
              <a:t>log</a:t>
            </a:r>
            <a:r>
              <a:rPr lang="zh-CN" altLang="en-US" dirty="0"/>
              <a:t>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A235E0-C143-4C76-AFDB-D0486B9F4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196" y="3150615"/>
            <a:ext cx="6208866" cy="7601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70B8B48-394D-48E5-944F-5A537C395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43868"/>
            <a:ext cx="3611903" cy="11036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5B74717-F1C3-4266-B648-51EA2290EACA}"/>
              </a:ext>
            </a:extLst>
          </p:cNvPr>
          <p:cNvSpPr txBox="1"/>
          <p:nvPr/>
        </p:nvSpPr>
        <p:spPr>
          <a:xfrm>
            <a:off x="433633" y="3884332"/>
            <a:ext cx="397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让</a:t>
            </a:r>
            <a:r>
              <a:rPr lang="en-US" altLang="zh-CN" b="1" dirty="0"/>
              <a:t>k*q(w)=1 </a:t>
            </a:r>
            <a:r>
              <a:rPr lang="zh-CN" altLang="en-US" b="1" dirty="0"/>
              <a:t>也就是负样本均匀抽样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137AA5B-C383-41C2-8504-3D0D917C6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17" y="4444785"/>
            <a:ext cx="5329275" cy="1982355"/>
          </a:xfrm>
          <a:prstGeom prst="rect">
            <a:avLst/>
          </a:prstGeom>
        </p:spPr>
      </p:pic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3310749-38D4-41B2-A531-A09E73523B06}"/>
              </a:ext>
            </a:extLst>
          </p:cNvPr>
          <p:cNvSpPr/>
          <p:nvPr/>
        </p:nvSpPr>
        <p:spPr>
          <a:xfrm>
            <a:off x="122548" y="2347274"/>
            <a:ext cx="5392132" cy="4459509"/>
          </a:xfrm>
          <a:custGeom>
            <a:avLst/>
            <a:gdLst>
              <a:gd name="connsiteX0" fmla="*/ 0 w 5392132"/>
              <a:gd name="connsiteY0" fmla="*/ 122549 h 4459509"/>
              <a:gd name="connsiteX1" fmla="*/ 141403 w 5392132"/>
              <a:gd name="connsiteY1" fmla="*/ 131975 h 4459509"/>
              <a:gd name="connsiteX2" fmla="*/ 650450 w 5392132"/>
              <a:gd name="connsiteY2" fmla="*/ 160256 h 4459509"/>
              <a:gd name="connsiteX3" fmla="*/ 810706 w 5392132"/>
              <a:gd name="connsiteY3" fmla="*/ 179110 h 4459509"/>
              <a:gd name="connsiteX4" fmla="*/ 1489436 w 5392132"/>
              <a:gd name="connsiteY4" fmla="*/ 169683 h 4459509"/>
              <a:gd name="connsiteX5" fmla="*/ 1857081 w 5392132"/>
              <a:gd name="connsiteY5" fmla="*/ 122549 h 4459509"/>
              <a:gd name="connsiteX6" fmla="*/ 2441543 w 5392132"/>
              <a:gd name="connsiteY6" fmla="*/ 84841 h 4459509"/>
              <a:gd name="connsiteX7" fmla="*/ 2582945 w 5392132"/>
              <a:gd name="connsiteY7" fmla="*/ 65988 h 4459509"/>
              <a:gd name="connsiteX8" fmla="*/ 2988297 w 5392132"/>
              <a:gd name="connsiteY8" fmla="*/ 18854 h 4459509"/>
              <a:gd name="connsiteX9" fmla="*/ 3148553 w 5392132"/>
              <a:gd name="connsiteY9" fmla="*/ 0 h 4459509"/>
              <a:gd name="connsiteX10" fmla="*/ 3864990 w 5392132"/>
              <a:gd name="connsiteY10" fmla="*/ 28281 h 4459509"/>
              <a:gd name="connsiteX11" fmla="*/ 4025246 w 5392132"/>
              <a:gd name="connsiteY11" fmla="*/ 47134 h 4459509"/>
              <a:gd name="connsiteX12" fmla="*/ 4119514 w 5392132"/>
              <a:gd name="connsiteY12" fmla="*/ 84841 h 4459509"/>
              <a:gd name="connsiteX13" fmla="*/ 4458879 w 5392132"/>
              <a:gd name="connsiteY13" fmla="*/ 282804 h 4459509"/>
              <a:gd name="connsiteX14" fmla="*/ 4600281 w 5392132"/>
              <a:gd name="connsiteY14" fmla="*/ 386499 h 4459509"/>
              <a:gd name="connsiteX15" fmla="*/ 4685122 w 5392132"/>
              <a:gd name="connsiteY15" fmla="*/ 490194 h 4459509"/>
              <a:gd name="connsiteX16" fmla="*/ 4751110 w 5392132"/>
              <a:gd name="connsiteY16" fmla="*/ 546755 h 4459509"/>
              <a:gd name="connsiteX17" fmla="*/ 4892512 w 5392132"/>
              <a:gd name="connsiteY17" fmla="*/ 735291 h 4459509"/>
              <a:gd name="connsiteX18" fmla="*/ 4967926 w 5392132"/>
              <a:gd name="connsiteY18" fmla="*/ 867266 h 4459509"/>
              <a:gd name="connsiteX19" fmla="*/ 5062194 w 5392132"/>
              <a:gd name="connsiteY19" fmla="*/ 1121790 h 4459509"/>
              <a:gd name="connsiteX20" fmla="*/ 5081048 w 5392132"/>
              <a:gd name="connsiteY20" fmla="*/ 1206631 h 4459509"/>
              <a:gd name="connsiteX21" fmla="*/ 5137609 w 5392132"/>
              <a:gd name="connsiteY21" fmla="*/ 1480008 h 4459509"/>
              <a:gd name="connsiteX22" fmla="*/ 5175316 w 5392132"/>
              <a:gd name="connsiteY22" fmla="*/ 1659118 h 4459509"/>
              <a:gd name="connsiteX23" fmla="*/ 5203596 w 5392132"/>
              <a:gd name="connsiteY23" fmla="*/ 1847654 h 4459509"/>
              <a:gd name="connsiteX24" fmla="*/ 5297864 w 5392132"/>
              <a:gd name="connsiteY24" fmla="*/ 2168165 h 4459509"/>
              <a:gd name="connsiteX25" fmla="*/ 5363852 w 5392132"/>
              <a:gd name="connsiteY25" fmla="*/ 2432116 h 4459509"/>
              <a:gd name="connsiteX26" fmla="*/ 5373279 w 5392132"/>
              <a:gd name="connsiteY26" fmla="*/ 2516957 h 4459509"/>
              <a:gd name="connsiteX27" fmla="*/ 5392132 w 5392132"/>
              <a:gd name="connsiteY27" fmla="*/ 2630079 h 4459509"/>
              <a:gd name="connsiteX28" fmla="*/ 5373279 w 5392132"/>
              <a:gd name="connsiteY28" fmla="*/ 2912883 h 4459509"/>
              <a:gd name="connsiteX29" fmla="*/ 5326145 w 5392132"/>
              <a:gd name="connsiteY29" fmla="*/ 3073138 h 4459509"/>
              <a:gd name="connsiteX30" fmla="*/ 5297864 w 5392132"/>
              <a:gd name="connsiteY30" fmla="*/ 3176833 h 4459509"/>
              <a:gd name="connsiteX31" fmla="*/ 5203596 w 5392132"/>
              <a:gd name="connsiteY31" fmla="*/ 3393650 h 4459509"/>
              <a:gd name="connsiteX32" fmla="*/ 5222450 w 5392132"/>
              <a:gd name="connsiteY32" fmla="*/ 3610466 h 4459509"/>
              <a:gd name="connsiteX33" fmla="*/ 5241304 w 5392132"/>
              <a:gd name="connsiteY33" fmla="*/ 3648173 h 4459509"/>
              <a:gd name="connsiteX34" fmla="*/ 5260157 w 5392132"/>
              <a:gd name="connsiteY34" fmla="*/ 3799002 h 4459509"/>
              <a:gd name="connsiteX35" fmla="*/ 5241304 w 5392132"/>
              <a:gd name="connsiteY35" fmla="*/ 4006392 h 4459509"/>
              <a:gd name="connsiteX36" fmla="*/ 5213023 w 5392132"/>
              <a:gd name="connsiteY36" fmla="*/ 4044099 h 4459509"/>
              <a:gd name="connsiteX37" fmla="*/ 5203596 w 5392132"/>
              <a:gd name="connsiteY37" fmla="*/ 4100660 h 4459509"/>
              <a:gd name="connsiteX38" fmla="*/ 5194170 w 5392132"/>
              <a:gd name="connsiteY38" fmla="*/ 4147794 h 4459509"/>
              <a:gd name="connsiteX39" fmla="*/ 5184743 w 5392132"/>
              <a:gd name="connsiteY39" fmla="*/ 4308050 h 4459509"/>
              <a:gd name="connsiteX40" fmla="*/ 5194170 w 5392132"/>
              <a:gd name="connsiteY40" fmla="*/ 4458879 h 4459509"/>
              <a:gd name="connsiteX41" fmla="*/ 5194170 w 5392132"/>
              <a:gd name="connsiteY41" fmla="*/ 4449452 h 44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92132" h="4459509">
                <a:moveTo>
                  <a:pt x="0" y="122549"/>
                </a:moveTo>
                <a:lnTo>
                  <a:pt x="141403" y="131975"/>
                </a:lnTo>
                <a:cubicBezTo>
                  <a:pt x="383905" y="144738"/>
                  <a:pt x="382960" y="137965"/>
                  <a:pt x="650450" y="160256"/>
                </a:cubicBezTo>
                <a:cubicBezTo>
                  <a:pt x="704051" y="164723"/>
                  <a:pt x="757287" y="172825"/>
                  <a:pt x="810706" y="179110"/>
                </a:cubicBezTo>
                <a:lnTo>
                  <a:pt x="1489436" y="169683"/>
                </a:lnTo>
                <a:cubicBezTo>
                  <a:pt x="1619854" y="165336"/>
                  <a:pt x="1726371" y="133263"/>
                  <a:pt x="1857081" y="122549"/>
                </a:cubicBezTo>
                <a:cubicBezTo>
                  <a:pt x="2452542" y="73741"/>
                  <a:pt x="2026603" y="129699"/>
                  <a:pt x="2441543" y="84841"/>
                </a:cubicBezTo>
                <a:cubicBezTo>
                  <a:pt x="2488819" y="79730"/>
                  <a:pt x="2535736" y="71686"/>
                  <a:pt x="2582945" y="65988"/>
                </a:cubicBezTo>
                <a:lnTo>
                  <a:pt x="2988297" y="18854"/>
                </a:lnTo>
                <a:lnTo>
                  <a:pt x="3148553" y="0"/>
                </a:lnTo>
                <a:lnTo>
                  <a:pt x="3864990" y="28281"/>
                </a:lnTo>
                <a:cubicBezTo>
                  <a:pt x="3918699" y="31169"/>
                  <a:pt x="3972740" y="35466"/>
                  <a:pt x="4025246" y="47134"/>
                </a:cubicBezTo>
                <a:cubicBezTo>
                  <a:pt x="4058283" y="54476"/>
                  <a:pt x="4088748" y="70740"/>
                  <a:pt x="4119514" y="84841"/>
                </a:cubicBezTo>
                <a:cubicBezTo>
                  <a:pt x="4271961" y="154713"/>
                  <a:pt x="4297988" y="179003"/>
                  <a:pt x="4458879" y="282804"/>
                </a:cubicBezTo>
                <a:cubicBezTo>
                  <a:pt x="4495387" y="306357"/>
                  <a:pt x="4567253" y="351269"/>
                  <a:pt x="4600281" y="386499"/>
                </a:cubicBezTo>
                <a:cubicBezTo>
                  <a:pt x="4630826" y="419080"/>
                  <a:pt x="4654514" y="457673"/>
                  <a:pt x="4685122" y="490194"/>
                </a:cubicBezTo>
                <a:cubicBezTo>
                  <a:pt x="4704977" y="511290"/>
                  <a:pt x="4730625" y="526270"/>
                  <a:pt x="4751110" y="546755"/>
                </a:cubicBezTo>
                <a:cubicBezTo>
                  <a:pt x="4811186" y="606831"/>
                  <a:pt x="4847077" y="661459"/>
                  <a:pt x="4892512" y="735291"/>
                </a:cubicBezTo>
                <a:cubicBezTo>
                  <a:pt x="4919067" y="778442"/>
                  <a:pt x="4945267" y="821948"/>
                  <a:pt x="4967926" y="867266"/>
                </a:cubicBezTo>
                <a:cubicBezTo>
                  <a:pt x="5012148" y="955711"/>
                  <a:pt x="5036464" y="1027448"/>
                  <a:pt x="5062194" y="1121790"/>
                </a:cubicBezTo>
                <a:cubicBezTo>
                  <a:pt x="5069817" y="1149739"/>
                  <a:pt x="5075080" y="1178282"/>
                  <a:pt x="5081048" y="1206631"/>
                </a:cubicBezTo>
                <a:cubicBezTo>
                  <a:pt x="5100219" y="1297691"/>
                  <a:pt x="5118630" y="1388908"/>
                  <a:pt x="5137609" y="1480008"/>
                </a:cubicBezTo>
                <a:cubicBezTo>
                  <a:pt x="5150053" y="1539738"/>
                  <a:pt x="5166266" y="1598781"/>
                  <a:pt x="5175316" y="1659118"/>
                </a:cubicBezTo>
                <a:cubicBezTo>
                  <a:pt x="5184743" y="1721963"/>
                  <a:pt x="5188722" y="1785871"/>
                  <a:pt x="5203596" y="1847654"/>
                </a:cubicBezTo>
                <a:cubicBezTo>
                  <a:pt x="5229661" y="1955923"/>
                  <a:pt x="5279556" y="2058318"/>
                  <a:pt x="5297864" y="2168165"/>
                </a:cubicBezTo>
                <a:cubicBezTo>
                  <a:pt x="5331709" y="2371231"/>
                  <a:pt x="5304849" y="2284608"/>
                  <a:pt x="5363852" y="2432116"/>
                </a:cubicBezTo>
                <a:cubicBezTo>
                  <a:pt x="5366994" y="2460396"/>
                  <a:pt x="5369255" y="2488789"/>
                  <a:pt x="5373279" y="2516957"/>
                </a:cubicBezTo>
                <a:cubicBezTo>
                  <a:pt x="5378685" y="2554800"/>
                  <a:pt x="5392132" y="2591852"/>
                  <a:pt x="5392132" y="2630079"/>
                </a:cubicBezTo>
                <a:cubicBezTo>
                  <a:pt x="5392132" y="2724556"/>
                  <a:pt x="5387196" y="2819436"/>
                  <a:pt x="5373279" y="2912883"/>
                </a:cubicBezTo>
                <a:cubicBezTo>
                  <a:pt x="5365077" y="2967956"/>
                  <a:pt x="5341442" y="3019600"/>
                  <a:pt x="5326145" y="3073138"/>
                </a:cubicBezTo>
                <a:cubicBezTo>
                  <a:pt x="5316302" y="3107587"/>
                  <a:pt x="5313886" y="3144788"/>
                  <a:pt x="5297864" y="3176833"/>
                </a:cubicBezTo>
                <a:cubicBezTo>
                  <a:pt x="5224856" y="3322852"/>
                  <a:pt x="5255711" y="3250335"/>
                  <a:pt x="5203596" y="3393650"/>
                </a:cubicBezTo>
                <a:cubicBezTo>
                  <a:pt x="5209881" y="3465922"/>
                  <a:pt x="5211818" y="3538705"/>
                  <a:pt x="5222450" y="3610466"/>
                </a:cubicBezTo>
                <a:cubicBezTo>
                  <a:pt x="5224509" y="3624367"/>
                  <a:pt x="5238548" y="3634393"/>
                  <a:pt x="5241304" y="3648173"/>
                </a:cubicBezTo>
                <a:cubicBezTo>
                  <a:pt x="5251241" y="3697857"/>
                  <a:pt x="5260157" y="3799002"/>
                  <a:pt x="5260157" y="3799002"/>
                </a:cubicBezTo>
                <a:cubicBezTo>
                  <a:pt x="5253873" y="3868132"/>
                  <a:pt x="5254413" y="3938226"/>
                  <a:pt x="5241304" y="4006392"/>
                </a:cubicBezTo>
                <a:cubicBezTo>
                  <a:pt x="5238337" y="4021821"/>
                  <a:pt x="5218858" y="4029511"/>
                  <a:pt x="5213023" y="4044099"/>
                </a:cubicBezTo>
                <a:cubicBezTo>
                  <a:pt x="5205924" y="4061846"/>
                  <a:pt x="5207015" y="4081855"/>
                  <a:pt x="5203596" y="4100660"/>
                </a:cubicBezTo>
                <a:cubicBezTo>
                  <a:pt x="5200730" y="4116424"/>
                  <a:pt x="5197312" y="4132083"/>
                  <a:pt x="5194170" y="4147794"/>
                </a:cubicBezTo>
                <a:cubicBezTo>
                  <a:pt x="5191028" y="4201213"/>
                  <a:pt x="5184743" y="4254539"/>
                  <a:pt x="5184743" y="4308050"/>
                </a:cubicBezTo>
                <a:cubicBezTo>
                  <a:pt x="5184743" y="4358424"/>
                  <a:pt x="5190819" y="4408616"/>
                  <a:pt x="5194170" y="4458879"/>
                </a:cubicBezTo>
                <a:cubicBezTo>
                  <a:pt x="5194379" y="4462014"/>
                  <a:pt x="5194170" y="4452594"/>
                  <a:pt x="5194170" y="44494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F2640B-B2CC-4803-9106-AAC598A24A4E}"/>
              </a:ext>
            </a:extLst>
          </p:cNvPr>
          <p:cNvSpPr txBox="1"/>
          <p:nvPr/>
        </p:nvSpPr>
        <p:spPr>
          <a:xfrm>
            <a:off x="3627733" y="2951449"/>
            <a:ext cx="14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NCE-&gt;NEG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BD3457-8FA4-4F3B-8A52-9B5363B07E2C}"/>
              </a:ext>
            </a:extLst>
          </p:cNvPr>
          <p:cNvSpPr txBox="1"/>
          <p:nvPr/>
        </p:nvSpPr>
        <p:spPr>
          <a:xfrm>
            <a:off x="5828301" y="5213465"/>
            <a:ext cx="66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让</a:t>
            </a:r>
            <a:r>
              <a:rPr lang="en-US" altLang="zh-CN" b="1" dirty="0"/>
              <a:t>k*q(w)=1 </a:t>
            </a:r>
            <a:r>
              <a:rPr lang="zh-CN" altLang="en-US" b="1" dirty="0"/>
              <a:t>：相当于</a:t>
            </a:r>
            <a:r>
              <a:rPr lang="en-US" altLang="zh-CN" b="1" dirty="0"/>
              <a:t>NEG</a:t>
            </a:r>
            <a:r>
              <a:rPr lang="zh-CN" altLang="en-US" b="1" dirty="0"/>
              <a:t>不需要噪声的分布，只需要样本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AFDAF6-5D30-433C-8A22-255A2408820B}"/>
              </a:ext>
            </a:extLst>
          </p:cNvPr>
          <p:cNvSpPr txBox="1"/>
          <p:nvPr/>
        </p:nvSpPr>
        <p:spPr>
          <a:xfrm>
            <a:off x="7890236" y="4337100"/>
            <a:ext cx="392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经过证明，</a:t>
            </a:r>
            <a:r>
              <a:rPr lang="en-US" altLang="zh-CN" dirty="0"/>
              <a:t>k(</a:t>
            </a:r>
            <a:r>
              <a:rPr lang="zh-CN" altLang="en-US" dirty="0"/>
              <a:t>即负样本取多一些</a:t>
            </a:r>
            <a:r>
              <a:rPr lang="en-US" altLang="zh-CN" dirty="0"/>
              <a:t>)</a:t>
            </a:r>
            <a:r>
              <a:rPr lang="zh-CN" altLang="en-US" dirty="0"/>
              <a:t>的数值取得大比较好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F0BD1A-2263-4585-8EC8-B60B6BFD13D2}"/>
              </a:ext>
            </a:extLst>
          </p:cNvPr>
          <p:cNvSpPr txBox="1"/>
          <p:nvPr/>
        </p:nvSpPr>
        <p:spPr>
          <a:xfrm>
            <a:off x="5824196" y="5670223"/>
            <a:ext cx="6245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这也是前面说的：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NCE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需要噪声分布的样本和数值概率，而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Negative Sampling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仅使用样本。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0D162C-D912-4B0D-A8AC-E6842F432ADE}"/>
              </a:ext>
            </a:extLst>
          </p:cNvPr>
          <p:cNvSpPr txBox="1"/>
          <p:nvPr/>
        </p:nvSpPr>
        <p:spPr>
          <a:xfrm>
            <a:off x="5712642" y="3805413"/>
            <a:ext cx="6245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从上下文中取出单词作为正样本，从噪声分布中取出单词作为负样本，然后训练一个二分类器，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  <a:r>
              <a:rPr lang="en-US" altLang="zh-CN" sz="1400" dirty="0"/>
              <a:t>k</a:t>
            </a:r>
            <a:r>
              <a:rPr lang="zh-CN" altLang="en-US" sz="1400" dirty="0"/>
              <a:t>，通过一个类似于交叉熵损失函数的目标函数进行训练</a:t>
            </a:r>
          </a:p>
        </p:txBody>
      </p:sp>
    </p:spTree>
    <p:extLst>
      <p:ext uri="{BB962C8B-B14F-4D97-AF65-F5344CB8AC3E}">
        <p14:creationId xmlns:p14="http://schemas.microsoft.com/office/powerpoint/2010/main" val="26356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8FFD993-71D9-4F86-9461-29C300EADF7F}"/>
              </a:ext>
            </a:extLst>
          </p:cNvPr>
          <p:cNvSpPr txBox="1"/>
          <p:nvPr/>
        </p:nvSpPr>
        <p:spPr>
          <a:xfrm>
            <a:off x="1105977" y="716809"/>
            <a:ext cx="9320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InfoNCE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是在 </a:t>
            </a:r>
            <a:r>
              <a:rPr lang="en-US" altLang="zh-CN" b="0" i="0" u="none" strike="noStrike" dirty="0">
                <a:effectLst/>
                <a:latin typeface="-apple-system"/>
                <a:hlinkClick r:id="rId2"/>
              </a:rPr>
              <a:t>Representation Learning with Contrastive Predictive Coding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对比预测编码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这篇论文中提出，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借鉴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NCE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的思想提出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InfoNCE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并用于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CPC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E65D9E-43D5-4789-BB9D-2907EC05E4A2}"/>
                  </a:ext>
                </a:extLst>
              </p:cNvPr>
              <p:cNvSpPr txBox="1"/>
              <p:nvPr/>
            </p:nvSpPr>
            <p:spPr>
              <a:xfrm>
                <a:off x="1105977" y="1395167"/>
                <a:ext cx="9876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预测任务：建模条件生成模型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根据当前上下文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预测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个时刻后的数据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（假设是像文本、语音中那样的序列数据）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E65D9E-43D5-4789-BB9D-2907EC05E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77" y="1395167"/>
                <a:ext cx="9876249" cy="646331"/>
              </a:xfrm>
              <a:prstGeom prst="rect">
                <a:avLst/>
              </a:prstGeom>
              <a:blipFill>
                <a:blip r:embed="rId3"/>
                <a:stretch>
                  <a:fillRect l="-4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D0C05490-F6DB-445D-8E52-5E12753A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42" y="3073035"/>
            <a:ext cx="4418992" cy="967176"/>
          </a:xfrm>
          <a:prstGeom prst="rect">
            <a:avLst/>
          </a:prstGeom>
        </p:spPr>
      </p:pic>
      <p:sp>
        <p:nvSpPr>
          <p:cNvPr id="25" name="箭头: 下 24">
            <a:extLst>
              <a:ext uri="{FF2B5EF4-FFF2-40B4-BE49-F238E27FC236}">
                <a16:creationId xmlns:a16="http://schemas.microsoft.com/office/drawing/2014/main" id="{55A4288F-DF40-4E53-8A43-21FB1106F61F}"/>
              </a:ext>
            </a:extLst>
          </p:cNvPr>
          <p:cNvSpPr/>
          <p:nvPr/>
        </p:nvSpPr>
        <p:spPr>
          <a:xfrm>
            <a:off x="3770722" y="2068947"/>
            <a:ext cx="433633" cy="1096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73E7AF-4741-499A-BA3B-CCC226CBBC83}"/>
              </a:ext>
            </a:extLst>
          </p:cNvPr>
          <p:cNvSpPr txBox="1"/>
          <p:nvPr/>
        </p:nvSpPr>
        <p:spPr>
          <a:xfrm>
            <a:off x="4221285" y="2385052"/>
            <a:ext cx="319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转为两者之间互信息来考虑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6ED5852-C427-41EC-B5C3-2216EC346CD9}"/>
              </a:ext>
            </a:extLst>
          </p:cNvPr>
          <p:cNvSpPr/>
          <p:nvPr/>
        </p:nvSpPr>
        <p:spPr>
          <a:xfrm>
            <a:off x="6197034" y="3403222"/>
            <a:ext cx="23315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38D18C-0A02-4AA1-A684-AD88098E905F}"/>
              </a:ext>
            </a:extLst>
          </p:cNvPr>
          <p:cNvSpPr txBox="1"/>
          <p:nvPr/>
        </p:nvSpPr>
        <p:spPr>
          <a:xfrm>
            <a:off x="6660518" y="3059668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如何最大化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7541D89-F9C6-4CE0-99EC-9CAFE7188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47" y="3059668"/>
            <a:ext cx="1905876" cy="1183388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B774D4F7-1EB2-44AC-BDE6-81D479EE3D9A}"/>
              </a:ext>
            </a:extLst>
          </p:cNvPr>
          <p:cNvSpPr/>
          <p:nvPr/>
        </p:nvSpPr>
        <p:spPr>
          <a:xfrm rot="5400000">
            <a:off x="9025772" y="4526048"/>
            <a:ext cx="110102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CBFCC0-A823-47A6-8B7D-5731FB12E6C3}"/>
                  </a:ext>
                </a:extLst>
              </p:cNvPr>
              <p:cNvSpPr txBox="1"/>
              <p:nvPr/>
            </p:nvSpPr>
            <p:spPr>
              <a:xfrm>
                <a:off x="9770377" y="4259915"/>
                <a:ext cx="22676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定义为密度比</a:t>
                </a:r>
                <a:endParaRPr lang="en-US" altLang="zh-CN" dirty="0"/>
              </a:p>
              <a:p>
                <a:r>
                  <a:rPr lang="zh-CN" altLang="en-US" dirty="0"/>
                  <a:t>分子为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分母为噪声分布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CBFCC0-A823-47A6-8B7D-5731FB12E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377" y="4259915"/>
                <a:ext cx="2267652" cy="923330"/>
              </a:xfrm>
              <a:prstGeom prst="rect">
                <a:avLst/>
              </a:prstGeom>
              <a:blipFill>
                <a:blip r:embed="rId6"/>
                <a:stretch>
                  <a:fillRect l="-2419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FAD7268D-331B-4390-9984-8C47B23795EA}"/>
              </a:ext>
            </a:extLst>
          </p:cNvPr>
          <p:cNvSpPr txBox="1"/>
          <p:nvPr/>
        </p:nvSpPr>
        <p:spPr>
          <a:xfrm>
            <a:off x="8371213" y="4447171"/>
            <a:ext cx="118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NCE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5D0254-4677-494B-8A1B-700B4FBE3082}"/>
              </a:ext>
            </a:extLst>
          </p:cNvPr>
          <p:cNvSpPr txBox="1"/>
          <p:nvPr/>
        </p:nvSpPr>
        <p:spPr>
          <a:xfrm>
            <a:off x="8923784" y="5448693"/>
            <a:ext cx="2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二分类问题</a:t>
            </a:r>
            <a:endParaRPr lang="zh-CN" altLang="en-US" b="1" dirty="0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DE0285CF-26C8-4165-BCCC-49475422B6C1}"/>
              </a:ext>
            </a:extLst>
          </p:cNvPr>
          <p:cNvSpPr/>
          <p:nvPr/>
        </p:nvSpPr>
        <p:spPr>
          <a:xfrm>
            <a:off x="7621412" y="4418351"/>
            <a:ext cx="1068199" cy="2372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9C412A-02A6-4503-AE72-DFFE1956AB58}"/>
                  </a:ext>
                </a:extLst>
              </p:cNvPr>
              <p:cNvSpPr txBox="1"/>
              <p:nvPr/>
            </p:nvSpPr>
            <p:spPr>
              <a:xfrm>
                <a:off x="1317395" y="4329059"/>
                <a:ext cx="60944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从分子中取出数据称为“正样本”，它是根据上下文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所做出的预测数据，将它和这个上下文一起组成“正样本对”，类别标签设为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9C412A-02A6-4503-AE72-DFFE1956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95" y="4329059"/>
                <a:ext cx="6094428" cy="923330"/>
              </a:xfrm>
              <a:prstGeom prst="rect">
                <a:avLst/>
              </a:prstGeom>
              <a:blipFill>
                <a:blip r:embed="rId7"/>
                <a:stretch>
                  <a:fillRect l="-80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587436C-44D3-4297-A8E5-8FA80D3EB56A}"/>
              </a:ext>
            </a:extLst>
          </p:cNvPr>
          <p:cNvSpPr txBox="1"/>
          <p:nvPr/>
        </p:nvSpPr>
        <p:spPr>
          <a:xfrm>
            <a:off x="1317395" y="524018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从分母中取出数据称为“负样本”，它跟我们上下文</a:t>
            </a:r>
            <a:r>
              <a:rPr lang="en-US" altLang="zh-CN" dirty="0"/>
              <a:t>c</a:t>
            </a:r>
            <a:r>
              <a:rPr lang="zh-CN" altLang="en-US" dirty="0"/>
              <a:t>没有必然的联系，将它和这个上下文一起组成“负样本对”，类别标签设为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FEE913-E4AB-4309-9D0C-8D10FB9438C8}"/>
              </a:ext>
            </a:extLst>
          </p:cNvPr>
          <p:cNvSpPr txBox="1"/>
          <p:nvPr/>
        </p:nvSpPr>
        <p:spPr>
          <a:xfrm>
            <a:off x="351832" y="16030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InfoNCE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NCE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的关系：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62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1789</Words>
  <Application>Microsoft Office PowerPoint</Application>
  <PresentationFormat>宽屏</PresentationFormat>
  <Paragraphs>129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子豪</dc:creator>
  <cp:lastModifiedBy>子豪 章</cp:lastModifiedBy>
  <cp:revision>26</cp:revision>
  <dcterms:created xsi:type="dcterms:W3CDTF">2022-02-26T06:35:40Z</dcterms:created>
  <dcterms:modified xsi:type="dcterms:W3CDTF">2023-10-12T09:21:10Z</dcterms:modified>
</cp:coreProperties>
</file>