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91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4E74A-BCA3-4508-B5D2-F59875F61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38EC9A-7982-43D3-8F00-32AA9B423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6F3F9-817F-4A95-B279-16D06197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1599-2B3D-479A-B2D9-4B8CE1CE344B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4DE55-075F-447D-A84E-84CEC643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70E4B-DFCC-4A33-B3FE-1BE1B3C3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0125-C8FC-43DE-BBFB-EADC5E31C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6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0CA59-C364-45DB-98CE-4B218618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2BCC8-11DC-4EAF-A64B-94C42B606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5D8E5-C1A2-4A79-A259-EA7F2573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1599-2B3D-479A-B2D9-4B8CE1CE344B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0CDBE-5106-42AE-92D1-9F0052D8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3EF59-4E0E-459B-AEFE-ECACF828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0125-C8FC-43DE-BBFB-EADC5E31C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2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E3A918-8299-4806-9F00-466246543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165299-B5DB-43BA-B19C-10F485293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F1B44-668D-4AE2-BA1B-B4286D81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1599-2B3D-479A-B2D9-4B8CE1CE344B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0D3C5-5656-4E2C-AB6F-B79B4A05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EE456-5ECE-4204-B740-D60C3FC4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0125-C8FC-43DE-BBFB-EADC5E31C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0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1EB4E-8F72-4CDC-A093-93495B78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AEA22-DE4F-41B9-AAC1-42E727FE9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7B87D-16A1-4403-9ECA-6B2FA415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1599-2B3D-479A-B2D9-4B8CE1CE344B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1E96D-9EE8-4966-B599-8BD3CF2D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75FCA-584C-45C3-A0D4-8384D554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0125-C8FC-43DE-BBFB-EADC5E31C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3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3358E-9F73-46ED-9F0F-15B36A91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D5772-B7AD-4848-8AE1-68A97B89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1B8BB-D4CA-4700-BBE2-3EF67598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1599-2B3D-479A-B2D9-4B8CE1CE344B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A0DFD-B7A2-45AD-A7AA-AF016939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88F74-D428-416B-A097-E1927C4B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0125-C8FC-43DE-BBFB-EADC5E31C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19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DA641-BEE0-4B3D-B2DE-49024172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9231A-154C-46D0-A611-746F0F1FA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5DBA1-6079-44E1-B4DA-55AF7A747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DE0AC4-C723-47C8-8228-4E02C892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1599-2B3D-479A-B2D9-4B8CE1CE344B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957F99-D446-4232-BB69-66E68E3E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F61B07-DEC2-43A8-90A2-FC014B11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0125-C8FC-43DE-BBFB-EADC5E31C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8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8AC3C-2DA9-49EA-96A5-9667020F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FEFA7-54DE-4D70-8963-BE9E0ECF3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398B56-12AE-47F1-BC94-682DB9488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C5D475-A88C-482A-B928-E539C2B54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3D7F11-5DCF-44E7-9C33-17F8FAF4B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FD199-5B26-4F38-BD5C-E55451CC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1599-2B3D-479A-B2D9-4B8CE1CE344B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998196-064F-4C81-82F8-DB8D0FC0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7B2653-CB05-4A33-9FA5-F934258E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0125-C8FC-43DE-BBFB-EADC5E31C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2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4CD93-9CA4-4084-B590-E3FF8575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A782CD-80AA-4A2F-B936-8BC0D3C1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1599-2B3D-479A-B2D9-4B8CE1CE344B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1F68CE-0C88-45EA-B8D4-CB91E3A8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DC6DEF-B169-4617-ACF9-017F9C1A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0125-C8FC-43DE-BBFB-EADC5E31C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6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F4C26B-0CD4-4F1D-B79F-B731A93F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1599-2B3D-479A-B2D9-4B8CE1CE344B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8B36F3-D721-4737-9A46-43240A6A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4FAB23-8A25-494D-A047-82B8D51B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0125-C8FC-43DE-BBFB-EADC5E31C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10776-3BAC-427C-8ADD-9D4F7E03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5305-81D8-4B06-925D-199E8A658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9B2702-1F1A-4CEC-AFF9-80DD9A96B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D172F-87BE-467A-B337-B4E6910F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1599-2B3D-479A-B2D9-4B8CE1CE344B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5ADBB-FF0E-4C68-AC43-6989C3D8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01D3B3-6674-4DFF-9F4E-ECF7790A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0125-C8FC-43DE-BBFB-EADC5E31C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7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ED6E0-4269-4C64-B02F-FF30659C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3F77F1-32D1-41A0-8989-BC8336855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DF7170-2280-44D1-8408-1AFFC31D2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CBA734-9CAC-4C23-B584-9DBF770E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1599-2B3D-479A-B2D9-4B8CE1CE344B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9DB231-ACC2-4386-ACF5-AD71B708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1DEE1-E724-4EB0-8ABE-2D77902A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0125-C8FC-43DE-BBFB-EADC5E31C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80961C-65B5-4714-B9CF-1426CE76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DB27FB-ED9C-4E43-BCC0-DC47AAEE8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63CA7-155C-4E07-9D24-A3CA7A2BD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1599-2B3D-479A-B2D9-4B8CE1CE344B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76536-F130-45F6-AF46-5AAFE5471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23816-590A-43CC-8F24-D5FC73949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0125-C8FC-43DE-BBFB-EADC5E31C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91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953A91-D994-4685-A9D8-E9F48FBD94E6}"/>
              </a:ext>
            </a:extLst>
          </p:cNvPr>
          <p:cNvSpPr txBox="1"/>
          <p:nvPr/>
        </p:nvSpPr>
        <p:spPr>
          <a:xfrm>
            <a:off x="3048786" y="153414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Contrastive Laplacian Eigenmaps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F39EAB-B83D-423B-844A-92F0B2F87ADC}"/>
              </a:ext>
            </a:extLst>
          </p:cNvPr>
          <p:cNvSpPr txBox="1"/>
          <p:nvPr/>
        </p:nvSpPr>
        <p:spPr>
          <a:xfrm>
            <a:off x="629239" y="875241"/>
            <a:ext cx="10933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用对比性学习来扩展著名的拉普拉斯特征图，并称其为</a:t>
            </a:r>
            <a:r>
              <a:rPr lang="en-US" altLang="zh-CN" dirty="0" err="1"/>
              <a:t>COntrastive</a:t>
            </a:r>
            <a:r>
              <a:rPr lang="en-US" altLang="zh-CN" dirty="0"/>
              <a:t> Laplacian </a:t>
            </a:r>
            <a:r>
              <a:rPr lang="en-US" altLang="zh-CN" dirty="0" err="1"/>
              <a:t>EigenmapS</a:t>
            </a:r>
            <a:r>
              <a:rPr lang="zh-CN" altLang="en-US" dirty="0"/>
              <a:t>（</a:t>
            </a:r>
            <a:r>
              <a:rPr lang="en-US" altLang="zh-CN" dirty="0"/>
              <a:t>COLES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最大贡献：构建</a:t>
            </a:r>
            <a:r>
              <a:rPr lang="en-US" altLang="zh-CN" dirty="0"/>
              <a:t>manifold learning (Laplacian Eigenmaps)</a:t>
            </a:r>
            <a:r>
              <a:rPr lang="zh-CN" altLang="en-US" dirty="0"/>
              <a:t>， </a:t>
            </a:r>
            <a:r>
              <a:rPr lang="en-US" altLang="zh-CN" dirty="0"/>
              <a:t>contrastive learning </a:t>
            </a:r>
            <a:r>
              <a:rPr lang="zh-CN" altLang="en-US" dirty="0"/>
              <a:t>以及</a:t>
            </a:r>
            <a:r>
              <a:rPr lang="en-US" altLang="zh-CN" dirty="0"/>
              <a:t>Graph Neural Networks</a:t>
            </a:r>
            <a:r>
              <a:rPr lang="zh-CN" altLang="en-US" dirty="0"/>
              <a:t>之间的联系。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D7616E-0924-4489-BB22-2417764C0BAE}"/>
              </a:ext>
            </a:extLst>
          </p:cNvPr>
          <p:cNvSpPr txBox="1"/>
          <p:nvPr/>
        </p:nvSpPr>
        <p:spPr>
          <a:xfrm>
            <a:off x="391605" y="3480465"/>
            <a:ext cx="115481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Motivation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常见的图嵌入方法：</a:t>
            </a:r>
            <a:r>
              <a:rPr lang="en-US" altLang="zh-CN" dirty="0"/>
              <a:t> Laplacian Eigenmaps</a:t>
            </a:r>
            <a:r>
              <a:rPr lang="zh-CN" altLang="en-US" dirty="0"/>
              <a:t>、</a:t>
            </a:r>
            <a:r>
              <a:rPr lang="en-US" altLang="zh-CN" dirty="0"/>
              <a:t>ISOMAP </a:t>
            </a:r>
            <a:r>
              <a:rPr lang="zh-CN" altLang="en-US" dirty="0"/>
              <a:t>有不完善的地方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鼓励节点紧密相关时，节点嵌入在嵌入空间中接近，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但这样并不能保证不相关的节点在嵌入空间中彼此分离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Jensen-Shannon</a:t>
            </a:r>
            <a:r>
              <a:rPr lang="zh-CN" altLang="en-US" dirty="0"/>
              <a:t>发散，许多对比性图嵌入的基础，在采样过程中遇到不相干的正负分布会失效。</a:t>
            </a:r>
            <a:endParaRPr lang="en-US" altLang="zh-CN" dirty="0"/>
          </a:p>
          <a:p>
            <a:r>
              <a:rPr lang="en-US" altLang="zh-CN" dirty="0"/>
              <a:t>COLES</a:t>
            </a:r>
            <a:r>
              <a:rPr lang="zh-CN" altLang="en-US" dirty="0"/>
              <a:t>在设计上避免了</a:t>
            </a:r>
            <a:r>
              <a:rPr lang="en-US" altLang="zh-CN" dirty="0"/>
              <a:t>sigmoid</a:t>
            </a:r>
            <a:r>
              <a:rPr lang="zh-CN" altLang="en-US" dirty="0"/>
              <a:t>，而采用了</a:t>
            </a:r>
            <a:r>
              <a:rPr lang="en-US" altLang="zh-CN" dirty="0"/>
              <a:t>Radial Basis Function</a:t>
            </a:r>
            <a:r>
              <a:rPr lang="zh-CN" altLang="en-US" dirty="0"/>
              <a:t>（</a:t>
            </a:r>
            <a:r>
              <a:rPr lang="en-US" altLang="zh-CN" dirty="0"/>
              <a:t>RBF</a:t>
            </a:r>
            <a:r>
              <a:rPr lang="zh-CN" altLang="en-US" dirty="0"/>
              <a:t>）。同时是最小化</a:t>
            </a:r>
            <a:r>
              <a:rPr lang="en-US" altLang="zh-CN" dirty="0"/>
              <a:t>Wasserstein</a:t>
            </a:r>
            <a:r>
              <a:rPr lang="zh-CN" altLang="en-US" dirty="0"/>
              <a:t>距离的替代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对比策略时没有</a:t>
            </a:r>
            <a:r>
              <a:rPr lang="en-US" altLang="zh-CN" dirty="0"/>
              <a:t>negative part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D7D175E-35B0-419A-A5DD-0DC5FCF5E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148" y="1959418"/>
            <a:ext cx="2067122" cy="156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E87864-3188-4EA5-A45F-5ACA89B5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297" y="1879560"/>
            <a:ext cx="3478687" cy="15634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EBC8EEB-CF73-47E3-8912-FBBB1C4B1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123" y="2075570"/>
            <a:ext cx="2673611" cy="12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8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BD5994-D471-4A80-BD4F-63967B2C1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70" y="280533"/>
            <a:ext cx="8074058" cy="27635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5B3D89F-45F1-4C73-97D7-0CDB2EF81856}"/>
              </a:ext>
            </a:extLst>
          </p:cNvPr>
          <p:cNvSpPr txBox="1"/>
          <p:nvPr/>
        </p:nvSpPr>
        <p:spPr>
          <a:xfrm>
            <a:off x="499620" y="386499"/>
            <a:ext cx="236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分类表现：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C6C3FE-D292-4EE6-9D73-8356EFF52499}"/>
              </a:ext>
            </a:extLst>
          </p:cNvPr>
          <p:cNvSpPr txBox="1"/>
          <p:nvPr/>
        </p:nvSpPr>
        <p:spPr>
          <a:xfrm>
            <a:off x="3090448" y="3244334"/>
            <a:ext cx="653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表现超过绝大多数方法，</a:t>
            </a:r>
            <a:endParaRPr lang="en-US" altLang="zh-CN" dirty="0"/>
          </a:p>
          <a:p>
            <a:r>
              <a:rPr lang="zh-CN" altLang="en-US" dirty="0"/>
              <a:t>有的方法超出内存</a:t>
            </a:r>
            <a:r>
              <a:rPr lang="en-US" altLang="zh-CN" dirty="0"/>
              <a:t>-&gt;large scale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59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6973A3-B971-45B3-8341-EAEEFE510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34" y="373202"/>
            <a:ext cx="9266723" cy="37646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E485A2-C4DF-4A39-973B-83138E9EFEE8}"/>
              </a:ext>
            </a:extLst>
          </p:cNvPr>
          <p:cNvSpPr txBox="1"/>
          <p:nvPr/>
        </p:nvSpPr>
        <p:spPr>
          <a:xfrm>
            <a:off x="426563" y="49406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聚类表现：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0E5C44-D18D-42C1-95EA-DA57E6AF3749}"/>
              </a:ext>
            </a:extLst>
          </p:cNvPr>
          <p:cNvSpPr txBox="1"/>
          <p:nvPr/>
        </p:nvSpPr>
        <p:spPr>
          <a:xfrm>
            <a:off x="2829612" y="4516953"/>
            <a:ext cx="653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CLOES</a:t>
            </a:r>
            <a:r>
              <a:rPr lang="zh-CN" altLang="en-US" dirty="0"/>
              <a:t>的结合对</a:t>
            </a:r>
            <a:r>
              <a:rPr lang="en-US" altLang="zh-CN" dirty="0"/>
              <a:t>GCN SGC           </a:t>
            </a:r>
            <a:r>
              <a:rPr lang="zh-CN" altLang="en-US" dirty="0"/>
              <a:t>的聚类效果有着不小的帮助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9CCEAB-F7E8-4FF6-919E-075A49613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213" y="4598740"/>
            <a:ext cx="525826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2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>
            <a:extLst>
              <a:ext uri="{FF2B5EF4-FFF2-40B4-BE49-F238E27FC236}">
                <a16:creationId xmlns:a16="http://schemas.microsoft.com/office/drawing/2014/main" id="{FDDDEB6F-F2F6-4A24-8A51-11FA073435F9}"/>
              </a:ext>
            </a:extLst>
          </p:cNvPr>
          <p:cNvSpPr/>
          <p:nvPr/>
        </p:nvSpPr>
        <p:spPr>
          <a:xfrm>
            <a:off x="8917304" y="4780523"/>
            <a:ext cx="2348865" cy="736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F27FB9C-95DE-4C0D-9530-DE7A219B9C30}"/>
              </a:ext>
            </a:extLst>
          </p:cNvPr>
          <p:cNvGrpSpPr/>
          <p:nvPr/>
        </p:nvGrpSpPr>
        <p:grpSpPr>
          <a:xfrm>
            <a:off x="4697730" y="3422482"/>
            <a:ext cx="1524000" cy="579120"/>
            <a:chOff x="1424940" y="2899648"/>
            <a:chExt cx="1524000" cy="57912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505D1DF-7EBF-4750-B48D-7DE7FC631361}"/>
                </a:ext>
              </a:extLst>
            </p:cNvPr>
            <p:cNvSpPr/>
            <p:nvPr/>
          </p:nvSpPr>
          <p:spPr>
            <a:xfrm>
              <a:off x="1424940" y="2899648"/>
              <a:ext cx="1478280" cy="5791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04EFAF5-3630-46D3-BB75-28C6162F7F90}"/>
                </a:ext>
              </a:extLst>
            </p:cNvPr>
            <p:cNvSpPr txBox="1"/>
            <p:nvPr/>
          </p:nvSpPr>
          <p:spPr>
            <a:xfrm>
              <a:off x="1805940" y="299829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GAN</a:t>
              </a:r>
              <a:endParaRPr lang="zh-CN" altLang="en-US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1E65128-ADDA-4C3A-A916-BF5AF9E9FF51}"/>
              </a:ext>
            </a:extLst>
          </p:cNvPr>
          <p:cNvSpPr txBox="1"/>
          <p:nvPr/>
        </p:nvSpPr>
        <p:spPr>
          <a:xfrm>
            <a:off x="7303770" y="3527376"/>
            <a:ext cx="89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COLES</a:t>
            </a:r>
            <a:endParaRPr lang="zh-CN" altLang="en-US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BB0C74B-CCE7-445A-BA5E-0BA8DC164EE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267450" y="3712042"/>
            <a:ext cx="103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8B40615-0187-49A1-ABD0-EC962A9EE184}"/>
              </a:ext>
            </a:extLst>
          </p:cNvPr>
          <p:cNvSpPr txBox="1"/>
          <p:nvPr/>
        </p:nvSpPr>
        <p:spPr>
          <a:xfrm>
            <a:off x="525780" y="214715"/>
            <a:ext cx="988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Celebrated graph embedding methods：  </a:t>
            </a:r>
            <a:r>
              <a:rPr lang="en-US" altLang="zh-CN" dirty="0"/>
              <a:t> Laplacian Eigenmaps and </a:t>
            </a:r>
            <a:r>
              <a:rPr lang="en-US" altLang="zh-CN" dirty="0" err="1"/>
              <a:t>IsoMap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EDB780A-E80D-4009-B784-B34FA586AD74}"/>
              </a:ext>
            </a:extLst>
          </p:cNvPr>
          <p:cNvSpPr txBox="1"/>
          <p:nvPr/>
        </p:nvSpPr>
        <p:spPr>
          <a:xfrm>
            <a:off x="525780" y="1037584"/>
            <a:ext cx="3790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modern graph embedding models ：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356EAD1-9A95-46B0-BF3C-FDD313D3B5F5}"/>
              </a:ext>
            </a:extLst>
          </p:cNvPr>
          <p:cNvSpPr txBox="1"/>
          <p:nvPr/>
        </p:nvSpPr>
        <p:spPr>
          <a:xfrm>
            <a:off x="4358640" y="1133666"/>
            <a:ext cx="7307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Often</a:t>
            </a:r>
            <a:r>
              <a:rPr lang="en-US" altLang="zh-CN" dirty="0"/>
              <a:t> </a:t>
            </a:r>
            <a:r>
              <a:rPr lang="zh-CN" altLang="en-US" dirty="0"/>
              <a:t>under a Sampled Noise Contrastive Estimation (</a:t>
            </a:r>
            <a:r>
              <a:rPr lang="zh-CN" altLang="en-US" b="1" dirty="0"/>
              <a:t>SampledNCE</a:t>
            </a:r>
            <a:r>
              <a:rPr lang="zh-CN" altLang="en-US" dirty="0"/>
              <a:t>) framework  </a:t>
            </a:r>
            <a:r>
              <a:rPr lang="en-US" altLang="zh-CN" dirty="0"/>
              <a:t>e.g.</a:t>
            </a:r>
            <a:r>
              <a:rPr lang="zh-CN" altLang="en-US" dirty="0"/>
              <a:t> Deep Graph Infomax (DGI)  GraphSAGE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071A4E4-2A24-4135-8245-04D7A140808D}"/>
              </a:ext>
            </a:extLst>
          </p:cNvPr>
          <p:cNvSpPr txBox="1"/>
          <p:nvPr/>
        </p:nvSpPr>
        <p:spPr>
          <a:xfrm>
            <a:off x="6096000" y="1905165"/>
            <a:ext cx="391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 sigmoid non-linearity </a:t>
            </a:r>
            <a:r>
              <a:rPr lang="zh-CN" altLang="en-US" dirty="0"/>
              <a:t>：</a:t>
            </a:r>
            <a:r>
              <a:rPr lang="zh-CN" altLang="en-US" b="1" dirty="0"/>
              <a:t>suboptimal</a:t>
            </a: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B04244BE-9C97-4C7D-B7C1-C29FA6D46053}"/>
              </a:ext>
            </a:extLst>
          </p:cNvPr>
          <p:cNvSpPr/>
          <p:nvPr/>
        </p:nvSpPr>
        <p:spPr>
          <a:xfrm>
            <a:off x="7623810" y="2399665"/>
            <a:ext cx="312420" cy="99617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F773667-5B59-4254-9777-CA5DEE00F359}"/>
              </a:ext>
            </a:extLst>
          </p:cNvPr>
          <p:cNvSpPr txBox="1"/>
          <p:nvPr/>
        </p:nvSpPr>
        <p:spPr>
          <a:xfrm>
            <a:off x="6286500" y="3339479"/>
            <a:ext cx="10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inspired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28DFBAD-2D28-454B-8D4B-B36EAD9EA446}"/>
              </a:ext>
            </a:extLst>
          </p:cNvPr>
          <p:cNvSpPr txBox="1"/>
          <p:nvPr/>
        </p:nvSpPr>
        <p:spPr>
          <a:xfrm>
            <a:off x="7899915" y="2852694"/>
            <a:ext cx="29832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ym typeface="Wingdings" panose="05000000000000000000" pitchFamily="2" charset="2"/>
              </a:rPr>
              <a:t>&lt;-- </a:t>
            </a:r>
            <a:r>
              <a:rPr lang="en-US" altLang="zh-CN" sz="1400" dirty="0"/>
              <a:t>Radial Basis Function</a:t>
            </a:r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3F85F13-2E0B-4755-8284-EE3A46DEBFD0}"/>
              </a:ext>
            </a:extLst>
          </p:cNvPr>
          <p:cNvSpPr txBox="1"/>
          <p:nvPr/>
        </p:nvSpPr>
        <p:spPr>
          <a:xfrm>
            <a:off x="8945880" y="4990757"/>
            <a:ext cx="2244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Block-contrastive Loss</a:t>
            </a:r>
            <a:endParaRPr lang="zh-CN" altLang="en-US" dirty="0"/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3D199E9B-9751-4C28-86CB-7CEECCACB8F2}"/>
              </a:ext>
            </a:extLst>
          </p:cNvPr>
          <p:cNvCxnSpPr>
            <a:stCxn id="14" idx="3"/>
            <a:endCxn id="40" idx="0"/>
          </p:cNvCxnSpPr>
          <p:nvPr/>
        </p:nvCxnSpPr>
        <p:spPr>
          <a:xfrm>
            <a:off x="8202930" y="3712042"/>
            <a:ext cx="1888807" cy="106848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E3B34C0-04D3-4A30-AA9F-24DB0AD883D2}"/>
              </a:ext>
            </a:extLst>
          </p:cNvPr>
          <p:cNvSpPr txBox="1"/>
          <p:nvPr/>
        </p:nvSpPr>
        <p:spPr>
          <a:xfrm>
            <a:off x="6741913" y="590299"/>
            <a:ext cx="5299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But </a:t>
            </a:r>
            <a:r>
              <a:rPr lang="zh-CN" altLang="en-US" dirty="0"/>
              <a:t>punishment mechanism is not good enough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B8F5199-B612-42FA-8A4C-267C6F5D1A4E}"/>
              </a:ext>
            </a:extLst>
          </p:cNvPr>
          <p:cNvCxnSpPr>
            <a:cxnSpLocks/>
          </p:cNvCxnSpPr>
          <p:nvPr/>
        </p:nvCxnSpPr>
        <p:spPr>
          <a:xfrm flipH="1">
            <a:off x="2952750" y="3705790"/>
            <a:ext cx="1613535" cy="1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20DF89C-3E28-4E14-96B8-7DBD951A7F5E}"/>
              </a:ext>
            </a:extLst>
          </p:cNvPr>
          <p:cNvGrpSpPr/>
          <p:nvPr/>
        </p:nvGrpSpPr>
        <p:grpSpPr>
          <a:xfrm>
            <a:off x="1280160" y="3434001"/>
            <a:ext cx="1478280" cy="579120"/>
            <a:chOff x="1424940" y="2899648"/>
            <a:chExt cx="1478280" cy="579120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28043C8-111A-4084-BB84-3035A0C4BC11}"/>
                </a:ext>
              </a:extLst>
            </p:cNvPr>
            <p:cNvSpPr/>
            <p:nvPr/>
          </p:nvSpPr>
          <p:spPr>
            <a:xfrm>
              <a:off x="1424940" y="2899648"/>
              <a:ext cx="1478280" cy="5791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7BA31B6-2658-491A-BE12-B2913C7694CC}"/>
                </a:ext>
              </a:extLst>
            </p:cNvPr>
            <p:cNvSpPr txBox="1"/>
            <p:nvPr/>
          </p:nvSpPr>
          <p:spPr>
            <a:xfrm>
              <a:off x="1708785" y="299829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WGAN</a:t>
              </a:r>
              <a:endParaRPr lang="zh-CN" altLang="en-US" dirty="0"/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5FECC0C5-2D2E-417F-8C53-F74E636A9715}"/>
              </a:ext>
            </a:extLst>
          </p:cNvPr>
          <p:cNvSpPr txBox="1"/>
          <p:nvPr/>
        </p:nvSpPr>
        <p:spPr>
          <a:xfrm>
            <a:off x="3026032" y="3344078"/>
            <a:ext cx="15260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Defects of JS </a:t>
            </a:r>
            <a:r>
              <a:rPr lang="en-US" altLang="zh-CN" sz="1400" dirty="0"/>
              <a:t>div</a:t>
            </a:r>
            <a:endParaRPr lang="zh-CN" altLang="en-US" sz="14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52F54B1-D8C8-46BE-A63A-5E02480FA04F}"/>
              </a:ext>
            </a:extLst>
          </p:cNvPr>
          <p:cNvSpPr txBox="1"/>
          <p:nvPr/>
        </p:nvSpPr>
        <p:spPr>
          <a:xfrm>
            <a:off x="848677" y="4941837"/>
            <a:ext cx="2726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the Wasserstein distance</a:t>
            </a: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2621080B-7257-49A0-8CF9-DA8871C6EA97}"/>
              </a:ext>
            </a:extLst>
          </p:cNvPr>
          <p:cNvCxnSpPr>
            <a:cxnSpLocks/>
            <a:stCxn id="48" idx="4"/>
            <a:endCxn id="54" idx="0"/>
          </p:cNvCxnSpPr>
          <p:nvPr/>
        </p:nvCxnSpPr>
        <p:spPr>
          <a:xfrm rot="16200000" flipH="1">
            <a:off x="1651144" y="4381276"/>
            <a:ext cx="928716" cy="1924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7D309A82-01F6-4824-BDC7-276C8178FD08}"/>
              </a:ext>
            </a:extLst>
          </p:cNvPr>
          <p:cNvCxnSpPr>
            <a:stCxn id="54" idx="3"/>
            <a:endCxn id="14" idx="2"/>
          </p:cNvCxnSpPr>
          <p:nvPr/>
        </p:nvCxnSpPr>
        <p:spPr>
          <a:xfrm flipV="1">
            <a:off x="3574732" y="3896708"/>
            <a:ext cx="4178618" cy="12297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EE155BE-8DAE-44D4-8E6E-9F4F00A3D621}"/>
              </a:ext>
            </a:extLst>
          </p:cNvPr>
          <p:cNvSpPr txBox="1"/>
          <p:nvPr/>
        </p:nvSpPr>
        <p:spPr>
          <a:xfrm>
            <a:off x="4309110" y="4542399"/>
            <a:ext cx="3825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from the perspective of GAN 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171DFCF-4A06-41E1-9A8E-A7229AEDDB58}"/>
              </a:ext>
            </a:extLst>
          </p:cNvPr>
          <p:cNvSpPr txBox="1"/>
          <p:nvPr/>
        </p:nvSpPr>
        <p:spPr>
          <a:xfrm>
            <a:off x="3971925" y="517267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COLES minimizes a surrogate of Wasserstein distance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AFA137E-26E5-4ACF-8EB6-3A385E9DBBAA}"/>
              </a:ext>
            </a:extLst>
          </p:cNvPr>
          <p:cNvSpPr txBox="1"/>
          <p:nvPr/>
        </p:nvSpPr>
        <p:spPr>
          <a:xfrm>
            <a:off x="8835390" y="3394143"/>
            <a:ext cx="28351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known to outperform   pair-wise       losses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E379FE8-BF43-4D0B-8309-273A73E3D6E9}"/>
              </a:ext>
            </a:extLst>
          </p:cNvPr>
          <p:cNvSpPr txBox="1"/>
          <p:nvPr/>
        </p:nvSpPr>
        <p:spPr>
          <a:xfrm>
            <a:off x="808383" y="5671123"/>
            <a:ext cx="10918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最大贡献：构建</a:t>
            </a:r>
            <a:r>
              <a:rPr lang="en-US" altLang="zh-CN" dirty="0"/>
              <a:t>manifold learning (Laplacian Eigenmaps)</a:t>
            </a:r>
            <a:r>
              <a:rPr lang="zh-CN" altLang="en-US" dirty="0"/>
              <a:t>， </a:t>
            </a:r>
            <a:r>
              <a:rPr lang="en-US" altLang="zh-CN" dirty="0"/>
              <a:t>contrastive learning </a:t>
            </a:r>
            <a:r>
              <a:rPr lang="zh-CN" altLang="en-US" dirty="0"/>
              <a:t>以及</a:t>
            </a:r>
            <a:r>
              <a:rPr lang="en-US" altLang="zh-CN" dirty="0"/>
              <a:t>Graph Neural Networks</a:t>
            </a:r>
            <a:r>
              <a:rPr lang="zh-CN" altLang="en-US" dirty="0"/>
              <a:t>之间的联系。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82206F3E-31B5-4E82-9497-673801C31B80}"/>
              </a:ext>
            </a:extLst>
          </p:cNvPr>
          <p:cNvSpPr txBox="1"/>
          <p:nvPr/>
        </p:nvSpPr>
        <p:spPr>
          <a:xfrm>
            <a:off x="3759517" y="2844255"/>
            <a:ext cx="2248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Laplacian Eigenmaps 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A568727-04E2-433E-ADBC-72698CD199C1}"/>
              </a:ext>
            </a:extLst>
          </p:cNvPr>
          <p:cNvCxnSpPr>
            <a:stCxn id="100" idx="3"/>
          </p:cNvCxnSpPr>
          <p:nvPr/>
        </p:nvCxnSpPr>
        <p:spPr>
          <a:xfrm>
            <a:off x="6008245" y="3028921"/>
            <a:ext cx="1615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8611FDB-8108-466C-9172-01031C0BBD66}"/>
              </a:ext>
            </a:extLst>
          </p:cNvPr>
          <p:cNvSpPr txBox="1"/>
          <p:nvPr/>
        </p:nvSpPr>
        <p:spPr>
          <a:xfrm>
            <a:off x="1763366" y="2422476"/>
            <a:ext cx="4244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chosen Graph Neural Network backbone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0D3ADBA-A7DE-4A32-AA97-CE243C5281E4}"/>
              </a:ext>
            </a:extLst>
          </p:cNvPr>
          <p:cNvCxnSpPr/>
          <p:nvPr/>
        </p:nvCxnSpPr>
        <p:spPr>
          <a:xfrm>
            <a:off x="6008245" y="2607142"/>
            <a:ext cx="1615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65A3A3B-DE98-4CDC-A6AA-4DE4A9F35DAE}"/>
              </a:ext>
            </a:extLst>
          </p:cNvPr>
          <p:cNvSpPr txBox="1"/>
          <p:nvPr/>
        </p:nvSpPr>
        <p:spPr>
          <a:xfrm>
            <a:off x="848676" y="6467475"/>
            <a:ext cx="69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疑惑：</a:t>
            </a:r>
            <a:r>
              <a:rPr lang="en-US" altLang="zh-CN" dirty="0"/>
              <a:t>Negative part </a:t>
            </a:r>
            <a:r>
              <a:rPr lang="zh-CN" altLang="en-US" dirty="0"/>
              <a:t>部分不太懂</a:t>
            </a:r>
            <a:r>
              <a:rPr lang="en-US" altLang="zh-CN" dirty="0"/>
              <a:t>. randomized Laplacian Eigenmap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51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31BB2B1-5606-479B-95F8-9B4F03C62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988" y="530268"/>
            <a:ext cx="5898391" cy="5258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E75B4ED-D875-4158-9BE3-102DFC0884EB}"/>
              </a:ext>
            </a:extLst>
          </p:cNvPr>
          <p:cNvSpPr txBox="1"/>
          <p:nvPr/>
        </p:nvSpPr>
        <p:spPr>
          <a:xfrm>
            <a:off x="443059" y="530268"/>
            <a:ext cx="589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General objective</a:t>
            </a:r>
            <a:r>
              <a:rPr lang="zh-CN" altLang="en-US" dirty="0"/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EDBAF1-D1BA-4B7C-92E2-78F84F43C9AD}"/>
              </a:ext>
            </a:extLst>
          </p:cNvPr>
          <p:cNvSpPr txBox="1"/>
          <p:nvPr/>
        </p:nvSpPr>
        <p:spPr>
          <a:xfrm>
            <a:off x="443059" y="1683528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推导流程：   </a:t>
            </a:r>
            <a:r>
              <a:rPr lang="en-US" altLang="zh-CN" dirty="0"/>
              <a:t>1. </a:t>
            </a:r>
            <a:r>
              <a:rPr lang="en-US" altLang="zh-CN" dirty="0" err="1"/>
              <a:t>SampledNCE</a:t>
            </a:r>
            <a:r>
              <a:rPr lang="zh-CN" altLang="en-US" dirty="0"/>
              <a:t>框架（负采样策略） 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F205520-0BC1-4C4D-AC1D-6B570A7CC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769" y="2557128"/>
            <a:ext cx="8421031" cy="64633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40F829D-8BBD-40F1-B854-9E23B405425D}"/>
              </a:ext>
            </a:extLst>
          </p:cNvPr>
          <p:cNvSpPr txBox="1"/>
          <p:nvPr/>
        </p:nvSpPr>
        <p:spPr>
          <a:xfrm>
            <a:off x="436963" y="3642057"/>
            <a:ext cx="623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zh-CN" altLang="en-US" dirty="0"/>
              <a:t>经过后续发展，Yang et al   给出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41993E1-40B8-4A25-A870-EB1FCA3CC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629" y="3644392"/>
            <a:ext cx="2487449" cy="33112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463B8DF-7945-4EBB-BACC-CAEDF2005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270" y="3692962"/>
            <a:ext cx="2918713" cy="29720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405CDF9-6DF6-4905-9F37-79A962C8407C}"/>
              </a:ext>
            </a:extLst>
          </p:cNvPr>
          <p:cNvSpPr txBox="1"/>
          <p:nvPr/>
        </p:nvSpPr>
        <p:spPr>
          <a:xfrm>
            <a:off x="2025769" y="5444817"/>
            <a:ext cx="84210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给定一个节点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，采样正样本和负样本然后做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binary classification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去学习嵌入。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是给定节点，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是采样的正样本节点，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u’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是负样本节点。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464B933-AD0F-44FD-908D-399AD1011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9147" y="4379650"/>
            <a:ext cx="7333704" cy="53530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1D3609-21E9-492E-B04A-E5CC9348979B}"/>
              </a:ext>
            </a:extLst>
          </p:cNvPr>
          <p:cNvSpPr txBox="1"/>
          <p:nvPr/>
        </p:nvSpPr>
        <p:spPr>
          <a:xfrm>
            <a:off x="641477" y="4515657"/>
            <a:ext cx="154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新时代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：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5DD47A-E7C9-4B7D-ACDB-05696F58AECD}"/>
              </a:ext>
            </a:extLst>
          </p:cNvPr>
          <p:cNvSpPr txBox="1"/>
          <p:nvPr/>
        </p:nvSpPr>
        <p:spPr>
          <a:xfrm>
            <a:off x="9762851" y="3240389"/>
            <a:ext cx="2429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Sigma(x)-sigmoid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80594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B2724C5-DA1A-46F5-9F05-BD83486C7964}"/>
              </a:ext>
            </a:extLst>
          </p:cNvPr>
          <p:cNvSpPr txBox="1"/>
          <p:nvPr/>
        </p:nvSpPr>
        <p:spPr>
          <a:xfrm>
            <a:off x="454844" y="78629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  COLES</a:t>
            </a:r>
            <a:r>
              <a:rPr lang="zh-CN" altLang="en-US" dirty="0"/>
              <a:t>框架（基于</a:t>
            </a:r>
            <a:r>
              <a:rPr lang="en-US" altLang="zh-CN" dirty="0" err="1"/>
              <a:t>SampledNCE</a:t>
            </a:r>
            <a:r>
              <a:rPr lang="zh-CN" altLang="en-US" dirty="0"/>
              <a:t>框架）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29CDDD-64B8-4237-B862-12DE15390E88}"/>
              </a:ext>
            </a:extLst>
          </p:cNvPr>
          <p:cNvSpPr txBox="1"/>
          <p:nvPr/>
        </p:nvSpPr>
        <p:spPr>
          <a:xfrm>
            <a:off x="765928" y="1370756"/>
            <a:ext cx="7699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-&gt; Sigma</a:t>
            </a:r>
            <a:r>
              <a:rPr lang="zh-CN" altLang="en-US" dirty="0"/>
              <a:t>函数改为径向基函数</a:t>
            </a:r>
            <a:r>
              <a:rPr lang="en-US" altLang="zh-CN" dirty="0"/>
              <a:t>RBF    k(||x-xc||)=exp{- ||x-xc||^2/(2*</a:t>
            </a:r>
            <a:r>
              <a:rPr lang="el-GR" altLang="zh-CN" dirty="0"/>
              <a:t>σ)^2)  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17DEEE-A708-4975-A7DE-E5DFC7C98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03" y="1857568"/>
            <a:ext cx="7637723" cy="8473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0EFFE5-2468-4D67-9379-226EB85B5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97" y="3508684"/>
            <a:ext cx="3329570" cy="5131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DB62789-AB11-4BB6-A660-7BACE457D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364" y="3530085"/>
            <a:ext cx="3974001" cy="560895"/>
          </a:xfrm>
          <a:prstGeom prst="rect">
            <a:avLst/>
          </a:prstGeom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83D79890-9A83-43CE-A340-A9F01A63E428}"/>
              </a:ext>
            </a:extLst>
          </p:cNvPr>
          <p:cNvSpPr/>
          <p:nvPr/>
        </p:nvSpPr>
        <p:spPr>
          <a:xfrm>
            <a:off x="4972846" y="2810359"/>
            <a:ext cx="184981" cy="513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63B4ED9-BB72-4B1E-8AE3-4CFEBB072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67" y="4894786"/>
            <a:ext cx="10419666" cy="8913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D5511F2-C20F-4B12-B1E4-1B1D8656D551}"/>
              </a:ext>
            </a:extLst>
          </p:cNvPr>
          <p:cNvSpPr txBox="1"/>
          <p:nvPr/>
        </p:nvSpPr>
        <p:spPr>
          <a:xfrm>
            <a:off x="5336364" y="2882272"/>
            <a:ext cx="191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Sigma(x)-&gt;x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35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563B4ED9-BB72-4B1E-8AE3-4CFEBB072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67" y="217333"/>
            <a:ext cx="10419666" cy="891321"/>
          </a:xfrm>
          <a:prstGeom prst="rect">
            <a:avLst/>
          </a:prstGeom>
        </p:spPr>
      </p:pic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E0D27888-F2AB-4353-A37B-7820548D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14" y="1609308"/>
            <a:ext cx="3550186" cy="5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DB5A6E7-D497-495E-A1A2-5AFA068957B6}"/>
              </a:ext>
            </a:extLst>
          </p:cNvPr>
          <p:cNvSpPr txBox="1"/>
          <p:nvPr/>
        </p:nvSpPr>
        <p:spPr>
          <a:xfrm>
            <a:off x="886167" y="1649367"/>
            <a:ext cx="263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正样本部分</a:t>
            </a:r>
            <a:r>
              <a:rPr lang="zh-CN" altLang="en-US" dirty="0"/>
              <a:t>：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C3A82545-D3DC-4D70-80F5-46AF6CBA5F53}"/>
              </a:ext>
            </a:extLst>
          </p:cNvPr>
          <p:cNvSpPr/>
          <p:nvPr/>
        </p:nvSpPr>
        <p:spPr>
          <a:xfrm>
            <a:off x="7381187" y="3696579"/>
            <a:ext cx="433633" cy="407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F752AA-F7F3-4D99-B20B-919416098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919" y="4090888"/>
            <a:ext cx="8123624" cy="9297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F656466-F2FC-4940-A943-6A5CFF58E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278" y="2470478"/>
            <a:ext cx="2735817" cy="53344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1F21FB5-AB5E-4420-AAE6-B0671B199F1B}"/>
              </a:ext>
            </a:extLst>
          </p:cNvPr>
          <p:cNvSpPr txBox="1"/>
          <p:nvPr/>
        </p:nvSpPr>
        <p:spPr>
          <a:xfrm>
            <a:off x="2083322" y="2552535"/>
            <a:ext cx="36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①对邻接矩阵做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normalization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B63049-6AF9-48E2-8A1C-E340589578D3}"/>
              </a:ext>
            </a:extLst>
          </p:cNvPr>
          <p:cNvSpPr txBox="1"/>
          <p:nvPr/>
        </p:nvSpPr>
        <p:spPr>
          <a:xfrm>
            <a:off x="2083322" y="3072724"/>
            <a:ext cx="346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②向量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都做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L2 normalization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6ACFC98-194C-45F4-8224-06CFB05C6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1069" y="3054285"/>
            <a:ext cx="3947502" cy="50296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FACADC6-A394-4177-90EC-D407EAF6D5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7275" y="5219215"/>
            <a:ext cx="4054191" cy="85351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2C9CBEF-BC1C-4228-989C-ADB16F197EE2}"/>
              </a:ext>
            </a:extLst>
          </p:cNvPr>
          <p:cNvSpPr txBox="1"/>
          <p:nvPr/>
        </p:nvSpPr>
        <p:spPr>
          <a:xfrm>
            <a:off x="3694143" y="627133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</a:rPr>
              <a:t>positive part</a:t>
            </a:r>
            <a:r>
              <a:rPr lang="zh-CN" altLang="en-US" b="1" i="0" dirty="0">
                <a:solidFill>
                  <a:srgbClr val="121212"/>
                </a:solidFill>
                <a:effectLst/>
              </a:rPr>
              <a:t>等于</a:t>
            </a:r>
            <a:r>
              <a:rPr lang="en-US" altLang="zh-CN" b="1" i="0" dirty="0" err="1">
                <a:solidFill>
                  <a:srgbClr val="121212"/>
                </a:solidFill>
                <a:effectLst/>
              </a:rPr>
              <a:t>laplacian</a:t>
            </a:r>
            <a:r>
              <a:rPr lang="en-US" altLang="zh-CN" b="1" i="0" dirty="0">
                <a:solidFill>
                  <a:srgbClr val="121212"/>
                </a:solidFill>
                <a:effectLst/>
              </a:rPr>
              <a:t> eigenmaps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E32D609-2C47-4CD4-A543-567B3FE78C9F}"/>
              </a:ext>
            </a:extLst>
          </p:cNvPr>
          <p:cNvSpPr txBox="1"/>
          <p:nvPr/>
        </p:nvSpPr>
        <p:spPr>
          <a:xfrm>
            <a:off x="1572" y="5086161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u和v是Y的行数。</a:t>
            </a:r>
            <a:r>
              <a:rPr lang="en-US" altLang="zh-CN" dirty="0"/>
              <a:t>u_</a:t>
            </a:r>
            <a:r>
              <a:rPr lang="zh-CN" altLang="en-US" dirty="0"/>
              <a:t>i表示矢量u的第i个元素，y</a:t>
            </a:r>
            <a:r>
              <a:rPr lang="en-US" altLang="zh-CN" dirty="0"/>
              <a:t>_</a:t>
            </a:r>
            <a:r>
              <a:rPr lang="zh-CN" altLang="en-US" dirty="0"/>
              <a:t>i是矩阵Y的第i列。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1996BB6-2E1D-421D-B0AA-00A757F7E1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9474" y="4407427"/>
            <a:ext cx="1592718" cy="464860"/>
          </a:xfrm>
          <a:prstGeom prst="rect">
            <a:avLst/>
          </a:prstGeom>
        </p:spPr>
      </p:pic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C6D9C366-6176-4BF0-A9E7-B12DB7C3E931}"/>
              </a:ext>
            </a:extLst>
          </p:cNvPr>
          <p:cNvSpPr/>
          <p:nvPr/>
        </p:nvSpPr>
        <p:spPr>
          <a:xfrm>
            <a:off x="9328139" y="3842734"/>
            <a:ext cx="1484405" cy="556463"/>
          </a:xfrm>
          <a:custGeom>
            <a:avLst/>
            <a:gdLst>
              <a:gd name="connsiteX0" fmla="*/ 13824 w 1506092"/>
              <a:gd name="connsiteY0" fmla="*/ 135377 h 466341"/>
              <a:gd name="connsiteX1" fmla="*/ 192933 w 1506092"/>
              <a:gd name="connsiteY1" fmla="*/ 12829 h 466341"/>
              <a:gd name="connsiteX2" fmla="*/ 1361857 w 1506092"/>
              <a:gd name="connsiteY2" fmla="*/ 408755 h 466341"/>
              <a:gd name="connsiteX3" fmla="*/ 1446698 w 1506092"/>
              <a:gd name="connsiteY3" fmla="*/ 455889 h 46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6092" h="466341">
                <a:moveTo>
                  <a:pt x="13824" y="135377"/>
                </a:moveTo>
                <a:cubicBezTo>
                  <a:pt x="-8958" y="51321"/>
                  <a:pt x="-31739" y="-32734"/>
                  <a:pt x="192933" y="12829"/>
                </a:cubicBezTo>
                <a:cubicBezTo>
                  <a:pt x="417605" y="58392"/>
                  <a:pt x="1152896" y="334912"/>
                  <a:pt x="1361857" y="408755"/>
                </a:cubicBezTo>
                <a:cubicBezTo>
                  <a:pt x="1570818" y="482598"/>
                  <a:pt x="1508758" y="469243"/>
                  <a:pt x="1446698" y="4558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5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563B4ED9-BB72-4B1E-8AE3-4CFEBB072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67" y="217333"/>
            <a:ext cx="10419666" cy="8913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DB5A6E7-D497-495E-A1A2-5AFA068957B6}"/>
              </a:ext>
            </a:extLst>
          </p:cNvPr>
          <p:cNvSpPr txBox="1"/>
          <p:nvPr/>
        </p:nvSpPr>
        <p:spPr>
          <a:xfrm>
            <a:off x="838109" y="1285410"/>
            <a:ext cx="651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负样本部分</a:t>
            </a:r>
            <a:r>
              <a:rPr lang="zh-CN" altLang="en-US" dirty="0"/>
              <a:t>：对</a:t>
            </a:r>
            <a:r>
              <a:rPr lang="en-US" altLang="zh-CN" dirty="0"/>
              <a:t>K</a:t>
            </a:r>
            <a:r>
              <a:rPr lang="zh-CN" altLang="en-US" dirty="0"/>
              <a:t>个负样本取样本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A558C9-8102-4A07-B118-A02B4E2AB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00" y="1696305"/>
            <a:ext cx="10409822" cy="112023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99C85F2-0363-460F-8BEA-BCE9856929BD}"/>
              </a:ext>
            </a:extLst>
          </p:cNvPr>
          <p:cNvSpPr txBox="1"/>
          <p:nvPr/>
        </p:nvSpPr>
        <p:spPr>
          <a:xfrm>
            <a:off x="750633" y="2793071"/>
            <a:ext cx="10690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其中p∗n (u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’ </a:t>
            </a:r>
            <a:r>
              <a:rPr lang="zh-CN" altLang="en-US" dirty="0"/>
              <a:t>|v)表示在节点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u’</a:t>
            </a:r>
            <a:r>
              <a:rPr lang="zh-CN" altLang="en-US" dirty="0"/>
              <a:t>和v之间建立负链接的某种均匀概率p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’ </a:t>
            </a:r>
            <a:r>
              <a:rPr lang="zh-CN" altLang="en-US" dirty="0"/>
              <a:t>&gt; 0，这将导致一个稀疏矩阵</a:t>
            </a:r>
            <a:r>
              <a:rPr lang="en-US" altLang="zh-CN" dirty="0"/>
              <a:t>W </a:t>
            </a:r>
            <a:r>
              <a:rPr lang="zh-CN" altLang="en-US" dirty="0"/>
              <a:t>。对这种邻接矩阵进行</a:t>
            </a:r>
            <a:r>
              <a:rPr lang="en-US" altLang="zh-CN" dirty="0"/>
              <a:t>κ</a:t>
            </a:r>
            <a:r>
              <a:rPr lang="zh-CN" altLang="en-US" dirty="0"/>
              <a:t>次平均，相当于从负分布中取样。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52EC3AD-78DC-4A0F-BE3E-93373224F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714" y="3781923"/>
            <a:ext cx="7270110" cy="159271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1C49E26-F880-4D51-B282-27E3F9DF47CA}"/>
              </a:ext>
            </a:extLst>
          </p:cNvPr>
          <p:cNvSpPr txBox="1"/>
          <p:nvPr/>
        </p:nvSpPr>
        <p:spPr>
          <a:xfrm>
            <a:off x="1234911" y="5785202"/>
            <a:ext cx="781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r>
              <a:rPr lang="zh-CN" altLang="en-US" dirty="0"/>
              <a:t>是行嵌入向量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DDE10FC-FB6D-4FB1-8559-64C84D228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881" y="5785202"/>
            <a:ext cx="1303133" cy="38865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9D85D39-3FE5-48DA-B1D3-C44AA51C8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8783" y="5797655"/>
            <a:ext cx="1623201" cy="39627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14E528BC-483C-4775-98C9-67512876D472}"/>
              </a:ext>
            </a:extLst>
          </p:cNvPr>
          <p:cNvSpPr txBox="1"/>
          <p:nvPr/>
        </p:nvSpPr>
        <p:spPr>
          <a:xfrm>
            <a:off x="8135760" y="5508203"/>
            <a:ext cx="3595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最小化标准拉普拉斯矩阵特征图</a:t>
            </a:r>
            <a:endParaRPr lang="en-US" altLang="zh-CN" b="1" dirty="0"/>
          </a:p>
          <a:p>
            <a:r>
              <a:rPr lang="zh-CN" altLang="en-US" b="1" dirty="0"/>
              <a:t>最大化随机拉普拉斯矩阵特征图</a:t>
            </a:r>
            <a:endParaRPr lang="en-US" altLang="zh-CN" b="1" dirty="0"/>
          </a:p>
          <a:p>
            <a:r>
              <a:rPr lang="zh-CN" altLang="en-US" b="1" dirty="0"/>
              <a:t>缓解负采样的缺乏</a:t>
            </a:r>
          </a:p>
        </p:txBody>
      </p:sp>
    </p:spTree>
    <p:extLst>
      <p:ext uri="{BB962C8B-B14F-4D97-AF65-F5344CB8AC3E}">
        <p14:creationId xmlns:p14="http://schemas.microsoft.com/office/powerpoint/2010/main" val="202031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788E639-626F-4B82-8377-AA918B6471F0}"/>
              </a:ext>
            </a:extLst>
          </p:cNvPr>
          <p:cNvSpPr txBox="1"/>
          <p:nvPr/>
        </p:nvSpPr>
        <p:spPr>
          <a:xfrm>
            <a:off x="360575" y="47049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从两个不同的理论框架角度来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证明：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F8464C-3C17-490F-BD09-F392D8FF51C2}"/>
              </a:ext>
            </a:extLst>
          </p:cNvPr>
          <p:cNvSpPr txBox="1"/>
          <p:nvPr/>
        </p:nvSpPr>
        <p:spPr>
          <a:xfrm>
            <a:off x="294587" y="124624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1.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从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GAN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这个框架角度上来看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negative sampling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1DC89DD-8CD4-4116-AFAE-D0C39836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15" y="2301161"/>
            <a:ext cx="8113200" cy="7692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448A421-C627-43B3-A3C5-09EDDC9DE81D}"/>
              </a:ext>
            </a:extLst>
          </p:cNvPr>
          <p:cNvSpPr txBox="1"/>
          <p:nvPr/>
        </p:nvSpPr>
        <p:spPr>
          <a:xfrm>
            <a:off x="360574" y="2501129"/>
            <a:ext cx="181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现代的负采样：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49E2DE9-F4AA-4F96-B3CB-CC15384D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205" y="3302950"/>
            <a:ext cx="3383573" cy="3505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1358DC8-5B88-412D-A3B0-E9D24039CB55}"/>
              </a:ext>
            </a:extLst>
          </p:cNvPr>
          <p:cNvSpPr txBox="1"/>
          <p:nvPr/>
        </p:nvSpPr>
        <p:spPr>
          <a:xfrm>
            <a:off x="1526321" y="3306519"/>
            <a:ext cx="228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改动：①：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2EC425-C6BF-484D-9FB8-6AF70D24F238}"/>
              </a:ext>
            </a:extLst>
          </p:cNvPr>
          <p:cNvSpPr txBox="1"/>
          <p:nvPr/>
        </p:nvSpPr>
        <p:spPr>
          <a:xfrm>
            <a:off x="2177591" y="380573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②：</a:t>
            </a:r>
            <a:r>
              <a:rPr lang="en-US" altLang="zh-CN" dirty="0"/>
              <a:t>real distribution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B254CCC-1576-4C7D-96AC-0AB11B9D6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671" y="3364291"/>
            <a:ext cx="1318374" cy="28196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40F1B18-6CDB-4224-BCD0-528D16528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504" y="3873723"/>
            <a:ext cx="1036410" cy="28958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AAB4300-A22F-4159-AE29-1D661F938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504" y="4264267"/>
            <a:ext cx="1089754" cy="32006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B7B1E2F-ADF1-427E-BA0C-573467309E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4805" y="1440208"/>
            <a:ext cx="6530906" cy="70872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BF46CF60-86F6-4922-838D-82225225C91C}"/>
              </a:ext>
            </a:extLst>
          </p:cNvPr>
          <p:cNvSpPr txBox="1"/>
          <p:nvPr/>
        </p:nvSpPr>
        <p:spPr>
          <a:xfrm>
            <a:off x="2177591" y="4238644"/>
            <a:ext cx="2799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③：</a:t>
            </a:r>
            <a:r>
              <a:rPr lang="en-US" altLang="zh-CN" dirty="0"/>
              <a:t>generator distribution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42132FB-1F31-438A-9CE4-FC269CCBB7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4805" y="3860944"/>
            <a:ext cx="1516511" cy="30482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C07EDC6-5674-446A-A5AA-B7BB40B7AF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4805" y="4278847"/>
            <a:ext cx="1585097" cy="30482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F2BCCF3-A473-4F44-BA55-FEAEE38E63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87" y="5085473"/>
            <a:ext cx="5883150" cy="716342"/>
          </a:xfrm>
          <a:prstGeom prst="rect">
            <a:avLst/>
          </a:prstGeom>
        </p:spPr>
      </p:pic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83A65D91-7775-4F47-8BFB-44EC57710D60}"/>
              </a:ext>
            </a:extLst>
          </p:cNvPr>
          <p:cNvCxnSpPr>
            <a:endCxn id="30" idx="3"/>
          </p:cNvCxnSpPr>
          <p:nvPr/>
        </p:nvCxnSpPr>
        <p:spPr>
          <a:xfrm rot="5400000">
            <a:off x="8226047" y="3451034"/>
            <a:ext cx="2474201" cy="1511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右 32">
            <a:extLst>
              <a:ext uri="{FF2B5EF4-FFF2-40B4-BE49-F238E27FC236}">
                <a16:creationId xmlns:a16="http://schemas.microsoft.com/office/drawing/2014/main" id="{2EA249A2-8436-4858-8973-D3BC91B3957E}"/>
              </a:ext>
            </a:extLst>
          </p:cNvPr>
          <p:cNvSpPr/>
          <p:nvPr/>
        </p:nvSpPr>
        <p:spPr>
          <a:xfrm>
            <a:off x="8851769" y="3860944"/>
            <a:ext cx="1084083" cy="211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8602CF96-CA28-43D9-98B2-4274CC91652E}"/>
              </a:ext>
            </a:extLst>
          </p:cNvPr>
          <p:cNvCxnSpPr>
            <a:stCxn id="23" idx="3"/>
            <a:endCxn id="30" idx="3"/>
          </p:cNvCxnSpPr>
          <p:nvPr/>
        </p:nvCxnSpPr>
        <p:spPr>
          <a:xfrm flipH="1">
            <a:off x="8707637" y="1794569"/>
            <a:ext cx="3048074" cy="3649075"/>
          </a:xfrm>
          <a:prstGeom prst="curvedConnector3">
            <a:avLst>
              <a:gd name="adj1" fmla="val -75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09D078C-7436-4A87-A19F-4F78399B7293}"/>
              </a:ext>
            </a:extLst>
          </p:cNvPr>
          <p:cNvSpPr/>
          <p:nvPr/>
        </p:nvSpPr>
        <p:spPr>
          <a:xfrm>
            <a:off x="10812544" y="3860944"/>
            <a:ext cx="791852" cy="417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类似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2F36663-F6BD-4962-9C6A-2C6763DBCBDC}"/>
              </a:ext>
            </a:extLst>
          </p:cNvPr>
          <p:cNvSpPr txBox="1"/>
          <p:nvPr/>
        </p:nvSpPr>
        <p:spPr>
          <a:xfrm>
            <a:off x="2332415" y="6018173"/>
            <a:ext cx="420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GAN</a:t>
            </a:r>
            <a:r>
              <a:rPr lang="zh-CN" altLang="en-US" dirty="0"/>
              <a:t>改进方法：</a:t>
            </a:r>
            <a:r>
              <a:rPr lang="en-US" altLang="zh-CN" dirty="0"/>
              <a:t>-&gt;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WGAN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10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27AD76-0976-4C39-96A2-FC149103AF69}"/>
              </a:ext>
            </a:extLst>
          </p:cNvPr>
          <p:cNvSpPr txBox="1"/>
          <p:nvPr/>
        </p:nvSpPr>
        <p:spPr>
          <a:xfrm>
            <a:off x="301657" y="821425"/>
            <a:ext cx="772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WGAN</a:t>
            </a:r>
            <a:r>
              <a:rPr lang="zh-CN" altLang="en-US" dirty="0"/>
              <a:t>解决的问题：当两个分布不相干时 </a:t>
            </a:r>
            <a:r>
              <a:rPr lang="en-US" altLang="zh-CN" dirty="0"/>
              <a:t>JS</a:t>
            </a:r>
            <a:r>
              <a:rPr lang="zh-CN" altLang="en-US" dirty="0"/>
              <a:t>散度为常数 梯度为</a:t>
            </a:r>
            <a:r>
              <a:rPr lang="en-US" altLang="zh-CN" dirty="0"/>
              <a:t>0 </a:t>
            </a:r>
            <a:r>
              <a:rPr lang="zh-CN" altLang="en-US" dirty="0"/>
              <a:t>无能为力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99F440-5BE4-4A9A-863B-37F8074C1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33" y="4177764"/>
            <a:ext cx="5087872" cy="23727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768593-2134-4A97-9538-27B420AD8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437" y="2240327"/>
            <a:ext cx="3436918" cy="65537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959A0A6-6CE1-4422-903C-A209DA81E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74" y="1370712"/>
            <a:ext cx="5883150" cy="7163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D148A9F-A229-44A3-9877-A432EEAFE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419" y="3082089"/>
            <a:ext cx="3284505" cy="39627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84B7A6A-5FEB-4412-90E8-224490DF927F}"/>
              </a:ext>
            </a:extLst>
          </p:cNvPr>
          <p:cNvSpPr txBox="1"/>
          <p:nvPr/>
        </p:nvSpPr>
        <p:spPr>
          <a:xfrm>
            <a:off x="533774" y="2310905"/>
            <a:ext cx="211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寻找优化函数</a:t>
            </a:r>
            <a:r>
              <a:rPr lang="en-US" altLang="zh-CN" dirty="0"/>
              <a:t>D(X)</a:t>
            </a:r>
            <a:r>
              <a:rPr lang="zh-CN" altLang="en-US" dirty="0"/>
              <a:t>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AA804F-BB9D-44F3-9E31-02A35E3CA9D7}"/>
              </a:ext>
            </a:extLst>
          </p:cNvPr>
          <p:cNvSpPr txBox="1"/>
          <p:nvPr/>
        </p:nvSpPr>
        <p:spPr>
          <a:xfrm>
            <a:off x="533774" y="3073138"/>
            <a:ext cx="234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pr</a:t>
            </a:r>
            <a:r>
              <a:rPr lang="zh-CN" altLang="en-US" dirty="0"/>
              <a:t>和</a:t>
            </a:r>
            <a:r>
              <a:rPr lang="en-US" altLang="zh-CN" dirty="0" err="1"/>
              <a:t>pg</a:t>
            </a:r>
            <a:r>
              <a:rPr lang="zh-CN" altLang="en-US" dirty="0"/>
              <a:t>靠的很近：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7FC695F-4606-4DE4-BBEE-57D0E9A11327}"/>
              </a:ext>
            </a:extLst>
          </p:cNvPr>
          <p:cNvSpPr txBox="1"/>
          <p:nvPr/>
        </p:nvSpPr>
        <p:spPr>
          <a:xfrm>
            <a:off x="1463512" y="360454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传统的对比损失，</a:t>
            </a:r>
            <a:r>
              <a:rPr lang="en-US" altLang="zh-CN" b="1" dirty="0"/>
              <a:t>enjoy </a:t>
            </a:r>
            <a:r>
              <a:rPr lang="zh-CN" altLang="en-US" b="1" dirty="0"/>
              <a:t>JS散度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84C0637B-F616-4475-8BA2-475E10CEE7F1}"/>
              </a:ext>
            </a:extLst>
          </p:cNvPr>
          <p:cNvSpPr/>
          <p:nvPr/>
        </p:nvSpPr>
        <p:spPr>
          <a:xfrm>
            <a:off x="5884472" y="3841188"/>
            <a:ext cx="1140643" cy="544874"/>
          </a:xfrm>
          <a:prstGeom prst="rightArrow">
            <a:avLst>
              <a:gd name="adj1" fmla="val 50000"/>
              <a:gd name="adj2" fmla="val 60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F0DB4A6-DF0C-4507-8EA4-FE58225B1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440" y="124006"/>
            <a:ext cx="2450786" cy="4204428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7F33EDDF-6E66-4FCF-A88B-BFD9352EAEE4}"/>
              </a:ext>
            </a:extLst>
          </p:cNvPr>
          <p:cNvSpPr txBox="1"/>
          <p:nvPr/>
        </p:nvSpPr>
        <p:spPr>
          <a:xfrm>
            <a:off x="7227629" y="434986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the Wasserstein distance</a:t>
            </a:r>
          </a:p>
        </p:txBody>
      </p:sp>
    </p:spTree>
    <p:extLst>
      <p:ext uri="{BB962C8B-B14F-4D97-AF65-F5344CB8AC3E}">
        <p14:creationId xmlns:p14="http://schemas.microsoft.com/office/powerpoint/2010/main" val="28205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C8032B-F946-4CE2-B32E-9A8C46516CAE}"/>
              </a:ext>
            </a:extLst>
          </p:cNvPr>
          <p:cNvSpPr/>
          <p:nvPr/>
        </p:nvSpPr>
        <p:spPr>
          <a:xfrm>
            <a:off x="6096000" y="470467"/>
            <a:ext cx="6096000" cy="28006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5C2D7F-D73C-4BAE-A60C-6086D32EE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34" y="1107161"/>
            <a:ext cx="4298052" cy="6325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C63CA5-0B18-426A-B444-97429457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1" y="3154162"/>
            <a:ext cx="6500961" cy="13363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65074B-5552-4D74-A094-8E610D8B7566}"/>
              </a:ext>
            </a:extLst>
          </p:cNvPr>
          <p:cNvSpPr txBox="1"/>
          <p:nvPr/>
        </p:nvSpPr>
        <p:spPr>
          <a:xfrm>
            <a:off x="1021816" y="2312134"/>
            <a:ext cx="400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Kantorovich-Rubinstein </a:t>
            </a:r>
            <a:r>
              <a:rPr lang="zh-CN" altLang="en-US" dirty="0"/>
              <a:t>对偶性：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F6D53F-6FD4-4F12-9AAD-4F312EAC9482}"/>
              </a:ext>
            </a:extLst>
          </p:cNvPr>
          <p:cNvSpPr txBox="1"/>
          <p:nvPr/>
        </p:nvSpPr>
        <p:spPr>
          <a:xfrm>
            <a:off x="8271000" y="839799"/>
            <a:ext cx="3097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g(·</a:t>
            </a:r>
            <a:r>
              <a:rPr lang="en-US" altLang="zh-CN" dirty="0"/>
              <a:t>) </a:t>
            </a:r>
            <a:r>
              <a:rPr lang="zh-CN" altLang="en-US" dirty="0"/>
              <a:t>必须是</a:t>
            </a:r>
            <a:r>
              <a:rPr lang="en-US" altLang="zh-CN" dirty="0"/>
              <a:t>Lipschitz</a:t>
            </a:r>
            <a:r>
              <a:rPr lang="zh-CN" altLang="en-US" dirty="0"/>
              <a:t>连续函数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3FD9A1-FDAF-4015-9979-08CFACF735CF}"/>
              </a:ext>
            </a:extLst>
          </p:cNvPr>
          <p:cNvSpPr txBox="1"/>
          <p:nvPr/>
        </p:nvSpPr>
        <p:spPr>
          <a:xfrm>
            <a:off x="888734" y="4722215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COLES本质上是最小化了Wasserstein距离的替代物，</a:t>
            </a:r>
            <a:endParaRPr lang="en-US" altLang="zh-CN" b="1" dirty="0"/>
          </a:p>
          <a:p>
            <a:r>
              <a:rPr lang="zh-CN" altLang="en-US" b="1" dirty="0"/>
              <a:t>相当于解决传统对比损失中</a:t>
            </a:r>
            <a:r>
              <a:rPr lang="en-US" altLang="zh-CN" b="1" dirty="0"/>
              <a:t>JS</a:t>
            </a:r>
            <a:r>
              <a:rPr lang="zh-CN" altLang="en-US" b="1" dirty="0"/>
              <a:t>散度的问题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证明COLES </a:t>
            </a:r>
            <a:r>
              <a:rPr lang="en-US" altLang="zh-CN" b="1" dirty="0"/>
              <a:t>work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2EA892-8350-41CE-B935-4E549239B8D2}"/>
              </a:ext>
            </a:extLst>
          </p:cNvPr>
          <p:cNvSpPr txBox="1"/>
          <p:nvPr/>
        </p:nvSpPr>
        <p:spPr>
          <a:xfrm>
            <a:off x="3186260" y="47046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（推土机距离，最优传输问题）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0DF128-F564-4B53-8851-206747DF23B7}"/>
              </a:ext>
            </a:extLst>
          </p:cNvPr>
          <p:cNvSpPr txBox="1"/>
          <p:nvPr/>
        </p:nvSpPr>
        <p:spPr>
          <a:xfrm>
            <a:off x="417137" y="42212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the Wasserstein distance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C9C5AF0-FE21-4727-B8D0-E4FFDEAC7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000" y="1460840"/>
            <a:ext cx="3124471" cy="29720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2F8495D-5845-48D6-BE8A-49A4F6F57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561" y="1870784"/>
            <a:ext cx="5758877" cy="4699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B5C5FEF-3491-4024-BDCF-72D409A3BD43}"/>
              </a:ext>
            </a:extLst>
          </p:cNvPr>
          <p:cNvSpPr txBox="1"/>
          <p:nvPr/>
        </p:nvSpPr>
        <p:spPr>
          <a:xfrm>
            <a:off x="6834433" y="1107161"/>
            <a:ext cx="103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约束：</a:t>
            </a:r>
          </a:p>
        </p:txBody>
      </p:sp>
    </p:spTree>
    <p:extLst>
      <p:ext uri="{BB962C8B-B14F-4D97-AF65-F5344CB8AC3E}">
        <p14:creationId xmlns:p14="http://schemas.microsoft.com/office/powerpoint/2010/main" val="29278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24751C-0212-45DA-B16F-874990D25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20" y="5315005"/>
            <a:ext cx="8695173" cy="70872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F6BBD2D-1651-45FC-B0FB-70332FA8CB93}"/>
              </a:ext>
            </a:extLst>
          </p:cNvPr>
          <p:cNvSpPr txBox="1"/>
          <p:nvPr/>
        </p:nvSpPr>
        <p:spPr>
          <a:xfrm>
            <a:off x="681087" y="805148"/>
            <a:ext cx="8085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第二个角度：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COLES enjoy Block-contrastive Loss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E8B3B9-F25A-4027-BDFD-87B4C73B4D14}"/>
              </a:ext>
            </a:extLst>
          </p:cNvPr>
          <p:cNvSpPr txBox="1"/>
          <p:nvPr/>
        </p:nvSpPr>
        <p:spPr>
          <a:xfrm>
            <a:off x="1114719" y="1647036"/>
            <a:ext cx="102162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源自</a:t>
            </a:r>
            <a:r>
              <a:rPr lang="en-US" altLang="zh-CN" dirty="0"/>
              <a:t>《A theoretical analysis of contrastive unsupervised representation learning》</a:t>
            </a:r>
            <a:r>
              <a:rPr lang="zh-CN" altLang="en-US" dirty="0"/>
              <a:t>理论分析：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对于函数</a:t>
            </a:r>
            <a:r>
              <a:rPr lang="en-US" altLang="zh-CN" dirty="0"/>
              <a:t>F</a:t>
            </a:r>
            <a:r>
              <a:rPr lang="zh-CN" altLang="en-US" dirty="0"/>
              <a:t>满足                    （</a:t>
            </a:r>
            <a:r>
              <a:rPr lang="en-US" altLang="zh-CN" dirty="0"/>
              <a:t>some R&gt;0</a:t>
            </a:r>
            <a:r>
              <a:rPr lang="zh-CN" altLang="en-US" dirty="0"/>
              <a:t>）的</a:t>
            </a:r>
            <a:r>
              <a:rPr lang="en-US" altLang="zh-CN" dirty="0"/>
              <a:t>family 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block-contrastive loss &lt;  a pairwise-contrastive loss</a:t>
            </a:r>
          </a:p>
          <a:p>
            <a:endParaRPr lang="en-US" altLang="zh-CN" dirty="0"/>
          </a:p>
          <a:p>
            <a:r>
              <a:rPr lang="zh-CN" altLang="en-US" dirty="0"/>
              <a:t>也就是获得更小的</a:t>
            </a:r>
            <a:r>
              <a:rPr lang="en-US" altLang="zh-CN" dirty="0"/>
              <a:t>loss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7A4A32F-1FA8-4CAC-9DA7-5F8001ACE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63" y="2224671"/>
            <a:ext cx="1158340" cy="3276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5651229-A908-46D9-A99A-4380E9AEF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176" y="3848817"/>
            <a:ext cx="1935648" cy="34293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AAD4103-8DC4-45E3-9564-86FA247AF2D4}"/>
              </a:ext>
            </a:extLst>
          </p:cNvPr>
          <p:cNvSpPr txBox="1"/>
          <p:nvPr/>
        </p:nvSpPr>
        <p:spPr>
          <a:xfrm>
            <a:off x="1114719" y="484163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而脱离</a:t>
            </a:r>
            <a:r>
              <a:rPr lang="en-US" altLang="zh-CN" dirty="0"/>
              <a:t>sigmoid</a:t>
            </a:r>
            <a:r>
              <a:rPr lang="zh-CN" altLang="en-US" dirty="0"/>
              <a:t>函数，</a:t>
            </a:r>
            <a:r>
              <a:rPr lang="en-US" altLang="zh-CN" dirty="0"/>
              <a:t>COLES</a:t>
            </a:r>
            <a:r>
              <a:rPr lang="zh-CN" altLang="en-US" dirty="0"/>
              <a:t>可以推导出这种形式：</a:t>
            </a:r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19F7A1-068B-40D2-9207-4DD2DFDB58CC}"/>
              </a:ext>
            </a:extLst>
          </p:cNvPr>
          <p:cNvSpPr txBox="1"/>
          <p:nvPr/>
        </p:nvSpPr>
        <p:spPr>
          <a:xfrm>
            <a:off x="1256120" y="618956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同样证明COLES </a:t>
            </a:r>
            <a:r>
              <a:rPr lang="en-US" altLang="zh-CN" b="1" dirty="0"/>
              <a:t>work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5951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781</Words>
  <Application>Microsoft Office PowerPoint</Application>
  <PresentationFormat>宽屏</PresentationFormat>
  <Paragraphs>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子豪</dc:creator>
  <cp:lastModifiedBy>子豪 章</cp:lastModifiedBy>
  <cp:revision>8</cp:revision>
  <dcterms:created xsi:type="dcterms:W3CDTF">2022-01-21T06:38:43Z</dcterms:created>
  <dcterms:modified xsi:type="dcterms:W3CDTF">2023-10-12T09:18:51Z</dcterms:modified>
</cp:coreProperties>
</file>