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246C3-FCA3-4207-A5B6-F8E8E49A06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AC243B-57C5-4669-8760-EFB621C0F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783308-F056-4653-93F1-885CD60C052D}"/>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0DCE624E-E613-4C63-B88C-9D6D9EEF7E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4C6CBC-0E60-4FAB-BF30-E6613F1E467C}"/>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342586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3C525-2CA9-4627-A9E0-4DE240DC39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1ECC94-2712-47E3-A298-9FDD8BBED9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EF5896-744B-47C3-8EFE-0B06A48E8B42}"/>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415E21BD-86E7-4CC8-B58E-BE481E5CC6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1B52BB-E037-4EA6-AB70-489FF0F726E1}"/>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32001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2C0F6D-A07B-4DA7-ACF3-782C1351EF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DBB435-63FB-420F-8B64-75E7215E414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F701B1-FA67-4376-BED4-F3E41591D9F7}"/>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3CB995D1-C99A-47F5-89DB-4317D202BC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59F33A-C158-4BEF-B355-6C0CCE53C02E}"/>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64868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21EA3-4B82-41DA-8321-1F8087A7EF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80820E-4757-4BD7-9F9F-182FF87B4E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EA8EDE-35D8-4EDB-AE80-3A94FEAF7718}"/>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A3D33CD0-683D-4F7E-AF58-C14A34B6AA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B9F21D-44D5-4191-896F-C846F6E54F03}"/>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242013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4F02C-BB01-4425-8EDF-53F56E0BF7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3201D1-11B3-442D-9580-2991BA083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309E35-76AF-4D70-8D90-EE20EF2D2BBD}"/>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D9BE9661-7066-4BF7-B6E7-D5AC9213AD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45F7D6-31B6-40E6-9D52-143F879960AE}"/>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346863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FF112-B029-4679-A00A-F02C4E2F54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026BBD-9A3C-4220-A12D-7760FC35EF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08BAF1-2992-4A55-AE00-EFAD908B9E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DCBEFAA-C78F-4DE1-9900-4AEAA57C4E4C}"/>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6" name="页脚占位符 5">
            <a:extLst>
              <a:ext uri="{FF2B5EF4-FFF2-40B4-BE49-F238E27FC236}">
                <a16:creationId xmlns:a16="http://schemas.microsoft.com/office/drawing/2014/main" id="{6931C4E4-A60C-4E07-9DA5-FC88BEA57E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B87E77-7E65-4266-AB44-A4160A58DFA2}"/>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81825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8190F-F178-47C5-B41C-6F9FE8B74D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6032C6-AFA6-4B03-9375-D83C4C3CB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FD6838-F851-415B-AC5B-E9F917AA2F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8B45F1-F45F-4F0A-8267-8A030057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2210E0-42B9-4CE0-B5F4-030B49AAF4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015418-3A9D-4E80-86F9-9BDB78A8840A}"/>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8" name="页脚占位符 7">
            <a:extLst>
              <a:ext uri="{FF2B5EF4-FFF2-40B4-BE49-F238E27FC236}">
                <a16:creationId xmlns:a16="http://schemas.microsoft.com/office/drawing/2014/main" id="{3E5D86AB-B15F-4666-8EF3-96DB99F680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4B9F26-06F5-4033-9669-93F1FEDABEE8}"/>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75093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46166-AA2E-4FD6-957E-EB7471A60B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4A6CFB-BBCC-419F-871E-42916FB0A38C}"/>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4" name="页脚占位符 3">
            <a:extLst>
              <a:ext uri="{FF2B5EF4-FFF2-40B4-BE49-F238E27FC236}">
                <a16:creationId xmlns:a16="http://schemas.microsoft.com/office/drawing/2014/main" id="{E23E8E8F-D342-41E2-888B-949A73D03A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35D7ED7-28A8-4CE8-AA12-AEC239584411}"/>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2012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757381-BC53-46BE-A593-D364E1CE8C87}"/>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3" name="页脚占位符 2">
            <a:extLst>
              <a:ext uri="{FF2B5EF4-FFF2-40B4-BE49-F238E27FC236}">
                <a16:creationId xmlns:a16="http://schemas.microsoft.com/office/drawing/2014/main" id="{1B047030-523E-4BB3-B376-A0DA02C3E2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C6AC49-06AC-4300-ABAD-F1A7EBEB7D3F}"/>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210365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7A5B9-EEE4-44B5-AC70-8AD788D4F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7A11BA-1892-4B53-AE4E-545AF4E8C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8E2288-6642-4C23-83C2-19B78EFFD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A18DB1-3F29-447B-BED0-E88F6DC168A9}"/>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6" name="页脚占位符 5">
            <a:extLst>
              <a:ext uri="{FF2B5EF4-FFF2-40B4-BE49-F238E27FC236}">
                <a16:creationId xmlns:a16="http://schemas.microsoft.com/office/drawing/2014/main" id="{4E94D263-B65E-413A-837C-F285203D3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D48630-AF15-411F-A300-FB96F09B7BF3}"/>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18409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5D9B0-1A58-4BCC-BDE0-8488FCCDCA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085C8D-9838-42DB-AD97-9F000A453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D368FE-C71C-40E9-B870-CF7CBA7B4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2D7138-9760-4E4A-B031-F80976A8EDE3}"/>
              </a:ext>
            </a:extLst>
          </p:cNvPr>
          <p:cNvSpPr>
            <a:spLocks noGrp="1"/>
          </p:cNvSpPr>
          <p:nvPr>
            <p:ph type="dt" sz="half" idx="10"/>
          </p:nvPr>
        </p:nvSpPr>
        <p:spPr/>
        <p:txBody>
          <a:bodyPr/>
          <a:lstStyle/>
          <a:p>
            <a:fld id="{5AF0E9CD-C070-4740-B167-C33CF17B5D70}" type="datetimeFigureOut">
              <a:rPr lang="zh-CN" altLang="en-US" smtClean="0"/>
              <a:t>2022-04-01</a:t>
            </a:fld>
            <a:endParaRPr lang="zh-CN" altLang="en-US"/>
          </a:p>
        </p:txBody>
      </p:sp>
      <p:sp>
        <p:nvSpPr>
          <p:cNvPr id="6" name="页脚占位符 5">
            <a:extLst>
              <a:ext uri="{FF2B5EF4-FFF2-40B4-BE49-F238E27FC236}">
                <a16:creationId xmlns:a16="http://schemas.microsoft.com/office/drawing/2014/main" id="{A0D0ED18-B054-4F45-A9DF-A7E3CB62DF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E4B59B-B247-4551-9D99-38DD21834513}"/>
              </a:ext>
            </a:extLst>
          </p:cNvPr>
          <p:cNvSpPr>
            <a:spLocks noGrp="1"/>
          </p:cNvSpPr>
          <p:nvPr>
            <p:ph type="sldNum" sz="quarter" idx="12"/>
          </p:nvPr>
        </p:nvSpPr>
        <p:spPr/>
        <p:txBody>
          <a:body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360901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1ABE87-8E13-46EF-9F83-5304CC95F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4201D3-8EEC-49EF-8CC6-5D9E87FA6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25D1EB-0C7D-4E2A-A069-8DCF75406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0E9CD-C070-4740-B167-C33CF17B5D70}" type="datetimeFigureOut">
              <a:rPr lang="zh-CN" altLang="en-US" smtClean="0"/>
              <a:t>2022-04-01</a:t>
            </a:fld>
            <a:endParaRPr lang="zh-CN" altLang="en-US"/>
          </a:p>
        </p:txBody>
      </p:sp>
      <p:sp>
        <p:nvSpPr>
          <p:cNvPr id="5" name="页脚占位符 4">
            <a:extLst>
              <a:ext uri="{FF2B5EF4-FFF2-40B4-BE49-F238E27FC236}">
                <a16:creationId xmlns:a16="http://schemas.microsoft.com/office/drawing/2014/main" id="{6DF0CAF7-ED30-4FFF-8DE3-3DFFF0554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667AC6-8E36-4FF0-9E46-7D7EBDAF8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5DB92-ABE9-46FC-8575-DC563A509A78}" type="slidenum">
              <a:rPr lang="zh-CN" altLang="en-US" smtClean="0"/>
              <a:t>‹#›</a:t>
            </a:fld>
            <a:endParaRPr lang="zh-CN" altLang="en-US"/>
          </a:p>
        </p:txBody>
      </p:sp>
    </p:spTree>
    <p:extLst>
      <p:ext uri="{BB962C8B-B14F-4D97-AF65-F5344CB8AC3E}">
        <p14:creationId xmlns:p14="http://schemas.microsoft.com/office/powerpoint/2010/main" val="199453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277A8EC-8DB3-46A1-AFA9-D097B546F76F}"/>
              </a:ext>
            </a:extLst>
          </p:cNvPr>
          <p:cNvSpPr txBox="1"/>
          <p:nvPr/>
        </p:nvSpPr>
        <p:spPr>
          <a:xfrm>
            <a:off x="2619178" y="438003"/>
            <a:ext cx="6953643" cy="461665"/>
          </a:xfrm>
          <a:prstGeom prst="rect">
            <a:avLst/>
          </a:prstGeom>
          <a:noFill/>
        </p:spPr>
        <p:txBody>
          <a:bodyPr wrap="square">
            <a:spAutoFit/>
          </a:bodyPr>
          <a:lstStyle/>
          <a:p>
            <a:r>
              <a:rPr lang="en-US" altLang="zh-CN" sz="2400" b="1" dirty="0"/>
              <a:t>Deep Structural Contrastive Subspace Clustering</a:t>
            </a:r>
            <a:endParaRPr lang="zh-CN" altLang="en-US" sz="2400" b="1" dirty="0"/>
          </a:p>
        </p:txBody>
      </p:sp>
      <p:sp>
        <p:nvSpPr>
          <p:cNvPr id="6" name="文本框 5">
            <a:extLst>
              <a:ext uri="{FF2B5EF4-FFF2-40B4-BE49-F238E27FC236}">
                <a16:creationId xmlns:a16="http://schemas.microsoft.com/office/drawing/2014/main" id="{03D22327-179F-44D7-86DB-F11B38F8F199}"/>
              </a:ext>
            </a:extLst>
          </p:cNvPr>
          <p:cNvSpPr txBox="1"/>
          <p:nvPr/>
        </p:nvSpPr>
        <p:spPr>
          <a:xfrm>
            <a:off x="9975917" y="979074"/>
            <a:ext cx="1703894" cy="369332"/>
          </a:xfrm>
          <a:prstGeom prst="rect">
            <a:avLst/>
          </a:prstGeom>
          <a:noFill/>
        </p:spPr>
        <p:txBody>
          <a:bodyPr wrap="square">
            <a:spAutoFit/>
          </a:bodyPr>
          <a:lstStyle/>
          <a:p>
            <a:r>
              <a:rPr lang="en-US" altLang="zh-CN" b="1" dirty="0">
                <a:solidFill>
                  <a:srgbClr val="006621"/>
                </a:solidFill>
                <a:latin typeface="Arial" panose="020B0604020202020204" pitchFamily="34" charset="0"/>
              </a:rPr>
              <a:t>ACML 2021</a:t>
            </a:r>
            <a:endParaRPr lang="zh-CN" altLang="en-US" b="1" dirty="0">
              <a:solidFill>
                <a:srgbClr val="006621"/>
              </a:solidFill>
              <a:latin typeface="Arial" panose="020B0604020202020204" pitchFamily="34" charset="0"/>
            </a:endParaRPr>
          </a:p>
        </p:txBody>
      </p:sp>
      <p:sp>
        <p:nvSpPr>
          <p:cNvPr id="16" name="文本框 15">
            <a:extLst>
              <a:ext uri="{FF2B5EF4-FFF2-40B4-BE49-F238E27FC236}">
                <a16:creationId xmlns:a16="http://schemas.microsoft.com/office/drawing/2014/main" id="{45F434C6-AEAD-4586-9326-FDF952DD07B8}"/>
              </a:ext>
            </a:extLst>
          </p:cNvPr>
          <p:cNvSpPr txBox="1"/>
          <p:nvPr/>
        </p:nvSpPr>
        <p:spPr>
          <a:xfrm>
            <a:off x="9834515" y="587018"/>
            <a:ext cx="1399880" cy="369332"/>
          </a:xfrm>
          <a:prstGeom prst="rect">
            <a:avLst/>
          </a:prstGeom>
          <a:noFill/>
        </p:spPr>
        <p:txBody>
          <a:bodyPr wrap="square">
            <a:spAutoFit/>
          </a:bodyPr>
          <a:lstStyle/>
          <a:p>
            <a:r>
              <a:rPr lang="zh-CN" altLang="en-US" dirty="0">
                <a:effectLst/>
                <a:latin typeface="Arial" panose="020B0604020202020204" pitchFamily="34" charset="0"/>
              </a:rPr>
              <a:t>（</a:t>
            </a:r>
            <a:r>
              <a:rPr lang="en-US" altLang="zh-CN" dirty="0">
                <a:effectLst/>
                <a:latin typeface="Arial" panose="020B0604020202020204" pitchFamily="34" charset="0"/>
              </a:rPr>
              <a:t>DSCSC</a:t>
            </a:r>
            <a:r>
              <a:rPr lang="zh-CN" altLang="en-US" dirty="0">
                <a:effectLst/>
                <a:latin typeface="Arial" panose="020B0604020202020204" pitchFamily="34" charset="0"/>
              </a:rPr>
              <a:t>）</a:t>
            </a:r>
            <a:endParaRPr lang="zh-CN" altLang="en-US" dirty="0"/>
          </a:p>
        </p:txBody>
      </p:sp>
      <p:sp>
        <p:nvSpPr>
          <p:cNvPr id="2" name="文本框 1">
            <a:extLst>
              <a:ext uri="{FF2B5EF4-FFF2-40B4-BE49-F238E27FC236}">
                <a16:creationId xmlns:a16="http://schemas.microsoft.com/office/drawing/2014/main" id="{C2B7ACE3-7EDA-47F7-9D2C-355F1C3C9C99}"/>
              </a:ext>
            </a:extLst>
          </p:cNvPr>
          <p:cNvSpPr txBox="1"/>
          <p:nvPr/>
        </p:nvSpPr>
        <p:spPr>
          <a:xfrm>
            <a:off x="162613" y="1163740"/>
            <a:ext cx="9671902" cy="2308324"/>
          </a:xfrm>
          <a:prstGeom prst="rect">
            <a:avLst/>
          </a:prstGeom>
          <a:noFill/>
        </p:spPr>
        <p:txBody>
          <a:bodyPr wrap="square" rtlCol="0">
            <a:spAutoFit/>
          </a:bodyPr>
          <a:lstStyle/>
          <a:p>
            <a:r>
              <a:rPr lang="en-US" altLang="zh-CN" dirty="0"/>
              <a:t>Motivation</a:t>
            </a:r>
            <a:r>
              <a:rPr lang="zh-CN" altLang="en-US" dirty="0"/>
              <a:t>：</a:t>
            </a:r>
            <a:endParaRPr lang="en-US" altLang="zh-CN" dirty="0"/>
          </a:p>
          <a:p>
            <a:endParaRPr lang="en-US" altLang="zh-CN" dirty="0"/>
          </a:p>
          <a:p>
            <a:r>
              <a:rPr lang="en-US" altLang="zh-CN" dirty="0"/>
              <a:t>1.</a:t>
            </a:r>
            <a:r>
              <a:rPr lang="zh-CN" altLang="en-US" dirty="0">
                <a:effectLst/>
                <a:latin typeface="Arial" panose="020B0604020202020204" pitchFamily="34" charset="0"/>
              </a:rPr>
              <a:t>以前的大多数深子空间聚类方法都是基于标准的自动编码器体系结构开发的，</a:t>
            </a:r>
            <a:endParaRPr lang="en-US" altLang="zh-CN" dirty="0"/>
          </a:p>
          <a:p>
            <a:r>
              <a:rPr lang="zh-CN" altLang="en-US" dirty="0">
                <a:effectLst/>
                <a:latin typeface="Arial" panose="020B0604020202020204" pitchFamily="34" charset="0"/>
              </a:rPr>
              <a:t>目前流行的重建损失本身，仅仅利用</a:t>
            </a:r>
            <a:r>
              <a:rPr lang="zh-CN" altLang="en-US" b="1" dirty="0">
                <a:effectLst/>
                <a:latin typeface="Arial" panose="020B0604020202020204" pitchFamily="34" charset="0"/>
              </a:rPr>
              <a:t>输入数据中的像素级信息</a:t>
            </a:r>
            <a:r>
              <a:rPr lang="zh-CN" altLang="en-US" dirty="0">
                <a:effectLst/>
                <a:latin typeface="Arial" panose="020B0604020202020204" pitchFamily="34" charset="0"/>
              </a:rPr>
              <a:t>，不足以为子空间聚类提供有利的表示，而子空间聚类实际上</a:t>
            </a:r>
            <a:r>
              <a:rPr lang="zh-CN" altLang="en-US" b="1" dirty="0">
                <a:effectLst/>
                <a:latin typeface="Arial" panose="020B0604020202020204" pitchFamily="34" charset="0"/>
              </a:rPr>
              <a:t>更倾向于结构聚类</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en-US" altLang="zh-CN" dirty="0"/>
              <a:t>2.</a:t>
            </a:r>
            <a:r>
              <a:rPr lang="zh-CN" altLang="en-US" dirty="0"/>
              <a:t>无监督学习中，</a:t>
            </a:r>
            <a:r>
              <a:rPr lang="en-US" altLang="zh-CN" dirty="0" err="1">
                <a:effectLst/>
                <a:latin typeface="Arial" panose="020B0604020202020204" pitchFamily="34" charset="0"/>
              </a:rPr>
              <a:t>groundTruth</a:t>
            </a:r>
            <a:r>
              <a:rPr lang="zh-CN" altLang="en-US" dirty="0">
                <a:effectLst/>
                <a:latin typeface="Arial" panose="020B0604020202020204" pitchFamily="34" charset="0"/>
              </a:rPr>
              <a:t>的不可用性，使得在子空间聚类中不容易捕获</a:t>
            </a:r>
            <a:r>
              <a:rPr lang="zh-CN" altLang="en-US" b="1" dirty="0">
                <a:effectLst/>
                <a:latin typeface="Arial" panose="020B0604020202020204" pitchFamily="34" charset="0"/>
              </a:rPr>
              <a:t>数据实例中的关系</a:t>
            </a:r>
            <a:endParaRPr lang="en-US" altLang="zh-CN" b="1" dirty="0"/>
          </a:p>
          <a:p>
            <a:endParaRPr lang="zh-CN" altLang="en-US" dirty="0"/>
          </a:p>
        </p:txBody>
      </p:sp>
      <p:sp>
        <p:nvSpPr>
          <p:cNvPr id="3" name="文本框 2">
            <a:extLst>
              <a:ext uri="{FF2B5EF4-FFF2-40B4-BE49-F238E27FC236}">
                <a16:creationId xmlns:a16="http://schemas.microsoft.com/office/drawing/2014/main" id="{017095AE-54AD-4C81-93E9-49981C87AC67}"/>
              </a:ext>
            </a:extLst>
          </p:cNvPr>
          <p:cNvSpPr txBox="1"/>
          <p:nvPr/>
        </p:nvSpPr>
        <p:spPr>
          <a:xfrm>
            <a:off x="162612" y="3488561"/>
            <a:ext cx="11187259" cy="2031325"/>
          </a:xfrm>
          <a:prstGeom prst="rect">
            <a:avLst/>
          </a:prstGeom>
          <a:noFill/>
        </p:spPr>
        <p:txBody>
          <a:bodyPr wrap="square" rtlCol="0">
            <a:spAutoFit/>
          </a:bodyPr>
          <a:lstStyle/>
          <a:p>
            <a:r>
              <a:rPr lang="zh-CN" altLang="en-US" dirty="0"/>
              <a:t>省时间阅览，大概为：</a:t>
            </a:r>
            <a:endParaRPr lang="en-US" altLang="zh-CN" dirty="0"/>
          </a:p>
          <a:p>
            <a:endParaRPr lang="en-US" altLang="zh-CN" dirty="0"/>
          </a:p>
          <a:p>
            <a:r>
              <a:rPr lang="zh-CN" altLang="en-US" dirty="0"/>
              <a:t>单模态的一种聚类对比方法</a:t>
            </a:r>
            <a:r>
              <a:rPr lang="en-US" altLang="zh-CN" dirty="0"/>
              <a:t>.</a:t>
            </a:r>
          </a:p>
          <a:p>
            <a:r>
              <a:rPr lang="zh-CN" altLang="en-US" dirty="0"/>
              <a:t>目标函数：重构</a:t>
            </a:r>
            <a:r>
              <a:rPr lang="en-US" altLang="zh-CN" dirty="0"/>
              <a:t>+</a:t>
            </a:r>
            <a:r>
              <a:rPr lang="zh-CN" altLang="en-US" dirty="0"/>
              <a:t>自表达</a:t>
            </a:r>
            <a:r>
              <a:rPr lang="en-US" altLang="zh-CN" dirty="0"/>
              <a:t>+</a:t>
            </a:r>
            <a:r>
              <a:rPr lang="zh-CN" altLang="en-US" dirty="0"/>
              <a:t>结构对比损失</a:t>
            </a:r>
            <a:endParaRPr lang="en-US" altLang="zh-CN" dirty="0"/>
          </a:p>
          <a:p>
            <a:r>
              <a:rPr lang="zh-CN" altLang="en-US" b="1" dirty="0">
                <a:effectLst/>
                <a:latin typeface="Arial" panose="020B0604020202020204" pitchFamily="34" charset="0"/>
              </a:rPr>
              <a:t>数据增强技术挖掘正对</a:t>
            </a:r>
            <a:endParaRPr lang="en-US" altLang="zh-CN" b="1" dirty="0">
              <a:effectLst/>
              <a:latin typeface="Arial" panose="020B0604020202020204" pitchFamily="34" charset="0"/>
            </a:endParaRPr>
          </a:p>
          <a:p>
            <a:r>
              <a:rPr lang="zh-CN" altLang="en-US" b="1" dirty="0">
                <a:effectLst/>
                <a:latin typeface="Arial" panose="020B0604020202020204" pitchFamily="34" charset="0"/>
              </a:rPr>
              <a:t>在嵌入特征空间中构造数据相似图来搜索负对，</a:t>
            </a:r>
            <a:r>
              <a:rPr lang="zh-CN" altLang="en-US" b="1" dirty="0">
                <a:latin typeface="Arial" panose="020B0604020202020204" pitchFamily="34" charset="0"/>
              </a:rPr>
              <a:t>（</a:t>
            </a:r>
            <a:r>
              <a:rPr lang="zh-CN" altLang="en-US" b="1" dirty="0">
                <a:effectLst/>
                <a:latin typeface="Arial" panose="020B0604020202020204" pitchFamily="34" charset="0"/>
              </a:rPr>
              <a:t>大概率是在自表达系数矩阵中选择负对，选择标准未知</a:t>
            </a:r>
            <a:r>
              <a:rPr lang="en-US" altLang="zh-CN" b="1" dirty="0">
                <a:effectLst/>
                <a:latin typeface="Arial" panose="020B0604020202020204" pitchFamily="34" charset="0"/>
              </a:rPr>
              <a:t>)</a:t>
            </a:r>
          </a:p>
          <a:p>
            <a:endParaRPr lang="en-US" altLang="zh-CN" b="1" dirty="0">
              <a:effectLst/>
              <a:latin typeface="Arial" panose="020B0604020202020204" pitchFamily="34" charset="0"/>
            </a:endParaRPr>
          </a:p>
        </p:txBody>
      </p:sp>
      <p:sp>
        <p:nvSpPr>
          <p:cNvPr id="7" name="文本框 6">
            <a:extLst>
              <a:ext uri="{FF2B5EF4-FFF2-40B4-BE49-F238E27FC236}">
                <a16:creationId xmlns:a16="http://schemas.microsoft.com/office/drawing/2014/main" id="{6CF12681-5086-48DE-BAFF-E6052239C45F}"/>
              </a:ext>
            </a:extLst>
          </p:cNvPr>
          <p:cNvSpPr txBox="1"/>
          <p:nvPr/>
        </p:nvSpPr>
        <p:spPr>
          <a:xfrm>
            <a:off x="106640" y="5265611"/>
            <a:ext cx="11978718" cy="1477328"/>
          </a:xfrm>
          <a:prstGeom prst="rect">
            <a:avLst/>
          </a:prstGeom>
          <a:noFill/>
        </p:spPr>
        <p:txBody>
          <a:bodyPr wrap="square" rtlCol="0">
            <a:spAutoFit/>
          </a:bodyPr>
          <a:lstStyle/>
          <a:p>
            <a:r>
              <a:rPr lang="zh-CN" altLang="en-US" dirty="0"/>
              <a:t>对比</a:t>
            </a:r>
            <a:r>
              <a:rPr lang="en-US" altLang="zh-CN" dirty="0"/>
              <a:t>CVCL</a:t>
            </a:r>
            <a:r>
              <a:rPr lang="zh-CN" altLang="en-US" dirty="0"/>
              <a:t>的话：</a:t>
            </a:r>
            <a:r>
              <a:rPr lang="en-US" altLang="zh-CN" dirty="0"/>
              <a:t>CVCL</a:t>
            </a:r>
            <a:r>
              <a:rPr lang="zh-CN" altLang="en-US" dirty="0"/>
              <a:t>就是除了对应视图都为正样本对，其余都是负样本对</a:t>
            </a:r>
            <a:endParaRPr lang="en-US" altLang="zh-CN" dirty="0"/>
          </a:p>
          <a:p>
            <a:r>
              <a:rPr lang="en-US" altLang="zh-CN" dirty="0"/>
              <a:t>		</a:t>
            </a:r>
            <a:r>
              <a:rPr lang="zh-CN" altLang="en-US" dirty="0"/>
              <a:t>而这篇论文，正样本对：原始数据</a:t>
            </a:r>
            <a:r>
              <a:rPr lang="en-US" altLang="zh-CN" dirty="0"/>
              <a:t>VS</a:t>
            </a:r>
            <a:r>
              <a:rPr lang="zh-CN" altLang="en-US" dirty="0"/>
              <a:t>数据增强后     负样本对：从自表达层中选取一部分</a:t>
            </a:r>
            <a:endParaRPr lang="en-US" altLang="zh-CN" dirty="0"/>
          </a:p>
          <a:p>
            <a:endParaRPr lang="en-US" altLang="zh-CN" dirty="0"/>
          </a:p>
          <a:p>
            <a:r>
              <a:rPr lang="zh-CN" altLang="en-US" dirty="0"/>
              <a:t>对比</a:t>
            </a:r>
            <a:r>
              <a:rPr lang="en-US" altLang="zh-CN" dirty="0"/>
              <a:t> </a:t>
            </a:r>
            <a:r>
              <a:rPr lang="zh-CN" altLang="en-US" dirty="0"/>
              <a:t>对比</a:t>
            </a:r>
            <a:r>
              <a:rPr lang="en-US" altLang="zh-CN" dirty="0" err="1"/>
              <a:t>lpp</a:t>
            </a:r>
            <a:r>
              <a:rPr lang="zh-CN" altLang="en-US" dirty="0"/>
              <a:t>文章： 正样本对 经过推导可化成</a:t>
            </a:r>
            <a:r>
              <a:rPr lang="en-US" altLang="zh-CN" dirty="0"/>
              <a:t>LE</a:t>
            </a:r>
            <a:r>
              <a:rPr lang="zh-CN" altLang="en-US" dirty="0"/>
              <a:t>的形式，</a:t>
            </a:r>
            <a:endParaRPr lang="en-US" altLang="zh-CN" dirty="0"/>
          </a:p>
          <a:p>
            <a:r>
              <a:rPr lang="en-US" altLang="zh-CN" dirty="0"/>
              <a:t>	                  </a:t>
            </a:r>
            <a:r>
              <a:rPr lang="zh-CN" altLang="en-US" dirty="0"/>
              <a:t>负样本对 可采取随机拉普拉斯矩阵的方式，也就是随机生成稀疏矩阵</a:t>
            </a:r>
            <a:r>
              <a:rPr lang="en-US" altLang="zh-CN" dirty="0"/>
              <a:t>(</a:t>
            </a:r>
            <a:r>
              <a:rPr lang="zh-CN" altLang="en-US" dirty="0"/>
              <a:t>来消除噪声？</a:t>
            </a:r>
            <a:r>
              <a:rPr lang="en-US" altLang="zh-CN" dirty="0"/>
              <a:t>)	</a:t>
            </a:r>
            <a:endParaRPr lang="zh-CN" altLang="en-US" dirty="0"/>
          </a:p>
        </p:txBody>
      </p:sp>
      <p:sp>
        <p:nvSpPr>
          <p:cNvPr id="9" name="文本框 8">
            <a:extLst>
              <a:ext uri="{FF2B5EF4-FFF2-40B4-BE49-F238E27FC236}">
                <a16:creationId xmlns:a16="http://schemas.microsoft.com/office/drawing/2014/main" id="{719B4D61-12E1-4845-8EDE-0500E0832A60}"/>
              </a:ext>
            </a:extLst>
          </p:cNvPr>
          <p:cNvSpPr txBox="1"/>
          <p:nvPr/>
        </p:nvSpPr>
        <p:spPr>
          <a:xfrm>
            <a:off x="0" y="68671"/>
            <a:ext cx="1345676" cy="369332"/>
          </a:xfrm>
          <a:prstGeom prst="rect">
            <a:avLst/>
          </a:prstGeom>
          <a:noFill/>
        </p:spPr>
        <p:txBody>
          <a:bodyPr wrap="square">
            <a:spAutoFit/>
          </a:bodyPr>
          <a:lstStyle/>
          <a:p>
            <a:r>
              <a:rPr lang="zh-CN" altLang="en-US" dirty="0">
                <a:effectLst/>
                <a:latin typeface="Arial" panose="020B0604020202020204" pitchFamily="34" charset="0"/>
              </a:rPr>
              <a:t>（</a:t>
            </a:r>
            <a:r>
              <a:rPr lang="en-US" altLang="zh-CN" dirty="0">
                <a:effectLst/>
                <a:latin typeface="Arial" panose="020B0604020202020204" pitchFamily="34" charset="0"/>
              </a:rPr>
              <a:t>DSCSC</a:t>
            </a:r>
            <a:r>
              <a:rPr lang="zh-CN" altLang="en-US" dirty="0">
                <a:effectLst/>
                <a:latin typeface="Arial" panose="020B0604020202020204" pitchFamily="34" charset="0"/>
              </a:rPr>
              <a:t>）</a:t>
            </a:r>
            <a:endParaRPr lang="zh-CN" altLang="en-US" dirty="0"/>
          </a:p>
        </p:txBody>
      </p:sp>
      <p:sp>
        <p:nvSpPr>
          <p:cNvPr id="8" name="任意多边形: 形状 7">
            <a:extLst>
              <a:ext uri="{FF2B5EF4-FFF2-40B4-BE49-F238E27FC236}">
                <a16:creationId xmlns:a16="http://schemas.microsoft.com/office/drawing/2014/main" id="{CFE51036-EFA5-483E-985B-2BD85CCE77A6}"/>
              </a:ext>
            </a:extLst>
          </p:cNvPr>
          <p:cNvSpPr/>
          <p:nvPr/>
        </p:nvSpPr>
        <p:spPr>
          <a:xfrm>
            <a:off x="37707" y="3299381"/>
            <a:ext cx="12038029" cy="263951"/>
          </a:xfrm>
          <a:custGeom>
            <a:avLst/>
            <a:gdLst>
              <a:gd name="connsiteX0" fmla="*/ 0 w 12038029"/>
              <a:gd name="connsiteY0" fmla="*/ 188537 h 263951"/>
              <a:gd name="connsiteX1" fmla="*/ 188536 w 12038029"/>
              <a:gd name="connsiteY1" fmla="*/ 160256 h 263951"/>
              <a:gd name="connsiteX2" fmla="*/ 273378 w 12038029"/>
              <a:gd name="connsiteY2" fmla="*/ 150829 h 263951"/>
              <a:gd name="connsiteX3" fmla="*/ 810705 w 12038029"/>
              <a:gd name="connsiteY3" fmla="*/ 131976 h 263951"/>
              <a:gd name="connsiteX4" fmla="*/ 933254 w 12038029"/>
              <a:gd name="connsiteY4" fmla="*/ 122549 h 263951"/>
              <a:gd name="connsiteX5" fmla="*/ 1206631 w 12038029"/>
              <a:gd name="connsiteY5" fmla="*/ 113122 h 263951"/>
              <a:gd name="connsiteX6" fmla="*/ 1451728 w 12038029"/>
              <a:gd name="connsiteY6" fmla="*/ 103695 h 263951"/>
              <a:gd name="connsiteX7" fmla="*/ 1649691 w 12038029"/>
              <a:gd name="connsiteY7" fmla="*/ 94268 h 263951"/>
              <a:gd name="connsiteX8" fmla="*/ 2073897 w 12038029"/>
              <a:gd name="connsiteY8" fmla="*/ 47134 h 263951"/>
              <a:gd name="connsiteX9" fmla="*/ 2290714 w 12038029"/>
              <a:gd name="connsiteY9" fmla="*/ 28281 h 263951"/>
              <a:gd name="connsiteX10" fmla="*/ 3459637 w 12038029"/>
              <a:gd name="connsiteY10" fmla="*/ 47134 h 263951"/>
              <a:gd name="connsiteX11" fmla="*/ 3780149 w 12038029"/>
              <a:gd name="connsiteY11" fmla="*/ 75415 h 263951"/>
              <a:gd name="connsiteX12" fmla="*/ 4138367 w 12038029"/>
              <a:gd name="connsiteY12" fmla="*/ 84842 h 263951"/>
              <a:gd name="connsiteX13" fmla="*/ 4572000 w 12038029"/>
              <a:gd name="connsiteY13" fmla="*/ 65988 h 263951"/>
              <a:gd name="connsiteX14" fmla="*/ 5307291 w 12038029"/>
              <a:gd name="connsiteY14" fmla="*/ 0 h 263951"/>
              <a:gd name="connsiteX15" fmla="*/ 5872899 w 12038029"/>
              <a:gd name="connsiteY15" fmla="*/ 9427 h 263951"/>
              <a:gd name="connsiteX16" fmla="*/ 6419654 w 12038029"/>
              <a:gd name="connsiteY16" fmla="*/ 84842 h 263951"/>
              <a:gd name="connsiteX17" fmla="*/ 6768446 w 12038029"/>
              <a:gd name="connsiteY17" fmla="*/ 113122 h 263951"/>
              <a:gd name="connsiteX18" fmla="*/ 7494309 w 12038029"/>
              <a:gd name="connsiteY18" fmla="*/ 122549 h 263951"/>
              <a:gd name="connsiteX19" fmla="*/ 7946796 w 12038029"/>
              <a:gd name="connsiteY19" fmla="*/ 131976 h 263951"/>
              <a:gd name="connsiteX20" fmla="*/ 8446417 w 12038029"/>
              <a:gd name="connsiteY20" fmla="*/ 122549 h 263951"/>
              <a:gd name="connsiteX21" fmla="*/ 8663233 w 12038029"/>
              <a:gd name="connsiteY21" fmla="*/ 84842 h 263951"/>
              <a:gd name="connsiteX22" fmla="*/ 8917757 w 12038029"/>
              <a:gd name="connsiteY22" fmla="*/ 56561 h 263951"/>
              <a:gd name="connsiteX23" fmla="*/ 9624767 w 12038029"/>
              <a:gd name="connsiteY23" fmla="*/ 113122 h 263951"/>
              <a:gd name="connsiteX24" fmla="*/ 10803118 w 12038029"/>
              <a:gd name="connsiteY24" fmla="*/ 263951 h 263951"/>
              <a:gd name="connsiteX25" fmla="*/ 11462994 w 12038029"/>
              <a:gd name="connsiteY25" fmla="*/ 207390 h 263951"/>
              <a:gd name="connsiteX26" fmla="*/ 11594969 w 12038029"/>
              <a:gd name="connsiteY26" fmla="*/ 122549 h 263951"/>
              <a:gd name="connsiteX27" fmla="*/ 11840066 w 12038029"/>
              <a:gd name="connsiteY27" fmla="*/ 75415 h 263951"/>
              <a:gd name="connsiteX28" fmla="*/ 12038029 w 12038029"/>
              <a:gd name="connsiteY28" fmla="*/ 94268 h 26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38029" h="263951">
                <a:moveTo>
                  <a:pt x="0" y="188537"/>
                </a:moveTo>
                <a:cubicBezTo>
                  <a:pt x="93978" y="150945"/>
                  <a:pt x="21919" y="174141"/>
                  <a:pt x="188536" y="160256"/>
                </a:cubicBezTo>
                <a:cubicBezTo>
                  <a:pt x="216892" y="157893"/>
                  <a:pt x="244986" y="152722"/>
                  <a:pt x="273378" y="150829"/>
                </a:cubicBezTo>
                <a:cubicBezTo>
                  <a:pt x="432027" y="140253"/>
                  <a:pt x="666282" y="135988"/>
                  <a:pt x="810705" y="131976"/>
                </a:cubicBezTo>
                <a:cubicBezTo>
                  <a:pt x="851555" y="128834"/>
                  <a:pt x="892330" y="124498"/>
                  <a:pt x="933254" y="122549"/>
                </a:cubicBezTo>
                <a:cubicBezTo>
                  <a:pt x="1024331" y="118212"/>
                  <a:pt x="1115511" y="116436"/>
                  <a:pt x="1206631" y="113122"/>
                </a:cubicBezTo>
                <a:lnTo>
                  <a:pt x="1451728" y="103695"/>
                </a:lnTo>
                <a:cubicBezTo>
                  <a:pt x="1517731" y="100886"/>
                  <a:pt x="1583789" y="98866"/>
                  <a:pt x="1649691" y="94268"/>
                </a:cubicBezTo>
                <a:cubicBezTo>
                  <a:pt x="1929574" y="74742"/>
                  <a:pt x="1788346" y="78172"/>
                  <a:pt x="2073897" y="47134"/>
                </a:cubicBezTo>
                <a:cubicBezTo>
                  <a:pt x="2146017" y="39295"/>
                  <a:pt x="2218442" y="34565"/>
                  <a:pt x="2290714" y="28281"/>
                </a:cubicBezTo>
                <a:lnTo>
                  <a:pt x="3459637" y="47134"/>
                </a:lnTo>
                <a:cubicBezTo>
                  <a:pt x="3566836" y="50526"/>
                  <a:pt x="3673062" y="69466"/>
                  <a:pt x="3780149" y="75415"/>
                </a:cubicBezTo>
                <a:cubicBezTo>
                  <a:pt x="3899412" y="82041"/>
                  <a:pt x="4018961" y="81700"/>
                  <a:pt x="4138367" y="84842"/>
                </a:cubicBezTo>
                <a:cubicBezTo>
                  <a:pt x="4282911" y="78557"/>
                  <a:pt x="4427851" y="78388"/>
                  <a:pt x="4572000" y="65988"/>
                </a:cubicBezTo>
                <a:cubicBezTo>
                  <a:pt x="5529742" y="-16399"/>
                  <a:pt x="4592623" y="23054"/>
                  <a:pt x="5307291" y="0"/>
                </a:cubicBezTo>
                <a:cubicBezTo>
                  <a:pt x="5495827" y="3142"/>
                  <a:pt x="5684536" y="766"/>
                  <a:pt x="5872899" y="9427"/>
                </a:cubicBezTo>
                <a:cubicBezTo>
                  <a:pt x="6103401" y="20025"/>
                  <a:pt x="6184266" y="57149"/>
                  <a:pt x="6419654" y="84842"/>
                </a:cubicBezTo>
                <a:cubicBezTo>
                  <a:pt x="6535501" y="98471"/>
                  <a:pt x="6651872" y="109032"/>
                  <a:pt x="6768446" y="113122"/>
                </a:cubicBezTo>
                <a:cubicBezTo>
                  <a:pt x="7010272" y="121607"/>
                  <a:pt x="7252365" y="118678"/>
                  <a:pt x="7494309" y="122549"/>
                </a:cubicBezTo>
                <a:lnTo>
                  <a:pt x="7946796" y="131976"/>
                </a:lnTo>
                <a:cubicBezTo>
                  <a:pt x="8113336" y="128834"/>
                  <a:pt x="8280206" y="133484"/>
                  <a:pt x="8446417" y="122549"/>
                </a:cubicBezTo>
                <a:cubicBezTo>
                  <a:pt x="8519616" y="117733"/>
                  <a:pt x="8590585" y="95013"/>
                  <a:pt x="8663233" y="84842"/>
                </a:cubicBezTo>
                <a:cubicBezTo>
                  <a:pt x="8747772" y="73006"/>
                  <a:pt x="8832916" y="65988"/>
                  <a:pt x="8917757" y="56561"/>
                </a:cubicBezTo>
                <a:cubicBezTo>
                  <a:pt x="9125581" y="70416"/>
                  <a:pt x="9408796" y="84598"/>
                  <a:pt x="9624767" y="113122"/>
                </a:cubicBezTo>
                <a:cubicBezTo>
                  <a:pt x="10860985" y="276396"/>
                  <a:pt x="9866008" y="168328"/>
                  <a:pt x="10803118" y="263951"/>
                </a:cubicBezTo>
                <a:cubicBezTo>
                  <a:pt x="11023077" y="245097"/>
                  <a:pt x="11245667" y="246198"/>
                  <a:pt x="11462994" y="207390"/>
                </a:cubicBezTo>
                <a:cubicBezTo>
                  <a:pt x="11514477" y="198197"/>
                  <a:pt x="11546517" y="142233"/>
                  <a:pt x="11594969" y="122549"/>
                </a:cubicBezTo>
                <a:cubicBezTo>
                  <a:pt x="11662171" y="95248"/>
                  <a:pt x="11762780" y="85076"/>
                  <a:pt x="11840066" y="75415"/>
                </a:cubicBezTo>
                <a:cubicBezTo>
                  <a:pt x="12026192" y="85211"/>
                  <a:pt x="11965700" y="58107"/>
                  <a:pt x="12038029" y="942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539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F10A270D-3686-43BC-AEAC-6C1F0A4B4F9E}"/>
              </a:ext>
            </a:extLst>
          </p:cNvPr>
          <p:cNvPicPr>
            <a:picLocks noChangeAspect="1"/>
          </p:cNvPicPr>
          <p:nvPr/>
        </p:nvPicPr>
        <p:blipFill>
          <a:blip r:embed="rId2"/>
          <a:stretch>
            <a:fillRect/>
          </a:stretch>
        </p:blipFill>
        <p:spPr>
          <a:xfrm>
            <a:off x="1077386" y="228768"/>
            <a:ext cx="10037227" cy="3445879"/>
          </a:xfrm>
          <a:prstGeom prst="rect">
            <a:avLst/>
          </a:prstGeom>
        </p:spPr>
      </p:pic>
      <p:sp>
        <p:nvSpPr>
          <p:cNvPr id="20" name="文本框 19">
            <a:extLst>
              <a:ext uri="{FF2B5EF4-FFF2-40B4-BE49-F238E27FC236}">
                <a16:creationId xmlns:a16="http://schemas.microsoft.com/office/drawing/2014/main" id="{42D0C76A-05EC-4FC0-8FC0-069727861CD1}"/>
              </a:ext>
            </a:extLst>
          </p:cNvPr>
          <p:cNvSpPr txBox="1"/>
          <p:nvPr/>
        </p:nvSpPr>
        <p:spPr>
          <a:xfrm>
            <a:off x="1218413" y="3610464"/>
            <a:ext cx="3664672" cy="923330"/>
          </a:xfrm>
          <a:prstGeom prst="rect">
            <a:avLst/>
          </a:prstGeom>
          <a:noFill/>
        </p:spPr>
        <p:txBody>
          <a:bodyPr wrap="square" rtlCol="0">
            <a:spAutoFit/>
          </a:bodyPr>
          <a:lstStyle/>
          <a:p>
            <a:r>
              <a:rPr lang="en-US" altLang="zh-CN" dirty="0"/>
              <a:t>1.</a:t>
            </a:r>
            <a:r>
              <a:rPr lang="zh-CN" altLang="en-US" dirty="0"/>
              <a:t> 用到数据增强来扩展对应实例</a:t>
            </a:r>
            <a:r>
              <a:rPr lang="en-US" altLang="zh-CN" dirty="0"/>
              <a:t>.</a:t>
            </a:r>
          </a:p>
          <a:p>
            <a:endParaRPr lang="en-US" altLang="zh-CN" dirty="0"/>
          </a:p>
          <a:p>
            <a:r>
              <a:rPr lang="en-US" altLang="zh-CN" dirty="0"/>
              <a:t>2.</a:t>
            </a:r>
            <a:r>
              <a:rPr lang="zh-CN" altLang="en-US" dirty="0"/>
              <a:t>卷积编码器</a:t>
            </a:r>
          </a:p>
        </p:txBody>
      </p:sp>
      <p:sp>
        <p:nvSpPr>
          <p:cNvPr id="21" name="文本框 20">
            <a:extLst>
              <a:ext uri="{FF2B5EF4-FFF2-40B4-BE49-F238E27FC236}">
                <a16:creationId xmlns:a16="http://schemas.microsoft.com/office/drawing/2014/main" id="{16EF1526-383A-4B0A-8A64-08462C4964A9}"/>
              </a:ext>
            </a:extLst>
          </p:cNvPr>
          <p:cNvSpPr txBox="1"/>
          <p:nvPr/>
        </p:nvSpPr>
        <p:spPr>
          <a:xfrm>
            <a:off x="7308917" y="3548347"/>
            <a:ext cx="3664672" cy="369332"/>
          </a:xfrm>
          <a:prstGeom prst="rect">
            <a:avLst/>
          </a:prstGeom>
          <a:noFill/>
        </p:spPr>
        <p:txBody>
          <a:bodyPr wrap="square" rtlCol="0">
            <a:spAutoFit/>
          </a:bodyPr>
          <a:lstStyle/>
          <a:p>
            <a:r>
              <a:rPr lang="en-US" altLang="zh-CN" dirty="0"/>
              <a:t>4.</a:t>
            </a:r>
            <a:r>
              <a:rPr lang="zh-CN" altLang="en-US" dirty="0"/>
              <a:t>结构对比损失</a:t>
            </a:r>
          </a:p>
        </p:txBody>
      </p:sp>
      <p:sp>
        <p:nvSpPr>
          <p:cNvPr id="22" name="文本框 21">
            <a:extLst>
              <a:ext uri="{FF2B5EF4-FFF2-40B4-BE49-F238E27FC236}">
                <a16:creationId xmlns:a16="http://schemas.microsoft.com/office/drawing/2014/main" id="{281411DB-F30C-470A-86BE-36A948ECD98A}"/>
              </a:ext>
            </a:extLst>
          </p:cNvPr>
          <p:cNvSpPr txBox="1"/>
          <p:nvPr/>
        </p:nvSpPr>
        <p:spPr>
          <a:xfrm>
            <a:off x="2896387" y="4974570"/>
            <a:ext cx="6094428" cy="1200329"/>
          </a:xfrm>
          <a:prstGeom prst="rect">
            <a:avLst/>
          </a:prstGeom>
          <a:noFill/>
        </p:spPr>
        <p:txBody>
          <a:bodyPr wrap="square">
            <a:spAutoFit/>
          </a:bodyPr>
          <a:lstStyle/>
          <a:p>
            <a:r>
              <a:rPr lang="en-US" altLang="zh-CN" dirty="0">
                <a:effectLst/>
                <a:latin typeface="Arial" panose="020B0604020202020204" pitchFamily="34" charset="0"/>
              </a:rPr>
              <a:t>DSCSC</a:t>
            </a:r>
            <a:r>
              <a:rPr lang="zh-CN" altLang="en-US" dirty="0">
                <a:effectLst/>
                <a:latin typeface="Arial" panose="020B0604020202020204" pitchFamily="34" charset="0"/>
              </a:rPr>
              <a:t>利用</a:t>
            </a:r>
            <a:r>
              <a:rPr lang="zh-CN" altLang="en-US" b="1" dirty="0">
                <a:effectLst/>
                <a:latin typeface="Arial" panose="020B0604020202020204" pitchFamily="34" charset="0"/>
              </a:rPr>
              <a:t>数据增强技术挖掘正对</a:t>
            </a:r>
            <a:r>
              <a:rPr lang="zh-CN" altLang="en-US" dirty="0">
                <a:effectLst/>
                <a:latin typeface="Arial" panose="020B0604020202020204" pitchFamily="34" charset="0"/>
              </a:rPr>
              <a:t>，</a:t>
            </a:r>
            <a:r>
              <a:rPr lang="zh-CN" altLang="en-US" b="1" dirty="0">
                <a:effectLst/>
                <a:latin typeface="Arial" panose="020B0604020202020204" pitchFamily="34" charset="0"/>
              </a:rPr>
              <a:t>并在嵌入特征空间中构造数据相似图来搜索负对。</a:t>
            </a:r>
            <a:r>
              <a:rPr lang="zh-CN" altLang="en-US" dirty="0">
                <a:effectLst/>
                <a:latin typeface="Arial" panose="020B0604020202020204" pitchFamily="34" charset="0"/>
              </a:rPr>
              <a:t>提出了一种新的基于潜在表征的结构对比损失，以实现子空间保持的正集中性和负分离性。</a:t>
            </a:r>
            <a:endParaRPr lang="zh-CN" altLang="en-US" dirty="0"/>
          </a:p>
        </p:txBody>
      </p:sp>
      <p:sp>
        <p:nvSpPr>
          <p:cNvPr id="24" name="文本框 23">
            <a:extLst>
              <a:ext uri="{FF2B5EF4-FFF2-40B4-BE49-F238E27FC236}">
                <a16:creationId xmlns:a16="http://schemas.microsoft.com/office/drawing/2014/main" id="{63425946-93C2-48F0-8743-FE0B74394125}"/>
              </a:ext>
            </a:extLst>
          </p:cNvPr>
          <p:cNvSpPr txBox="1"/>
          <p:nvPr/>
        </p:nvSpPr>
        <p:spPr>
          <a:xfrm>
            <a:off x="7383420" y="3989123"/>
            <a:ext cx="2276146" cy="369332"/>
          </a:xfrm>
          <a:prstGeom prst="rect">
            <a:avLst/>
          </a:prstGeom>
          <a:noFill/>
        </p:spPr>
        <p:txBody>
          <a:bodyPr wrap="square">
            <a:spAutoFit/>
          </a:bodyPr>
          <a:lstStyle/>
          <a:p>
            <a:r>
              <a:rPr lang="zh-CN" altLang="en-US" dirty="0">
                <a:effectLst/>
                <a:latin typeface="Arial" panose="020B0604020202020204" pitchFamily="34" charset="0"/>
              </a:rPr>
              <a:t>两个堆叠的</a:t>
            </a:r>
            <a:r>
              <a:rPr lang="en-US" altLang="zh-CN" dirty="0">
                <a:effectLst/>
                <a:latin typeface="Arial" panose="020B0604020202020204" pitchFamily="34" charset="0"/>
              </a:rPr>
              <a:t>MLP</a:t>
            </a:r>
            <a:r>
              <a:rPr lang="zh-CN" altLang="en-US" dirty="0">
                <a:effectLst/>
                <a:latin typeface="Arial" panose="020B0604020202020204" pitchFamily="34" charset="0"/>
              </a:rPr>
              <a:t>层</a:t>
            </a:r>
            <a:endParaRPr lang="zh-CN" altLang="en-US" dirty="0"/>
          </a:p>
        </p:txBody>
      </p:sp>
      <p:sp>
        <p:nvSpPr>
          <p:cNvPr id="26" name="文本框 25">
            <a:extLst>
              <a:ext uri="{FF2B5EF4-FFF2-40B4-BE49-F238E27FC236}">
                <a16:creationId xmlns:a16="http://schemas.microsoft.com/office/drawing/2014/main" id="{BC3F61EF-2BD7-477C-B777-C9324CB3AEF7}"/>
              </a:ext>
            </a:extLst>
          </p:cNvPr>
          <p:cNvSpPr txBox="1"/>
          <p:nvPr/>
        </p:nvSpPr>
        <p:spPr>
          <a:xfrm>
            <a:off x="7490425" y="44102"/>
            <a:ext cx="1448659" cy="369332"/>
          </a:xfrm>
          <a:prstGeom prst="rect">
            <a:avLst/>
          </a:prstGeom>
          <a:noFill/>
        </p:spPr>
        <p:txBody>
          <a:bodyPr wrap="square">
            <a:spAutoFit/>
          </a:bodyPr>
          <a:lstStyle/>
          <a:p>
            <a:r>
              <a:rPr lang="en-US" altLang="zh-CN" dirty="0"/>
              <a:t>3.</a:t>
            </a:r>
            <a:r>
              <a:rPr lang="zh-CN" altLang="en-US" dirty="0"/>
              <a:t>数据重建</a:t>
            </a:r>
          </a:p>
        </p:txBody>
      </p:sp>
      <p:sp>
        <p:nvSpPr>
          <p:cNvPr id="8" name="文本框 7">
            <a:extLst>
              <a:ext uri="{FF2B5EF4-FFF2-40B4-BE49-F238E27FC236}">
                <a16:creationId xmlns:a16="http://schemas.microsoft.com/office/drawing/2014/main" id="{6A483BE6-D030-4476-9B00-B0732CBE2147}"/>
              </a:ext>
            </a:extLst>
          </p:cNvPr>
          <p:cNvSpPr txBox="1"/>
          <p:nvPr/>
        </p:nvSpPr>
        <p:spPr>
          <a:xfrm>
            <a:off x="0" y="68671"/>
            <a:ext cx="1345676" cy="369332"/>
          </a:xfrm>
          <a:prstGeom prst="rect">
            <a:avLst/>
          </a:prstGeom>
          <a:noFill/>
        </p:spPr>
        <p:txBody>
          <a:bodyPr wrap="square">
            <a:spAutoFit/>
          </a:bodyPr>
          <a:lstStyle/>
          <a:p>
            <a:r>
              <a:rPr lang="zh-CN" altLang="en-US" dirty="0">
                <a:effectLst/>
                <a:latin typeface="Arial" panose="020B0604020202020204" pitchFamily="34" charset="0"/>
              </a:rPr>
              <a:t>（</a:t>
            </a:r>
            <a:r>
              <a:rPr lang="en-US" altLang="zh-CN" dirty="0">
                <a:effectLst/>
                <a:latin typeface="Arial" panose="020B0604020202020204" pitchFamily="34" charset="0"/>
              </a:rPr>
              <a:t>DSCSC</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111800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3AC81C-3F3E-4C7A-86D6-1E1C5A0E9397}"/>
              </a:ext>
            </a:extLst>
          </p:cNvPr>
          <p:cNvSpPr txBox="1"/>
          <p:nvPr/>
        </p:nvSpPr>
        <p:spPr>
          <a:xfrm>
            <a:off x="197963" y="329938"/>
            <a:ext cx="3157980" cy="461665"/>
          </a:xfrm>
          <a:prstGeom prst="rect">
            <a:avLst/>
          </a:prstGeom>
          <a:noFill/>
        </p:spPr>
        <p:txBody>
          <a:bodyPr wrap="square" rtlCol="0">
            <a:spAutoFit/>
          </a:bodyPr>
          <a:lstStyle/>
          <a:p>
            <a:r>
              <a:rPr lang="en-US" altLang="zh-CN" sz="2400" dirty="0"/>
              <a:t>Loss Function</a:t>
            </a:r>
            <a:r>
              <a:rPr lang="zh-CN" altLang="en-US" sz="2400" dirty="0"/>
              <a:t>：</a:t>
            </a:r>
            <a:endParaRPr lang="en-US" altLang="zh-CN" dirty="0"/>
          </a:p>
        </p:txBody>
      </p:sp>
      <p:sp>
        <p:nvSpPr>
          <p:cNvPr id="5" name="文本框 4">
            <a:extLst>
              <a:ext uri="{FF2B5EF4-FFF2-40B4-BE49-F238E27FC236}">
                <a16:creationId xmlns:a16="http://schemas.microsoft.com/office/drawing/2014/main" id="{894A06FA-3146-4C34-9BD8-F51C66A1F82E}"/>
              </a:ext>
            </a:extLst>
          </p:cNvPr>
          <p:cNvSpPr txBox="1"/>
          <p:nvPr/>
        </p:nvSpPr>
        <p:spPr>
          <a:xfrm>
            <a:off x="1545996" y="1027522"/>
            <a:ext cx="5297864" cy="369332"/>
          </a:xfrm>
          <a:prstGeom prst="rect">
            <a:avLst/>
          </a:prstGeom>
          <a:noFill/>
        </p:spPr>
        <p:txBody>
          <a:bodyPr wrap="square" rtlCol="0">
            <a:spAutoFit/>
          </a:bodyPr>
          <a:lstStyle/>
          <a:p>
            <a:r>
              <a:rPr lang="en-US" altLang="zh-CN" dirty="0"/>
              <a:t>1.</a:t>
            </a:r>
            <a:r>
              <a:rPr lang="zh-CN" altLang="en-US" dirty="0"/>
              <a:t>进行数据增强之后：</a:t>
            </a:r>
          </a:p>
        </p:txBody>
      </p:sp>
      <p:pic>
        <p:nvPicPr>
          <p:cNvPr id="7" name="图片 6">
            <a:extLst>
              <a:ext uri="{FF2B5EF4-FFF2-40B4-BE49-F238E27FC236}">
                <a16:creationId xmlns:a16="http://schemas.microsoft.com/office/drawing/2014/main" id="{369FAE13-B46F-4C95-8F1F-2565245165D9}"/>
              </a:ext>
            </a:extLst>
          </p:cNvPr>
          <p:cNvPicPr>
            <a:picLocks noChangeAspect="1"/>
          </p:cNvPicPr>
          <p:nvPr/>
        </p:nvPicPr>
        <p:blipFill>
          <a:blip r:embed="rId3"/>
          <a:stretch>
            <a:fillRect/>
          </a:stretch>
        </p:blipFill>
        <p:spPr>
          <a:xfrm>
            <a:off x="3913401" y="980543"/>
            <a:ext cx="4629150" cy="419100"/>
          </a:xfrm>
          <a:prstGeom prst="rect">
            <a:avLst/>
          </a:prstGeom>
        </p:spPr>
      </p:pic>
      <p:sp>
        <p:nvSpPr>
          <p:cNvPr id="8" name="文本框 7">
            <a:extLst>
              <a:ext uri="{FF2B5EF4-FFF2-40B4-BE49-F238E27FC236}">
                <a16:creationId xmlns:a16="http://schemas.microsoft.com/office/drawing/2014/main" id="{9DC93D6A-75F0-43EF-938D-F565815CB0EF}"/>
              </a:ext>
            </a:extLst>
          </p:cNvPr>
          <p:cNvSpPr txBox="1"/>
          <p:nvPr/>
        </p:nvSpPr>
        <p:spPr>
          <a:xfrm>
            <a:off x="1922868" y="1606428"/>
            <a:ext cx="6874007" cy="369332"/>
          </a:xfrm>
          <a:prstGeom prst="rect">
            <a:avLst/>
          </a:prstGeom>
          <a:noFill/>
        </p:spPr>
        <p:txBody>
          <a:bodyPr wrap="square" rtlCol="0">
            <a:spAutoFit/>
          </a:bodyPr>
          <a:lstStyle/>
          <a:p>
            <a:r>
              <a:rPr lang="zh-CN" altLang="en-US" dirty="0"/>
              <a:t>正样本：只考虑实例对应的</a:t>
            </a:r>
            <a:r>
              <a:rPr lang="en-US" altLang="zh-CN" dirty="0"/>
              <a:t>N</a:t>
            </a:r>
            <a:r>
              <a:rPr lang="zh-CN" altLang="en-US" dirty="0"/>
              <a:t>个样本，</a:t>
            </a:r>
          </a:p>
        </p:txBody>
      </p:sp>
      <p:pic>
        <p:nvPicPr>
          <p:cNvPr id="16" name="图片 15" descr="\documentclass{article}&#10;\usepackage{amsmath}&#10;\pagestyle{empty}&#10;\begin{document}&#10;&#10;$x_1\  vs\  \hat{x}_1   \ \ \ \ \ \ \     x_2\  vs\  \hat{x}_2  $&#10;&#10;&#10;\end{document}" title="IguanaTex Bitmap Display">
            <a:extLst>
              <a:ext uri="{FF2B5EF4-FFF2-40B4-BE49-F238E27FC236}">
                <a16:creationId xmlns:a16="http://schemas.microsoft.com/office/drawing/2014/main" id="{BCA93B94-75C6-4873-9D60-8CF5D2ACE563}"/>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878757" y="1674188"/>
            <a:ext cx="2663794" cy="233812"/>
          </a:xfrm>
          <a:prstGeom prst="rect">
            <a:avLst/>
          </a:prstGeom>
        </p:spPr>
      </p:pic>
      <p:pic>
        <p:nvPicPr>
          <p:cNvPr id="19" name="图片 18">
            <a:extLst>
              <a:ext uri="{FF2B5EF4-FFF2-40B4-BE49-F238E27FC236}">
                <a16:creationId xmlns:a16="http://schemas.microsoft.com/office/drawing/2014/main" id="{BD546F0C-7DA5-4C59-AD4D-A06F226A061D}"/>
              </a:ext>
            </a:extLst>
          </p:cNvPr>
          <p:cNvPicPr>
            <a:picLocks noChangeAspect="1"/>
          </p:cNvPicPr>
          <p:nvPr/>
        </p:nvPicPr>
        <p:blipFill>
          <a:blip r:embed="rId5"/>
          <a:stretch>
            <a:fillRect/>
          </a:stretch>
        </p:blipFill>
        <p:spPr>
          <a:xfrm>
            <a:off x="3951501" y="2236217"/>
            <a:ext cx="4676775" cy="1390650"/>
          </a:xfrm>
          <a:prstGeom prst="rect">
            <a:avLst/>
          </a:prstGeom>
        </p:spPr>
      </p:pic>
      <p:sp>
        <p:nvSpPr>
          <p:cNvPr id="20" name="文本框 19">
            <a:extLst>
              <a:ext uri="{FF2B5EF4-FFF2-40B4-BE49-F238E27FC236}">
                <a16:creationId xmlns:a16="http://schemas.microsoft.com/office/drawing/2014/main" id="{9C754C21-D605-43D8-99F8-88B4E4166BCC}"/>
              </a:ext>
            </a:extLst>
          </p:cNvPr>
          <p:cNvSpPr txBox="1"/>
          <p:nvPr/>
        </p:nvSpPr>
        <p:spPr>
          <a:xfrm>
            <a:off x="275785" y="2649865"/>
            <a:ext cx="4558863" cy="923330"/>
          </a:xfrm>
          <a:prstGeom prst="rect">
            <a:avLst/>
          </a:prstGeom>
          <a:noFill/>
        </p:spPr>
        <p:txBody>
          <a:bodyPr wrap="square" rtlCol="0">
            <a:spAutoFit/>
          </a:bodyPr>
          <a:lstStyle/>
          <a:p>
            <a:r>
              <a:rPr lang="en-US" altLang="zh-CN" dirty="0"/>
              <a:t>2.</a:t>
            </a:r>
            <a:r>
              <a:rPr lang="zh-CN" altLang="en-US" dirty="0"/>
              <a:t>这样可写出：正样本靠近</a:t>
            </a:r>
            <a:r>
              <a:rPr lang="en-US" altLang="zh-CN" dirty="0"/>
              <a:t>x</a:t>
            </a:r>
            <a:r>
              <a:rPr lang="zh-CN" altLang="en-US" dirty="0"/>
              <a:t>的概率为：</a:t>
            </a:r>
            <a:endParaRPr lang="en-US" altLang="zh-CN" dirty="0"/>
          </a:p>
          <a:p>
            <a:endParaRPr lang="en-US" altLang="zh-CN" dirty="0"/>
          </a:p>
          <a:p>
            <a:r>
              <a:rPr lang="zh-CN" altLang="en-US" dirty="0"/>
              <a:t>也就是正样本能够识别</a:t>
            </a:r>
            <a:r>
              <a:rPr lang="en-US" altLang="zh-CN" dirty="0"/>
              <a:t>x</a:t>
            </a:r>
            <a:r>
              <a:rPr lang="zh-CN" altLang="en-US" dirty="0"/>
              <a:t>的概率：</a:t>
            </a:r>
          </a:p>
        </p:txBody>
      </p:sp>
      <p:sp>
        <p:nvSpPr>
          <p:cNvPr id="22" name="文本框 21">
            <a:extLst>
              <a:ext uri="{FF2B5EF4-FFF2-40B4-BE49-F238E27FC236}">
                <a16:creationId xmlns:a16="http://schemas.microsoft.com/office/drawing/2014/main" id="{D43CB7F6-8861-41F2-88B2-C6A43507BD81}"/>
              </a:ext>
            </a:extLst>
          </p:cNvPr>
          <p:cNvSpPr txBox="1"/>
          <p:nvPr/>
        </p:nvSpPr>
        <p:spPr>
          <a:xfrm>
            <a:off x="2134054" y="4127214"/>
            <a:ext cx="2419525" cy="369332"/>
          </a:xfrm>
          <a:prstGeom prst="rect">
            <a:avLst/>
          </a:prstGeom>
          <a:noFill/>
        </p:spPr>
        <p:txBody>
          <a:bodyPr wrap="square" rtlCol="0">
            <a:spAutoFit/>
          </a:bodyPr>
          <a:lstStyle/>
          <a:p>
            <a:r>
              <a:rPr lang="en-US" altLang="zh-CN" dirty="0"/>
              <a:t>3.</a:t>
            </a:r>
            <a:r>
              <a:rPr lang="zh-CN" altLang="en-US" dirty="0"/>
              <a:t>换个下标</a:t>
            </a:r>
            <a:r>
              <a:rPr lang="en-US" altLang="zh-CN" dirty="0"/>
              <a:t>j</a:t>
            </a:r>
            <a:r>
              <a:rPr lang="zh-CN" altLang="en-US" dirty="0"/>
              <a:t>：</a:t>
            </a:r>
            <a:endParaRPr lang="en-US" altLang="zh-CN" dirty="0"/>
          </a:p>
        </p:txBody>
      </p:sp>
      <p:pic>
        <p:nvPicPr>
          <p:cNvPr id="24" name="图片 23">
            <a:extLst>
              <a:ext uri="{FF2B5EF4-FFF2-40B4-BE49-F238E27FC236}">
                <a16:creationId xmlns:a16="http://schemas.microsoft.com/office/drawing/2014/main" id="{B2D242E7-7D43-4875-B3E9-D766FDEB5122}"/>
              </a:ext>
            </a:extLst>
          </p:cNvPr>
          <p:cNvPicPr>
            <a:picLocks noChangeAspect="1"/>
          </p:cNvPicPr>
          <p:nvPr/>
        </p:nvPicPr>
        <p:blipFill>
          <a:blip r:embed="rId6"/>
          <a:stretch>
            <a:fillRect/>
          </a:stretch>
        </p:blipFill>
        <p:spPr>
          <a:xfrm>
            <a:off x="3621509" y="3766262"/>
            <a:ext cx="4800600" cy="1171575"/>
          </a:xfrm>
          <a:prstGeom prst="rect">
            <a:avLst/>
          </a:prstGeom>
        </p:spPr>
      </p:pic>
      <p:sp>
        <p:nvSpPr>
          <p:cNvPr id="26" name="文本框 25">
            <a:extLst>
              <a:ext uri="{FF2B5EF4-FFF2-40B4-BE49-F238E27FC236}">
                <a16:creationId xmlns:a16="http://schemas.microsoft.com/office/drawing/2014/main" id="{83E2339F-FF90-4E60-B882-A1A217D6115E}"/>
              </a:ext>
            </a:extLst>
          </p:cNvPr>
          <p:cNvSpPr txBox="1"/>
          <p:nvPr/>
        </p:nvSpPr>
        <p:spPr>
          <a:xfrm>
            <a:off x="8252425" y="4143163"/>
            <a:ext cx="2278929" cy="369332"/>
          </a:xfrm>
          <a:prstGeom prst="rect">
            <a:avLst/>
          </a:prstGeom>
          <a:noFill/>
        </p:spPr>
        <p:txBody>
          <a:bodyPr wrap="square">
            <a:spAutoFit/>
          </a:bodyPr>
          <a:lstStyle/>
          <a:p>
            <a:r>
              <a:rPr lang="zh-CN" altLang="en-US" dirty="0"/>
              <a:t>不能被识别为正样本：</a:t>
            </a:r>
          </a:p>
        </p:txBody>
      </p:sp>
      <p:pic>
        <p:nvPicPr>
          <p:cNvPr id="28" name="图片 27">
            <a:extLst>
              <a:ext uri="{FF2B5EF4-FFF2-40B4-BE49-F238E27FC236}">
                <a16:creationId xmlns:a16="http://schemas.microsoft.com/office/drawing/2014/main" id="{DD250CF1-6CA4-49E7-B377-55C8564F221C}"/>
              </a:ext>
            </a:extLst>
          </p:cNvPr>
          <p:cNvPicPr>
            <a:picLocks noChangeAspect="1"/>
          </p:cNvPicPr>
          <p:nvPr/>
        </p:nvPicPr>
        <p:blipFill>
          <a:blip r:embed="rId7"/>
          <a:stretch>
            <a:fillRect/>
          </a:stretch>
        </p:blipFill>
        <p:spPr>
          <a:xfrm>
            <a:off x="10701038" y="4064820"/>
            <a:ext cx="1314450" cy="447675"/>
          </a:xfrm>
          <a:prstGeom prst="rect">
            <a:avLst/>
          </a:prstGeom>
        </p:spPr>
      </p:pic>
      <p:pic>
        <p:nvPicPr>
          <p:cNvPr id="30" name="图片 29">
            <a:extLst>
              <a:ext uri="{FF2B5EF4-FFF2-40B4-BE49-F238E27FC236}">
                <a16:creationId xmlns:a16="http://schemas.microsoft.com/office/drawing/2014/main" id="{FECEE5F3-185E-47EC-AE82-AF7AA44FE0FB}"/>
              </a:ext>
            </a:extLst>
          </p:cNvPr>
          <p:cNvPicPr>
            <a:picLocks noChangeAspect="1"/>
          </p:cNvPicPr>
          <p:nvPr/>
        </p:nvPicPr>
        <p:blipFill>
          <a:blip r:embed="rId8"/>
          <a:stretch>
            <a:fillRect/>
          </a:stretch>
        </p:blipFill>
        <p:spPr>
          <a:xfrm>
            <a:off x="2744095" y="5172740"/>
            <a:ext cx="6550160" cy="1315475"/>
          </a:xfrm>
          <a:prstGeom prst="rect">
            <a:avLst/>
          </a:prstGeom>
        </p:spPr>
      </p:pic>
      <p:sp>
        <p:nvSpPr>
          <p:cNvPr id="31" name="文本框 30">
            <a:extLst>
              <a:ext uri="{FF2B5EF4-FFF2-40B4-BE49-F238E27FC236}">
                <a16:creationId xmlns:a16="http://schemas.microsoft.com/office/drawing/2014/main" id="{711122A0-23F8-4631-BE4F-69F080B59CF3}"/>
              </a:ext>
            </a:extLst>
          </p:cNvPr>
          <p:cNvSpPr txBox="1"/>
          <p:nvPr/>
        </p:nvSpPr>
        <p:spPr>
          <a:xfrm>
            <a:off x="1112363" y="5645811"/>
            <a:ext cx="1879650" cy="369332"/>
          </a:xfrm>
          <a:prstGeom prst="rect">
            <a:avLst/>
          </a:prstGeom>
          <a:noFill/>
        </p:spPr>
        <p:txBody>
          <a:bodyPr wrap="square" rtlCol="0">
            <a:spAutoFit/>
          </a:bodyPr>
          <a:lstStyle/>
          <a:p>
            <a:r>
              <a:rPr lang="en-US" altLang="zh-CN" dirty="0"/>
              <a:t>4.</a:t>
            </a:r>
            <a:r>
              <a:rPr lang="zh-CN" altLang="en-US" dirty="0"/>
              <a:t>最终能得到：</a:t>
            </a:r>
          </a:p>
        </p:txBody>
      </p:sp>
      <p:sp>
        <p:nvSpPr>
          <p:cNvPr id="15" name="文本框 14">
            <a:extLst>
              <a:ext uri="{FF2B5EF4-FFF2-40B4-BE49-F238E27FC236}">
                <a16:creationId xmlns:a16="http://schemas.microsoft.com/office/drawing/2014/main" id="{DFEB0DD1-569F-46D8-A1D8-BC232DB2583B}"/>
              </a:ext>
            </a:extLst>
          </p:cNvPr>
          <p:cNvSpPr txBox="1"/>
          <p:nvPr/>
        </p:nvSpPr>
        <p:spPr>
          <a:xfrm>
            <a:off x="0" y="68671"/>
            <a:ext cx="1345676" cy="369332"/>
          </a:xfrm>
          <a:prstGeom prst="rect">
            <a:avLst/>
          </a:prstGeom>
          <a:noFill/>
        </p:spPr>
        <p:txBody>
          <a:bodyPr wrap="square">
            <a:spAutoFit/>
          </a:bodyPr>
          <a:lstStyle/>
          <a:p>
            <a:r>
              <a:rPr lang="zh-CN" altLang="en-US" dirty="0">
                <a:effectLst/>
                <a:latin typeface="Arial" panose="020B0604020202020204" pitchFamily="34" charset="0"/>
              </a:rPr>
              <a:t>（</a:t>
            </a:r>
            <a:r>
              <a:rPr lang="en-US" altLang="zh-CN" dirty="0">
                <a:effectLst/>
                <a:latin typeface="Arial" panose="020B0604020202020204" pitchFamily="34" charset="0"/>
              </a:rPr>
              <a:t>DSCSC</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355262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08E953-7D2C-46D3-86B6-67F5CB353580}"/>
              </a:ext>
            </a:extLst>
          </p:cNvPr>
          <p:cNvSpPr txBox="1"/>
          <p:nvPr/>
        </p:nvSpPr>
        <p:spPr>
          <a:xfrm>
            <a:off x="509047" y="369707"/>
            <a:ext cx="8578392" cy="1477328"/>
          </a:xfrm>
          <a:prstGeom prst="rect">
            <a:avLst/>
          </a:prstGeom>
          <a:noFill/>
        </p:spPr>
        <p:txBody>
          <a:bodyPr wrap="square" rtlCol="0">
            <a:spAutoFit/>
          </a:bodyPr>
          <a:lstStyle/>
          <a:p>
            <a:r>
              <a:rPr lang="zh-CN" altLang="en-US" dirty="0"/>
              <a:t>要是选择负样本的方法为：</a:t>
            </a:r>
            <a:endParaRPr lang="en-US" altLang="zh-CN" dirty="0"/>
          </a:p>
          <a:p>
            <a:endParaRPr lang="en-US" altLang="zh-CN" dirty="0"/>
          </a:p>
          <a:p>
            <a:r>
              <a:rPr lang="zh-CN" altLang="en-US" dirty="0">
                <a:effectLst/>
                <a:latin typeface="Arial" panose="020B0604020202020204" pitchFamily="34" charset="0"/>
              </a:rPr>
              <a:t>选择所有其他原始数据点作为负样本对 ：固定一张图片，选择其他</a:t>
            </a:r>
            <a:r>
              <a:rPr lang="en-US" altLang="zh-CN" dirty="0">
                <a:effectLst/>
                <a:latin typeface="Arial" panose="020B0604020202020204" pitchFamily="34" charset="0"/>
              </a:rPr>
              <a:t>2(N-1)</a:t>
            </a:r>
            <a:r>
              <a:rPr lang="zh-CN" altLang="en-US" dirty="0">
                <a:effectLst/>
                <a:latin typeface="Arial" panose="020B0604020202020204" pitchFamily="34" charset="0"/>
              </a:rPr>
              <a:t>对负样本</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t>缺点：这种实例没有考虑实例之间的相关性，同时比较苛刻</a:t>
            </a:r>
            <a:r>
              <a:rPr lang="en-US" altLang="zh-CN" dirty="0"/>
              <a:t>.</a:t>
            </a:r>
            <a:endParaRPr lang="zh-CN" altLang="en-US" dirty="0"/>
          </a:p>
        </p:txBody>
      </p:sp>
      <p:pic>
        <p:nvPicPr>
          <p:cNvPr id="6" name="图片 5">
            <a:extLst>
              <a:ext uri="{FF2B5EF4-FFF2-40B4-BE49-F238E27FC236}">
                <a16:creationId xmlns:a16="http://schemas.microsoft.com/office/drawing/2014/main" id="{761D06C4-012E-4A4F-9111-6427ADCF76BF}"/>
              </a:ext>
            </a:extLst>
          </p:cNvPr>
          <p:cNvPicPr>
            <a:picLocks noChangeAspect="1"/>
          </p:cNvPicPr>
          <p:nvPr/>
        </p:nvPicPr>
        <p:blipFill>
          <a:blip r:embed="rId2"/>
          <a:stretch>
            <a:fillRect/>
          </a:stretch>
        </p:blipFill>
        <p:spPr>
          <a:xfrm>
            <a:off x="94268" y="2998024"/>
            <a:ext cx="6221691" cy="1135459"/>
          </a:xfrm>
          <a:prstGeom prst="rect">
            <a:avLst/>
          </a:prstGeom>
        </p:spPr>
      </p:pic>
      <p:sp>
        <p:nvSpPr>
          <p:cNvPr id="7" name="文本框 6">
            <a:extLst>
              <a:ext uri="{FF2B5EF4-FFF2-40B4-BE49-F238E27FC236}">
                <a16:creationId xmlns:a16="http://schemas.microsoft.com/office/drawing/2014/main" id="{00534A54-F58E-4C72-B337-9C921768566B}"/>
              </a:ext>
            </a:extLst>
          </p:cNvPr>
          <p:cNvSpPr txBox="1"/>
          <p:nvPr/>
        </p:nvSpPr>
        <p:spPr>
          <a:xfrm>
            <a:off x="509047" y="2095904"/>
            <a:ext cx="6862714" cy="923330"/>
          </a:xfrm>
          <a:prstGeom prst="rect">
            <a:avLst/>
          </a:prstGeom>
          <a:noFill/>
        </p:spPr>
        <p:txBody>
          <a:bodyPr wrap="square" rtlCol="0">
            <a:spAutoFit/>
          </a:bodyPr>
          <a:lstStyle/>
          <a:p>
            <a:r>
              <a:rPr lang="zh-CN" altLang="en-US" dirty="0"/>
              <a:t>作者动机也在于此：</a:t>
            </a:r>
            <a:r>
              <a:rPr lang="zh-CN" altLang="en-US" dirty="0">
                <a:effectLst/>
                <a:latin typeface="Arial" panose="020B0604020202020204" pitchFamily="34" charset="0"/>
              </a:rPr>
              <a:t>观察到同一个簇中的数据点往往彼此接近，而不同簇中的数据点则相距较远，我们利用数据点的编码表示来发现负邻居。</a:t>
            </a:r>
            <a:endParaRPr lang="zh-CN" altLang="en-US" dirty="0"/>
          </a:p>
        </p:txBody>
      </p:sp>
      <p:sp>
        <p:nvSpPr>
          <p:cNvPr id="11" name="文本框 10">
            <a:extLst>
              <a:ext uri="{FF2B5EF4-FFF2-40B4-BE49-F238E27FC236}">
                <a16:creationId xmlns:a16="http://schemas.microsoft.com/office/drawing/2014/main" id="{33DCF9ED-A664-4B8A-B689-958B52393863}"/>
              </a:ext>
            </a:extLst>
          </p:cNvPr>
          <p:cNvSpPr txBox="1"/>
          <p:nvPr/>
        </p:nvSpPr>
        <p:spPr>
          <a:xfrm>
            <a:off x="6221691" y="3192436"/>
            <a:ext cx="5335571" cy="646331"/>
          </a:xfrm>
          <a:prstGeom prst="rect">
            <a:avLst/>
          </a:prstGeom>
          <a:noFill/>
        </p:spPr>
        <p:txBody>
          <a:bodyPr wrap="square">
            <a:spAutoFit/>
          </a:bodyPr>
          <a:lstStyle/>
          <a:p>
            <a:r>
              <a:rPr lang="en-US" altLang="zh-CN" dirty="0">
                <a:effectLst/>
                <a:latin typeface="Arial" panose="020B0604020202020204" pitchFamily="34" charset="0"/>
              </a:rPr>
              <a:t>N</a:t>
            </a:r>
            <a:r>
              <a:rPr lang="zh-CN" altLang="en-US" dirty="0">
                <a:effectLst/>
                <a:latin typeface="Arial" panose="020B0604020202020204" pitchFamily="34" charset="0"/>
              </a:rPr>
              <a:t>（</a:t>
            </a:r>
            <a:r>
              <a:rPr lang="en-US" altLang="zh-CN" dirty="0" err="1">
                <a:effectLst/>
                <a:latin typeface="Arial" panose="020B0604020202020204" pitchFamily="34" charset="0"/>
              </a:rPr>
              <a:t>i</a:t>
            </a:r>
            <a:r>
              <a:rPr lang="zh-CN" altLang="en-US" dirty="0">
                <a:effectLst/>
                <a:latin typeface="Arial" panose="020B0604020202020204" pitchFamily="34" charset="0"/>
              </a:rPr>
              <a:t>，</a:t>
            </a:r>
            <a:r>
              <a:rPr lang="en-US" altLang="zh-CN" dirty="0">
                <a:effectLst/>
                <a:latin typeface="Arial" panose="020B0604020202020204" pitchFamily="34" charset="0"/>
              </a:rPr>
              <a:t>k</a:t>
            </a:r>
            <a:r>
              <a:rPr lang="zh-CN" altLang="en-US" dirty="0">
                <a:effectLst/>
                <a:latin typeface="Arial" panose="020B0604020202020204" pitchFamily="34" charset="0"/>
              </a:rPr>
              <a:t>）表示关于编码特征</a:t>
            </a:r>
            <a:r>
              <a:rPr lang="en-US" altLang="zh-CN" dirty="0">
                <a:effectLst/>
                <a:latin typeface="Arial" panose="020B0604020202020204" pitchFamily="34" charset="0"/>
              </a:rPr>
              <a:t>zi</a:t>
            </a:r>
            <a:r>
              <a:rPr lang="zh-CN" altLang="en-US" dirty="0">
                <a:effectLst/>
                <a:latin typeface="Arial" panose="020B0604020202020204" pitchFamily="34" charset="0"/>
              </a:rPr>
              <a:t>的</a:t>
            </a:r>
            <a:r>
              <a:rPr lang="en-US" altLang="zh-CN" dirty="0">
                <a:effectLst/>
                <a:latin typeface="Arial" panose="020B0604020202020204" pitchFamily="34" charset="0"/>
              </a:rPr>
              <a:t>xi</a:t>
            </a:r>
            <a:r>
              <a:rPr lang="zh-CN" altLang="en-US" dirty="0">
                <a:effectLst/>
                <a:latin typeface="Arial" panose="020B0604020202020204" pitchFamily="34" charset="0"/>
              </a:rPr>
              <a:t>的</a:t>
            </a:r>
            <a:r>
              <a:rPr lang="en-US" altLang="zh-CN" dirty="0">
                <a:effectLst/>
                <a:latin typeface="Arial" panose="020B0604020202020204" pitchFamily="34" charset="0"/>
              </a:rPr>
              <a:t>k-</a:t>
            </a:r>
            <a:r>
              <a:rPr lang="zh-CN" altLang="en-US" dirty="0">
                <a:effectLst/>
                <a:latin typeface="Arial" panose="020B0604020202020204" pitchFamily="34" charset="0"/>
              </a:rPr>
              <a:t>最近原始数据点</a:t>
            </a:r>
            <a:r>
              <a:rPr lang="en-US" altLang="zh-CN" dirty="0">
                <a:effectLst/>
                <a:latin typeface="Arial" panose="020B0604020202020204" pitchFamily="34" charset="0"/>
              </a:rPr>
              <a:t>.</a:t>
            </a:r>
            <a:endParaRPr lang="zh-CN" altLang="en-US" dirty="0"/>
          </a:p>
        </p:txBody>
      </p:sp>
      <p:sp>
        <p:nvSpPr>
          <p:cNvPr id="13" name="文本框 12">
            <a:extLst>
              <a:ext uri="{FF2B5EF4-FFF2-40B4-BE49-F238E27FC236}">
                <a16:creationId xmlns:a16="http://schemas.microsoft.com/office/drawing/2014/main" id="{485AB6DC-6E05-4F56-9CC6-D61D8A5846C4}"/>
              </a:ext>
            </a:extLst>
          </p:cNvPr>
          <p:cNvSpPr txBox="1"/>
          <p:nvPr/>
        </p:nvSpPr>
        <p:spPr>
          <a:xfrm>
            <a:off x="319724" y="4306685"/>
            <a:ext cx="10935879" cy="646331"/>
          </a:xfrm>
          <a:prstGeom prst="rect">
            <a:avLst/>
          </a:prstGeom>
          <a:noFill/>
        </p:spPr>
        <p:txBody>
          <a:bodyPr wrap="square" rtlCol="0">
            <a:spAutoFit/>
          </a:bodyPr>
          <a:lstStyle/>
          <a:p>
            <a:r>
              <a:rPr lang="zh-CN" altLang="en-US" dirty="0"/>
              <a:t>这里说的不太详细，综合摘要里面的“</a:t>
            </a:r>
            <a:r>
              <a:rPr lang="zh-CN" altLang="en-US" b="1" dirty="0">
                <a:latin typeface="Arial" panose="020B0604020202020204" pitchFamily="34" charset="0"/>
              </a:rPr>
              <a:t>在嵌入特征空间中构造数据相似图来</a:t>
            </a:r>
            <a:r>
              <a:rPr lang="zh-CN" altLang="en-US" b="1" dirty="0">
                <a:effectLst/>
                <a:latin typeface="Arial" panose="020B0604020202020204" pitchFamily="34" charset="0"/>
              </a:rPr>
              <a:t>搜索负对”，</a:t>
            </a:r>
            <a:r>
              <a:rPr lang="zh-CN" altLang="en-US" dirty="0">
                <a:effectLst/>
                <a:latin typeface="Arial" panose="020B0604020202020204" pitchFamily="34" charset="0"/>
              </a:rPr>
              <a:t>更倾向于说的意思是：</a:t>
            </a:r>
            <a:r>
              <a:rPr lang="zh-CN" altLang="en-US" b="1" dirty="0">
                <a:effectLst/>
                <a:latin typeface="Arial" panose="020B0604020202020204" pitchFamily="34" charset="0"/>
              </a:rPr>
              <a:t>经过编码和自表达层，将自表达层里面数值比较小</a:t>
            </a:r>
            <a:r>
              <a:rPr lang="en-US" altLang="zh-CN" b="1" dirty="0">
                <a:effectLst/>
                <a:latin typeface="Arial" panose="020B0604020202020204" pitchFamily="34" charset="0"/>
              </a:rPr>
              <a:t>(</a:t>
            </a:r>
            <a:r>
              <a:rPr lang="zh-CN" altLang="en-US" b="1" dirty="0">
                <a:effectLst/>
                <a:latin typeface="Arial" panose="020B0604020202020204" pitchFamily="34" charset="0"/>
              </a:rPr>
              <a:t>小于</a:t>
            </a:r>
            <a:r>
              <a:rPr lang="en-US" altLang="zh-CN" b="1" dirty="0">
                <a:effectLst/>
                <a:latin typeface="Arial" panose="020B0604020202020204" pitchFamily="34" charset="0"/>
              </a:rPr>
              <a:t>0)</a:t>
            </a:r>
            <a:r>
              <a:rPr lang="zh-CN" altLang="en-US" b="1" dirty="0">
                <a:effectLst/>
                <a:latin typeface="Arial" panose="020B0604020202020204" pitchFamily="34" charset="0"/>
              </a:rPr>
              <a:t>的</a:t>
            </a:r>
            <a:r>
              <a:rPr lang="en-US" altLang="zh-CN" b="1" dirty="0" err="1">
                <a:latin typeface="Arial" panose="020B0604020202020204" pitchFamily="34" charset="0"/>
              </a:rPr>
              <a:t>S_ij</a:t>
            </a:r>
            <a:r>
              <a:rPr lang="zh-CN" altLang="en-US" b="1" dirty="0">
                <a:latin typeface="Arial" panose="020B0604020202020204" pitchFamily="34" charset="0"/>
              </a:rPr>
              <a:t>对应的数据点考虑作为负样本</a:t>
            </a:r>
            <a:r>
              <a:rPr lang="en-US" altLang="zh-CN" b="1" dirty="0">
                <a:latin typeface="Arial" panose="020B0604020202020204" pitchFamily="34" charset="0"/>
              </a:rPr>
              <a:t>.</a:t>
            </a:r>
            <a:endParaRPr lang="zh-CN" altLang="en-US" b="1" dirty="0">
              <a:latin typeface="Arial" panose="020B0604020202020204" pitchFamily="34" charset="0"/>
            </a:endParaRPr>
          </a:p>
        </p:txBody>
      </p:sp>
      <p:sp>
        <p:nvSpPr>
          <p:cNvPr id="14" name="文本框 13">
            <a:extLst>
              <a:ext uri="{FF2B5EF4-FFF2-40B4-BE49-F238E27FC236}">
                <a16:creationId xmlns:a16="http://schemas.microsoft.com/office/drawing/2014/main" id="{E206566E-E103-476A-B4D0-808AE3182419}"/>
              </a:ext>
            </a:extLst>
          </p:cNvPr>
          <p:cNvSpPr txBox="1"/>
          <p:nvPr/>
        </p:nvSpPr>
        <p:spPr>
          <a:xfrm>
            <a:off x="707010" y="5084246"/>
            <a:ext cx="11029361" cy="1754326"/>
          </a:xfrm>
          <a:prstGeom prst="rect">
            <a:avLst/>
          </a:prstGeom>
          <a:noFill/>
        </p:spPr>
        <p:txBody>
          <a:bodyPr wrap="square" rtlCol="0">
            <a:spAutoFit/>
          </a:bodyPr>
          <a:lstStyle/>
          <a:p>
            <a:r>
              <a:rPr lang="zh-CN" altLang="en-US" dirty="0"/>
              <a:t>对比</a:t>
            </a:r>
            <a:r>
              <a:rPr lang="en-US" altLang="zh-CN" dirty="0"/>
              <a:t>CVCL</a:t>
            </a:r>
            <a:r>
              <a:rPr lang="zh-CN" altLang="en-US" dirty="0"/>
              <a:t>的话：</a:t>
            </a:r>
            <a:r>
              <a:rPr lang="en-US" altLang="zh-CN" dirty="0"/>
              <a:t>CVCL</a:t>
            </a:r>
            <a:r>
              <a:rPr lang="zh-CN" altLang="en-US" dirty="0"/>
              <a:t>就是除了对应视图都为正样本对，其余都是负样本对</a:t>
            </a:r>
            <a:endParaRPr lang="en-US" altLang="zh-CN" dirty="0"/>
          </a:p>
          <a:p>
            <a:r>
              <a:rPr lang="en-US" altLang="zh-CN" dirty="0"/>
              <a:t>		</a:t>
            </a:r>
            <a:r>
              <a:rPr lang="zh-CN" altLang="en-US" dirty="0"/>
              <a:t>而这篇论文，正样本对：原始数据</a:t>
            </a:r>
            <a:r>
              <a:rPr lang="en-US" altLang="zh-CN" dirty="0"/>
              <a:t>VS</a:t>
            </a:r>
            <a:r>
              <a:rPr lang="zh-CN" altLang="en-US" dirty="0"/>
              <a:t>数据增强后     负样本对：从自表达层中选取一部分</a:t>
            </a:r>
            <a:endParaRPr lang="en-US" altLang="zh-CN" dirty="0"/>
          </a:p>
          <a:p>
            <a:endParaRPr lang="en-US" altLang="zh-CN" dirty="0"/>
          </a:p>
          <a:p>
            <a:r>
              <a:rPr lang="zh-CN" altLang="en-US" dirty="0"/>
              <a:t>对比</a:t>
            </a:r>
            <a:r>
              <a:rPr lang="en-US" altLang="zh-CN" dirty="0"/>
              <a:t> </a:t>
            </a:r>
            <a:r>
              <a:rPr lang="zh-CN" altLang="en-US" dirty="0"/>
              <a:t>对比</a:t>
            </a:r>
            <a:r>
              <a:rPr lang="en-US" altLang="zh-CN" dirty="0" err="1"/>
              <a:t>lpp</a:t>
            </a:r>
            <a:r>
              <a:rPr lang="zh-CN" altLang="en-US" dirty="0"/>
              <a:t>文章： 正样本对 经过推导可化成</a:t>
            </a:r>
            <a:r>
              <a:rPr lang="en-US" altLang="zh-CN" dirty="0"/>
              <a:t>LE</a:t>
            </a:r>
            <a:r>
              <a:rPr lang="zh-CN" altLang="en-US" dirty="0"/>
              <a:t>的形式，</a:t>
            </a:r>
            <a:endParaRPr lang="en-US" altLang="zh-CN" dirty="0"/>
          </a:p>
          <a:p>
            <a:r>
              <a:rPr lang="en-US" altLang="zh-CN" dirty="0"/>
              <a:t>	                  </a:t>
            </a:r>
            <a:r>
              <a:rPr lang="zh-CN" altLang="en-US" dirty="0"/>
              <a:t>负样本对 可采取随机拉普拉斯矩阵的方式，也就是随机生成稀疏矩阵</a:t>
            </a:r>
            <a:r>
              <a:rPr lang="en-US" altLang="zh-CN" dirty="0"/>
              <a:t>(</a:t>
            </a:r>
            <a:r>
              <a:rPr lang="zh-CN" altLang="en-US" dirty="0"/>
              <a:t>来消除噪声？</a:t>
            </a:r>
            <a:r>
              <a:rPr lang="en-US" altLang="zh-CN" dirty="0"/>
              <a:t>)	</a:t>
            </a:r>
            <a:endParaRPr lang="zh-CN" altLang="en-US" dirty="0"/>
          </a:p>
        </p:txBody>
      </p:sp>
      <p:sp>
        <p:nvSpPr>
          <p:cNvPr id="8" name="文本框 7">
            <a:extLst>
              <a:ext uri="{FF2B5EF4-FFF2-40B4-BE49-F238E27FC236}">
                <a16:creationId xmlns:a16="http://schemas.microsoft.com/office/drawing/2014/main" id="{49CB7893-69D5-4BC3-A9FC-47BE29F36F34}"/>
              </a:ext>
            </a:extLst>
          </p:cNvPr>
          <p:cNvSpPr txBox="1"/>
          <p:nvPr/>
        </p:nvSpPr>
        <p:spPr>
          <a:xfrm>
            <a:off x="0" y="68671"/>
            <a:ext cx="1345676" cy="369332"/>
          </a:xfrm>
          <a:prstGeom prst="rect">
            <a:avLst/>
          </a:prstGeom>
          <a:noFill/>
        </p:spPr>
        <p:txBody>
          <a:bodyPr wrap="square">
            <a:spAutoFit/>
          </a:bodyPr>
          <a:lstStyle/>
          <a:p>
            <a:r>
              <a:rPr lang="zh-CN" altLang="en-US" dirty="0">
                <a:effectLst/>
                <a:latin typeface="Arial" panose="020B0604020202020204" pitchFamily="34" charset="0"/>
              </a:rPr>
              <a:t>（</a:t>
            </a:r>
            <a:r>
              <a:rPr lang="en-US" altLang="zh-CN" dirty="0">
                <a:effectLst/>
                <a:latin typeface="Arial" panose="020B0604020202020204" pitchFamily="34" charset="0"/>
              </a:rPr>
              <a:t>DSCSC</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400993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D2FEEE-E047-432E-BED3-C1F12445CA45}"/>
              </a:ext>
            </a:extLst>
          </p:cNvPr>
          <p:cNvSpPr txBox="1"/>
          <p:nvPr/>
        </p:nvSpPr>
        <p:spPr>
          <a:xfrm>
            <a:off x="827875" y="4554047"/>
            <a:ext cx="7529657" cy="369332"/>
          </a:xfrm>
          <a:prstGeom prst="rect">
            <a:avLst/>
          </a:prstGeom>
          <a:noFill/>
        </p:spPr>
        <p:txBody>
          <a:bodyPr wrap="square">
            <a:spAutoFit/>
          </a:bodyPr>
          <a:lstStyle/>
          <a:p>
            <a:pPr algn="l" latinLnBrk="1"/>
            <a:r>
              <a:rPr lang="en-US" altLang="zh-CN" i="0" dirty="0">
                <a:solidFill>
                  <a:srgbClr val="222226"/>
                </a:solidFill>
                <a:effectLst/>
                <a:latin typeface="PingFang SC"/>
              </a:rPr>
              <a:t>What Makes for Good Views for Contrastive Learning? </a:t>
            </a:r>
            <a:r>
              <a:rPr lang="en-US" altLang="zh-CN" b="0" i="0" dirty="0">
                <a:solidFill>
                  <a:srgbClr val="006621"/>
                </a:solidFill>
                <a:effectLst/>
                <a:latin typeface="Arial" panose="020B0604020202020204" pitchFamily="34" charset="0"/>
              </a:rPr>
              <a:t>neurips2020</a:t>
            </a:r>
            <a:endParaRPr lang="en-US" altLang="zh-CN" i="0" dirty="0">
              <a:solidFill>
                <a:srgbClr val="222226"/>
              </a:solidFill>
              <a:effectLst/>
              <a:latin typeface="PingFang SC"/>
            </a:endParaRPr>
          </a:p>
        </p:txBody>
      </p:sp>
      <p:sp>
        <p:nvSpPr>
          <p:cNvPr id="5" name="文本框 4">
            <a:extLst>
              <a:ext uri="{FF2B5EF4-FFF2-40B4-BE49-F238E27FC236}">
                <a16:creationId xmlns:a16="http://schemas.microsoft.com/office/drawing/2014/main" id="{D8AC8AC5-7BC9-41EC-95AA-7C0D3FB78287}"/>
              </a:ext>
            </a:extLst>
          </p:cNvPr>
          <p:cNvSpPr txBox="1"/>
          <p:nvPr/>
        </p:nvSpPr>
        <p:spPr>
          <a:xfrm>
            <a:off x="827875" y="586042"/>
            <a:ext cx="6094428" cy="369332"/>
          </a:xfrm>
          <a:prstGeom prst="rect">
            <a:avLst/>
          </a:prstGeom>
          <a:noFill/>
        </p:spPr>
        <p:txBody>
          <a:bodyPr wrap="square">
            <a:spAutoFit/>
          </a:bodyPr>
          <a:lstStyle/>
          <a:p>
            <a:r>
              <a:rPr lang="en-US" altLang="zh-CN" dirty="0"/>
              <a:t>Multi-view Contrastive Graph Clustering  </a:t>
            </a:r>
            <a:r>
              <a:rPr lang="en-US" altLang="zh-CN" b="0" i="0" dirty="0">
                <a:solidFill>
                  <a:srgbClr val="006621"/>
                </a:solidFill>
                <a:effectLst/>
                <a:latin typeface="Arial" panose="020B0604020202020204" pitchFamily="34" charset="0"/>
              </a:rPr>
              <a:t>neurips2021</a:t>
            </a:r>
            <a:endParaRPr lang="zh-CN" altLang="en-US" dirty="0"/>
          </a:p>
        </p:txBody>
      </p:sp>
      <p:sp>
        <p:nvSpPr>
          <p:cNvPr id="6" name="文本框 5">
            <a:extLst>
              <a:ext uri="{FF2B5EF4-FFF2-40B4-BE49-F238E27FC236}">
                <a16:creationId xmlns:a16="http://schemas.microsoft.com/office/drawing/2014/main" id="{70796D04-6202-4D96-B694-7AF9D4A8FD00}"/>
              </a:ext>
            </a:extLst>
          </p:cNvPr>
          <p:cNvSpPr txBox="1"/>
          <p:nvPr/>
        </p:nvSpPr>
        <p:spPr>
          <a:xfrm>
            <a:off x="903289" y="3244334"/>
            <a:ext cx="5822302" cy="369332"/>
          </a:xfrm>
          <a:prstGeom prst="rect">
            <a:avLst/>
          </a:prstGeom>
          <a:noFill/>
        </p:spPr>
        <p:txBody>
          <a:bodyPr wrap="square" rtlCol="0">
            <a:spAutoFit/>
          </a:bodyPr>
          <a:lstStyle/>
          <a:p>
            <a:r>
              <a:rPr lang="zh-CN" altLang="en-US" dirty="0"/>
              <a:t>然后目前还找到了一些相关的，后续再慢慢看：</a:t>
            </a:r>
          </a:p>
        </p:txBody>
      </p:sp>
      <p:sp>
        <p:nvSpPr>
          <p:cNvPr id="7" name="文本框 6">
            <a:extLst>
              <a:ext uri="{FF2B5EF4-FFF2-40B4-BE49-F238E27FC236}">
                <a16:creationId xmlns:a16="http://schemas.microsoft.com/office/drawing/2014/main" id="{FBD9ED4D-00DF-4B7E-B905-96B2CA9D83E3}"/>
              </a:ext>
            </a:extLst>
          </p:cNvPr>
          <p:cNvSpPr txBox="1"/>
          <p:nvPr/>
        </p:nvSpPr>
        <p:spPr>
          <a:xfrm>
            <a:off x="903289" y="3867644"/>
            <a:ext cx="9269530" cy="369332"/>
          </a:xfrm>
          <a:prstGeom prst="rect">
            <a:avLst/>
          </a:prstGeom>
          <a:noFill/>
        </p:spPr>
        <p:txBody>
          <a:bodyPr wrap="square">
            <a:spAutoFit/>
          </a:bodyPr>
          <a:lstStyle/>
          <a:p>
            <a:r>
              <a:rPr lang="en-US" altLang="zh-CN" dirty="0" err="1"/>
              <a:t>ACTIVE:Augmentation-Free</a:t>
            </a:r>
            <a:r>
              <a:rPr lang="en-US" altLang="zh-CN" dirty="0"/>
              <a:t> Graph Contrastive Learning for Partial Multi-View Clustering </a:t>
            </a:r>
            <a:endParaRPr lang="zh-CN" altLang="en-US" dirty="0"/>
          </a:p>
        </p:txBody>
      </p:sp>
      <p:sp>
        <p:nvSpPr>
          <p:cNvPr id="8" name="文本框 7">
            <a:extLst>
              <a:ext uri="{FF2B5EF4-FFF2-40B4-BE49-F238E27FC236}">
                <a16:creationId xmlns:a16="http://schemas.microsoft.com/office/drawing/2014/main" id="{F12A1E0E-6557-430F-B040-2CAB60532C9A}"/>
              </a:ext>
            </a:extLst>
          </p:cNvPr>
          <p:cNvSpPr txBox="1"/>
          <p:nvPr/>
        </p:nvSpPr>
        <p:spPr>
          <a:xfrm>
            <a:off x="9953912" y="3867644"/>
            <a:ext cx="1588536" cy="369332"/>
          </a:xfrm>
          <a:prstGeom prst="rect">
            <a:avLst/>
          </a:prstGeom>
          <a:noFill/>
        </p:spPr>
        <p:txBody>
          <a:bodyPr wrap="square">
            <a:spAutoFit/>
          </a:bodyPr>
          <a:lstStyle/>
          <a:p>
            <a:r>
              <a:rPr lang="en-US" altLang="zh-CN" b="0" i="0" dirty="0">
                <a:solidFill>
                  <a:srgbClr val="006621"/>
                </a:solidFill>
                <a:effectLst/>
                <a:latin typeface="Arial" panose="020B0604020202020204" pitchFamily="34" charset="0"/>
              </a:rPr>
              <a:t>CVPR 2022</a:t>
            </a:r>
            <a:endParaRPr lang="zh-CN" altLang="en-US" dirty="0"/>
          </a:p>
        </p:txBody>
      </p:sp>
    </p:spTree>
    <p:extLst>
      <p:ext uri="{BB962C8B-B14F-4D97-AF65-F5344CB8AC3E}">
        <p14:creationId xmlns:p14="http://schemas.microsoft.com/office/powerpoint/2010/main" val="2889032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6.1"/>
  <p:tag name="LATEXADDIN" val="\documentclass{article}&#10;\usepackage{amsmath}&#10;\pagestyle{empty}&#10;\begin{document}&#10;&#10;$x_1\  vs\  \hat{x}_1   \ \ \ \ \ \ \     x_2\  vs\  \hat{x}_2  $&#10;&#10;&#10;\end{document}"/>
  <p:tag name="IGUANATEXSIZE" val="18"/>
  <p:tag name="IGUANATEXCURSOR" val="133"/>
  <p:tag name="TRANSPARENCY" val="True"/>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700</Words>
  <Application>Microsoft Office PowerPoint</Application>
  <PresentationFormat>宽屏</PresentationFormat>
  <Paragraphs>58</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PingFang SC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子豪</dc:creator>
  <cp:lastModifiedBy>子豪</cp:lastModifiedBy>
  <cp:revision>3</cp:revision>
  <dcterms:created xsi:type="dcterms:W3CDTF">2022-04-01T09:15:46Z</dcterms:created>
  <dcterms:modified xsi:type="dcterms:W3CDTF">2022-04-01T09:32:59Z</dcterms:modified>
</cp:coreProperties>
</file>