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5" r:id="rId3"/>
    <p:sldId id="266" r:id="rId4"/>
    <p:sldId id="267" r:id="rId5"/>
    <p:sldId id="269" r:id="rId6"/>
    <p:sldId id="260" r:id="rId7"/>
    <p:sldId id="256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09:01:31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1,'3'2,"2"4,-1-2,1 0,-3-2,1 1,-3-3,1 1,0 1,3 1,-2-1,1 2,0-1,-2-3,-2-1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09:01:31.0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09:01:31.0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1,'11938'0,"-11929"0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09:01:31.0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0,'4724'0,"-4710"0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44906-3EB9-431F-BF5D-D0FF6BEE3439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D2D0E-96C0-4C12-ADCB-2BC661B2C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0D6E6-BE09-4DBB-A905-22B4A3D66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2D5D8E-DD40-42F0-9A05-2EFCAB88A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A192A-B3E0-42BC-A9C7-0617EDC8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91277-FEC9-473E-AF7A-224B852A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AC331-C1B2-44A0-958E-D94F290A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44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4E93E-D96B-4B33-B059-989865FB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EC7DEC-C98F-42D0-9F5D-4E1C1F7A2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BC198-0965-43E8-BEF4-E0A901AD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2795C-A77E-4A61-BC4C-FE6A096E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29B64-45AB-4F89-B860-C9B6EA4F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5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F894D5-DE3D-44F3-ADEA-5AB1054E5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7CE4E0-06B2-475E-A21C-266482DFB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63F63-B66A-40C9-8A1B-BD671385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510CF-0BFC-4448-B319-03047226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C99F0-941D-4B46-A1C0-FAD58CDC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3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EFB14-C052-4748-962F-D2ED6A01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D8ACB8-43CF-4071-99EF-F676D10F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7F0E5-D47E-4947-A85C-0AD9B60E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0A3C5-5192-4281-A7C4-5CE70703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FE31A-EBCF-4925-BA39-C53AD4BA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8351D-A36A-4F14-A802-1CA3252F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917CE7-0F25-40C2-8234-CE538675B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BEDD8-C75C-4E1A-BB1E-8DF4A9774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4F6BF-EFC6-49CC-8F12-4596BB85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212BA-9BBD-4516-AF1A-418D6541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2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35940-002B-4AD0-AA43-AEEC872B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4F07E-ACE0-4842-BCF0-D302A1C7B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E4C7E6-9143-4BBC-AFFA-DE52ABF54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CC690-BED0-4E75-ABBD-54B5E392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1ACC3C-0805-427A-BF7A-49292509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53246-FF4D-4E8D-A444-C88A15C4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8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70C7A-2CD1-426D-BDEE-A7D5B0E0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CB6414-6367-432C-B333-317C259C3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657B4-2FFC-42B8-8354-EB59E6594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BAE2D-1976-4AC6-9179-51A7A2DD8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FF2526-FCA3-4508-9CDF-8D635BCB2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CE6FA5-587E-4115-A530-0D5C4301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B30F69-AE6D-4037-AE3D-2F7D2C52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0A7DF-E18A-4B4D-96AB-7832BC7A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2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1BEE5-0603-4D36-B356-BE4F7594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6B08BF-87BA-43F8-92FD-857C24A5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F5100C-C283-4F3C-89DF-D677E611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72FD9-83F4-4BEA-B731-00713A9C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1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939830-F92F-4ADD-A179-E2BA52E8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AAC6A7-0B5E-4952-BB14-CCF41C91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5DC9F9-ECB2-446D-B2B6-76D706EE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5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03674-143A-42CB-B5D6-D21BFB32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F6E9E-EE6C-4863-B659-B701399FC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BFF3C0-820C-4E2D-9E74-B25ECB7D2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2DBDB3-F98C-47B3-8232-F45C7F73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DC65D2-47B1-4411-9DFA-BFB7CDCB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452F7-5C50-4373-A0B5-CD21A66D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5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360F-434F-4DB1-8ECC-5C5725C6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0372C3-4800-430F-98F9-6FEA4EFB6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5EF45A-F6A7-4C8F-8D34-3425105CE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1FA16B-2B79-4500-8B97-53F817AE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1C3635-0186-495E-A551-BD33A6F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F086E1-5361-4417-8DE0-5735F372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2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C2896C-727A-4A01-8285-D02F5912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201A7-76F0-4F55-A2A1-5800AA359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84BBE-A150-4AE2-83AD-4FD40582C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BCC6-630E-4FA6-8CFA-77975435A6F4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4E4B4-543D-46FC-9C59-88CB75F26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BA672-2C50-4B75-8395-F2503F0CA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5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3.xml"/><Relationship Id="rId21" Type="http://schemas.openxmlformats.org/officeDocument/2006/relationships/image" Target="../media/image14.png"/><Relationship Id="rId7" Type="http://schemas.openxmlformats.org/officeDocument/2006/relationships/tags" Target="../tags/tag7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customXml" Target="../ink/ink2.xml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3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159264-EEF4-4AA9-9409-1B55F5032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692" y="107240"/>
            <a:ext cx="4475030" cy="16399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D58A2F8-C095-4D04-A220-096C96E064D0}"/>
              </a:ext>
            </a:extLst>
          </p:cNvPr>
          <p:cNvSpPr txBox="1"/>
          <p:nvPr/>
        </p:nvSpPr>
        <p:spPr>
          <a:xfrm>
            <a:off x="5612201" y="391644"/>
            <a:ext cx="1404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HCL</a:t>
            </a:r>
          </a:p>
          <a:p>
            <a:r>
              <a:rPr lang="en-US" altLang="zh-CN" b="1" dirty="0"/>
              <a:t>ICLR2021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86600B-FFEB-445D-A041-D52FB3DADE82}"/>
              </a:ext>
            </a:extLst>
          </p:cNvPr>
          <p:cNvSpPr txBox="1"/>
          <p:nvPr/>
        </p:nvSpPr>
        <p:spPr>
          <a:xfrm>
            <a:off x="1771442" y="299310"/>
            <a:ext cx="38407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Contrastive Learning with Hard Negative Samples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CEE661-FBCD-44A5-867E-EF50FF3D3993}"/>
              </a:ext>
            </a:extLst>
          </p:cNvPr>
          <p:cNvSpPr txBox="1"/>
          <p:nvPr/>
        </p:nvSpPr>
        <p:spPr>
          <a:xfrm>
            <a:off x="0" y="1513534"/>
            <a:ext cx="6645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Motivation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目前比较多的针对对比学习的改进包括损失函数、抽样策略、数据增强方法等多方面，但是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针对负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样本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对的研究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相对而言更少一些，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表征的对比学习：受益于</a:t>
            </a:r>
            <a:r>
              <a:rPr lang="en-US" altLang="zh-CN" sz="1800" b="1" i="0" dirty="0">
                <a:solidFill>
                  <a:srgbClr val="121212"/>
                </a:solidFill>
                <a:effectLst/>
                <a:latin typeface="-apple-system"/>
              </a:rPr>
              <a:t>Hard Negative Samples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（即难以与锚定点区分的点）关键挑战是，对比方法必须保持无监督，这使得采用现有的使用标签信息的负采样策略是不可行的。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5687E-B199-4241-9B58-19E03EF7A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72" y="3838234"/>
            <a:ext cx="9314835" cy="29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7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1D03DF0-DA57-4137-95BD-4CCAA2F16D6E}"/>
              </a:ext>
            </a:extLst>
          </p:cNvPr>
          <p:cNvSpPr txBox="1"/>
          <p:nvPr/>
        </p:nvSpPr>
        <p:spPr>
          <a:xfrm>
            <a:off x="2120232" y="4495399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好的难负样本有两点原则：</a:t>
            </a:r>
            <a:endParaRPr lang="en-US" altLang="zh-CN" dirty="0"/>
          </a:p>
          <a:p>
            <a:r>
              <a:rPr lang="zh-CN" altLang="en-US" dirty="0"/>
              <a:t>1）与原始样本的标签不同；</a:t>
            </a:r>
            <a:endParaRPr lang="en-US" altLang="zh-CN" dirty="0"/>
          </a:p>
          <a:p>
            <a:r>
              <a:rPr lang="zh-CN" altLang="en-US" dirty="0"/>
              <a:t>2）与原始样本尽量相似。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简言之，与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x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具有不同标签但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embedding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embedding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附近的负样本可能最有用，并在训练期间提供显著的梯度信息</a:t>
            </a:r>
            <a:endParaRPr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86808C6-4C81-437A-BD69-DCD98680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471" y="574334"/>
            <a:ext cx="7467625" cy="13117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5505776-886A-4494-A17C-7DEA1449C4EE}"/>
              </a:ext>
            </a:extLst>
          </p:cNvPr>
          <p:cNvSpPr txBox="1"/>
          <p:nvPr/>
        </p:nvSpPr>
        <p:spPr>
          <a:xfrm>
            <a:off x="2120232" y="1990289"/>
            <a:ext cx="70701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  <a:latin typeface="Arial" panose="020B0604020202020204" pitchFamily="34" charset="0"/>
              </a:rPr>
              <a:t>为了便于分析，引入了加权参数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Q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。当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N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是有限的时，我们取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Q=N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，得到对比目标的通常形式。</a:t>
            </a:r>
            <a:endParaRPr lang="en-US" altLang="zh-CN" sz="1600" dirty="0">
              <a:effectLst/>
              <a:latin typeface="Arial" panose="020B0604020202020204" pitchFamily="34" charset="0"/>
            </a:endParaRPr>
          </a:p>
          <a:p>
            <a:endParaRPr lang="en-US" altLang="zh-CN" sz="1600" dirty="0">
              <a:latin typeface="Arial" panose="020B0604020202020204" pitchFamily="34" charset="0"/>
            </a:endParaRPr>
          </a:p>
          <a:p>
            <a:r>
              <a:rPr lang="zh-CN" altLang="en-US" sz="1600" dirty="0">
                <a:effectLst/>
                <a:latin typeface="Arial" panose="020B0604020202020204" pitchFamily="34" charset="0"/>
              </a:rPr>
              <a:t>负样本分布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q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通常被选为边际分布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p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，或者经验近似</a:t>
            </a:r>
            <a:endParaRPr lang="en-US" altLang="zh-CN" sz="1600" dirty="0">
              <a:effectLst/>
              <a:latin typeface="Arial" panose="020B0604020202020204" pitchFamily="34" charset="0"/>
            </a:endParaRPr>
          </a:p>
          <a:p>
            <a:r>
              <a:rPr lang="zh-CN" altLang="en-US" sz="1600" dirty="0">
                <a:effectLst/>
                <a:latin typeface="Arial" panose="020B0604020202020204" pitchFamily="34" charset="0"/>
              </a:rPr>
              <a:t>（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MOCO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；</a:t>
            </a:r>
            <a:r>
              <a:rPr lang="en-US" altLang="zh-CN" sz="1600" dirty="0">
                <a:latin typeface="Arial" panose="020B0604020202020204" pitchFamily="34" charset="0"/>
              </a:rPr>
              <a:t>SIMCLR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600" dirty="0">
                <a:latin typeface="Arial" panose="020B0604020202020204" pitchFamily="34" charset="0"/>
              </a:rPr>
              <a:t>CMC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；</a:t>
            </a:r>
            <a:r>
              <a:rPr lang="en-US" altLang="zh-CN" sz="1600" dirty="0">
                <a:latin typeface="Arial" panose="020B0604020202020204" pitchFamily="34" charset="0"/>
              </a:rPr>
              <a:t>CPC).</a:t>
            </a:r>
          </a:p>
          <a:p>
            <a:endParaRPr lang="en-US" altLang="zh-CN" sz="1600" dirty="0">
              <a:effectLst/>
              <a:latin typeface="Arial" panose="020B0604020202020204" pitchFamily="34" charset="0"/>
            </a:endParaRPr>
          </a:p>
          <a:p>
            <a:r>
              <a:rPr lang="zh-CN" altLang="en-US" sz="1600" dirty="0">
                <a:effectLst/>
                <a:latin typeface="Arial" panose="020B0604020202020204" pitchFamily="34" charset="0"/>
              </a:rPr>
              <a:t>在本文中，考虑：有没有更好的方法来选择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q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？</a:t>
            </a:r>
            <a:endParaRPr lang="zh-CN" altLang="en-US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4711F3-A559-4C57-97B8-D12B9EF67B7D}"/>
              </a:ext>
            </a:extLst>
          </p:cNvPr>
          <p:cNvSpPr txBox="1"/>
          <p:nvPr/>
        </p:nvSpPr>
        <p:spPr>
          <a:xfrm>
            <a:off x="168086" y="169682"/>
            <a:ext cx="128364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问题背景</a:t>
            </a:r>
          </a:p>
        </p:txBody>
      </p:sp>
    </p:spTree>
    <p:extLst>
      <p:ext uri="{BB962C8B-B14F-4D97-AF65-F5344CB8AC3E}">
        <p14:creationId xmlns:p14="http://schemas.microsoft.com/office/powerpoint/2010/main" val="301672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E9B6BE-F1BE-47D3-8153-DEA592B00F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086" y="1484747"/>
            <a:ext cx="7535646" cy="102504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F2C3B44-8177-43C3-9204-95423B651C1E}"/>
              </a:ext>
            </a:extLst>
          </p:cNvPr>
          <p:cNvSpPr txBox="1"/>
          <p:nvPr/>
        </p:nvSpPr>
        <p:spPr>
          <a:xfrm>
            <a:off x="153356" y="670356"/>
            <a:ext cx="618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设立采样分布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根据分布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q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采样一批负样本</a:t>
            </a:r>
            <a:endParaRPr lang="zh-CN" altLang="en-US" dirty="0"/>
          </a:p>
        </p:txBody>
      </p:sp>
      <p:pic>
        <p:nvPicPr>
          <p:cNvPr id="6" name="图片 5" descr="\documentclass{article}&#10;\usepackage{amsmath}&#10;\pagestyle{empty}&#10;\begin{document}&#10;&#10;&#10;$\{X^-\}_{i=1}^{N}$&#10;&#10;\end{document}" title="IguanaTex Bitmap Display">
            <a:extLst>
              <a:ext uri="{FF2B5EF4-FFF2-40B4-BE49-F238E27FC236}">
                <a16:creationId xmlns:a16="http://schemas.microsoft.com/office/drawing/2014/main" id="{2ADB53FA-9223-40E3-8244-967EE40220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75" y="741146"/>
            <a:ext cx="928960" cy="273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BFA7529-695F-4C9A-9A4F-5C0868DCB7AC}"/>
              </a:ext>
            </a:extLst>
          </p:cNvPr>
          <p:cNvSpPr txBox="1"/>
          <p:nvPr/>
        </p:nvSpPr>
        <p:spPr>
          <a:xfrm>
            <a:off x="169682" y="278713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1）与原始样本的标签不同：</a:t>
            </a:r>
            <a:endParaRPr lang="en-US" altLang="zh-CN" dirty="0"/>
          </a:p>
        </p:txBody>
      </p:sp>
      <p:pic>
        <p:nvPicPr>
          <p:cNvPr id="10" name="图片 9" descr="\documentclass{article}&#10;\usepackage{amsmath}&#10;\pagestyle{empty}&#10;\begin{document}&#10;&#10;$h(x) \neq h(x^-)$&#10;&#10;&#10;\end{document}" title="IguanaTex Bitmap Display">
            <a:extLst>
              <a:ext uri="{FF2B5EF4-FFF2-40B4-BE49-F238E27FC236}">
                <a16:creationId xmlns:a16="http://schemas.microsoft.com/office/drawing/2014/main" id="{C8B7A867-3F6B-48ED-8C28-8891607D3A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6" y="2884171"/>
            <a:ext cx="1298743" cy="2290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2AA72D0-72D8-44B0-B04B-5A67936ED887}"/>
              </a:ext>
            </a:extLst>
          </p:cNvPr>
          <p:cNvSpPr txBox="1"/>
          <p:nvPr/>
        </p:nvSpPr>
        <p:spPr>
          <a:xfrm>
            <a:off x="169682" y="347781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）与原始样本尽量相似</a:t>
            </a:r>
            <a:r>
              <a:rPr lang="en-US" altLang="zh-CN" dirty="0"/>
              <a:t>: 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EABDA92-CE56-450D-BD72-CC12E9F4486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79189" y="3538394"/>
            <a:ext cx="4229532" cy="34496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D8824EB-F0D0-43BD-825F-86ACE852689E}"/>
              </a:ext>
            </a:extLst>
          </p:cNvPr>
          <p:cNvSpPr txBox="1"/>
          <p:nvPr/>
        </p:nvSpPr>
        <p:spPr>
          <a:xfrm>
            <a:off x="5715495" y="683219"/>
            <a:ext cx="49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编码器 </a:t>
            </a:r>
            <a:r>
              <a:rPr lang="en-US" altLang="zh-CN" dirty="0"/>
              <a:t>Embedding </a:t>
            </a:r>
            <a:r>
              <a:rPr lang="zh-CN" altLang="en-US" dirty="0"/>
              <a:t>在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半径为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1/t </a:t>
            </a:r>
            <a:r>
              <a:rPr lang="zh-CN" altLang="en-US" dirty="0"/>
              <a:t>超球面上</a:t>
            </a:r>
            <a:endParaRPr lang="en-US" altLang="zh-CN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59778E7-A93B-40CB-933E-EF0748410AC7}"/>
              </a:ext>
            </a:extLst>
          </p:cNvPr>
          <p:cNvGrpSpPr/>
          <p:nvPr/>
        </p:nvGrpSpPr>
        <p:grpSpPr>
          <a:xfrm>
            <a:off x="7590983" y="3293146"/>
            <a:ext cx="4079401" cy="738664"/>
            <a:chOff x="2660038" y="4217753"/>
            <a:chExt cx="4871251" cy="69755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71E15A8-CD89-494B-9554-E6E6EABAADCB}"/>
                </a:ext>
              </a:extLst>
            </p:cNvPr>
            <p:cNvSpPr txBox="1"/>
            <p:nvPr/>
          </p:nvSpPr>
          <p:spPr>
            <a:xfrm>
              <a:off x="2660038" y="4217753"/>
              <a:ext cx="4871251" cy="697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0" i="0" dirty="0">
                  <a:solidFill>
                    <a:srgbClr val="121212"/>
                  </a:solidFill>
                  <a:effectLst/>
                  <a:latin typeface="-apple-system"/>
                </a:rPr>
                <a:t>点积越大，代表欧式距离越小，嵌入空间相近</a:t>
              </a:r>
              <a:endParaRPr lang="en-US" altLang="zh-CN" sz="1400" b="0" i="0" dirty="0">
                <a:solidFill>
                  <a:srgbClr val="121212"/>
                </a:solidFill>
                <a:effectLst/>
                <a:latin typeface="-apple-system"/>
              </a:endParaRPr>
            </a:p>
            <a:p>
              <a:endParaRPr lang="en-US" altLang="zh-CN" sz="1400" dirty="0">
                <a:solidFill>
                  <a:srgbClr val="121212"/>
                </a:solidFill>
                <a:latin typeface="-apple-system"/>
              </a:endParaRPr>
            </a:p>
            <a:p>
              <a:r>
                <a:rPr lang="zh-CN" altLang="en-US" sz="1400" dirty="0">
                  <a:solidFill>
                    <a:srgbClr val="121212"/>
                  </a:solidFill>
                  <a:latin typeface="-apple-system"/>
                </a:rPr>
                <a:t>采取     来控制内积程度</a:t>
              </a:r>
              <a:endParaRPr lang="en-US" altLang="zh-CN" sz="1400" dirty="0"/>
            </a:p>
          </p:txBody>
        </p:sp>
        <p:pic>
          <p:nvPicPr>
            <p:cNvPr id="17" name="图片 16" descr="\documentclass{article}&#10;\usepackage{amsmath}&#10;\pagestyle{empty}&#10;\begin{document}&#10;&#10;$\beta$&#10;&#10;&#10;&#10;\end{document}" title="IguanaTex Bitmap Display">
              <a:extLst>
                <a:ext uri="{FF2B5EF4-FFF2-40B4-BE49-F238E27FC236}">
                  <a16:creationId xmlns:a16="http://schemas.microsoft.com/office/drawing/2014/main" id="{78E884CC-9723-4464-817C-ABA43F4B446E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078" y="4709591"/>
              <a:ext cx="126171" cy="205714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027362B-C67B-4047-88D0-E0ABB104FD91}"/>
              </a:ext>
            </a:extLst>
          </p:cNvPr>
          <p:cNvSpPr txBox="1"/>
          <p:nvPr/>
        </p:nvSpPr>
        <p:spPr>
          <a:xfrm>
            <a:off x="168086" y="169682"/>
            <a:ext cx="128364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建立分布</a:t>
            </a:r>
          </a:p>
        </p:txBody>
      </p:sp>
      <p:pic>
        <p:nvPicPr>
          <p:cNvPr id="27" name="图片 26" descr="\documentclass{article}&#10;\usepackage{amsmath}&#10;\pagestyle{empty}&#10;\begin{document}&#10;&#10;&#10;$q_\beta^+(x^-) = q_\beta (x^- |h(x) = h(x^-) ) \propto e^{\beta f(x)^Tf(x^-)} \cdot p^&#10;+(x^-)$&#10;&#10;\end{document}" title="IguanaTex Bitmap Display">
            <a:extLst>
              <a:ext uri="{FF2B5EF4-FFF2-40B4-BE49-F238E27FC236}">
                <a16:creationId xmlns:a16="http://schemas.microsoft.com/office/drawing/2014/main" id="{AE018D68-D414-4F8C-9A39-7FCD94FCF64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53" y="5613223"/>
            <a:ext cx="5465141" cy="327771"/>
          </a:xfrm>
          <a:prstGeom prst="rect">
            <a:avLst/>
          </a:prstGeom>
        </p:spPr>
      </p:pic>
      <p:pic>
        <p:nvPicPr>
          <p:cNvPr id="9" name="图片 8" descr="\documentclass{article}&#10;\usepackage{amsmath}&#10;\pagestyle{empty}&#10;\begin{document}&#10;&#10;&#10;$q_\beta(x^-) =\tau^+ q_\beta^+(x^-) +\tau^- q_\beta^-(x^-)$&#10;&#10;\end{document}" title="IguanaTex Bitmap Display">
            <a:extLst>
              <a:ext uri="{FF2B5EF4-FFF2-40B4-BE49-F238E27FC236}">
                <a16:creationId xmlns:a16="http://schemas.microsoft.com/office/drawing/2014/main" id="{6E4F2F01-EA6A-4113-903E-DACB88C2AE0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88" y="5644765"/>
            <a:ext cx="3237940" cy="296228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4C293A18-7E06-42CC-A093-5125C82CB0A3}"/>
              </a:ext>
            </a:extLst>
          </p:cNvPr>
          <p:cNvGrpSpPr/>
          <p:nvPr/>
        </p:nvGrpSpPr>
        <p:grpSpPr>
          <a:xfrm>
            <a:off x="153356" y="4567431"/>
            <a:ext cx="12139197" cy="923330"/>
            <a:chOff x="137740" y="5845940"/>
            <a:chExt cx="12139197" cy="923330"/>
          </a:xfrm>
        </p:grpSpPr>
        <p:pic>
          <p:nvPicPr>
            <p:cNvPr id="19" name="图片 18" descr="\documentclass{article}&#10;\usepackage{amsmath}&#10;\pagestyle{empty}&#10;\begin{document}&#10;&#10;&#10;$q_\beta(x^-)$&#10;&#10;\end{document}" title="IguanaTex Bitmap Display">
              <a:extLst>
                <a:ext uri="{FF2B5EF4-FFF2-40B4-BE49-F238E27FC236}">
                  <a16:creationId xmlns:a16="http://schemas.microsoft.com/office/drawing/2014/main" id="{AB94A01B-BB45-4CD4-8352-41223A514CF9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472" y="6470861"/>
              <a:ext cx="654171" cy="237257"/>
            </a:xfrm>
            <a:prstGeom prst="rect">
              <a:avLst/>
            </a:prstGeom>
          </p:spPr>
        </p:pic>
        <p:pic>
          <p:nvPicPr>
            <p:cNvPr id="21" name="图片 20" descr="\documentclass{article}&#10;\usepackage{amsmath}&#10;\pagestyle{empty}&#10;\begin{document}&#10;&#10;&#10;$q_\beta^-(x^-)$&#10;&#10;\end{document}" title="IguanaTex Bitmap Display">
              <a:extLst>
                <a:ext uri="{FF2B5EF4-FFF2-40B4-BE49-F238E27FC236}">
                  <a16:creationId xmlns:a16="http://schemas.microsoft.com/office/drawing/2014/main" id="{0061639F-043D-4EF6-AA03-C5E81D4C291F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8948" y="6461689"/>
              <a:ext cx="693943" cy="271542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B25F4AE-794D-404E-A6BC-BC35AAA75587}"/>
                </a:ext>
              </a:extLst>
            </p:cNvPr>
            <p:cNvSpPr txBox="1"/>
            <p:nvPr/>
          </p:nvSpPr>
          <p:spPr>
            <a:xfrm>
              <a:off x="137740" y="5845940"/>
              <a:ext cx="1213919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PU-learning</a:t>
              </a:r>
              <a:r>
                <a:rPr lang="en-US" altLang="zh-CN" dirty="0"/>
                <a:t>:</a:t>
              </a:r>
              <a:r>
                <a:rPr lang="zh-CN" altLang="en-US" b="0" i="0" dirty="0">
                  <a:solidFill>
                    <a:srgbClr val="121212"/>
                  </a:solidFill>
                  <a:effectLst/>
                  <a:latin typeface="-apple-system"/>
                </a:rPr>
                <a:t>是半监督学习的一个研究方向，指在只有正类和无标记数据的情况下，训练二分类器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把负样本分布            拆成来自同标签分布             与来自不同标签分布             的两个部分：</a:t>
              </a:r>
            </a:p>
          </p:txBody>
        </p:sp>
        <p:pic>
          <p:nvPicPr>
            <p:cNvPr id="22" name="图片 21" descr="\documentclass{article}&#10;\usepackage{amsmath}&#10;\pagestyle{empty}&#10;\begin{document}&#10;&#10;&#10;$q_\beta^+(x^-)$&#10;&#10;\end{document}" title="IguanaTex Bitmap Display">
              <a:extLst>
                <a:ext uri="{FF2B5EF4-FFF2-40B4-BE49-F238E27FC236}">
                  <a16:creationId xmlns:a16="http://schemas.microsoft.com/office/drawing/2014/main" id="{76B4F82C-48F1-4DAA-9044-DCDF1F6C1D2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292" y="6449346"/>
              <a:ext cx="691200" cy="296228"/>
            </a:xfrm>
            <a:prstGeom prst="rect">
              <a:avLst/>
            </a:prstGeom>
          </p:spPr>
        </p:pic>
      </p:grpSp>
      <p:pic>
        <p:nvPicPr>
          <p:cNvPr id="31" name="图片 30" descr="\documentclass{article}&#10;\usepackage{amsmath}&#10;\pagestyle{empty}&#10;\begin{document}&#10;&#10;&#10;$q_\beta^-(x^-) =(q_\beta(x^-)-\tau^+ q_\beta^+(x^-))/\tau^-$&#10;&#10;\end{document}" title="IguanaTex Bitmap Display">
            <a:extLst>
              <a:ext uri="{FF2B5EF4-FFF2-40B4-BE49-F238E27FC236}">
                <a16:creationId xmlns:a16="http://schemas.microsoft.com/office/drawing/2014/main" id="{A431E320-FF47-42D7-AE4C-A7B8E841DFB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87" y="6344715"/>
            <a:ext cx="3524568" cy="2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3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F7E9D3B-F861-48FA-9347-C5F0339B3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1" y="383531"/>
            <a:ext cx="6935168" cy="10193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DA4EAC-E658-4FF6-89A5-88F1FD70B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5" y="2189311"/>
            <a:ext cx="7635711" cy="100335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2431932-8726-41F9-B52F-D38CD56C3BEE}"/>
              </a:ext>
            </a:extLst>
          </p:cNvPr>
          <p:cNvSpPr txBox="1"/>
          <p:nvPr/>
        </p:nvSpPr>
        <p:spPr>
          <a:xfrm>
            <a:off x="395926" y="1630837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代入难负样本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9AB63E-9256-4F28-9EA6-1CC0B0C931D6}"/>
              </a:ext>
            </a:extLst>
          </p:cNvPr>
          <p:cNvSpPr txBox="1"/>
          <p:nvPr/>
        </p:nvSpPr>
        <p:spPr>
          <a:xfrm>
            <a:off x="395925" y="3665334"/>
            <a:ext cx="1113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处理两个期望：</a:t>
            </a:r>
            <a:r>
              <a:rPr lang="zh-CN" altLang="en-US" b="1" dirty="0"/>
              <a:t>Monte-Carlo </a:t>
            </a:r>
            <a:r>
              <a:rPr lang="zh-CN" altLang="en-US" dirty="0"/>
              <a:t>importance sampling techniques </a:t>
            </a:r>
            <a:r>
              <a:rPr lang="en-US" altLang="zh-CN" dirty="0"/>
              <a:t>using samples from p and      as follows: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9CDDF3E-84B0-4073-8433-A5953E65E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83" y="4750846"/>
            <a:ext cx="8202170" cy="952633"/>
          </a:xfrm>
          <a:prstGeom prst="rect">
            <a:avLst/>
          </a:prstGeom>
        </p:spPr>
      </p:pic>
      <p:pic>
        <p:nvPicPr>
          <p:cNvPr id="17" name="图片 16" descr="\documentclass{article}&#10;\usepackage{amsmath}&#10;\pagestyle{empty}&#10;\begin{document}&#10;&#10;$p^+$&#10;&#10;&#10;\end{document}" title="IguanaTex Bitmap Display">
            <a:extLst>
              <a:ext uri="{FF2B5EF4-FFF2-40B4-BE49-F238E27FC236}">
                <a16:creationId xmlns:a16="http://schemas.microsoft.com/office/drawing/2014/main" id="{A1AB3D8D-D984-44A8-AA32-B690E7256C7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018" y="3737543"/>
            <a:ext cx="252343" cy="22491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9C91E83-8814-42C6-A3F6-CDC0B4195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6456" y="4021029"/>
            <a:ext cx="4509810" cy="76156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6654265-F8A2-453A-8844-AAC04EEBC3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6759" y="5703479"/>
            <a:ext cx="625879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9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3190FEB-4582-4831-AF9F-9132231F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0" y="429849"/>
            <a:ext cx="6316599" cy="51057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886228-CEAF-4F40-8C86-F73D07BAE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7" y="5897130"/>
            <a:ext cx="4324954" cy="3238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E590F3-CA0F-4C05-BBC5-94F55C2AB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43" y="5702847"/>
            <a:ext cx="6644540" cy="8928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AEDFDD57-7A57-48A6-94B1-D3B16EDA0661}"/>
                  </a:ext>
                </a:extLst>
              </p14:cNvPr>
              <p14:cNvContentPartPr/>
              <p14:nvPr/>
            </p14:nvContentPartPr>
            <p14:xfrm>
              <a:off x="2724200" y="3818120"/>
              <a:ext cx="13680" cy="136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AEDFDD57-7A57-48A6-94B1-D3B16EDA06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200" y="3808877"/>
                <a:ext cx="31320" cy="31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B94427A-26F6-464D-A4EE-4D8419514078}"/>
                  </a:ext>
                </a:extLst>
              </p14:cNvPr>
              <p14:cNvContentPartPr/>
              <p14:nvPr/>
            </p14:nvContentPartPr>
            <p14:xfrm>
              <a:off x="847080" y="4262088"/>
              <a:ext cx="360" cy="3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B94427A-26F6-464D-A4EE-4D84195140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8080" y="42530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1EE2BE1A-61F9-4B9C-8205-7926F85EAE66}"/>
                  </a:ext>
                </a:extLst>
              </p14:cNvPr>
              <p14:cNvContentPartPr/>
              <p14:nvPr/>
            </p14:nvContentPartPr>
            <p14:xfrm>
              <a:off x="840960" y="4262088"/>
              <a:ext cx="4301640" cy="3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1EE2BE1A-61F9-4B9C-8205-7926F85EAE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1959" y="4253088"/>
                <a:ext cx="4319281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E7266B8B-F989-4F61-A049-ABFD71FF197B}"/>
                  </a:ext>
                </a:extLst>
              </p14:cNvPr>
              <p14:cNvContentPartPr/>
              <p14:nvPr/>
            </p14:nvContentPartPr>
            <p14:xfrm>
              <a:off x="834840" y="5109528"/>
              <a:ext cx="1706400" cy="3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E7266B8B-F989-4F61-A049-ABFD71FF197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5838" y="5100528"/>
                <a:ext cx="1724044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2772A4E-D191-4602-9AF9-0AE038D097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13315" y="68292"/>
            <a:ext cx="6794485" cy="286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0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DFBAE6-E51B-4F4E-A19F-792CB7A54D33}"/>
              </a:ext>
            </a:extLst>
          </p:cNvPr>
          <p:cNvSpPr txBox="1"/>
          <p:nvPr/>
        </p:nvSpPr>
        <p:spPr>
          <a:xfrm>
            <a:off x="84898" y="141402"/>
            <a:ext cx="9162503" cy="6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algn="just">
              <a:lnSpc>
                <a:spcPct val="240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altLang="zh-CN" b="1" kern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Graph-MVP: Multi-View Prototypical Contrastive Learning for Multiplex Graphs</a:t>
            </a:r>
            <a:endParaRPr lang="zh-CN" altLang="zh-CN" b="1" kern="2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854C8B-AA5B-40E9-96F6-B0FBDD153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415" y="739739"/>
            <a:ext cx="5491751" cy="31974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3FFAA75-0BA2-47B4-9146-06A63942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94" y="2346481"/>
            <a:ext cx="5349094" cy="143199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7CB8E54-A29F-419A-9600-6528A5C90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101" y="5527165"/>
            <a:ext cx="3967680" cy="91784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7942C4E-50CE-42BA-AD7C-001A2171298B}"/>
              </a:ext>
            </a:extLst>
          </p:cNvPr>
          <p:cNvSpPr txBox="1"/>
          <p:nvPr/>
        </p:nvSpPr>
        <p:spPr>
          <a:xfrm>
            <a:off x="757007" y="1611027"/>
            <a:ext cx="496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三个嵌入空间</a:t>
            </a:r>
            <a:endParaRPr lang="en-US" altLang="zh-CN" dirty="0"/>
          </a:p>
          <a:p>
            <a:r>
              <a:rPr lang="en-US" altLang="zh-CN" dirty="0"/>
              <a:t>H</a:t>
            </a:r>
            <a:r>
              <a:rPr lang="zh-CN" altLang="en-US" dirty="0"/>
              <a:t>：</a:t>
            </a:r>
            <a:r>
              <a:rPr lang="en-US" altLang="zh-CN" dirty="0"/>
              <a:t>origin  H+</a:t>
            </a:r>
            <a:r>
              <a:rPr lang="zh-CN" altLang="en-US" dirty="0"/>
              <a:t>：</a:t>
            </a:r>
            <a:r>
              <a:rPr lang="en-US" altLang="zh-CN" dirty="0"/>
              <a:t>dropout  H-</a:t>
            </a:r>
            <a:r>
              <a:rPr lang="zh-CN" altLang="en-US" dirty="0"/>
              <a:t>：</a:t>
            </a:r>
            <a:r>
              <a:rPr lang="en-US" altLang="zh-CN" dirty="0"/>
              <a:t>random shuffle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2802CA-CFCF-45A9-9E0F-519F41CE7838}"/>
              </a:ext>
            </a:extLst>
          </p:cNvPr>
          <p:cNvSpPr txBox="1"/>
          <p:nvPr/>
        </p:nvSpPr>
        <p:spPr>
          <a:xfrm>
            <a:off x="8257879" y="3786100"/>
            <a:ext cx="157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循环优化过程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492744-8E01-8431-D3D9-F9BEDED852CF}"/>
              </a:ext>
            </a:extLst>
          </p:cNvPr>
          <p:cNvSpPr txBox="1"/>
          <p:nvPr/>
        </p:nvSpPr>
        <p:spPr>
          <a:xfrm>
            <a:off x="274079" y="1152572"/>
            <a:ext cx="212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如何对比：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2A9364-9E39-C1AE-5740-6FFD502B56E9}"/>
              </a:ext>
            </a:extLst>
          </p:cNvPr>
          <p:cNvSpPr txBox="1"/>
          <p:nvPr/>
        </p:nvSpPr>
        <p:spPr>
          <a:xfrm>
            <a:off x="274079" y="4326948"/>
            <a:ext cx="10104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节点级对比损失通常是有噪声的，为了解决这个问题，我们使用聚类算法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（例如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K-means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）来获得节点的语义簇，并使用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EM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算法来更新    参数，以使节点嵌入更接近其指定的簇（或原型）。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B861D9-E53E-DA62-3AC4-6A1C11B0E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950" y="5317402"/>
            <a:ext cx="2638793" cy="428685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8E3ED71-FE7C-A976-850F-8312BD6BA3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85832"/>
              </p:ext>
            </p:extLst>
          </p:nvPr>
        </p:nvGraphicFramePr>
        <p:xfrm>
          <a:off x="4543796" y="4634167"/>
          <a:ext cx="602923" cy="308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43796" y="4634167"/>
                        <a:ext cx="602923" cy="308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149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F10A270D-3686-43BC-AEAC-6C1F0A4B4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52" y="534477"/>
            <a:ext cx="10037227" cy="344587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2D0C76A-05EC-4FC0-8FC0-069727861CD1}"/>
              </a:ext>
            </a:extLst>
          </p:cNvPr>
          <p:cNvSpPr txBox="1"/>
          <p:nvPr/>
        </p:nvSpPr>
        <p:spPr>
          <a:xfrm>
            <a:off x="1170179" y="3916173"/>
            <a:ext cx="3664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用到数据增强来扩展对应实例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卷积编码器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EF1526-383A-4B0A-8A64-08462C4964A9}"/>
              </a:ext>
            </a:extLst>
          </p:cNvPr>
          <p:cNvSpPr txBox="1"/>
          <p:nvPr/>
        </p:nvSpPr>
        <p:spPr>
          <a:xfrm>
            <a:off x="7308916" y="3731067"/>
            <a:ext cx="366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结构对比损失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3425946-93C2-48F0-8743-FE0B74394125}"/>
              </a:ext>
            </a:extLst>
          </p:cNvPr>
          <p:cNvSpPr txBox="1"/>
          <p:nvPr/>
        </p:nvSpPr>
        <p:spPr>
          <a:xfrm>
            <a:off x="7308916" y="4100399"/>
            <a:ext cx="2276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两个堆叠的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MLP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层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C3F61EF-2BD7-477C-B777-C9324CB3AEF7}"/>
              </a:ext>
            </a:extLst>
          </p:cNvPr>
          <p:cNvSpPr txBox="1"/>
          <p:nvPr/>
        </p:nvSpPr>
        <p:spPr>
          <a:xfrm>
            <a:off x="7442191" y="349811"/>
            <a:ext cx="1448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数据重建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483BE6-D030-4476-9B00-B0732CBE2147}"/>
              </a:ext>
            </a:extLst>
          </p:cNvPr>
          <p:cNvSpPr txBox="1"/>
          <p:nvPr/>
        </p:nvSpPr>
        <p:spPr>
          <a:xfrm>
            <a:off x="0" y="68671"/>
            <a:ext cx="1345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（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DSCSC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9F214C-1891-45D0-97AE-231BCD98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455" y="4754860"/>
            <a:ext cx="5918790" cy="10801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B8AFDF4-4B2F-46AD-91FA-90C45060668E}"/>
              </a:ext>
            </a:extLst>
          </p:cNvPr>
          <p:cNvSpPr txBox="1"/>
          <p:nvPr/>
        </p:nvSpPr>
        <p:spPr>
          <a:xfrm>
            <a:off x="6473467" y="5710448"/>
            <a:ext cx="5335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）表示关于编码特征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zi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xi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k-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最近原始数据点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81411DB-F30C-470A-86BE-36A948ECD98A}"/>
              </a:ext>
            </a:extLst>
          </p:cNvPr>
          <p:cNvSpPr txBox="1"/>
          <p:nvPr/>
        </p:nvSpPr>
        <p:spPr>
          <a:xfrm>
            <a:off x="225444" y="5013810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DSCSC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利用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数据增强技术挖掘正对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并在嵌入特征空间中构造数据相似图来搜索负对。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提出了一种新的基于潜在表征的结构对比损失，以实现子空间保持的正集中性和负分离性。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48346A-B921-613E-E730-9547164388C6}"/>
              </a:ext>
            </a:extLst>
          </p:cNvPr>
          <p:cNvSpPr txBox="1"/>
          <p:nvPr/>
        </p:nvSpPr>
        <p:spPr>
          <a:xfrm>
            <a:off x="1176858" y="-7878"/>
            <a:ext cx="6953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Deep Structural Contrastive Subspace Clustering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C2EE07-47E0-6959-8DA7-27AB7B90D412}"/>
              </a:ext>
            </a:extLst>
          </p:cNvPr>
          <p:cNvSpPr txBox="1"/>
          <p:nvPr/>
        </p:nvSpPr>
        <p:spPr>
          <a:xfrm>
            <a:off x="6319872" y="-13699"/>
            <a:ext cx="170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21"/>
                </a:solidFill>
                <a:latin typeface="Arial" panose="020B0604020202020204" pitchFamily="34" charset="0"/>
              </a:rPr>
              <a:t>ACML 2021</a:t>
            </a:r>
            <a:endParaRPr lang="zh-CN" altLang="en-US" b="1" dirty="0">
              <a:solidFill>
                <a:srgbClr val="0066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00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B67BA1-FF44-4D4E-B896-0B31EA849BFA}"/>
              </a:ext>
            </a:extLst>
          </p:cNvPr>
          <p:cNvSpPr txBox="1"/>
          <p:nvPr/>
        </p:nvSpPr>
        <p:spPr>
          <a:xfrm>
            <a:off x="270235" y="584462"/>
            <a:ext cx="8779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HCL</a:t>
            </a:r>
            <a:r>
              <a:rPr lang="zh-CN" altLang="en-US" dirty="0"/>
              <a:t>方法：改变权重，对比公式</a:t>
            </a:r>
            <a:r>
              <a:rPr lang="en-US" altLang="zh-CN" dirty="0" err="1"/>
              <a:t>infoNCE</a:t>
            </a:r>
            <a:r>
              <a:rPr lang="zh-CN" altLang="en-US" dirty="0"/>
              <a:t>里面的分母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kern="2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Graph-MVP</a:t>
            </a:r>
            <a:r>
              <a:rPr lang="zh-CN" altLang="en-US" sz="1800" b="1" kern="2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考虑：</a:t>
            </a:r>
            <a:r>
              <a:rPr lang="zh-CN" altLang="en-US" dirty="0"/>
              <a:t>即使会采取到负对，想办法加入语义层次损失来缓解语义错误</a:t>
            </a:r>
            <a:r>
              <a:rPr lang="zh-CN" altLang="en-US" b="1" kern="2200" dirty="0">
                <a:solidFill>
                  <a:srgbClr val="000000"/>
                </a:solidFill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DSCSC</a:t>
            </a:r>
            <a:r>
              <a:rPr lang="zh-CN" altLang="en-US" dirty="0"/>
              <a:t>基于</a:t>
            </a:r>
            <a:r>
              <a:rPr lang="en-US" altLang="zh-CN" dirty="0"/>
              <a:t>NCE</a:t>
            </a:r>
            <a:r>
              <a:rPr lang="zh-CN" altLang="en-US" dirty="0"/>
              <a:t>损失来进行预测，为了避免选到同类采取</a:t>
            </a:r>
            <a:r>
              <a:rPr lang="en-US" altLang="zh-CN" dirty="0"/>
              <a:t>k</a:t>
            </a:r>
            <a:r>
              <a:rPr lang="zh-CN" altLang="en-US" dirty="0"/>
              <a:t>近邻（不知道具体代码）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9FCC28-4A7F-4A51-82CE-641D3FE95547}"/>
              </a:ext>
            </a:extLst>
          </p:cNvPr>
          <p:cNvSpPr txBox="1"/>
          <p:nvPr/>
        </p:nvSpPr>
        <p:spPr>
          <a:xfrm>
            <a:off x="758607" y="4447669"/>
            <a:ext cx="9825873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1.	</a:t>
            </a:r>
            <a:r>
              <a:rPr lang="zh-CN" altLang="en-US" dirty="0"/>
              <a:t>正样本：对应视图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负样本：通过预测标签减去一些样本（训练到一定程度后，自表达层、</a:t>
            </a:r>
            <a:r>
              <a:rPr lang="en-US" altLang="zh-CN" dirty="0" err="1"/>
              <a:t>kmeans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再加一个损失函数缓解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877BBC-9DCB-4649-A4C1-C51EA3531EA9}"/>
              </a:ext>
            </a:extLst>
          </p:cNvPr>
          <p:cNvSpPr txBox="1"/>
          <p:nvPr/>
        </p:nvSpPr>
        <p:spPr>
          <a:xfrm>
            <a:off x="354291" y="3965215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CVCL</a:t>
            </a:r>
            <a:r>
              <a:rPr lang="zh-CN" altLang="en-US" dirty="0"/>
              <a:t>可以改进的方法：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37DB68-FDC2-137E-7085-F384196D2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01" y="2655334"/>
            <a:ext cx="4422057" cy="8070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3A7CDD-A17B-9EAD-E4D8-D9C87A282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406" y="1132097"/>
            <a:ext cx="2689317" cy="15658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B84424-EAD2-2E96-B356-633B8CAAE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624" y="396072"/>
            <a:ext cx="4954856" cy="66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2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466.4417"/>
  <p:tag name="LATEXADDIN" val="\documentclass{article}&#10;\usepackage{amsmath}&#10;\pagestyle{empty}&#10;\begin{document}&#10;&#10;&#10;$\{X^-\}_{i=1}^{N}$&#10;&#10;\end{document}"/>
  <p:tag name="IGUANATEXSIZE" val="18"/>
  <p:tag name="IGUANATEXCURSOR" val="117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37.9828"/>
  <p:tag name="LATEXADDIN" val="\documentclass{article}&#10;\usepackage{amsmath}&#10;\pagestyle{empty}&#10;\begin{document}&#10;&#10;$p^+$&#10;&#10;&#10;\end{document}"/>
  <p:tag name="IGUANATEXSIZE" val="18"/>
  <p:tag name="IGUANATEXCURSOR" val="84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10.1613"/>
  <p:tag name="LATEXADDIN" val="\documentclass{article}&#10;\usepackage{amsmath}&#10;\pagestyle{empty}&#10;\begin{document}&#10;&#10;$h(x) \neq h(x^-)$&#10;&#10;&#10;\end{document}"/>
  <p:tag name="IGUANATEXSIZE" val="18"/>
  <p:tag name="IGUANATEXCURSOR" val="97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2276"/>
  <p:tag name="ORIGINALWIDTH" val="2988.376"/>
  <p:tag name="LATEXADDIN" val="\documentclass{article}&#10;\usepackage{amsmath}&#10;\pagestyle{empty}&#10;\begin{document}&#10;&#10;&#10;$q_\beta^+(x^-) = q_\beta (x^- |h(x) = h(x^-) ) \propto e^{\beta f(x)^Tf(x^-)} \cdot p^&#10;+(x^-)$&#10;&#10;\end{document}"/>
  <p:tag name="IGUANATEXSIZE" val="18"/>
  <p:tag name="IGUANATEXCURSOR" val="129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1770.529"/>
  <p:tag name="LATEXADDIN" val="\documentclass{article}&#10;\usepackage{amsmath}&#10;\pagestyle{empty}&#10;\begin{document}&#10;&#10;&#10;$q_\beta(x^-) =\tau^+ q_\beta^+(x^-) +\tau^- q_\beta^-(x^-)$&#10;&#10;\end{document}"/>
  <p:tag name="IGUANATEXSIZE" val="18"/>
  <p:tag name="IGUANATEXCURSOR" val="126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1927.259"/>
  <p:tag name="LATEXADDIN" val="\documentclass{article}&#10;\usepackage{amsmath}&#10;\pagestyle{empty}&#10;\begin{document}&#10;&#10;&#10;$q_\beta^-(x^-) =(q_\beta(x^-)-\tau^+ q_\beta^+(x^-))/\tau^-$&#10;&#10;\end{document}"/>
  <p:tag name="IGUANATEXSIZE" val="18"/>
  <p:tag name="IGUANATEXCURSOR" val="142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57.7053"/>
  <p:tag name="LATEXADDIN" val="\documentclass{article}&#10;\usepackage{amsmath}&#10;\pagestyle{empty}&#10;\begin{document}&#10;&#10;&#10;$q_\beta(x^-)$&#10;&#10;\end{document}"/>
  <p:tag name="IGUANATEXSIZE" val="18"/>
  <p:tag name="IGUANATEXCURSOR" val="94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379.4526"/>
  <p:tag name="LATEXADDIN" val="\documentclass{article}&#10;\usepackage{amsmath}&#10;\pagestyle{empty}&#10;\begin{document}&#10;&#10;&#10;$q_\beta^-(x^-)$&#10;&#10;\end{document}"/>
  <p:tag name="IGUANATEXSIZE" val="18"/>
  <p:tag name="IGUANATEXCURSOR" val="92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377.9528"/>
  <p:tag name="LATEXADDIN" val="\documentclass{article}&#10;\usepackage{amsmath}&#10;\pagestyle{empty}&#10;\begin{document}&#10;&#10;&#10;$q_\beta^+(x^-)$&#10;&#10;\end{document}"/>
  <p:tag name="IGUANATEXSIZE" val="18"/>
  <p:tag name="IGUANATEXCURSOR" val="92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.99134"/>
  <p:tag name="LATEXADDIN" val="\documentclass{article}&#10;\usepackage{amsmath}&#10;\pagestyle{empty}&#10;\begin{document}&#10;&#10;$\beta$&#10;&#10;&#10;&#10;\end{document}"/>
  <p:tag name="IGUANATEXSIZE" val="18"/>
  <p:tag name="IGUANATEXCURSOR" val="88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645</Words>
  <Application>Microsoft Office PowerPoint</Application>
  <PresentationFormat>宽屏</PresentationFormat>
  <Paragraphs>61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-apple-system</vt:lpstr>
      <vt:lpstr>等线</vt:lpstr>
      <vt:lpstr>等线 Light</vt:lpstr>
      <vt:lpstr>Arial</vt:lpstr>
      <vt:lpstr>Helvetica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子豪</dc:creator>
  <cp:lastModifiedBy>子豪 章</cp:lastModifiedBy>
  <cp:revision>31</cp:revision>
  <dcterms:created xsi:type="dcterms:W3CDTF">2022-04-09T08:52:01Z</dcterms:created>
  <dcterms:modified xsi:type="dcterms:W3CDTF">2023-10-12T09:15:11Z</dcterms:modified>
</cp:coreProperties>
</file>