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6C60-8176-4C4C-9230-279E0C0D1E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D752-8B2D-4681-BAD2-CDE0869035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6C60-8176-4C4C-9230-279E0C0D1E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D752-8B2D-4681-BAD2-CDE0869035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6C60-8176-4C4C-9230-279E0C0D1E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D752-8B2D-4681-BAD2-CDE0869035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6C60-8176-4C4C-9230-279E0C0D1E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D752-8B2D-4681-BAD2-CDE0869035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6C60-8176-4C4C-9230-279E0C0D1E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D752-8B2D-4681-BAD2-CDE0869035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6C60-8176-4C4C-9230-279E0C0D1E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D752-8B2D-4681-BAD2-CDE0869035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6C60-8176-4C4C-9230-279E0C0D1E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D752-8B2D-4681-BAD2-CDE0869035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6C60-8176-4C4C-9230-279E0C0D1E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D752-8B2D-4681-BAD2-CDE0869035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6C60-8176-4C4C-9230-279E0C0D1E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D752-8B2D-4681-BAD2-CDE0869035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6C60-8176-4C4C-9230-279E0C0D1E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D752-8B2D-4681-BAD2-CDE0869035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6C60-8176-4C4C-9230-279E0C0D1E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D752-8B2D-4681-BAD2-CDE0869035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6C60-8176-4C4C-9230-279E0C0D1E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1D752-8B2D-4681-BAD2-CDE0869035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567" y="113629"/>
            <a:ext cx="16209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rgbClr val="002060"/>
                </a:solidFill>
              </a:rPr>
              <a:t>最近工作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0" y="674113"/>
            <a:ext cx="12192000" cy="0"/>
          </a:xfrm>
          <a:prstGeom prst="line">
            <a:avLst/>
          </a:prstGeom>
          <a:ln w="28575">
            <a:solidFill>
              <a:srgbClr val="4472C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061" y="941493"/>
            <a:ext cx="8539409" cy="48632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3567" y="113629"/>
            <a:ext cx="16209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rgbClr val="002060"/>
                </a:solidFill>
              </a:rPr>
              <a:t>基本框架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674113"/>
            <a:ext cx="12192000" cy="0"/>
          </a:xfrm>
          <a:prstGeom prst="line">
            <a:avLst/>
          </a:prstGeom>
          <a:ln w="28575">
            <a:solidFill>
              <a:srgbClr val="4472C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145" y="851957"/>
            <a:ext cx="8940122" cy="507470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19425" y="5854700"/>
            <a:ext cx="325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视觉</a:t>
            </a:r>
            <a:r>
              <a:rPr lang="zh-CN" altLang="en-US"/>
              <a:t>上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5614" y="1379450"/>
            <a:ext cx="7046558" cy="38545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3567" y="113629"/>
            <a:ext cx="15536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rgbClr val="002060"/>
                </a:solidFill>
              </a:rPr>
              <a:t>模型</a:t>
            </a:r>
            <a:r>
              <a:rPr lang="en-US" altLang="zh-CN" sz="2800" dirty="0">
                <a:solidFill>
                  <a:srgbClr val="002060"/>
                </a:solidFill>
              </a:rPr>
              <a:t>idea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674113"/>
            <a:ext cx="12192000" cy="0"/>
          </a:xfrm>
          <a:prstGeom prst="line">
            <a:avLst/>
          </a:prstGeom>
          <a:ln w="28575">
            <a:solidFill>
              <a:srgbClr val="4472C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15222" y="874555"/>
            <a:ext cx="4016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① 如何修改：双监督</a:t>
            </a:r>
            <a:endParaRPr lang="en-US" altLang="zh-CN" b="1" dirty="0"/>
          </a:p>
          <a:p>
            <a:r>
              <a:rPr lang="en-US" altLang="zh-CN" b="1" dirty="0"/>
              <a:t>	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795943" y="48920"/>
            <a:ext cx="73080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SGCMC </a:t>
            </a:r>
            <a:r>
              <a:rPr lang="zh-CN" altLang="en-US" sz="1200" b="1" dirty="0"/>
              <a:t>：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Xia, Wei, et al. "Self-supervised graph convolutional network for multi-view clustering."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TMM21</a:t>
            </a:r>
            <a:endParaRPr lang="zh-CN" altLang="en-US" sz="1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59" y="1355590"/>
            <a:ext cx="3607389" cy="7378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65663" y="2162401"/>
            <a:ext cx="40169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</a:t>
            </a:r>
            <a:r>
              <a:rPr lang="zh-CN" altLang="en-US" b="1" dirty="0"/>
              <a:t>是</a:t>
            </a:r>
            <a:r>
              <a:rPr lang="en-US" altLang="zh-CN" b="1" dirty="0"/>
              <a:t>one hot</a:t>
            </a:r>
            <a:r>
              <a:rPr lang="zh-CN" altLang="en-US" b="1" dirty="0"/>
              <a:t>伪标签</a:t>
            </a:r>
            <a:r>
              <a:rPr lang="en-US" altLang="zh-CN" b="1" dirty="0"/>
              <a:t>(</a:t>
            </a:r>
            <a:r>
              <a:rPr lang="zh-CN" altLang="en-US" b="1" dirty="0"/>
              <a:t>谱聚类后</a:t>
            </a:r>
            <a:r>
              <a:rPr lang="en-US" altLang="zh-CN" b="1" dirty="0"/>
              <a:t>)</a:t>
            </a:r>
            <a:endParaRPr lang="en-US" altLang="zh-CN" b="1" dirty="0"/>
          </a:p>
          <a:p>
            <a:r>
              <a:rPr lang="en-US" altLang="zh-CN" b="1" dirty="0"/>
              <a:t>Y</a:t>
            </a:r>
            <a:r>
              <a:rPr lang="zh-CN" altLang="en-US" b="1" dirty="0"/>
              <a:t>是预测标签</a:t>
            </a:r>
            <a:r>
              <a:rPr lang="en-US" altLang="zh-CN" b="1" dirty="0"/>
              <a:t>(</a:t>
            </a:r>
            <a:r>
              <a:rPr lang="zh-CN" altLang="en-US" b="1" dirty="0"/>
              <a:t>三层全连接后</a:t>
            </a:r>
            <a:r>
              <a:rPr lang="en-US" altLang="zh-CN" b="1" dirty="0"/>
              <a:t>)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更新参数时需固定</a:t>
            </a:r>
            <a:r>
              <a:rPr lang="en-US" altLang="zh-CN" dirty="0"/>
              <a:t>L</a:t>
            </a:r>
            <a:r>
              <a:rPr lang="zh-CN" altLang="en-US" dirty="0"/>
              <a:t>，经过一定迭代次数后再更新</a:t>
            </a:r>
            <a:r>
              <a:rPr lang="en-US" altLang="zh-CN" dirty="0"/>
              <a:t>;  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匈牙利算法</a:t>
            </a:r>
            <a:r>
              <a:rPr lang="en-US" altLang="zh-CN" dirty="0"/>
              <a:t>-&gt;</a:t>
            </a:r>
            <a:r>
              <a:rPr lang="zh-CN" altLang="en-US" dirty="0"/>
              <a:t>对齐功能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02742" y="4287957"/>
            <a:ext cx="5079836" cy="0"/>
          </a:xfrm>
          <a:prstGeom prst="line">
            <a:avLst/>
          </a:prstGeom>
          <a:ln w="28575">
            <a:solidFill>
              <a:srgbClr val="4472C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2822" y="1361710"/>
            <a:ext cx="59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A.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47669" y="4468470"/>
            <a:ext cx="59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B.</a:t>
            </a:r>
            <a:endParaRPr lang="zh-CN" altLang="en-US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63" y="4446993"/>
            <a:ext cx="3327725" cy="1140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65662" y="5500524"/>
            <a:ext cx="6487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监督其自表达系数矩阵</a:t>
            </a:r>
            <a:r>
              <a:rPr lang="en-US" altLang="zh-CN" b="1" dirty="0"/>
              <a:t>C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当</a:t>
            </a:r>
            <a:r>
              <a:rPr lang="en-US" altLang="zh-CN" b="1" dirty="0"/>
              <a:t>p</a:t>
            </a:r>
            <a:r>
              <a:rPr lang="zh-CN" altLang="en-US" b="1" dirty="0"/>
              <a:t>个样本跟</a:t>
            </a:r>
            <a:r>
              <a:rPr lang="en-US" altLang="zh-CN" b="1" dirty="0"/>
              <a:t>q</a:t>
            </a:r>
            <a:r>
              <a:rPr lang="zh-CN" altLang="en-US" b="1" dirty="0"/>
              <a:t>个样本不属于同一个类别时，</a:t>
            </a:r>
            <a:r>
              <a:rPr lang="en-US" altLang="zh-CN" b="1" dirty="0" err="1"/>
              <a:t>C_pq</a:t>
            </a:r>
            <a:r>
              <a:rPr lang="zh-CN" altLang="en-US" b="1" dirty="0"/>
              <a:t>尽可能最小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3567" y="113629"/>
            <a:ext cx="15536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rgbClr val="002060"/>
                </a:solidFill>
              </a:rPr>
              <a:t>模型</a:t>
            </a:r>
            <a:r>
              <a:rPr lang="en-US" altLang="zh-CN" sz="2800" dirty="0">
                <a:solidFill>
                  <a:srgbClr val="002060"/>
                </a:solidFill>
              </a:rPr>
              <a:t>idea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674113"/>
            <a:ext cx="12192000" cy="0"/>
          </a:xfrm>
          <a:prstGeom prst="line">
            <a:avLst/>
          </a:prstGeom>
          <a:ln w="28575">
            <a:solidFill>
              <a:srgbClr val="4472C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15222" y="874555"/>
            <a:ext cx="4016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② 优化监督方法：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endParaRPr lang="zh-CN" altLang="en-US" b="1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77672" y="2330463"/>
            <a:ext cx="5079836" cy="0"/>
          </a:xfrm>
          <a:prstGeom prst="line">
            <a:avLst/>
          </a:prstGeom>
          <a:ln w="28575">
            <a:solidFill>
              <a:srgbClr val="4472C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2822" y="1361710"/>
            <a:ext cx="59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A.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742822" y="2560553"/>
            <a:ext cx="59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B.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317610" y="1485154"/>
            <a:ext cx="355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对比学习 </a:t>
            </a:r>
            <a:r>
              <a:rPr lang="en-US" altLang="zh-CN" dirty="0"/>
              <a:t>with </a:t>
            </a:r>
            <a:r>
              <a:rPr lang="zh-CN" altLang="en-US" dirty="0"/>
              <a:t>自步学习：</a:t>
            </a:r>
            <a:endParaRPr lang="en-US" altLang="zh-CN" dirty="0"/>
          </a:p>
          <a:p>
            <a:r>
              <a:rPr lang="zh-CN" altLang="en-US" dirty="0"/>
              <a:t>先选择简单样本，再选择难样本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209767" y="2560553"/>
            <a:ext cx="355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对比学习 </a:t>
            </a:r>
            <a:r>
              <a:rPr lang="en-US" altLang="zh-CN" dirty="0"/>
              <a:t>with </a:t>
            </a:r>
            <a:r>
              <a:rPr lang="zh-CN" altLang="en-US" dirty="0"/>
              <a:t>置信度</a:t>
            </a:r>
            <a:r>
              <a:rPr lang="en-US" altLang="zh-CN" dirty="0"/>
              <a:t>γ</a:t>
            </a:r>
            <a:r>
              <a:rPr lang="zh-CN" altLang="en-US" dirty="0"/>
              <a:t>检测：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4582160" y="212448"/>
            <a:ext cx="760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Yunfan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"Twin contrastive learning for online clustering."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ijcv22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5" t="13249" r="14081" b="8463"/>
          <a:stretch>
            <a:fillRect/>
          </a:stretch>
        </p:blipFill>
        <p:spPr>
          <a:xfrm>
            <a:off x="5886268" y="949446"/>
            <a:ext cx="5890510" cy="495664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14170" y="3159974"/>
            <a:ext cx="40556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与基于阈值的准则相比，从每个簇选的话会更加类平衡一些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这个</a:t>
            </a:r>
            <a:r>
              <a:rPr lang="en-US" altLang="zh-CN" dirty="0"/>
              <a:t>γ</a:t>
            </a:r>
            <a:r>
              <a:rPr lang="zh-CN" altLang="en-US" dirty="0"/>
              <a:t>可以动态调节</a:t>
            </a:r>
            <a:endParaRPr lang="en-US" altLang="zh-CN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99779" y="4311663"/>
            <a:ext cx="5079836" cy="0"/>
          </a:xfrm>
          <a:prstGeom prst="line">
            <a:avLst/>
          </a:prstGeom>
          <a:ln w="28575">
            <a:solidFill>
              <a:srgbClr val="4472C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42822" y="4541752"/>
            <a:ext cx="368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C.   </a:t>
            </a:r>
            <a:endParaRPr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1209767" y="4525052"/>
            <a:ext cx="355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对比学习 </a:t>
            </a:r>
            <a:r>
              <a:rPr lang="en-US" altLang="zh-CN" dirty="0"/>
              <a:t>with </a:t>
            </a:r>
            <a:r>
              <a:rPr lang="zh-CN" altLang="en-US" dirty="0"/>
              <a:t>自表达系数</a:t>
            </a:r>
            <a:r>
              <a:rPr lang="en-US" altLang="zh-CN" b="1" dirty="0"/>
              <a:t>S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25" name="文本框 24"/>
          <p:cNvSpPr txBox="1"/>
          <p:nvPr/>
        </p:nvSpPr>
        <p:spPr>
          <a:xfrm>
            <a:off x="1317610" y="5164565"/>
            <a:ext cx="4724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从样本与簇的关系</a:t>
            </a:r>
            <a:r>
              <a:rPr lang="en-US" altLang="zh-CN" dirty="0"/>
              <a:t>-&gt;</a:t>
            </a:r>
            <a:r>
              <a:rPr lang="zh-CN" altLang="en-US" dirty="0"/>
              <a:t>样本与样本的关系</a:t>
            </a:r>
            <a:endParaRPr lang="en-US" altLang="zh-CN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l="15955" t="12233" r="12905" b="15404"/>
          <a:stretch>
            <a:fillRect/>
          </a:stretch>
        </p:blipFill>
        <p:spPr>
          <a:xfrm>
            <a:off x="346419" y="5161703"/>
            <a:ext cx="792803" cy="744387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61571" y="5923531"/>
            <a:ext cx="36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</a:t>
            </a:r>
            <a:endParaRPr lang="zh-CN" altLang="en-US" dirty="0"/>
          </a:p>
        </p:txBody>
      </p:sp>
      <p:sp>
        <p:nvSpPr>
          <p:cNvPr id="29" name="箭头: 右 28"/>
          <p:cNvSpPr/>
          <p:nvPr/>
        </p:nvSpPr>
        <p:spPr>
          <a:xfrm rot="10800000">
            <a:off x="5073227" y="3159974"/>
            <a:ext cx="1022773" cy="429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3567" y="113629"/>
            <a:ext cx="15536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rgbClr val="002060"/>
                </a:solidFill>
              </a:rPr>
              <a:t>模型</a:t>
            </a:r>
            <a:r>
              <a:rPr lang="en-US" altLang="zh-CN" sz="2800" dirty="0">
                <a:solidFill>
                  <a:srgbClr val="002060"/>
                </a:solidFill>
              </a:rPr>
              <a:t>idea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674113"/>
            <a:ext cx="12192000" cy="0"/>
          </a:xfrm>
          <a:prstGeom prst="line">
            <a:avLst/>
          </a:prstGeom>
          <a:ln w="28575">
            <a:solidFill>
              <a:srgbClr val="4472C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15222" y="874555"/>
            <a:ext cx="4016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③ </a:t>
            </a:r>
            <a:r>
              <a:rPr lang="en-US" altLang="zh-CN" b="1" dirty="0"/>
              <a:t>prototypes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1" r="-1463" b="37017"/>
          <a:stretch>
            <a:fillRect/>
          </a:stretch>
        </p:blipFill>
        <p:spPr>
          <a:xfrm>
            <a:off x="225647" y="1290352"/>
            <a:ext cx="9513972" cy="303901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87400" y="4603642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互相预测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8" t="62098" r="9082" b="17037"/>
          <a:stretch>
            <a:fillRect/>
          </a:stretch>
        </p:blipFill>
        <p:spPr>
          <a:xfrm>
            <a:off x="787400" y="5069049"/>
            <a:ext cx="5918200" cy="143086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710767" y="22084"/>
            <a:ext cx="6104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Caron, Mathilde, et al. "Unsupervised learning of visual features by contrasting cluster assignments."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nips2020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561667" y="5999221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相似度</a:t>
            </a:r>
            <a:r>
              <a:rPr lang="en-US" altLang="zh-CN" dirty="0"/>
              <a:t>+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3567" y="113629"/>
            <a:ext cx="15536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rgbClr val="002060"/>
                </a:solidFill>
              </a:rPr>
              <a:t>模型</a:t>
            </a:r>
            <a:r>
              <a:rPr lang="en-US" altLang="zh-CN" sz="2800" dirty="0">
                <a:solidFill>
                  <a:srgbClr val="002060"/>
                </a:solidFill>
              </a:rPr>
              <a:t>idea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674113"/>
            <a:ext cx="12192000" cy="0"/>
          </a:xfrm>
          <a:prstGeom prst="line">
            <a:avLst/>
          </a:prstGeom>
          <a:ln w="28575">
            <a:solidFill>
              <a:srgbClr val="4472C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49087" y="1128555"/>
            <a:ext cx="87372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④ 加入恢复图像环节：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基于上述类型，稳定后的同类样本</a:t>
            </a:r>
            <a:r>
              <a:rPr lang="en-US" altLang="zh-CN" b="1" dirty="0"/>
              <a:t>(</a:t>
            </a:r>
            <a:r>
              <a:rPr lang="zh-CN" altLang="en-US" b="1" dirty="0"/>
              <a:t>来源：</a:t>
            </a:r>
            <a:r>
              <a:rPr lang="en-US" altLang="zh-CN" b="1" dirty="0"/>
              <a:t>S</a:t>
            </a:r>
            <a:r>
              <a:rPr lang="zh-CN" altLang="en-US" b="1" dirty="0"/>
              <a:t>、伪标签、预测标签</a:t>
            </a:r>
            <a:r>
              <a:rPr lang="en-US" altLang="zh-CN" b="1" dirty="0"/>
              <a:t>)</a:t>
            </a:r>
            <a:r>
              <a:rPr lang="zh-CN" altLang="en-US" b="1" dirty="0"/>
              <a:t>的加权和</a:t>
            </a:r>
            <a:endParaRPr lang="en-US" altLang="zh-CN" b="1" dirty="0"/>
          </a:p>
          <a:p>
            <a:r>
              <a:rPr lang="en-US" altLang="zh-CN" b="1" dirty="0"/>
              <a:t>	</a:t>
            </a:r>
            <a:endParaRPr lang="zh-CN" altLang="en-US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a9efae3-c0d8-474a-950e-f4664d1e23ad"/>
  <p:tag name="COMMONDATA" val="eyJoZGlkIjoiMTQ0OTVlYjliMWFiNzNkZWE3MTZiOTYzOGYyYzk5NT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WPS 演示</Application>
  <PresentationFormat>宽屏</PresentationFormat>
  <Paragraphs>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子豪 章</dc:creator>
  <cp:lastModifiedBy>10276</cp:lastModifiedBy>
  <cp:revision>17</cp:revision>
  <dcterms:created xsi:type="dcterms:W3CDTF">2023-09-11T11:28:00Z</dcterms:created>
  <dcterms:modified xsi:type="dcterms:W3CDTF">2023-09-14T07:34:11Z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67560E3FF4FF4E83A4F6989F1DDB5708</vt:lpwstr>
  </property>
  <property fmtid="{D5CDD505-2E9C-101B-9397-08002B2CF9AE}" pid="3" name="KSOProductBuildVer">
    <vt:lpwstr>2052-11.1.0.12155</vt:lpwstr>
  </property>
</Properties>
</file>