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56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629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72" r:id="rId62"/>
    <p:sldId id="573" r:id="rId63"/>
    <p:sldId id="574" r:id="rId64"/>
    <p:sldId id="575" r:id="rId65"/>
    <p:sldId id="576" r:id="rId66"/>
    <p:sldId id="577" r:id="rId67"/>
    <p:sldId id="578" r:id="rId68"/>
    <p:sldId id="579" r:id="rId69"/>
    <p:sldId id="580" r:id="rId70"/>
    <p:sldId id="581" r:id="rId71"/>
    <p:sldId id="582" r:id="rId72"/>
    <p:sldId id="583" r:id="rId73"/>
    <p:sldId id="584" r:id="rId74"/>
    <p:sldId id="585" r:id="rId75"/>
    <p:sldId id="586" r:id="rId76"/>
    <p:sldId id="587" r:id="rId77"/>
    <p:sldId id="588" r:id="rId78"/>
    <p:sldId id="589" r:id="rId79"/>
    <p:sldId id="590" r:id="rId80"/>
    <p:sldId id="591" r:id="rId81"/>
    <p:sldId id="592" r:id="rId82"/>
    <p:sldId id="593" r:id="rId83"/>
    <p:sldId id="611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604" r:id="rId95"/>
    <p:sldId id="605" r:id="rId96"/>
    <p:sldId id="606" r:id="rId97"/>
    <p:sldId id="607" r:id="rId98"/>
    <p:sldId id="608" r:id="rId99"/>
    <p:sldId id="609" r:id="rId100"/>
    <p:sldId id="298" r:id="rId10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660033"/>
    <a:srgbClr val="800000"/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6130" name="页眉占位符 176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176131" name="日期占位符 17613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17613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17613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4" name="页脚占位符 17613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176135" name="灯片编号占位符 17613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xfrm>
            <a:off x="684213" y="4343400"/>
            <a:ext cx="5486400" cy="4113213"/>
          </a:xfrm>
        </p:spPr>
        <p:txBody>
          <a:bodyPr vert="horz" wrap="square" lIns="91440" tIns="45720" rIns="91440" bIns="45720" anchor="ctr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/>
        </p:nvSpPr>
        <p:spPr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0" hangingPunct="0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223" name="矩形 422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4111" name="组合 411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2061" name="任意多边形 4111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4112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4113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4114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任意多边形 4115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任意多边形 4116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任意多边形 4117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任意多边形 4118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任意多边形 4119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任意多边形 41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任意多边形 4121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任意多边形 4122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任意多边形 4123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任意多边形 4124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任意多边形 4125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任意多边形 4126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任意多边形 4127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任意多边形 4128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任意多边形 4129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任意多边形 413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任意多边形 4131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任意多边形 4132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任意多边形 4133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4" name="任意多边形 4134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5" name="任意多边形 4135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4136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4137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4138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4139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414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4141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任意多边形 4142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任意多边形 4143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任意多边形 4144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任意多边形 4145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6" name="任意多边形 4146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7" name="任意多边形 4147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任意多边形 4148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任意多边形 4149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任意多边形 415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任意多边形 4151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2" name="任意多边形 4152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3" name="任意多边形 4153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任意多边形 4154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任意多边形 4155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任意多边形 4156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任意多边形 4157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8" name="任意多边形 4158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9" name="任意多边形 4159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任意多边形 416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任意多边形 4161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任意多边形 4162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任意多边形 4163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4" name="任意多边形 4164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5" name="任意多边形 4165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任意多边形 4166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任意多边形 4167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任意多边形 4168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任意多边形 4169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0" name="任意多边形 417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1" name="任意多边形 4171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任意多边形 4172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任意多边形 4173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任意多边形 4174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任意多边形 4175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6" name="任意多边形 4176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7" name="任意多边形 4177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任意多边形 4178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任意多边形 4179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任意多边形 418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任意多边形 4181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2" name="任意多边形 4182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3" name="任意多边形 4183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任意多边形 4184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任意多边形 4185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任意多边形 4186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任意多边形 4187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8" name="任意多边形 4188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9" name="任意多边形 4189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任意多边形 419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任意多边形 4191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任意多边形 4192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任意多边形 4193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4" name="任意多边形 4194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5" name="任意多边形 4195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任意多边形 4196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任意多边形 4197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任意多边形 4198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任意多边形 4199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" name="任意多边形 420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" name="任意多边形 4201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任意多边形 4202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任意多边形 4203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任意多边形 4204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任意多边形 4205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6" name="任意多边形 4206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7" name="任意多边形 4207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任意多边形 4208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任意多边形 4209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0" name="任意多边形 421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" name="任意多边形 4211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2" name="任意多边形 4212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3" name="任意多边形 4213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4" name="任意多边形 4214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5" name="任意多边形 4215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6" name="任意多边形 4216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7" name="任意多边形 4217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8" name="任意多边形 4218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4103" name="图片 4102" descr="artplus_nature_naturalcity42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8" name="图片 4107" descr="artplus_nature_naturalcity42_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图片 4105" descr="artplus_nature_naturalcity42_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95600"/>
            <a:ext cx="1112838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4108" descr="artplus_nature_naturalcity42_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572000"/>
            <a:ext cx="4911725" cy="188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4104" descr="artplus_nature_naturalcity42_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103" descr="artplus_nature_naturalcity42_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1981200"/>
            <a:ext cx="1546225" cy="166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7" name="图片 4106" descr="artplus_nature_naturalcity42_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24" name="图片 4223" descr="a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359900" y="95250"/>
            <a:ext cx="1803400" cy="207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25" name="图片 4224" descr="b_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04450" y="1968500"/>
            <a:ext cx="10795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381000"/>
            <a:ext cx="2438400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rgbClr val="0033CC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96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223" name="矩形 422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4111" name="组合 411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2061" name="任意多边形 4111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4112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4113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4114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任意多边形 4115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任意多边形 4116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任意多边形 4117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任意多边形 4118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任意多边形 4119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任意多边形 41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任意多边形 4121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任意多边形 4122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任意多边形 4123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任意多边形 4124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任意多边形 4125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任意多边形 4126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任意多边形 4127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任意多边形 4128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任意多边形 4129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任意多边形 413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任意多边形 4131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任意多边形 4132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任意多边形 4133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4" name="任意多边形 4134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5" name="任意多边形 4135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4136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4137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4138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4139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414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4141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任意多边形 4142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任意多边形 4143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任意多边形 4144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任意多边形 4145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6" name="任意多边形 4146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7" name="任意多边形 4147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任意多边形 4148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任意多边形 4149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任意多边形 415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任意多边形 4151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2" name="任意多边形 4152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3" name="任意多边形 4153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任意多边形 4154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任意多边形 4155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任意多边形 4156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任意多边形 4157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8" name="任意多边形 4158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9" name="任意多边形 4159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任意多边形 416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任意多边形 4161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任意多边形 4162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任意多边形 4163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4" name="任意多边形 4164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5" name="任意多边形 4165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任意多边形 4166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任意多边形 4167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任意多边形 4168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任意多边形 4169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0" name="任意多边形 417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1" name="任意多边形 4171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任意多边形 4172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任意多边形 4173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任意多边形 4174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任意多边形 4175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6" name="任意多边形 4176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7" name="任意多边形 4177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任意多边形 4178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任意多边形 4179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任意多边形 418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任意多边形 4181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2" name="任意多边形 4182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3" name="任意多边形 4183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任意多边形 4184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任意多边形 4185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任意多边形 4186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任意多边形 4187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8" name="任意多边形 4188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9" name="任意多边形 4189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任意多边形 419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任意多边形 4191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任意多边形 4192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任意多边形 4193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4" name="任意多边形 4194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5" name="任意多边形 4195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任意多边形 4196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任意多边形 4197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任意多边形 4198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任意多边形 4199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" name="任意多边形 420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" name="任意多边形 4201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任意多边形 4202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任意多边形 4203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任意多边形 4204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任意多边形 4205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6" name="任意多边形 4206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7" name="任意多边形 4207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任意多边形 4208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任意多边形 4209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0" name="任意多边形 421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" name="任意多边形 4211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2" name="任意多边形 4212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3" name="任意多边形 4213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4" name="任意多边形 4214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5" name="任意多边形 4215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6" name="任意多边形 4216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7" name="任意多边形 4217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8" name="任意多边形 4218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4103" name="图片 4102" descr="artplus_nature_naturalcity42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8" name="图片 4107" descr="artplus_nature_naturalcity42_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图片 4105" descr="artplus_nature_naturalcity42_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95600"/>
            <a:ext cx="1112838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4108" descr="artplus_nature_naturalcity42_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572000"/>
            <a:ext cx="4911725" cy="188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4104" descr="artplus_nature_naturalcity42_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103" descr="artplus_nature_naturalcity42_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1981200"/>
            <a:ext cx="1546225" cy="166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7" name="图片 4106" descr="artplus_nature_naturalcity42_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24" name="图片 4223" descr="a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359900" y="95250"/>
            <a:ext cx="1803400" cy="207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25" name="图片 4224" descr="b_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04450" y="1968500"/>
            <a:ext cx="10795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381000"/>
            <a:ext cx="2438400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rgbClr val="0033CC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96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2.png"/><Relationship Id="rId12" Type="http://schemas.openxmlformats.org/officeDocument/2006/relationships/image" Target="../media/image1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2.png"/><Relationship Id="rId12" Type="http://schemas.openxmlformats.org/officeDocument/2006/relationships/image" Target="../media/image1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42" descr="1"/>
          <p:cNvPicPr>
            <a:picLocks noChangeAspect="1"/>
          </p:cNvPicPr>
          <p:nvPr/>
        </p:nvPicPr>
        <p:blipFill>
          <a:blip r:embed="rId12"/>
          <a:srcRect b="38461"/>
          <a:stretch>
            <a:fillRect/>
          </a:stretch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4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1032" name="图片 1032" descr="artplus_nature_naturalcity42_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图片 1033" descr="artplus_nature_naturalcity42_b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图片 1034" descr="artplus_nature_naturalcity42_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图片 1035" descr="artplus_nature_naturalcity42_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图片 1036" descr="artplus_nature_naturalcity42_i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7" descr="artplus_nature_naturalcity42_c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图片 1038" descr="artplus_nature_naturalcity42_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02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1040" name="图片 1043" descr="a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25013" y="328613"/>
            <a:ext cx="94297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1" name="图片 1044" descr="b_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-990600" y="1371600"/>
            <a:ext cx="825500" cy="35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2" name="Picture 12" descr="logo"/>
          <p:cNvPicPr>
            <a:picLocks noChangeAspect="1"/>
          </p:cNvPicPr>
          <p:nvPr userDrawn="1"/>
        </p:nvPicPr>
        <p:blipFill>
          <a:blip r:embed="rId2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6096000"/>
            <a:ext cx="2057400" cy="5762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Font typeface="Wingdings" panose="05000000000000000000" pitchFamily="2" charset="2"/>
        <a:buChar char="n"/>
        <a:defRPr sz="2800" b="0" i="0" u="none" kern="1200" baseline="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•"/>
        <a:defRPr sz="2000" b="0" i="0" u="none" kern="1200" baseline="0">
          <a:solidFill>
            <a:srgbClr val="000066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42" descr="1"/>
          <p:cNvPicPr>
            <a:picLocks noChangeAspect="1"/>
          </p:cNvPicPr>
          <p:nvPr/>
        </p:nvPicPr>
        <p:blipFill>
          <a:blip r:embed="rId12"/>
          <a:srcRect b="38461"/>
          <a:stretch>
            <a:fillRect/>
          </a:stretch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4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pic>
        <p:nvPicPr>
          <p:cNvPr id="1032" name="图片 1032" descr="artplus_nature_naturalcity42_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图片 1033" descr="artplus_nature_naturalcity42_b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图片 1034" descr="artplus_nature_naturalcity42_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图片 1035" descr="artplus_nature_naturalcity42_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图片 1036" descr="artplus_nature_naturalcity42_i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7" descr="artplus_nature_naturalcity42_c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图片 1038" descr="artplus_nature_naturalcity42_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02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1040" name="图片 1043" descr="a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25013" y="328613"/>
            <a:ext cx="94297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1" name="图片 1044" descr="b_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-990600" y="1371600"/>
            <a:ext cx="825500" cy="35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2" name="Picture 12" descr="logo"/>
          <p:cNvPicPr>
            <a:picLocks noChangeAspect="1"/>
          </p:cNvPicPr>
          <p:nvPr userDrawn="1"/>
        </p:nvPicPr>
        <p:blipFill>
          <a:blip r:embed="rId2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6096000"/>
            <a:ext cx="2057400" cy="5762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Font typeface="Wingdings" panose="05000000000000000000" pitchFamily="2" charset="2"/>
        <a:buChar char="n"/>
        <a:defRPr sz="2800" b="0" i="0" u="none" kern="1200" baseline="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•"/>
        <a:defRPr sz="2000" b="0" i="0" u="none" kern="1200" baseline="0">
          <a:solidFill>
            <a:srgbClr val="000066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文本框 2051"/>
          <p:cNvSpPr txBox="1"/>
          <p:nvPr/>
        </p:nvSpPr>
        <p:spPr>
          <a:xfrm>
            <a:off x="1828800" y="1905000"/>
            <a:ext cx="5181600" cy="823913"/>
          </a:xfrm>
          <a:prstGeom prst="rect">
            <a:avLst/>
          </a:prstGeom>
          <a:solidFill>
            <a:schemeClr val="bg1">
              <a:alpha val="49001"/>
            </a:schemeClr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800" b="1" noProof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4000" b="1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 据 库 系 统 原 理</a:t>
            </a:r>
            <a:endParaRPr lang="zh-CN" altLang="en-US" sz="4000" b="1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object 7"/>
          <p:cNvSpPr txBox="1"/>
          <p:nvPr/>
        </p:nvSpPr>
        <p:spPr>
          <a:xfrm>
            <a:off x="1524000" y="4038600"/>
            <a:ext cx="5513388" cy="1196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/>
            <a:r>
              <a:rPr lang="zh-CN" altLang="en-US" sz="2400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曲文龙</a:t>
            </a:r>
            <a:endParaRPr lang="zh-CN" altLang="en-US" sz="2400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300"/>
              </a:spcBef>
            </a:pPr>
            <a:r>
              <a:rPr lang="zh-CN" altLang="en-US" sz="2400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信息工程学院</a:t>
            </a:r>
            <a:endParaRPr lang="zh-CN" altLang="en-US" sz="2400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350"/>
              </a:spcBef>
            </a:pPr>
            <a:fld id="{BB962C8B-B14F-4D97-AF65-F5344CB8AC3E}" type="datetime3">
              <a:rPr lang="zh-CN" altLang="en-US" sz="1600" b="1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600" b="1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866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以同一种语法结构提供多种使用方式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2867" name="Rectangle 1027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是独立的语言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能够独立地用于联机交互的使用方式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又是嵌入式语言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能够嵌入到高级语言（例如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C++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）程序中，供程序员设计程序时使用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38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54025"/>
            <a:ext cx="7391400" cy="4318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5.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语言简洁，易学易用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389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7715250" cy="4983163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功能极强，完成核心功能只用了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个动词。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339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37833" y="2185988"/>
          <a:ext cx="82677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24020" imgH="1891665" progId="Word.Document.8">
                  <p:embed/>
                </p:oleObj>
              </mc:Choice>
              <mc:Fallback>
                <p:oleObj name="" r:id="rId1" imgW="4224020" imgH="189166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7833" y="2185988"/>
                        <a:ext cx="8267700" cy="3694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3.1 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概述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4915" name="Rectangle 3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8075613" cy="50292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3.1.1  SQL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的产生与发展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3.1.2 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的特点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3.1.3  SQL</a:t>
            </a:r>
            <a:r>
              <a:rPr kumimoji="0" lang="zh-CN" altLang="en-US" sz="28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的基本概念</a:t>
            </a:r>
            <a:endParaRPr kumimoji="0" lang="zh-CN" altLang="en-US" sz="2800" b="0" i="0" u="none" strike="noStrike" kern="1200" cap="none" spc="0" normalizeH="0" baseline="0" noProof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5938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的基本概念（续）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6386" name="Group 1055"/>
          <p:cNvGrpSpPr/>
          <p:nvPr/>
        </p:nvGrpSpPr>
        <p:grpSpPr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6387" name="Rectangle 1028"/>
            <p:cNvSpPr/>
            <p:nvPr/>
          </p:nvSpPr>
          <p:spPr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SQL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Rectangle 1029"/>
            <p:cNvSpPr/>
            <p:nvPr/>
          </p:nvSpPr>
          <p:spPr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视图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Rectangle 1030"/>
            <p:cNvSpPr/>
            <p:nvPr/>
          </p:nvSpPr>
          <p:spPr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视图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Rectangle 1031"/>
            <p:cNvSpPr/>
            <p:nvPr/>
          </p:nvSpPr>
          <p:spPr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基本表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Rectangle 1032"/>
            <p:cNvSpPr/>
            <p:nvPr/>
          </p:nvSpPr>
          <p:spPr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基本表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Rectangle 1033"/>
            <p:cNvSpPr/>
            <p:nvPr/>
          </p:nvSpPr>
          <p:spPr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基本表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Rectangle 1034"/>
            <p:cNvSpPr/>
            <p:nvPr/>
          </p:nvSpPr>
          <p:spPr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基本表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Rectangle 1035"/>
            <p:cNvSpPr/>
            <p:nvPr/>
          </p:nvSpPr>
          <p:spPr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存储文件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Rectangle 1036"/>
            <p:cNvSpPr/>
            <p:nvPr/>
          </p:nvSpPr>
          <p:spPr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>
                <a:buFont typeface="Arial" panose="020B0604020202020204" pitchFamily="34" charset="0"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存储文件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Line 1037"/>
            <p:cNvSpPr/>
            <p:nvPr/>
          </p:nvSpPr>
          <p:spPr>
            <a:xfrm flipH="1">
              <a:off x="272" y="363"/>
              <a:ext cx="998" cy="99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397" name="Line 1038"/>
            <p:cNvSpPr/>
            <p:nvPr/>
          </p:nvSpPr>
          <p:spPr>
            <a:xfrm>
              <a:off x="1451" y="36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398" name="Line 1039"/>
            <p:cNvSpPr/>
            <p:nvPr/>
          </p:nvSpPr>
          <p:spPr>
            <a:xfrm>
              <a:off x="1451" y="104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399" name="Line 1040"/>
            <p:cNvSpPr/>
            <p:nvPr/>
          </p:nvSpPr>
          <p:spPr>
            <a:xfrm>
              <a:off x="1451" y="1723"/>
              <a:ext cx="0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00" name="Line 1043"/>
            <p:cNvSpPr/>
            <p:nvPr/>
          </p:nvSpPr>
          <p:spPr>
            <a:xfrm>
              <a:off x="1724" y="363"/>
              <a:ext cx="1315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01" name="Line 1044"/>
            <p:cNvSpPr/>
            <p:nvPr/>
          </p:nvSpPr>
          <p:spPr>
            <a:xfrm flipH="1">
              <a:off x="2676" y="1043"/>
              <a:ext cx="318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02" name="Line 1045"/>
            <p:cNvSpPr/>
            <p:nvPr/>
          </p:nvSpPr>
          <p:spPr>
            <a:xfrm>
              <a:off x="3311" y="1043"/>
              <a:ext cx="49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03" name="Line 1046"/>
            <p:cNvSpPr/>
            <p:nvPr/>
          </p:nvSpPr>
          <p:spPr>
            <a:xfrm>
              <a:off x="363" y="1723"/>
              <a:ext cx="1043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04" name="Line 1047"/>
            <p:cNvSpPr/>
            <p:nvPr/>
          </p:nvSpPr>
          <p:spPr>
            <a:xfrm flipH="1">
              <a:off x="1542" y="1723"/>
              <a:ext cx="108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05" name="Line 1048"/>
            <p:cNvSpPr/>
            <p:nvPr/>
          </p:nvSpPr>
          <p:spPr>
            <a:xfrm>
              <a:off x="3674" y="1723"/>
              <a:ext cx="0" cy="27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06" name="Line 1049"/>
            <p:cNvSpPr/>
            <p:nvPr/>
          </p:nvSpPr>
          <p:spPr>
            <a:xfrm>
              <a:off x="0" y="499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6407" name="Line 1050"/>
            <p:cNvSpPr/>
            <p:nvPr/>
          </p:nvSpPr>
          <p:spPr>
            <a:xfrm>
              <a:off x="21" y="1158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6408" name="Line 1051"/>
            <p:cNvSpPr/>
            <p:nvPr/>
          </p:nvSpPr>
          <p:spPr>
            <a:xfrm>
              <a:off x="21" y="1890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6409" name="Text Box 1052"/>
            <p:cNvSpPr txBox="1"/>
            <p:nvPr/>
          </p:nvSpPr>
          <p:spPr>
            <a:xfrm>
              <a:off x="4037" y="771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342900" indent="-342900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外模式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Text Box 1053"/>
            <p:cNvSpPr txBox="1"/>
            <p:nvPr/>
          </p:nvSpPr>
          <p:spPr>
            <a:xfrm>
              <a:off x="4037" y="1406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342900" indent="-342900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模 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Text Box 1054"/>
            <p:cNvSpPr txBox="1"/>
            <p:nvPr/>
          </p:nvSpPr>
          <p:spPr>
            <a:xfrm>
              <a:off x="4082" y="2086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342900" indent="-342900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内模式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12" name="Rectangle 1056"/>
          <p:cNvSpPr/>
          <p:nvPr/>
        </p:nvSpPr>
        <p:spPr>
          <a:xfrm>
            <a:off x="457200" y="1098550"/>
            <a:ext cx="5535613" cy="688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支持关系数据库三级模式结构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的基本概念（续）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6963" name="Rectangle 3"/>
          <p:cNvSpPr>
            <a:spLocks noGrp="1"/>
          </p:cNvSpPr>
          <p:nvPr>
            <p:ph type="body" idx="1"/>
          </p:nvPr>
        </p:nvSpPr>
        <p:spPr>
          <a:xfrm>
            <a:off x="457200" y="10953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基本表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本身独立存在的表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中一个关系就对应一个基本表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或多个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基本表对应一个存储文件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一个表可以带若干索引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的基本概念（续）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9011" name="Rectangle 3"/>
          <p:cNvSpPr>
            <a:spLocks noGrp="1"/>
          </p:cNvSpPr>
          <p:nvPr>
            <p:ph type="body" idx="1"/>
          </p:nvPr>
        </p:nvSpPr>
        <p:spPr>
          <a:xfrm>
            <a:off x="457200" y="10953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存储文件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800000"/>
                </a:solidFill>
                <a:sym typeface="+mn-ea"/>
              </a:rPr>
              <a:t>存储文件的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逻辑结构组成了关系数据库的内模式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物理结构对用户是隐蔽的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00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的基本概念（续）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0035" name="Rectangle 3"/>
          <p:cNvSpPr>
            <a:spLocks noGrp="1"/>
          </p:cNvSpPr>
          <p:nvPr>
            <p:ph type="body" idx="1"/>
          </p:nvPr>
        </p:nvSpPr>
        <p:spPr>
          <a:xfrm>
            <a:off x="457200" y="10953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视图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从一个或几个基本表导出的表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数据库中只存放视图的定义而不存放视图对应的数据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视图是一个虚表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用户可以在视图上再定义视图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第三章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关系数据库标准语言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SQL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1059" name="Rectangle 3"/>
          <p:cNvSpPr>
            <a:spLocks noGrp="1"/>
          </p:cNvSpPr>
          <p:nvPr>
            <p:ph type="body" idx="1"/>
          </p:nvPr>
        </p:nvSpPr>
        <p:spPr>
          <a:xfrm>
            <a:off x="971550" y="1127125"/>
            <a:ext cx="6508750" cy="4967288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概述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课程数据库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66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2082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3.2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学生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课程 数据库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2083" name="Rectangle 1027"/>
          <p:cNvSpPr>
            <a:spLocks noGrp="1"/>
          </p:cNvSpPr>
          <p:nvPr>
            <p:ph type="body" idx="1"/>
          </p:nvPr>
        </p:nvSpPr>
        <p:spPr>
          <a:xfrm>
            <a:off x="457200" y="1339850"/>
            <a:ext cx="8435975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课程模式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S-T :    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学生表：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sng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,Sname,Ssex,Sage,Sdept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课程表：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sng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,Cname,Cpno,Ccredit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学生选课表：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sng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Sno,Cno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,Grade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54025"/>
            <a:ext cx="7391400" cy="4318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Student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表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3145" name="表格 303144"/>
          <p:cNvGraphicFramePr/>
          <p:nvPr/>
        </p:nvGraphicFramePr>
        <p:xfrm>
          <a:off x="611188" y="1773238"/>
          <a:ext cx="8180388" cy="3328988"/>
        </p:xfrm>
        <a:graphic>
          <a:graphicData uri="http://schemas.openxmlformats.org/drawingml/2006/table">
            <a:tbl>
              <a:tblPr/>
              <a:tblGrid>
                <a:gridCol w="1751013"/>
                <a:gridCol w="1138237"/>
                <a:gridCol w="1812925"/>
                <a:gridCol w="1828800"/>
                <a:gridCol w="1649413"/>
              </a:tblGrid>
              <a:tr h="893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26670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学号</a:t>
                      </a:r>
                      <a:endParaRPr lang="zh-CN" altLang="en-US" sz="2200" dirty="0">
                        <a:cs typeface="Times New Roman" panose="02020603050405020304" pitchFamily="18" charset="0"/>
                      </a:endParaRPr>
                    </a:p>
                    <a:p>
                      <a:pPr marL="0" lvl="0" indent="26670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cs typeface="Times New Roman" panose="02020603050405020304" pitchFamily="18" charset="0"/>
                        </a:rPr>
                        <a:t>Sno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2200" dirty="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 err="1">
                          <a:cs typeface="Times New Roman" panose="02020603050405020304" pitchFamily="18" charset="0"/>
                        </a:rPr>
                        <a:t>Sname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26670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性别</a:t>
                      </a:r>
                      <a:endParaRPr lang="zh-CN" altLang="en-US" sz="2200" dirty="0">
                        <a:cs typeface="Times New Roman" panose="02020603050405020304" pitchFamily="18" charset="0"/>
                      </a:endParaRPr>
                    </a:p>
                    <a:p>
                      <a:pPr marL="0" lvl="0" indent="26670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200" err="1">
                          <a:cs typeface="Times New Roman" panose="02020603050405020304" pitchFamily="18" charset="0"/>
                        </a:rPr>
                        <a:t>Ssex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26670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年龄</a:t>
                      </a:r>
                      <a:endParaRPr lang="zh-CN" altLang="en-US" sz="2200" dirty="0">
                        <a:cs typeface="Times New Roman" panose="02020603050405020304" pitchFamily="18" charset="0"/>
                      </a:endParaRPr>
                    </a:p>
                    <a:p>
                      <a:pPr marL="0" lvl="0" indent="26670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Sage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13335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所在系</a:t>
                      </a:r>
                      <a:endParaRPr lang="zh-CN" altLang="en-US" sz="2200" dirty="0">
                        <a:cs typeface="Times New Roman" panose="02020603050405020304" pitchFamily="18" charset="0"/>
                      </a:endParaRPr>
                    </a:p>
                    <a:p>
                      <a:pPr marL="0" lvl="0" indent="13335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200" err="1">
                          <a:cs typeface="Times New Roman" panose="02020603050405020304" pitchFamily="18" charset="0"/>
                        </a:rPr>
                        <a:t>Sdept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201215123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王敏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MA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201215125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张立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200" dirty="0"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IS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467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第三章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关系数据库标准语言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SQL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84676" name="Rectangle 3"/>
          <p:cNvSpPr>
            <a:spLocks noGrp="1"/>
          </p:cNvSpPr>
          <p:nvPr>
            <p:ph type="body" idx="1"/>
          </p:nvPr>
        </p:nvSpPr>
        <p:spPr>
          <a:xfrm>
            <a:off x="971550" y="1098550"/>
            <a:ext cx="6508750" cy="49942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概述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66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课程数据库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数据定义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数据更新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空值的处理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3.7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视图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3.8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124" name="img_7063449" descr="t01982e0291c6a1d93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3810000"/>
            <a:ext cx="20955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4130" name="标题 1"/>
          <p:cNvSpPr>
            <a:spLocks noGrp="1"/>
          </p:cNvSpPr>
          <p:nvPr>
            <p:ph type="title" idx="4294967295"/>
          </p:nvPr>
        </p:nvSpPr>
        <p:spPr>
          <a:xfrm>
            <a:off x="914400" y="454025"/>
            <a:ext cx="7391400" cy="4318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Course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表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4131" name="表格 304130"/>
          <p:cNvGraphicFramePr/>
          <p:nvPr/>
        </p:nvGraphicFramePr>
        <p:xfrm>
          <a:off x="914400" y="1627188"/>
          <a:ext cx="7175500" cy="4416425"/>
        </p:xfrm>
        <a:graphic>
          <a:graphicData uri="http://schemas.openxmlformats.org/drawingml/2006/table">
            <a:tbl>
              <a:tblPr/>
              <a:tblGrid>
                <a:gridCol w="1584325"/>
                <a:gridCol w="1949450"/>
                <a:gridCol w="1812925"/>
                <a:gridCol w="1828800"/>
              </a:tblGrid>
              <a:tr h="892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课程号</a:t>
                      </a:r>
                      <a:endParaRPr lang="zh-CN" altLang="en-US" sz="22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Cno</a:t>
                      </a:r>
                      <a:endParaRPr lang="en-US" altLang="zh-CN" sz="220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课程名</a:t>
                      </a:r>
                      <a:endParaRPr lang="zh-CN" altLang="en-US" sz="22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Cname</a:t>
                      </a:r>
                      <a:endParaRPr lang="en-US" altLang="zh-CN" sz="220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先行课</a:t>
                      </a:r>
                      <a:endParaRPr lang="zh-CN" altLang="en-US" sz="22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Cpno</a:t>
                      </a:r>
                      <a:endParaRPr lang="en-US" altLang="zh-CN" sz="220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学分</a:t>
                      </a:r>
                      <a:endParaRPr lang="zh-CN" altLang="en-US" sz="22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Ccredit</a:t>
                      </a:r>
                      <a:endParaRPr lang="en-US" altLang="zh-CN" sz="220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数据库</a:t>
                      </a:r>
                      <a:endParaRPr lang="zh-CN" altLang="en-US" sz="2200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5</a:t>
                      </a:r>
                      <a:endParaRPr lang="en-US" altLang="zh-CN" sz="220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4</a:t>
                      </a:r>
                      <a:endParaRPr lang="en-US" altLang="zh-CN" sz="220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数学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3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信息系统</a:t>
                      </a:r>
                      <a:endParaRPr lang="zh-CN" altLang="en-US" sz="22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1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4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4</a:t>
                      </a:r>
                      <a:endParaRPr lang="en-US" altLang="zh-CN" sz="22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操作系统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6</a:t>
                      </a:r>
                      <a:endParaRPr lang="en-US" altLang="zh-CN" sz="22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3</a:t>
                      </a:r>
                      <a:endParaRPr lang="en-US" altLang="zh-CN" sz="22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5</a:t>
                      </a:r>
                      <a:endParaRPr lang="en-US" altLang="zh-CN" sz="22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数据结构</a:t>
                      </a:r>
                      <a:endParaRPr lang="zh-CN" altLang="en-US" sz="22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7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4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6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数据处理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</a:t>
                      </a:r>
                      <a:endParaRPr lang="en-US" altLang="zh-CN" sz="22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/>
                        <a:t>7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/>
                        <a:t>PASCAL</a:t>
                      </a:r>
                      <a:r>
                        <a:rPr lang="zh-CN" altLang="en-US" sz="2200" dirty="0"/>
                        <a:t>语言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/>
                        <a:t>6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200"/>
                        <a:t>4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5154" name="标题 1"/>
          <p:cNvSpPr>
            <a:spLocks noGrp="1"/>
          </p:cNvSpPr>
          <p:nvPr>
            <p:ph type="title" idx="4294967295"/>
          </p:nvPr>
        </p:nvSpPr>
        <p:spPr>
          <a:xfrm>
            <a:off x="914400" y="454025"/>
            <a:ext cx="7391400" cy="4318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SC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表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5186" name="表格 305185"/>
          <p:cNvGraphicFramePr/>
          <p:nvPr/>
        </p:nvGraphicFramePr>
        <p:xfrm>
          <a:off x="1763713" y="1700213"/>
          <a:ext cx="5346700" cy="3429000"/>
        </p:xfrm>
        <a:graphic>
          <a:graphicData uri="http://schemas.openxmlformats.org/drawingml/2006/table">
            <a:tbl>
              <a:tblPr/>
              <a:tblGrid>
                <a:gridCol w="1970088"/>
                <a:gridCol w="1563687"/>
                <a:gridCol w="1812925"/>
              </a:tblGrid>
              <a:tr h="960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学 号</a:t>
                      </a:r>
                      <a:endParaRPr lang="zh-CN" altLang="en-US" sz="22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Sno</a:t>
                      </a:r>
                      <a:endParaRPr lang="en-US" altLang="zh-CN"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 </a:t>
                      </a:r>
                      <a:r>
                        <a:rPr lang="zh-CN" altLang="en-US" sz="2200" dirty="0"/>
                        <a:t>课程号</a:t>
                      </a:r>
                      <a:endParaRPr lang="zh-CN" altLang="en-US" sz="22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  </a:t>
                      </a:r>
                      <a:r>
                        <a:rPr lang="en-US" altLang="zh-CN" sz="2200" err="1"/>
                        <a:t>Cno</a:t>
                      </a:r>
                      <a:endParaRPr lang="en-US" altLang="zh-CN"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  </a:t>
                      </a:r>
                      <a:r>
                        <a:rPr lang="zh-CN" altLang="en-US" sz="2200" dirty="0"/>
                        <a:t>成绩</a:t>
                      </a:r>
                      <a:endParaRPr lang="zh-CN" altLang="en-US" sz="2200" dirty="0"/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    </a:t>
                      </a:r>
                      <a:r>
                        <a:rPr lang="en-US" altLang="zh-CN" sz="2200"/>
                        <a:t>Grade</a:t>
                      </a:r>
                      <a:endParaRPr lang="en-US" altLang="zh-CN"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201215121</a:t>
                      </a:r>
                      <a:endParaRPr lang="en-US" altLang="zh-CN"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 92</a:t>
                      </a:r>
                      <a:endParaRPr lang="en-US" altLang="zh-CN"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201215121  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85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201215121  </a:t>
                      </a:r>
                      <a:endParaRPr lang="en-US" altLang="zh-CN" sz="22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3</a:t>
                      </a:r>
                      <a:endParaRPr lang="zh-CN" altLang="en-US" sz="22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201215122</a:t>
                      </a:r>
                      <a:endParaRPr lang="en-US" altLang="zh-CN" sz="22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90</a:t>
                      </a:r>
                      <a:endParaRPr lang="en-US" altLang="zh-CN" sz="22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201215122</a:t>
                      </a:r>
                      <a:endParaRPr lang="en-US" altLang="zh-CN" sz="220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3</a:t>
                      </a:r>
                      <a:endParaRPr lang="zh-CN" altLang="en-US" sz="2200" dirty="0"/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200" dirty="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第三章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关系数据库标准语言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SQL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6179" name="Rectangle 3"/>
          <p:cNvSpPr>
            <a:spLocks noGrp="1"/>
          </p:cNvSpPr>
          <p:nvPr>
            <p:ph type="body" idx="1"/>
          </p:nvPr>
        </p:nvSpPr>
        <p:spPr>
          <a:xfrm>
            <a:off x="971550" y="1125538"/>
            <a:ext cx="6508750" cy="4392613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概述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课程数据库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数据定义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66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3.3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数据定义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-219075" y="3138488"/>
          <a:ext cx="9582150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623560" imgH="1918970" progId="Word.Document.8">
                  <p:embed/>
                </p:oleObj>
              </mc:Choice>
              <mc:Fallback>
                <p:oleObj name="" r:id="rId1" imgW="5623560" imgH="191897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19075" y="3138488"/>
                        <a:ext cx="9582150" cy="326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的数据定义功能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模式定义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表定义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视图和索引的定义 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26" name="标题 1"/>
          <p:cNvSpPr>
            <a:spLocks noGrp="1"/>
          </p:cNvSpPr>
          <p:nvPr>
            <p:ph type="title" idx="4294967295"/>
          </p:nvPr>
        </p:nvSpPr>
        <p:spPr>
          <a:xfrm>
            <a:off x="1416050" y="398463"/>
            <a:ext cx="6105525" cy="4333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模式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8227" name="内容占位符 2"/>
          <p:cNvSpPr>
            <a:spLocks noGrp="1"/>
          </p:cNvSpPr>
          <p:nvPr>
            <p:ph idx="1"/>
          </p:nvPr>
        </p:nvSpPr>
        <p:spPr>
          <a:xfrm>
            <a:off x="373698" y="3438843"/>
            <a:ext cx="8650288" cy="259238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现代关系数据库管理系统提供了一个层次化的数据库对象命名机制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一个关系数据库管理系统的实例（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Instance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）中可以建立多个数据库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一个数据库中可以建立多个模式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sql-server中即为用户创建一个架构（命名空间）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一个模式下通常包括多个表、视图和索引等数据库对象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675" name="Rectangle 9"/>
          <p:cNvSpPr/>
          <p:nvPr/>
        </p:nvSpPr>
        <p:spPr>
          <a:xfrm>
            <a:off x="2627313" y="1157288"/>
            <a:ext cx="3529012" cy="2200275"/>
          </a:xfrm>
          <a:prstGeom prst="rect">
            <a:avLst/>
          </a:prstGeom>
          <a:noFill/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矩形 12"/>
          <p:cNvSpPr/>
          <p:nvPr/>
        </p:nvSpPr>
        <p:spPr>
          <a:xfrm>
            <a:off x="2738438" y="1300163"/>
            <a:ext cx="39211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数据库（有的系统称为目录）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AutoShape 10"/>
          <p:cNvSpPr/>
          <p:nvPr/>
        </p:nvSpPr>
        <p:spPr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49"/>
            </a:avLst>
          </a:prstGeom>
          <a:solidFill>
            <a:srgbClr val="FFFFFF"/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pPr>
              <a:buFont typeface="Arial" panose="020B0604020202020204" pitchFamily="34" charset="0"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矩形 14"/>
          <p:cNvSpPr/>
          <p:nvPr/>
        </p:nvSpPr>
        <p:spPr>
          <a:xfrm>
            <a:off x="4068763" y="2109788"/>
            <a:ext cx="15113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模式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矩形 15"/>
          <p:cNvSpPr/>
          <p:nvPr/>
        </p:nvSpPr>
        <p:spPr>
          <a:xfrm>
            <a:off x="3119438" y="2813050"/>
            <a:ext cx="2605087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表以及视图、索引等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AutoShape 10"/>
          <p:cNvSpPr/>
          <p:nvPr/>
        </p:nvSpPr>
        <p:spPr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189"/>
            </a:avLst>
          </a:prstGeom>
          <a:solidFill>
            <a:srgbClr val="FFFFFF"/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pPr>
              <a:buFont typeface="Arial" panose="020B0604020202020204" pitchFamily="34" charset="0"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2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创建数据库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9251" name="Rectangle 3"/>
          <p:cNvSpPr>
            <a:spLocks noGrp="1"/>
          </p:cNvSpPr>
          <p:nvPr>
            <p:ph type="body" idx="1"/>
          </p:nvPr>
        </p:nvSpPr>
        <p:spPr>
          <a:xfrm>
            <a:off x="610553" y="1097280"/>
            <a:ext cx="8075613" cy="50292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database &lt;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数据库名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&gt;[...]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举例：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DATABASE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Sales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ON </a:t>
            </a:r>
            <a:endParaRPr kumimoji="0" lang="en-US" altLang="zh-CN" sz="1800" b="0" i="0" u="none" strike="noStrike" kern="120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 NAME = Sales_dat,    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FILENAME = 'C:\Program Files\Microsoft SQL Server\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MSSQL10_50.MSSQLSERVER\MSSQL\DATA\saledat.mdf',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SIZE = 10,    MAXSIZE = 50,    FILEGROWTH = 5 )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LOG ON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 NAME = Sales_log,    FILENAME = 'd:\salelog.ldf',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SIZE = 5MB,    MAXSIZE = 25MB</a:t>
            </a:r>
            <a:r>
              <a:rPr lang="en-US" altLang="zh-CN" sz="1800">
                <a:sym typeface="+mn-ea"/>
              </a:rPr>
              <a:t>,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FILEGROWTH = 5MB ) ;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2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3.3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数据定义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9251" name="Rectangle 3"/>
          <p:cNvSpPr>
            <a:spLocks noGrp="1"/>
          </p:cNvSpPr>
          <p:nvPr>
            <p:ph type="body" idx="1"/>
          </p:nvPr>
        </p:nvSpPr>
        <p:spPr>
          <a:xfrm>
            <a:off x="611188" y="1295400"/>
            <a:ext cx="8075613" cy="50292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0" i="0" u="none" strike="noStrike" kern="1200" cap="none" spc="0" normalizeH="0" baseline="0" noProof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2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定义模式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0275" name="Rectangle 3"/>
          <p:cNvSpPr>
            <a:spLocks noGrp="1"/>
          </p:cNvSpPr>
          <p:nvPr>
            <p:ph type="body" idx="1"/>
          </p:nvPr>
        </p:nvSpPr>
        <p:spPr>
          <a:xfrm>
            <a:off x="133350" y="1098550"/>
            <a:ext cx="9047163" cy="44958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3.1]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为用户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WANG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定义一个学生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课程模式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CREATE SCHEMA test AUTHORIZATION WANG;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3.2] CREATE SCHEMA AUTHORIZATION WANG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该语句没有指定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隐含为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用户名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12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定义模式（续）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1299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定义模式实际上定义了一个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命名空间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在这个空间中可以定义该模式包含的数据库对象，例如基本表、视图、索引等。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SCHEMA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中可以接受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VIEW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GRANT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SCHEMA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AUTHORIZATION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用户名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表定义子句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&gt;|&lt;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视图定义子句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&gt;|&lt;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授权定义子句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3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定义模式（续）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2323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为用户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ZHANG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创建了一个模式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，并且在其中定义一个表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TAB1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SCHEMA TEST AUTHORIZATION ZHANG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.TAB1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(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COL1 SMALLINT</a:t>
            </a:r>
            <a:r>
              <a:rPr kumimoji="0" lang="zh-CN" altLang="en-US" sz="27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COL2 INT</a:t>
            </a:r>
            <a:r>
              <a:rPr kumimoji="0" lang="zh-CN" altLang="en-US" sz="27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COL3 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7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COL4 NUMERIC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10,3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7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COL5 DECIMAL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5,2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6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3.1 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概述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5699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435975" cy="44958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语言，是</a:t>
            </a:r>
            <a:r>
              <a:rPr kumimoji="0" lang="zh-CN" altLang="en-US" sz="20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结构化查询语言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(Structured Query Language)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的简称。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语言是一种数据库</a:t>
            </a:r>
            <a:r>
              <a:rPr kumimoji="0" lang="zh-CN" altLang="en-US" sz="2000" b="0" i="0" u="none" strike="noStrike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和程序设计语言，用于</a:t>
            </a:r>
            <a:r>
              <a:rPr kumimoji="0" lang="zh-CN" altLang="en-US" sz="20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存取数据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以及</a:t>
            </a:r>
            <a:r>
              <a:rPr kumimoji="0" lang="zh-CN" altLang="en-US" sz="20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查询、更新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和管理关系数据库系统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；同时也是数据库脚本文件的扩展名。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语言是高级的</a:t>
            </a:r>
            <a:r>
              <a:rPr kumimoji="0" lang="zh-CN" altLang="en-US" sz="20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非过程化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编程语言，允许用户在高层数据结构上工作。它不要求用户指定对数据的存放方法，也不需要用户了解具体的数据存放方式，所以具有完全</a:t>
            </a:r>
            <a:r>
              <a:rPr kumimoji="0" lang="zh-CN" altLang="en-US" sz="20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不同底层结构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0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不同数据库系统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</a:t>
            </a:r>
            <a:r>
              <a:rPr kumimoji="0" lang="zh-CN" altLang="en-US" sz="20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使用相同的结构化查询语言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作为数据输入与管理的接口。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语言语句可以嵌套，这使他具有极大的灵活性和强大的功能。 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147" name="img_7063449" descr="t01982e0291c6a1d93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0" y="152400"/>
            <a:ext cx="1714500" cy="128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33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删除模式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3347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48101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 SCHEMA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&lt;CASCADE|RESTRICT&gt;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CASCADE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级联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删除模式的同时把该模式中所有的数据库对象全部删除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RESTRICT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限制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如果该模式中定义了下属的数据库对象（如表、视图等），则拒绝该删除语句的执行。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仅当该模式中没有任何下属的对象时才能执行。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None/>
            </a:pP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43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删除模式（续）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4371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3.4]  DROP SCHEMA TEST CASCADE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删除模式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同时该模式中定义的表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TAB1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也被删除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53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3.3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数据定义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5395" name="Rectangle 3"/>
          <p:cNvSpPr>
            <a:spLocks noGrp="1"/>
          </p:cNvSpPr>
          <p:nvPr>
            <p:ph type="body" idx="1"/>
          </p:nvPr>
        </p:nvSpPr>
        <p:spPr>
          <a:xfrm>
            <a:off x="684213" y="1295400"/>
            <a:ext cx="8002588" cy="50292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0" i="0" u="none" strike="noStrike" kern="1200" cap="none" spc="0" normalizeH="0" baseline="0" noProof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3.3.2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基本表的定义、删除与修改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6419" name="Rectangle 3"/>
          <p:cNvSpPr>
            <a:spLocks noGrp="1"/>
          </p:cNvSpPr>
          <p:nvPr>
            <p:ph type="body" idx="1"/>
          </p:nvPr>
        </p:nvSpPr>
        <p:spPr>
          <a:xfrm>
            <a:off x="107950" y="981075"/>
            <a:ext cx="9036050" cy="5472113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定义基本表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数据类型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列级完整性约束条件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]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[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数据类型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列级完整性约束条件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 ] 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   …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[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表级完整性约束条件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]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：所要定义的基本表的名字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：组成该表的各个属性（列）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列级完整性约束条件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：涉及相应属性列的完整性约束条件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表级完整性约束条件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：涉及一个或多个属性列的完整性约束条件 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如果完整性约束条件涉及到该表的多个属性列，则必须定义在表级上，否则既可以定义在列级也可以定义在表级。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学生表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Student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7443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867775" cy="427672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3.5]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建立“学生”表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。学号是主码，姓名取值唯一。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 Student        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PRIMARY KEY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br>
              <a:rPr lang="en-US" altLang="zh-CN" sz="2400"/>
            </a:b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       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列级完整性约束条件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是主码*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UNIQUE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/*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取唯一值*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),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   SMALLINT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6868" name="AutoShape 7"/>
          <p:cNvSpPr/>
          <p:nvPr/>
        </p:nvSpPr>
        <p:spPr>
          <a:xfrm>
            <a:off x="6156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  <a:tileRect/>
          </a:gradFill>
          <a:ln w="25400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>
              <a:buFont typeface="Arial" panose="020B0604020202020204" pitchFamily="34" charset="0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主码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7"/>
          <p:cNvSpPr/>
          <p:nvPr/>
        </p:nvSpPr>
        <p:spPr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  <a:tileRect/>
          </a:gradFill>
          <a:ln w="25400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 algn="ctr">
              <a:buFont typeface="Arial" panose="020B0604020202020204" pitchFamily="34" charset="0"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UNIQUE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</a:pP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约束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课程表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Course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8467" name="Rectangle 3"/>
          <p:cNvSpPr>
            <a:spLocks noGrp="1"/>
          </p:cNvSpPr>
          <p:nvPr>
            <p:ph type="body" idx="1"/>
          </p:nvPr>
        </p:nvSpPr>
        <p:spPr>
          <a:xfrm>
            <a:off x="107950" y="1098550"/>
            <a:ext cx="9036050" cy="44958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3.6 ]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建立一个“课程”表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  Course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PRIMARY KEY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),        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Cpno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CHAR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),               	                  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Ccredit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SMALLINT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FOREIGN KEY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Cpno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REFERENCES  Course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7892" name="AutoShape 6"/>
          <p:cNvSpPr/>
          <p:nvPr/>
        </p:nvSpPr>
        <p:spPr>
          <a:xfrm>
            <a:off x="5867400" y="2565400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  <a:tileRect/>
          </a:gra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>
              <a:buFont typeface="Arial" panose="020B0604020202020204" pitchFamily="34" charset="0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先修课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AutoShape 8"/>
          <p:cNvSpPr/>
          <p:nvPr/>
        </p:nvSpPr>
        <p:spPr>
          <a:xfrm>
            <a:off x="4714875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  <a:tileRect/>
          </a:gradFill>
          <a:ln w="254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>
              <a:buFont typeface="Arial" panose="020B0604020202020204" pitchFamily="34" charset="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b="1" err="1">
                <a:latin typeface="Arial" panose="020B0604020202020204" pitchFamily="34" charset="0"/>
                <a:ea typeface="宋体" panose="02010600030101010101" pitchFamily="2" charset="-122"/>
              </a:rPr>
              <a:t>Cpno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是外码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被参照表是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被参照列是</a:t>
            </a:r>
            <a:r>
              <a:rPr lang="en-US" altLang="zh-CN" b="1" err="1">
                <a:latin typeface="Arial" panose="020B0604020202020204" pitchFamily="34" charset="0"/>
                <a:ea typeface="宋体" panose="02010600030101010101" pitchFamily="2" charset="-122"/>
              </a:rPr>
              <a:t>Cno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学生选课表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SC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9491" name="Rectangle 3"/>
          <p:cNvSpPr>
            <a:spLocks noGrp="1"/>
          </p:cNvSpPr>
          <p:nvPr>
            <p:ph type="body" idx="1"/>
          </p:nvPr>
        </p:nvSpPr>
        <p:spPr>
          <a:xfrm>
            <a:off x="457200" y="1001713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3.7]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建立一个学生选课表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endParaRPr kumimoji="0" lang="en-US" altLang="zh-CN" sz="16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	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  SC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CHAR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),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CHAR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), 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  SMALLINT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PRIMARY KEY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), 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主码由两个属性构成，必须作为表级完整性进行定义*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FOREIGN KEY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REFERENCES 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),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表级完整性约束条件，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是外码，被参照表是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 */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FOREIGN KEY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REFERENCES Course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      /*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表级完整性约束条件，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是外码，被参照表是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Course*/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)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05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数据类型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0515" name="Rectangle 3"/>
          <p:cNvSpPr>
            <a:spLocks noGrp="1"/>
          </p:cNvSpPr>
          <p:nvPr>
            <p:ph type="body" idx="1"/>
          </p:nvPr>
        </p:nvSpPr>
        <p:spPr>
          <a:xfrm>
            <a:off x="519113" y="1268413"/>
            <a:ext cx="8229600" cy="498316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中域的概念用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数据类型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来实现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定义表的属性时需要指明其数据类型及长度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选用哪种数据类型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取值范围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要做哪些运算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15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98463"/>
            <a:ext cx="7391400" cy="4333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数据类型（续）</a:t>
            </a: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21539" name="内容占位符 321538"/>
          <p:cNvGraphicFramePr/>
          <p:nvPr>
            <p:ph idx="1"/>
          </p:nvPr>
        </p:nvGraphicFramePr>
        <p:xfrm>
          <a:off x="571500" y="981075"/>
          <a:ext cx="8126413" cy="5661025"/>
        </p:xfrm>
        <a:graphic>
          <a:graphicData uri="http://schemas.openxmlformats.org/drawingml/2006/table">
            <a:tbl>
              <a:tblPr/>
              <a:tblGrid>
                <a:gridCol w="3136900"/>
                <a:gridCol w="4989513"/>
              </a:tblGrid>
              <a:tr h="304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altLang="en-US" sz="14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14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zh-CN" altLang="en-US" sz="1200" dirty="0"/>
                        <a:t>(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200" dirty="0"/>
                        <a:t>)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lang="zh-CN" altLang="en-US" sz="1200" dirty="0"/>
                        <a:t>(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的定长字符串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zh-CN" altLang="en-US" sz="1200" dirty="0"/>
                        <a:t>(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200" dirty="0"/>
                        <a:t>)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lang="zh-CN" altLang="en-US" sz="1200" dirty="0"/>
                        <a:t>(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的变长字符串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CLOB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字符串大对象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BLOB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二进制大对象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INTEGER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字节）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SMALLINT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字节）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BIGINT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字节）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lang="zh-CN" altLang="en-US" sz="1200" dirty="0"/>
                        <a:t>(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位数字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lang="zh-CN" altLang="en-US" sz="1200" dirty="0"/>
                        <a:t>(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200" dirty="0"/>
                        <a:t>)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lang="zh-CN" altLang="en-US" sz="1200" dirty="0"/>
                        <a:t>(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NUMERIC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REAL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DOUBLE PRECISION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altLang="en-US" sz="1200" dirty="0"/>
                        <a:t>(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lang="en-US" altLang="zh-CN" sz="1200" i="1"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位数字</a:t>
                      </a:r>
                      <a:endParaRPr lang="zh-CN" altLang="en-US" sz="1200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BOOLEAN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逻辑布尔量</a:t>
                      </a:r>
                      <a:endParaRPr lang="zh-CN" altLang="en-US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DATE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YYYY-MM-DD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/>
                        <a:t>TIME</a:t>
                      </a:r>
                      <a:endParaRPr lang="en-US" altLang="zh-CN" sz="1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/>
                        <a:t>时间，包含一日的时、分、秒，格式为</a:t>
                      </a:r>
                      <a:r>
                        <a:rPr lang="en-US" altLang="zh-CN" sz="1200"/>
                        <a:t>HH:MM:SS</a:t>
                      </a:r>
                      <a:endParaRPr lang="en-US" altLang="zh-CN" sz="1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TIMESTAMP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时间戳类型</a:t>
                      </a:r>
                      <a:endParaRPr lang="zh-CN" altLang="en-US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200">
                          <a:cs typeface="Times New Roman" panose="02020603050405020304" pitchFamily="18" charset="0"/>
                        </a:rPr>
                        <a:t>INTERVAL</a:t>
                      </a:r>
                      <a:endParaRPr lang="en-US" altLang="zh-CN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200" dirty="0">
                          <a:cs typeface="Times New Roman" panose="02020603050405020304" pitchFamily="18" charset="0"/>
                        </a:rPr>
                        <a:t>时间间隔类型</a:t>
                      </a:r>
                      <a:endParaRPr lang="zh-CN" altLang="en-US" sz="12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25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模式与表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2563" name="Rectangle 3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每一个基本表都属于某一个模式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一个模式包含多个基本表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定义基本表所属模式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方法一：在表名中明显地给出模式名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......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/*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模式名为</a:t>
            </a:r>
            <a:r>
              <a:rPr kumimoji="0" 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*/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 </a:t>
            </a:r>
            <a:r>
              <a:rPr kumimoji="0" 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Cource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......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table </a:t>
            </a:r>
            <a:r>
              <a:rPr kumimoji="0" 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......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方法二：在创建模式语句中同时创建表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方法三：设置所属的模式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Arial" panose="020B0604020202020204" pitchFamily="34" charset="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23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概述（续）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6724" name="Rectangle 1027"/>
          <p:cNvSpPr>
            <a:spLocks noGrp="1"/>
          </p:cNvSpPr>
          <p:nvPr>
            <p:ph type="body" idx="1"/>
          </p:nvPr>
        </p:nvSpPr>
        <p:spPr>
          <a:xfrm>
            <a:off x="827088" y="1295400"/>
            <a:ext cx="7859713" cy="50292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3.1.1  SQL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的产生与发展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3.1.2 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的特点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3.1.3 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的基本概念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7172" name="img_7063449" descr="t01982e0291c6a1d93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4876800"/>
            <a:ext cx="20955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56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修改基本表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5635" name="Rectangle 3"/>
          <p:cNvSpPr>
            <a:spLocks noGrp="1"/>
          </p:cNvSpPr>
          <p:nvPr>
            <p:ph type="body" idx="1"/>
          </p:nvPr>
        </p:nvSpPr>
        <p:spPr>
          <a:xfrm>
            <a:off x="539750" y="1268413"/>
            <a:ext cx="8785225" cy="39592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ALTER TABLE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 ADD[COLUMN]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新列名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数据类型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[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完整性约束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]</a:t>
            </a:r>
            <a:endParaRPr kumimoji="0" lang="en-US" altLang="zh-CN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 ADD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表级完整性约束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 DROP [ COLUMN ]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[CASCADE| RESTRICT] ]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 DROP CONSTRAINT&lt;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完整性约束名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 RESTRICT | CASCADE ]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]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[ALTER COLUMN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数据类型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]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6658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修改基本表（续）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6659" name="内容占位符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48958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是要修改的基本表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ADD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子句用于增加新列、新的列级完整性约束条件和新的表级完整性约束条件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 COLUMN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子句用于删除表中的列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如果指定了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CASCADE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短语，则自动删除引用了该列的其他对象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如果指定了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RESTRICT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短语，则如果该列被其他对象引用，关系数据库管理系统将拒绝删除该列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 CONSTRAINT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子句用于删除指定的完整性约束条件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ALTER COLUMN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子句用于修改原有的列定义，包括修改列名和数据类型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1800" b="1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1600" b="1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1600" b="1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修改基本表（续）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7683" name="Rectangle 3"/>
          <p:cNvSpPr>
            <a:spLocks noGrp="1"/>
          </p:cNvSpPr>
          <p:nvPr>
            <p:ph type="body" idx="1"/>
          </p:nvPr>
        </p:nvSpPr>
        <p:spPr>
          <a:xfrm>
            <a:off x="0" y="1098550"/>
            <a:ext cx="8820150" cy="5097463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3.8]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向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表增加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入学时间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列，其数据类型为日期型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ALTER TABLE Student ADD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S_entrance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DATE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不管基本表中原来是否已有数据，新增加的列一律为空值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87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修改基本表（续）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8707" name="Rectangle 3"/>
          <p:cNvSpPr>
            <a:spLocks noGrp="1"/>
          </p:cNvSpPr>
          <p:nvPr>
            <p:ph type="body" idx="1"/>
          </p:nvPr>
        </p:nvSpPr>
        <p:spPr>
          <a:xfrm>
            <a:off x="323850" y="1098550"/>
            <a:ext cx="8362950" cy="509746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3.9]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将年龄的数据类型由字符型（假设原来的数据类型是字符型）改为整数。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ALTER TABLE Student ALTER COLUMN Sage INT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3.10]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增加课程名称必须取唯一值的约束条件。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ALTER TABLE Course ADD UNIQUE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73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5.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删除基本表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9731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534400" cy="51276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 TABLE 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［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RESTRICT| CASCADE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］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RESTRICT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：删除表是有限制的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欲删除的基本表不能被其他表的约束所引用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如果存在依赖该表的对象，则此表不能被删除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CASCADE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：删除该表没有限制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在删除基本表的同时，相关的依赖对象一起删除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删除基本表（续）</a:t>
            </a: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0755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3.11]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删除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 TABLE  Student  CASCADE;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基本表定义被删除，数据被删除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表上建立的索引、视图、触发器等一般也将被删除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17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删除基本表（续）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1779" name="Rectangle 3"/>
          <p:cNvSpPr>
            <a:spLocks noGrp="1"/>
          </p:cNvSpPr>
          <p:nvPr>
            <p:ph type="body" idx="1"/>
          </p:nvPr>
        </p:nvSpPr>
        <p:spPr>
          <a:xfrm>
            <a:off x="107950" y="1098550"/>
            <a:ext cx="9036050" cy="542766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3.12 ]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若表上建有视图，选择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RESTRICT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时表不能删除;选择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CASCADE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时可以删除表，视图也自动删除。	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VIEW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IS_Student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AS 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FROM  Student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    WHERE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='IS'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 TABLE Student RESTRICT;   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--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ERROR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 cannot drop table Student because other objects depend on it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28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删除基本表（续）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2803" name="Rectangle 3"/>
          <p:cNvSpPr>
            <a:spLocks noGrp="1"/>
          </p:cNvSpPr>
          <p:nvPr>
            <p:ph type="body" idx="1"/>
          </p:nvPr>
        </p:nvSpPr>
        <p:spPr>
          <a:xfrm>
            <a:off x="457200" y="1052513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续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如果选择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CASCADE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时可以删除表，视图也自动被删除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 TABLE Student CASCADE; 	   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--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NOTICE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 drop cascades to view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IS_Student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 FROM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IS_Student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--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ERROR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 relation "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IS_Student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" does not exist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删除基本表（续）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2226" name="Rectangle 5"/>
          <p:cNvSpPr/>
          <p:nvPr/>
        </p:nvSpPr>
        <p:spPr>
          <a:xfrm>
            <a:off x="1827213" y="1927225"/>
            <a:ext cx="295275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Line 167"/>
          <p:cNvSpPr/>
          <p:nvPr/>
        </p:nvSpPr>
        <p:spPr>
          <a:xfrm>
            <a:off x="4598988" y="2292350"/>
            <a:ext cx="0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3920" name="表格 333919"/>
          <p:cNvGraphicFramePr/>
          <p:nvPr/>
        </p:nvGraphicFramePr>
        <p:xfrm>
          <a:off x="388938" y="1196975"/>
          <a:ext cx="8575675" cy="5359400"/>
        </p:xfrm>
        <a:graphic>
          <a:graphicData uri="http://schemas.openxmlformats.org/drawingml/2006/table">
            <a:tbl>
              <a:tblPr/>
              <a:tblGrid>
                <a:gridCol w="434975"/>
                <a:gridCol w="2900363"/>
                <a:gridCol w="615950"/>
                <a:gridCol w="520700"/>
                <a:gridCol w="742950"/>
                <a:gridCol w="746125"/>
                <a:gridCol w="684212"/>
                <a:gridCol w="755650"/>
                <a:gridCol w="1174750"/>
              </a:tblGrid>
              <a:tr h="1081088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序</a:t>
                      </a:r>
                      <a:endParaRPr lang="zh-CN" altLang="en-US" sz="1800" dirty="0"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号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标准及主流数据库</a:t>
                      </a:r>
                      <a:endParaRPr lang="zh-CN" altLang="en-US" sz="1800"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的处理方式</a:t>
                      </a:r>
                      <a:endParaRPr lang="zh-CN" altLang="en-US" sz="1800" dirty="0"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依赖基本表</a:t>
                      </a:r>
                      <a:endParaRPr lang="zh-CN" altLang="en-US" sz="1800"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的对象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SQL2011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 err="1">
                          <a:cs typeface="Times New Roman" panose="02020603050405020304" pitchFamily="18" charset="0"/>
                        </a:rPr>
                        <a:t>Kingbase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 ES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Oracle 12c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MS SQL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Server 2012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7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R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R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dirty="0"/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dirty="0"/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索引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无规定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视图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保留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保留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保留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600"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zh-CN" altLang="en-US" sz="1600" dirty="0"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>
                          <a:cs typeface="Times New Roman" panose="02020603050405020304" pitchFamily="18" charset="0"/>
                        </a:rPr>
                        <a:t>PRIMARY KEY</a:t>
                      </a:r>
                      <a:r>
                        <a:rPr lang="zh-CN" altLang="en-US" sz="1600" dirty="0"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lang="zh-CN" altLang="en-US" sz="1600" dirty="0">
                          <a:cs typeface="Times New Roman" panose="02020603050405020304" pitchFamily="18" charset="0"/>
                        </a:rPr>
                        <a:t>（只含该表的列）</a:t>
                      </a:r>
                      <a:r>
                        <a:rPr lang="en-US" altLang="zh-CN" sz="1600">
                          <a:cs typeface="Times New Roman" panose="02020603050405020304" pitchFamily="18" charset="0"/>
                        </a:rPr>
                        <a:t>NOT NULL </a:t>
                      </a:r>
                      <a:r>
                        <a:rPr lang="zh-CN" altLang="en-US" sz="1600" dirty="0">
                          <a:cs typeface="Times New Roman" panose="02020603050405020304" pitchFamily="18" charset="0"/>
                        </a:rPr>
                        <a:t>等约束</a:t>
                      </a:r>
                      <a:endParaRPr lang="zh-CN" altLang="en-US" sz="1600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cs typeface="Times New Roman" panose="02020603050405020304" pitchFamily="18" charset="0"/>
                        </a:rPr>
                        <a:t>外码</a:t>
                      </a:r>
                      <a:r>
                        <a:rPr lang="en-US" altLang="zh-CN" sz="1600"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altLang="zh-CN" sz="160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触发器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TRIGGER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函数或存储过程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保留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保留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保留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保留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1800">
                        <a:cs typeface="Times New Roman" panose="02020603050405020304" pitchFamily="18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保留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15" name="Text Box 873"/>
          <p:cNvSpPr txBox="1"/>
          <p:nvPr/>
        </p:nvSpPr>
        <p:spPr>
          <a:xfrm>
            <a:off x="220663" y="868363"/>
            <a:ext cx="698023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buSzTx/>
              <a:buFont typeface="Arial" panose="020B0604020202020204" pitchFamily="34" charset="0"/>
            </a:pPr>
            <a:r>
              <a:rPr lang="en-US" altLang="zh-CN" sz="2000" b="1" dirty="0">
                <a:latin typeface="微软雅黑" panose="020B0503020204020204" pitchFamily="34" charset="-122"/>
                <a:ea typeface="宋体" panose="02010600030101010101" pitchFamily="2" charset="-122"/>
              </a:rPr>
              <a:t>DROP TABLE</a:t>
            </a:r>
            <a:r>
              <a:rPr lang="zh-CN" altLang="en-US" sz="2000" b="1" dirty="0">
                <a:latin typeface="微软雅黑" panose="020B0503020204020204" pitchFamily="34" charset="-122"/>
                <a:ea typeface="宋体" panose="02010600030101010101" pitchFamily="2" charset="-122"/>
              </a:rPr>
              <a:t>时，</a:t>
            </a:r>
            <a:r>
              <a:rPr lang="en-US" altLang="zh-CN" sz="2000" b="1" dirty="0">
                <a:latin typeface="微软雅黑" panose="020B0503020204020204" pitchFamily="34" charset="-122"/>
                <a:ea typeface="宋体" panose="02010600030101010101" pitchFamily="2" charset="-122"/>
              </a:rPr>
              <a:t>SQL2011 </a:t>
            </a:r>
            <a:r>
              <a:rPr lang="zh-CN" altLang="en-US" sz="2000" b="1" dirty="0">
                <a:latin typeface="微软雅黑" panose="020B0503020204020204" pitchFamily="34" charset="-122"/>
                <a:ea typeface="宋体" panose="02010600030101010101" pitchFamily="2" charset="-122"/>
              </a:rPr>
              <a:t>与 </a:t>
            </a:r>
            <a:r>
              <a:rPr lang="en-US" altLang="zh-CN" sz="2000" b="1" dirty="0">
                <a:latin typeface="微软雅黑" panose="020B0503020204020204" pitchFamily="34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微软雅黑" panose="020B0503020204020204" pitchFamily="34" charset="-122"/>
                <a:ea typeface="宋体" panose="02010600030101010101" pitchFamily="2" charset="-122"/>
              </a:rPr>
              <a:t>RDBMS</a:t>
            </a:r>
            <a:r>
              <a:rPr lang="zh-CN" altLang="en-US" sz="2000" b="1" dirty="0">
                <a:latin typeface="微软雅黑" panose="020B0503020204020204" pitchFamily="34" charset="-122"/>
                <a:ea typeface="宋体" panose="02010600030101010101" pitchFamily="2" charset="-122"/>
              </a:rPr>
              <a:t>的处理策略比较</a:t>
            </a:r>
            <a:endParaRPr lang="zh-CN" altLang="en-US" sz="2000" b="1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2316" name="Rectangle 876"/>
          <p:cNvSpPr/>
          <p:nvPr/>
        </p:nvSpPr>
        <p:spPr>
          <a:xfrm>
            <a:off x="250825" y="5876925"/>
            <a:ext cx="8893175" cy="561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10000"/>
              </a:lnSpc>
              <a:buFont typeface="Arial" panose="020B0604020202020204" pitchFamily="34" charset="0"/>
            </a:pP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RESTRICT , C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CASCADE</a:t>
            </a:r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'×'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表示不能删除基本表，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'√'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表示能删除基本表，‘保留’表示删除基本表后，还保留依赖对象 </a:t>
            </a:r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317" name="直接连接符 14"/>
          <p:cNvCxnSpPr/>
          <p:nvPr/>
        </p:nvCxnSpPr>
        <p:spPr>
          <a:xfrm>
            <a:off x="827088" y="1196975"/>
            <a:ext cx="2881312" cy="1368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48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3.3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数据定义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4851" name="Rectangle 3"/>
          <p:cNvSpPr>
            <a:spLocks noGrp="1"/>
          </p:cNvSpPr>
          <p:nvPr>
            <p:ph type="body" idx="1"/>
          </p:nvPr>
        </p:nvSpPr>
        <p:spPr>
          <a:xfrm>
            <a:off x="611188" y="1295400"/>
            <a:ext cx="8075613" cy="50292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0" i="0" u="none" strike="noStrike" kern="1200" cap="none" spc="0" normalizeH="0" baseline="0" noProof="1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数据字典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46" name="标题 1"/>
          <p:cNvSpPr>
            <a:spLocks noGrp="1"/>
          </p:cNvSpPr>
          <p:nvPr>
            <p:ph type="title" idx="4294967295"/>
          </p:nvPr>
        </p:nvSpPr>
        <p:spPr>
          <a:xfrm>
            <a:off x="457200" y="336550"/>
            <a:ext cx="8229600" cy="669925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标准的进展过程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7788" name="表格 287787"/>
          <p:cNvGraphicFramePr/>
          <p:nvPr/>
        </p:nvGraphicFramePr>
        <p:xfrm>
          <a:off x="817563" y="1557338"/>
          <a:ext cx="7083425" cy="4075113"/>
        </p:xfrm>
        <a:graphic>
          <a:graphicData uri="http://schemas.openxmlformats.org/drawingml/2006/table">
            <a:tbl>
              <a:tblPr/>
              <a:tblGrid>
                <a:gridCol w="2922588"/>
                <a:gridCol w="2038350"/>
                <a:gridCol w="2122487"/>
              </a:tblGrid>
              <a:tr h="4556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/>
                        <a:t>标准</a:t>
                      </a:r>
                      <a:endParaRPr lang="zh-CN" altLang="en-US" sz="2000" dirty="0"/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/>
                        <a:t>大致页数 </a:t>
                      </a:r>
                      <a:endParaRPr lang="zh-CN" altLang="en-US" sz="2000" dirty="0"/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/>
                        <a:t>发布日期</a:t>
                      </a:r>
                      <a:endParaRPr lang="zh-CN" altLang="en-US" sz="2000" dirty="0"/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8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SQL/86</a:t>
                      </a:r>
                      <a:endParaRPr lang="en-US" altLang="zh-CN" sz="200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1986.10</a:t>
                      </a:r>
                      <a:r>
                        <a:rPr lang="zh-CN" altLang="en-US" dirty="0"/>
                        <a:t>基本集 </a:t>
                      </a:r>
                      <a:endParaRPr lang="en-US" altLang="zh-CN"/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8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SQL/89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（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FIPS 127-1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）</a:t>
                      </a:r>
                      <a:endParaRPr lang="zh-CN" altLang="en-US" sz="200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120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页 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1989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zh-CN" altLang="en-US" dirty="0"/>
                        <a:t>标准集 </a:t>
                      </a:r>
                      <a:endParaRPr lang="zh-CN" altLang="en-US" dirty="0"/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8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SQL/92</a:t>
                      </a:r>
                      <a:endParaRPr lang="en-US" altLang="zh-CN" sz="200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622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页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1992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zh-CN" altLang="en-US" dirty="0"/>
                        <a:t>完全集 </a:t>
                      </a:r>
                      <a:endParaRPr lang="zh-CN" altLang="en-US" dirty="0"/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SQL99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（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SQL 3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）</a:t>
                      </a:r>
                      <a:endParaRPr lang="zh-CN" altLang="en-US" sz="200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1700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页 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1999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年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SQL2003</a:t>
                      </a:r>
                      <a:endParaRPr lang="en-US" altLang="zh-CN" sz="200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3600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页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sz="200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2003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年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SQL2008</a:t>
                      </a:r>
                      <a:endParaRPr lang="en-US" altLang="zh-CN" sz="200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3777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页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2006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年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175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SQL2011</a:t>
                      </a:r>
                      <a:endParaRPr lang="en-US" altLang="zh-CN" sz="200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2010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年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3" marR="9144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232" name="Rectangle 3"/>
          <p:cNvSpPr txBox="1"/>
          <p:nvPr/>
        </p:nvSpPr>
        <p:spPr>
          <a:xfrm>
            <a:off x="250825" y="5589588"/>
            <a:ext cx="8893175" cy="719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目前，没有一个数据库系统能够支持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标准的所有概念和特性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索引的建立与删除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5875" name="Rectangle 3"/>
          <p:cNvSpPr>
            <a:spLocks noGrp="1"/>
          </p:cNvSpPr>
          <p:nvPr>
            <p:ph type="body" idx="1"/>
          </p:nvPr>
        </p:nvSpPr>
        <p:spPr>
          <a:xfrm>
            <a:off x="457200" y="1022350"/>
            <a:ext cx="8229600" cy="49276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建立索引的目的：加快查询速度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关系数据库管理系统中常见索引：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顺序文件上的索引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树索引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散列（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hash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位图索引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特点：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树索引具有动态平衡的优点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HASH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索引具有查找速度快的特点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68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索  引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6899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谁可以建立索引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数据库管理员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 表的属主（即建立表的人）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谁维护索引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关系数据库管理系统自动完成 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使用索引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关系数据库管理系统自动选择合适的索引作为存取路径，用户不必也不能显式地选择索引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建立索引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7923" name="Rectangle 3"/>
          <p:cNvSpPr>
            <a:spLocks noGrp="1"/>
          </p:cNvSpPr>
          <p:nvPr>
            <p:ph type="body" idx="1"/>
          </p:nvPr>
        </p:nvSpPr>
        <p:spPr>
          <a:xfrm>
            <a:off x="252413" y="1100138"/>
            <a:ext cx="8712200" cy="5354638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语句格式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[UNIQUE] [CLUSTER]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INDEX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ON 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&gt;(&lt;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次序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&gt;][,&lt;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次序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 ]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…)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要建索引的基本表的名字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索引：可以建立在该表的一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或多列上，各列名之间用逗号分隔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次序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指定索引值的排列次序，升序：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，降序：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DESC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。缺省值：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ASC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UNIQUE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此索引的每一个索引值只对应唯一的数据记录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CLUSTER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表示要建立的索引是聚簇索引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946" name="Rectangle 2"/>
          <p:cNvSpPr>
            <a:spLocks noGrp="1"/>
          </p:cNvSpPr>
          <p:nvPr>
            <p:ph type="title" idx="4294967295"/>
          </p:nvPr>
        </p:nvSpPr>
        <p:spPr>
          <a:xfrm>
            <a:off x="815975" y="-33337"/>
            <a:ext cx="8229600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建立索引（续）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8947" name="Rectangle 3"/>
          <p:cNvSpPr>
            <a:spLocks noGrp="1"/>
          </p:cNvSpPr>
          <p:nvPr>
            <p:ph type="body" idx="1"/>
          </p:nvPr>
        </p:nvSpPr>
        <p:spPr>
          <a:xfrm>
            <a:off x="107950" y="982663"/>
            <a:ext cx="8937625" cy="5095875"/>
          </a:xfrm>
        </p:spPr>
        <p:txBody>
          <a:bodyPr vert="horz" wrap="square" lIns="91440" tIns="45720" rIns="91440" bIns="45720" anchor="t"/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3.13]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为学生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课程数据库中的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三个表建立索引。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表按学号升序建唯一索引，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表按课程号升序建唯一索引，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表按学号升序和课程号降序建唯一索引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UNIQUE INDEX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ON 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UNIQUE INDEX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ON Course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CREATE UNIQUE INDEX 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ON SC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ASC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DESC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9970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修改索引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99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ALTER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INDEX 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旧索引名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RENAME TO 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新索引名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3.14]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表的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索引名改为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SCSno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ALTER INDEX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RENAME TO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09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删除索引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0995" name="Rectangle 3"/>
          <p:cNvSpPr>
            <a:spLocks noGrp="1"/>
          </p:cNvSpPr>
          <p:nvPr>
            <p:ph type="body" idx="1"/>
          </p:nvPr>
        </p:nvSpPr>
        <p:spPr>
          <a:xfrm>
            <a:off x="539750" y="1268413"/>
            <a:ext cx="7772400" cy="41148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INDEX 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删除索引时，系统会从数据字典中删去有关该索引的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描述。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3.15]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删除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表的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DROP INDEX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20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3.3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数据定义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2019" name="Rectangle 3"/>
          <p:cNvSpPr>
            <a:spLocks noGrp="1"/>
          </p:cNvSpPr>
          <p:nvPr>
            <p:ph type="body" idx="1"/>
          </p:nvPr>
        </p:nvSpPr>
        <p:spPr>
          <a:xfrm>
            <a:off x="611188" y="1295400"/>
            <a:ext cx="8075613" cy="50292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数据字典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3042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数据字典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304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数据字典是关系数据库管理系统内部的一组系统表，它记录了数据库中所有定义信息：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关系模式定义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视图定义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索引定义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完整性约束定义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各类用户对数据库的操作权限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统计信息等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关系数据库管理系统在执行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的数据定义语句时，实际上就是在更新数据字典表中的相应信息。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第三章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关系数据库标准语言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SQL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44067" name="Rectangle 3"/>
          <p:cNvSpPr>
            <a:spLocks noGrp="1"/>
          </p:cNvSpPr>
          <p:nvPr>
            <p:ph type="body" idx="1"/>
          </p:nvPr>
        </p:nvSpPr>
        <p:spPr>
          <a:xfrm>
            <a:off x="971550" y="1198563"/>
            <a:ext cx="6508750" cy="446405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概述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学生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课程数据库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数据定义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66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50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5091" name="Rectangle 3"/>
          <p:cNvSpPr>
            <a:spLocks noGrp="1"/>
          </p:cNvSpPr>
          <p:nvPr>
            <p:ph type="body" idx="1"/>
          </p:nvPr>
        </p:nvSpPr>
        <p:spPr>
          <a:xfrm>
            <a:off x="288925" y="1052513"/>
            <a:ext cx="9178925" cy="48895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语句格式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[ALL|DISTINCT]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目标列表达式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目标列表达式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&gt;]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…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表名或视图名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&gt;[,&lt;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表名或视图名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]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…|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语句)     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[AS]&lt;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别名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191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条件表达式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]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191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GROUP BY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1&gt; [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HAVING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条件表达式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] ]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191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ORDER BY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2&gt; [ ASC|DESC ] ]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191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8770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3.1 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概述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8771" name="Rectangle 1027"/>
          <p:cNvSpPr>
            <a:spLocks noGrp="1"/>
          </p:cNvSpPr>
          <p:nvPr>
            <p:ph type="body" idx="1"/>
          </p:nvPr>
        </p:nvSpPr>
        <p:spPr>
          <a:xfrm>
            <a:off x="684213" y="1295400"/>
            <a:ext cx="8002588" cy="50292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3.1.1  SQL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的产生与发展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3.1.2 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的特点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3.1.3  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的基本概念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6114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6115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362950" cy="4997450"/>
          </a:xfrm>
        </p:spPr>
        <p:txBody>
          <a:bodyPr vert="horz" wrap="square" lIns="91440" tIns="45720" rIns="91440" bIns="45720" anchor="t"/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子句：指定要显示的属性列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子句：指定查询对象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基本表或视图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子句：指定查询条件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GROUP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子句：对查询结果按指定列的值分组，该属性列值相等的元组为一个组。通常会在每组中作用聚集函数。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HAVING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短语：只有满足指定条件的组才予以输出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ORDER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子句：对查询结果表按指定列值的升序或降序排序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71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数据查询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7139" name="Rectangle 3"/>
          <p:cNvSpPr>
            <a:spLocks noGrp="1"/>
          </p:cNvSpPr>
          <p:nvPr>
            <p:ph type="body" idx="1"/>
          </p:nvPr>
        </p:nvSpPr>
        <p:spPr>
          <a:xfrm>
            <a:off x="827088" y="1268413"/>
            <a:ext cx="6107113" cy="4038600"/>
          </a:xfrm>
        </p:spPr>
        <p:txBody>
          <a:bodyPr vert="horz" wrap="square" lIns="91440" tIns="45720" rIns="91440" bIns="45720" anchor="t"/>
          <a:p>
            <a:pPr marL="0" marR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单表查询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连接查询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集合查询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基于派生表的查询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3.4.6 Select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语句的一般形式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3.4.1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单表查询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8163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查询仅涉及一个表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选择表中的若干列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选择表中的若干元组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3.ORDER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聚集函数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5.GROUP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91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1.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选择表中的若干列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9187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查询指定列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3.16]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查询全体学生的学号与姓名。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FROM 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3.17]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查询全体学生的姓名、学号、所在系。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FROM Student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02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选择表中的若干列（续）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0211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查询全部列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选出所有属性列：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600200" marR="0" lvl="3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在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SELECT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关键字后面列出所有列名 </a:t>
            </a:r>
            <a:endParaRPr kumimoji="0" lang="zh-CN" altLang="en-US" sz="22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600200" marR="0" lvl="3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将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目标列表达式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&gt;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指定为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FF00FF"/>
                </a:solidFill>
                <a:latin typeface="Arial" panose="020B0604020202020204" pitchFamily="34" charset="0"/>
                <a:ea typeface="+mn-ea"/>
                <a:cs typeface="+mn-cs"/>
              </a:rPr>
              <a:t> *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3.18]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查询全体学生的详细记录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*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1234" name="Rectangle 3"/>
          <p:cNvSpPr>
            <a:spLocks noGrp="1"/>
          </p:cNvSpPr>
          <p:nvPr>
            <p:ph type="body" idx="1"/>
          </p:nvPr>
        </p:nvSpPr>
        <p:spPr>
          <a:xfrm>
            <a:off x="479425" y="1098550"/>
            <a:ext cx="8229600" cy="54260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查询经过计算的值（计算列）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目标列表达式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不仅可以为表中的属性列，也可以是表达式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3.19]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查全体学生的姓名及其出生年份。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2014-Sage 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/*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假设当时为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2014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年*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输出结果：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2014-Sage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李勇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1994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刘晨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1995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王敏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1996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张立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1995 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5123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查询经过计算的值（续）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9635" name="Line 6"/>
          <p:cNvSpPr/>
          <p:nvPr/>
        </p:nvSpPr>
        <p:spPr>
          <a:xfrm>
            <a:off x="1403350" y="4797425"/>
            <a:ext cx="23764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2258" name="Rectangle 3"/>
          <p:cNvSpPr>
            <a:spLocks noGrp="1"/>
          </p:cNvSpPr>
          <p:nvPr>
            <p:ph type="body" idx="1"/>
          </p:nvPr>
        </p:nvSpPr>
        <p:spPr>
          <a:xfrm>
            <a:off x="179388" y="981075"/>
            <a:ext cx="8280400" cy="521335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3.20]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查询全体学生的姓名、出生年份和所在的院系，要求用小写字母表示系名。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,2014-Sage,LOWER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Student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输出结果：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'Year of Birth:'  2014-Sage   LOWER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李勇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   1994       	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刘晨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   1995       	</a:t>
            </a:r>
            <a:r>
              <a:rPr kumimoji="0" lang="en-US" altLang="zh-CN" sz="18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王敏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   1996       	ma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张立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   1995      	is 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5225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查询经过计算的值（续）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0659" name="Line 4"/>
          <p:cNvSpPr/>
          <p:nvPr/>
        </p:nvSpPr>
        <p:spPr>
          <a:xfrm>
            <a:off x="827088" y="4219575"/>
            <a:ext cx="57610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3282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使用列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别名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改变查询结果的列标题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'Year of Birth: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BIRTH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2014-Sage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D75B5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BIRTHDAY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LOWER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DEPARTMENT</a:t>
            </a:r>
            <a:endParaRPr kumimoji="0" lang="en-US" altLang="zh-CN" sz="2000" b="0" i="0" u="none" strike="noStrike" kern="1200" cap="none" spc="0" normalizeH="0" baseline="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FROM Student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输出结果：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NAME      BIRTH         BIRTHDAY   DEPARTMENT</a:t>
            </a:r>
            <a:endParaRPr kumimoji="0" lang="en-US" altLang="zh-CN" sz="1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李勇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   1994          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刘晨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   1995          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王敏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   1996             ma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张立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Year of Birth:    1995             is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5328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查询经过计算的值（续）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683" name="Line 4"/>
          <p:cNvSpPr/>
          <p:nvPr/>
        </p:nvSpPr>
        <p:spPr>
          <a:xfrm>
            <a:off x="1260475" y="4006850"/>
            <a:ext cx="5400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43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3.4.1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单表查询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4307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查询仅涉及一个表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选择表中的若干元组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3.ORDER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聚集函数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5.GROUP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5330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消除取值重复的行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如果没有指定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DISTINCT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关键词，则缺省为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3.21]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查询选修了课程的学生学号。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FROM 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等价于：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ALL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FROM 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执行上面的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语句后，结果为：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  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201215121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201215121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201215121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201215122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201215122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5533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选择表中的若干元组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3731" name="Line 4"/>
          <p:cNvSpPr/>
          <p:nvPr/>
        </p:nvSpPr>
        <p:spPr>
          <a:xfrm>
            <a:off x="3851275" y="4651375"/>
            <a:ext cx="20161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7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3.1.2 SQL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的特点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9795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53546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1. 综合统一</a:t>
            </a:r>
            <a:endParaRPr kumimoji="0" lang="en-US" altLang="zh-CN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集数据定义语言（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DDL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），数据操纵语言（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DML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），数据控制语言（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DCL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）功能于一体。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可以独立完成数据库生命周期中的全部活动：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定义和修改、删除关系模式，定义和删除视图，插入数据，建立数据库;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对数据库中的数据进行查询和更新;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数据库重构和维护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数据库安全性、完整性控制，以及事务控制</a:t>
            </a:r>
            <a:endParaRPr kumimoji="0" lang="zh-CN" altLang="en-US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嵌入式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和动态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定义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用户数据库投入运行后，可根据需要随时逐步修改模式，不影响数据库的运行。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数据操作符统一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6354" name="Rectangle 2"/>
          <p:cNvSpPr>
            <a:spLocks noGrp="1"/>
          </p:cNvSpPr>
          <p:nvPr>
            <p:ph type="title" idx="4294967295"/>
          </p:nvPr>
        </p:nvSpPr>
        <p:spPr>
          <a:xfrm>
            <a:off x="815975" y="-33337"/>
            <a:ext cx="8229600" cy="11318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消除取值重复的行（续）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6355" name="Rectangle 3"/>
          <p:cNvSpPr>
            <a:spLocks noGrp="1"/>
          </p:cNvSpPr>
          <p:nvPr>
            <p:ph type="body" idx="1"/>
          </p:nvPr>
        </p:nvSpPr>
        <p:spPr>
          <a:xfrm>
            <a:off x="539750" y="1412875"/>
            <a:ext cx="8375650" cy="45307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指定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DISTINCT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关键词，去掉表中重复的行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DISTINCT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执行结果：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201215121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201215122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4755" name="Line 4"/>
          <p:cNvSpPr/>
          <p:nvPr/>
        </p:nvSpPr>
        <p:spPr>
          <a:xfrm>
            <a:off x="3924300" y="4292600"/>
            <a:ext cx="22320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73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98463"/>
            <a:ext cx="7391400" cy="43338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（2）查询满足条件的元组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5778" name="Rectangle 4"/>
          <p:cNvSpPr/>
          <p:nvPr/>
        </p:nvSpPr>
        <p:spPr>
          <a:xfrm>
            <a:off x="1143000" y="1752600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5"/>
          <p:cNvSpPr/>
          <p:nvPr/>
        </p:nvSpPr>
        <p:spPr>
          <a:xfrm>
            <a:off x="1371600" y="1752600"/>
            <a:ext cx="7010400" cy="1371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7381" name="内容占位符 357380"/>
          <p:cNvGraphicFramePr/>
          <p:nvPr>
            <p:ph idx="1"/>
          </p:nvPr>
        </p:nvGraphicFramePr>
        <p:xfrm>
          <a:off x="250825" y="2060575"/>
          <a:ext cx="8640763" cy="3090863"/>
        </p:xfrm>
        <a:graphic>
          <a:graphicData uri="http://schemas.openxmlformats.org/drawingml/2006/table">
            <a:tbl>
              <a:tblPr/>
              <a:tblGrid>
                <a:gridCol w="2305050"/>
                <a:gridCol w="6335713"/>
              </a:tblGrid>
              <a:tr h="482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查 询 条 件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谓    词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比    较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sz="1800" dirty="0"/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lang="zh-CN" altLang="en-US" sz="1800" dirty="0"/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上述比较运算符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确定范围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NOT BETWEEN AND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确定集合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NOT IN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字符匹配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NOT LIKE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空    值</a:t>
                      </a: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lang="zh-CN" altLang="en-US" sz="1800" dirty="0"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>
                          <a:cs typeface="Times New Roman" panose="02020603050405020304" pitchFamily="18" charset="0"/>
                        </a:rPr>
                        <a:t>IS NOT NULL</a:t>
                      </a:r>
                      <a:endParaRPr lang="en-US" altLang="zh-CN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/>
                        <a:t>多重条件（逻辑运算）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1800"/>
                        <a:t>AND</a:t>
                      </a:r>
                      <a:r>
                        <a:rPr lang="zh-CN" altLang="en-US" sz="1800" dirty="0"/>
                        <a:t>, </a:t>
                      </a:r>
                      <a:r>
                        <a:rPr lang="en-US" altLang="zh-CN" sz="1800"/>
                        <a:t>OR</a:t>
                      </a:r>
                      <a:r>
                        <a:rPr lang="zh-CN" altLang="en-US" sz="1800" dirty="0"/>
                        <a:t>, </a:t>
                      </a:r>
                      <a:r>
                        <a:rPr lang="en-US" altLang="zh-CN" sz="1800"/>
                        <a:t>NOT</a:t>
                      </a:r>
                      <a:endParaRPr lang="en-US" alt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06" name="Text Box 182"/>
          <p:cNvSpPr txBox="1"/>
          <p:nvPr/>
        </p:nvSpPr>
        <p:spPr>
          <a:xfrm>
            <a:off x="2516188" y="1412875"/>
            <a:ext cx="31083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buFont typeface="Arial" panose="020B0604020202020204" pitchFamily="34" charset="0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3.6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常用的查询条件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①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比较大小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8403" name="Rectangle 3"/>
          <p:cNvSpPr>
            <a:spLocks noGrp="1"/>
          </p:cNvSpPr>
          <p:nvPr>
            <p:ph type="body" idx="1"/>
          </p:nvPr>
        </p:nvSpPr>
        <p:spPr>
          <a:xfrm>
            <a:off x="468313" y="1054100"/>
            <a:ext cx="8075613" cy="48958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3.22]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查询计算机科学系全体学生的名单。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   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=‘CS’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3.23]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查询所有年龄在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岁以下的学生姓名及其年龄。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    Student   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WHERE  Sage &lt; 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3.24]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查询考试成绩有不及格的学生的学号。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DISTINCT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 SC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Grade&lt;60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94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② 确定范围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9427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686800" cy="53562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BETWEEN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AND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…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NOT BETWEEN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AND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…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3.25]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查询年龄在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20~23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岁（包括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岁）之间的学生的姓名、系别和年龄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  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  Sage BETWEEN 20 AND 23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3.26]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查询年龄不在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20~23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岁之间的学生姓名、系别和年龄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   FROM  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     WHERE Sage NOT BETWEEN 20 AND 23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04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③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确定集合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0451" name="Rectangle 3"/>
          <p:cNvSpPr>
            <a:spLocks noGrp="1"/>
          </p:cNvSpPr>
          <p:nvPr>
            <p:ph type="body" idx="1"/>
          </p:nvPr>
        </p:nvSpPr>
        <p:spPr>
          <a:xfrm>
            <a:off x="539750" y="1054100"/>
            <a:ext cx="8280400" cy="51847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谓词：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 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&gt;,  NOT IN 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  </a:t>
            </a:r>
            <a:endParaRPr kumimoji="0" lang="en-US" altLang="zh-CN" sz="1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27]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查询计算机科学系（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）、数学系（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MA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）和信息系（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）学生的姓名和性别。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FROM  Student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WHERE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'CS','MA’,'IS'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28]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查询既不是计算机科学系、数学系，也不是信息系的学生的姓名和性别。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Student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NOT IN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'IS','MA’,'CS'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④ 字符匹配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1475" name="Rectangle 3"/>
          <p:cNvSpPr>
            <a:spLocks noGrp="1"/>
          </p:cNvSpPr>
          <p:nvPr>
            <p:ph type="body" idx="1"/>
          </p:nvPr>
        </p:nvSpPr>
        <p:spPr>
          <a:xfrm>
            <a:off x="323850" y="1196975"/>
            <a:ext cx="8496300" cy="4495800"/>
          </a:xfrm>
        </p:spPr>
        <p:txBody>
          <a:bodyPr vert="horz" wrap="square" lIns="91440" tIns="45720" rIns="91440" bIns="45720" anchor="t"/>
          <a:p>
            <a:pPr marL="533400" marR="0" indent="-5334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谓词：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[NOT] LIKE  ‘&lt;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匹配串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&gt;’  [ESCAPE ‘ &lt;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换码字符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&gt;’]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匹配串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可以是一个完整的字符串，也可以含有通配符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_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3275" marR="0" lvl="1" indent="-447675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百分号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代表任意长度（长度可以为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）的字符串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203325" marR="0" lvl="2" indent="-447675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例如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a%b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表示以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开头，以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结尾的任意长度的字符串</a:t>
            </a:r>
            <a:endParaRPr kumimoji="0" lang="zh-CN" altLang="en-US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3275" marR="0" lvl="1" indent="-447675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_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下横线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代表任意单个字符。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203325" marR="0" lvl="2" indent="-447675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例如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a_b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表示以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开头，以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结尾的长度为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的任意字符串</a:t>
            </a:r>
            <a:endParaRPr kumimoji="0" lang="zh-CN" altLang="en-US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8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字符匹配（续）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2499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922838"/>
          </a:xfrm>
        </p:spPr>
        <p:txBody>
          <a:bodyPr vert="horz" wrap="square" lIns="91440" tIns="45720" rIns="91440" bIns="45720" anchor="t"/>
          <a:p>
            <a:pPr marL="93345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匹配串为固定字符串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AutoNum type="arabicParenR"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33450" marR="0" lvl="1" indent="-5334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29]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查询学号为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的学生的详细情况。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*    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 Student  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LIKE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‘201215121'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933450" marR="0" lvl="1" indent="-5334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等价于：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* 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Student 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= ' 201215121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35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字符匹配（续）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3523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匹配串为含通配符的字符串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3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3.30]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查询所有姓刘学生的姓名、学号和性别。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LIKE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'刘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3.31]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查询姓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"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欧阳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"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且全名为三个汉字的学生的姓名。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LIKE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欧阳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__'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45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字符匹配（续）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4547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3.32]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查询名字中第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个字为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"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阳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"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字的学生的姓名和学号。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 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LIKE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__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阳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3.33]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查询所有不姓刘的学生姓名、学号和性别。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  Student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NOT LIKE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刘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字符匹配（续）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5571" name="Rectangle 3"/>
          <p:cNvSpPr>
            <a:spLocks noGrp="1"/>
          </p:cNvSpPr>
          <p:nvPr>
            <p:ph type="body" idx="1"/>
          </p:nvPr>
        </p:nvSpPr>
        <p:spPr>
          <a:xfrm>
            <a:off x="457200" y="1185863"/>
            <a:ext cx="8229600" cy="57991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使用换码字符将通配符转义为普通字符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3.34]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DB_Design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课程的课程号和学分。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Ccredit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  Course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LIKE 'DB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5212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\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_Design'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ESCAPE '\ '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3.35]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"DB_"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开头，且倒数第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个字符为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的课程的详细情况。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*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 Course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LIKE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5212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\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_%i_ _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ESCAPE '\ '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99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9999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99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ESCAPE '＼' 表示“ ＼” 为换码字符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9999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3200" b="0" i="0" u="none" strike="noStrike" kern="1200" cap="none" spc="0" normalizeH="0" baseline="0" noProof="1" dirty="0">
              <a:solidFill>
                <a:srgbClr val="85212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99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9999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08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高度非过程化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0819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非关系数据模型的数据操纵语言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+mn-ea"/>
                <a:cs typeface="+mn-cs"/>
              </a:rPr>
              <a:t>“</a:t>
            </a:r>
            <a:r>
              <a:rPr kumimoji="0" lang="zh-CN" altLang="en-US" sz="28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面向过程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+mn-ea"/>
                <a:cs typeface="+mn-cs"/>
              </a:rPr>
              <a:t>”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，必须指定存取路径。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只要提出“</a:t>
            </a:r>
            <a:r>
              <a:rPr kumimoji="0" lang="zh-CN" altLang="en-US" sz="2800" b="0" i="0" u="none" strike="noStrike" kern="1200" cap="none" spc="0" normalizeH="0" baseline="0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做什么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”，无须了解存取路径。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存取路径的选择以及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的操作过程由系统自动完成。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70" name="Rectangle 2"/>
          <p:cNvSpPr>
            <a:spLocks noGrp="1"/>
          </p:cNvSpPr>
          <p:nvPr/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zh-CN" altLang="en-US" sz="3600" strike="noStrike" noProof="1" dirty="0">
                <a:latin typeface="+mj-lt"/>
                <a:ea typeface="+mj-ea"/>
                <a:cs typeface="+mj-cs"/>
              </a:rPr>
              <a:t>使用正则表达式</a:t>
            </a:r>
            <a:endParaRPr lang="zh-CN" altLang="en-US" sz="3600" strike="noStrike" noProof="1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65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⑤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涉及空值的查询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6595" name="Rectangle 3"/>
          <p:cNvSpPr>
            <a:spLocks noGrp="1"/>
          </p:cNvSpPr>
          <p:nvPr>
            <p:ph type="body" idx="1"/>
          </p:nvPr>
        </p:nvSpPr>
        <p:spPr>
          <a:xfrm>
            <a:off x="250825" y="955675"/>
            <a:ext cx="8435975" cy="5330825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谓词：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 NULL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或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 NOT NULL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“IS”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不能用 “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=”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代替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3.36]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某些学生选修课程后没有参加考试，所以有选课记录，但没 有考试成绩。查询缺少成绩的学生的学号和相应的课程号。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 SC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Grade IS NULL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3.37]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查所有有成绩的学生学号和课程号。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FROM     SC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WHERE  Grade IS NOT NULL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⑥多重条件查询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7619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逻辑运算符：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AND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来连接多个查询条件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的优先级高于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OR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可以用括号改变优先级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3.38]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查询计算机系年龄在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岁以下的学生姓名。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FROM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'CS' AND Sage&lt;20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多重条件查询（续）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8643" name="Rectangle 3"/>
          <p:cNvSpPr>
            <a:spLocks noGrp="1"/>
          </p:cNvSpPr>
          <p:nvPr>
            <p:ph type="body" idx="1"/>
          </p:nvPr>
        </p:nvSpPr>
        <p:spPr>
          <a:xfrm>
            <a:off x="252413" y="1196975"/>
            <a:ext cx="8856663" cy="47101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改写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3.27]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3.27]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查询计算机科学系（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）、数学系（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MA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）和信息系（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）学生的姓名和性别。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  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'CS ','MA ','IS'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可改写为：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  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CS' OR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MA' OR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'IS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3.4.1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单表查询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9667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查询仅涉及一个表：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选择表中的若干元组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3.ORDER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聚集函数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5.GROUP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3.ORDER BY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ORDER BY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可以按一个或多个属性列排序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升序：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;降序：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DESC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;缺省值为升序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对于空值，排序时显示的次序由具体系统实现来决定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ORDER BY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 （续）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1715" name="Rectangle 3"/>
          <p:cNvSpPr>
            <a:spLocks noGrp="1"/>
          </p:cNvSpPr>
          <p:nvPr>
            <p:ph type="body" idx="1"/>
          </p:nvPr>
        </p:nvSpPr>
        <p:spPr>
          <a:xfrm>
            <a:off x="457200" y="885825"/>
            <a:ext cx="8229600" cy="5256213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3.39]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号课程的学生的学号及其成绩，查询结果按分数降序排列。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   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WHERE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3 '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ORDER BY Grade DESC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3.40]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查询全体学生情况，查询结果按所在系的系号升序排列，同一系中的学生按年龄降序排列。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*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FROM  Student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ORDER BY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 DESC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3.4.1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单表查询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2739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查询仅涉及一个表：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选择表中的若干元组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3.ORDER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聚集函数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5.GROUP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聚集函数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3763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489585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聚集函数：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统计元组个数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COUNT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*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统计一列中值的个数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COUNT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[DISTINCT|</a:t>
            </a:r>
            <a:r>
              <a:rPr kumimoji="0" lang="en-US" altLang="zh-CN" sz="2000" b="0" i="0" u="sng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计算一列值的总和（此列必须为数值型）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SUM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[DISTINCT|</a:t>
            </a:r>
            <a:r>
              <a:rPr kumimoji="0" lang="en-US" altLang="zh-CN" sz="2000" b="0" i="0" u="sng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计算一列值的平均值（此列必须为数值型）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AVG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[DISTINCT|</a:t>
            </a:r>
            <a:r>
              <a:rPr kumimoji="0" lang="en-US" altLang="zh-CN" sz="2000" b="0" i="0" u="sng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求一列中的最大值和最小值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	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MAX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[DISTINCT|</a:t>
            </a:r>
            <a:r>
              <a:rPr kumimoji="0" lang="en-US" altLang="zh-CN" sz="2000" b="0" i="0" u="sng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MIN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[DISTINCT|</a:t>
            </a:r>
            <a:r>
              <a:rPr kumimoji="0" lang="en-US" altLang="zh-CN" sz="2000" b="0" i="0" u="sng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ALL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&lt;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47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聚集函数（续）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4787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4624388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3.41]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查询学生总人数。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COUNT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*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 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endParaRPr kumimoji="0" lang="zh-CN" altLang="en-US" sz="3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3.42]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查询选修了课程的学生人数。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COUNT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DISTINCT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3.43]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计算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号课程的学生平均成绩。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AVG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FROM    SC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' 1 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2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面向集合的操作方式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1843" name="Rectangle 1027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362950" cy="52260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非关系数据模型采用面向记录的操作方式，操作对象是一条记录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采用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集合操作方式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操作对象、查找结果可以是元组的集合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一次插入、删除、更新操作的对象可以是元组的集合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聚集函数 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5811" name="Rectangle 3"/>
          <p:cNvSpPr>
            <a:spLocks noGrp="1"/>
          </p:cNvSpPr>
          <p:nvPr>
            <p:ph type="body" idx="1"/>
          </p:nvPr>
        </p:nvSpPr>
        <p:spPr>
          <a:xfrm>
            <a:off x="142875" y="1098550"/>
            <a:ext cx="9144000" cy="58578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3.44]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号课程的学生最高分数。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MAX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FROM SC</a:t>
            </a:r>
            <a:endParaRPr kumimoji="0" lang="en-US" altLang="zh-CN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='1'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3.45 ]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查询学生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201215012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选修课程的总学分数。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		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SUM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Ccredit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FROM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SC,Course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WHERE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='201215012' AND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SC.Cno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Course.Cno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3.4.1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单表查询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6835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查询仅涉及一个表：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选择表中的若干列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选择表中的若干元组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3.ORDER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聚集函数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5.GROUP BY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7030A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5. GROUP BY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 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7859" name="Rectangle 3"/>
          <p:cNvSpPr>
            <a:spLocks noGrp="1"/>
          </p:cNvSpPr>
          <p:nvPr>
            <p:ph type="body" idx="1"/>
          </p:nvPr>
        </p:nvSpPr>
        <p:spPr>
          <a:xfrm>
            <a:off x="250825" y="1196975"/>
            <a:ext cx="8893175" cy="4408488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GROUP BY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子句分组：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细化聚集函数的作用对象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如果未对查询结果分组，聚集函数将作用于整个查询结果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对查询结果分组后，聚集函数将分别作用于每个组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按指定的一列或多列值分组，值相等的为一组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GROUP BY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8883" name="Rectangle 3"/>
          <p:cNvSpPr>
            <a:spLocks noGrp="1"/>
          </p:cNvSpPr>
          <p:nvPr>
            <p:ph type="body" idx="1"/>
          </p:nvPr>
        </p:nvSpPr>
        <p:spPr>
          <a:xfrm>
            <a:off x="914400" y="1270000"/>
            <a:ext cx="7772400" cy="44958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46]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求各个课程号及相应的选课人数。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COUNT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   SC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GROUP BY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 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查询结果可能为：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COUNT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		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1             22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2             34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		3             44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			4             33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		5             48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8307" name="Line 4"/>
          <p:cNvSpPr/>
          <p:nvPr/>
        </p:nvSpPr>
        <p:spPr>
          <a:xfrm>
            <a:off x="2511425" y="3787775"/>
            <a:ext cx="25638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GROUP BY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9907" name="Rectangle 3"/>
          <p:cNvSpPr>
            <a:spLocks noGrp="1"/>
          </p:cNvSpPr>
          <p:nvPr>
            <p:ph type="body" idx="1"/>
          </p:nvPr>
        </p:nvSpPr>
        <p:spPr>
          <a:xfrm>
            <a:off x="684213" y="1268413"/>
            <a:ext cx="7772400" cy="4495800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47]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查询选修了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门以上课程的学生学号。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FROM  SC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GROUP BY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HAVING  COUNT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*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&gt;3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       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标题 1"/>
          <p:cNvSpPr>
            <a:spLocks noGrp="1"/>
          </p:cNvSpPr>
          <p:nvPr>
            <p:ph type="title" idx="4294967295"/>
          </p:nvPr>
        </p:nvSpPr>
        <p:spPr>
          <a:xfrm>
            <a:off x="457200" y="161925"/>
            <a:ext cx="8229600" cy="868363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GROUP BY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0931" name="内容占位符 2"/>
          <p:cNvSpPr>
            <a:spLocks noGrp="1"/>
          </p:cNvSpPr>
          <p:nvPr>
            <p:ph idx="1"/>
          </p:nvPr>
        </p:nvSpPr>
        <p:spPr>
          <a:xfrm>
            <a:off x="457200" y="784225"/>
            <a:ext cx="8582025" cy="564515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3.48 ]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查询平均成绩大于等于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90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分的学生学号和平均成绩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下面的语句是不对的：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AVG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 SC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WHERE AVG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&gt;=90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GROUP BY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因为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子句中是不能用聚集函数作为条件表达式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正确的查询语句应该是：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AVG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FROM  SC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GROUP BY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endParaRPr kumimoji="0" lang="en-US" altLang="zh-CN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HAVING AVG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Grade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&gt;=90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;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19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GROUP BY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子句（续）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1955" name="Rectangle 3"/>
          <p:cNvSpPr>
            <a:spLocks noGrp="1"/>
          </p:cNvSpPr>
          <p:nvPr>
            <p:ph type="body" idx="1"/>
          </p:nvPr>
        </p:nvSpPr>
        <p:spPr>
          <a:xfrm>
            <a:off x="762000" y="1098550"/>
            <a:ext cx="7772400" cy="46894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HAVING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短语与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子句的区别：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作用对象不同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子句作用于基表或视图，从中选择满足条件的元组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HAVING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短语作用于组，从中选择满足条件的组。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矩形 55297"/>
          <p:cNvSpPr/>
          <p:nvPr/>
        </p:nvSpPr>
        <p:spPr>
          <a:xfrm>
            <a:off x="762000" y="472440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/>
                </a:soli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accent1"/>
              </a:solidFill>
              <a:effectLst>
                <a:outerShdw dist="5388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299" name="副标题 55298"/>
          <p:cNvSpPr>
            <a:spLocks noGrp="1"/>
          </p:cNvSpPr>
          <p:nvPr>
            <p:ph type="subTitle" idx="1"/>
          </p:nvPr>
        </p:nvSpPr>
        <p:spPr>
          <a:xfrm>
            <a:off x="609600" y="5581650"/>
            <a:ext cx="3132138" cy="361950"/>
          </a:xfrm>
        </p:spPr>
        <p:txBody>
          <a:bodyPr anchor="t"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1600" b="1" i="1" u="none" strike="noStrike" kern="1200" cap="none" spc="0" normalizeH="0" baseline="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1600" b="1" i="1" u="none" strike="noStrike" kern="1200" cap="none" spc="0" normalizeH="0" baseline="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50505"/>
      </a:accent4>
      <a:accent5>
        <a:srgbClr val="B2D4EF"/>
      </a:accent5>
      <a:accent6>
        <a:srgbClr val="800280"/>
      </a:accent6>
      <a:hlink>
        <a:srgbClr val="F77A1D"/>
      </a:hlink>
      <a:folHlink>
        <a:srgbClr val="5BBE4E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15151"/>
        </a:accent4>
        <a:accent5>
          <a:srgbClr val="E5D8B3"/>
        </a:accent5>
        <a:accent6>
          <a:srgbClr val="1F85A6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15151"/>
        </a:accent4>
        <a:accent5>
          <a:srgbClr val="BFC1D7"/>
        </a:accent5>
        <a:accent6>
          <a:srgbClr val="7E2D6F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50505"/>
        </a:accent4>
        <a:accent5>
          <a:srgbClr val="B2D4EF"/>
        </a:accent5>
        <a:accent6>
          <a:srgbClr val="800280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50505"/>
      </a:accent4>
      <a:accent5>
        <a:srgbClr val="B2D4EF"/>
      </a:accent5>
      <a:accent6>
        <a:srgbClr val="800280"/>
      </a:accent6>
      <a:hlink>
        <a:srgbClr val="F77A1D"/>
      </a:hlink>
      <a:folHlink>
        <a:srgbClr val="5BBE4E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15151"/>
        </a:accent4>
        <a:accent5>
          <a:srgbClr val="E5D8B3"/>
        </a:accent5>
        <a:accent6>
          <a:srgbClr val="1F85A6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15151"/>
        </a:accent4>
        <a:accent5>
          <a:srgbClr val="BFC1D7"/>
        </a:accent5>
        <a:accent6>
          <a:srgbClr val="7E2D6F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50505"/>
        </a:accent4>
        <a:accent5>
          <a:srgbClr val="B2D4EF"/>
        </a:accent5>
        <a:accent6>
          <a:srgbClr val="800280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16020</Words>
  <Application>WPS 演示</Application>
  <PresentationFormat>在屏幕上显示</PresentationFormat>
  <Paragraphs>1419</Paragraphs>
  <Slides>97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2" baseType="lpstr">
      <vt:lpstr>Arial</vt:lpstr>
      <vt:lpstr>宋体</vt:lpstr>
      <vt:lpstr>Wingdings</vt:lpstr>
      <vt:lpstr>微软雅黑</vt:lpstr>
      <vt:lpstr>Verdana</vt:lpstr>
      <vt:lpstr>黑体</vt:lpstr>
      <vt:lpstr>Calibri</vt:lpstr>
      <vt:lpstr>Tahoma</vt:lpstr>
      <vt:lpstr>Arial Unicode MS</vt:lpstr>
      <vt:lpstr>Times New Roman</vt:lpstr>
      <vt:lpstr>Courier New</vt:lpstr>
      <vt:lpstr>Default Design</vt:lpstr>
      <vt:lpstr>1_Default Design</vt:lpstr>
      <vt:lpstr>Word.Document.8</vt:lpstr>
      <vt:lpstr>Word.Document.8</vt:lpstr>
      <vt:lpstr>PowerPoint 演示文稿</vt:lpstr>
      <vt:lpstr>第三章  关系数据库标准语言SQL</vt:lpstr>
      <vt:lpstr>3.1 SQL概述</vt:lpstr>
      <vt:lpstr>SQL概述（续）</vt:lpstr>
      <vt:lpstr>SQL标准的进展过程</vt:lpstr>
      <vt:lpstr>3.1 SQL概述</vt:lpstr>
      <vt:lpstr>3.1.2 SQL的特点</vt:lpstr>
      <vt:lpstr>2. 高度非过程化</vt:lpstr>
      <vt:lpstr>3. 面向集合的操作方式</vt:lpstr>
      <vt:lpstr>4. 以同一种语法结构提供多种使用方式</vt:lpstr>
      <vt:lpstr>5.语言简洁，易学易用</vt:lpstr>
      <vt:lpstr>3.1 SQL概述</vt:lpstr>
      <vt:lpstr>SQL的基本概念（续）</vt:lpstr>
      <vt:lpstr>SQL的基本概念（续）</vt:lpstr>
      <vt:lpstr>SQL的基本概念（续）</vt:lpstr>
      <vt:lpstr>SQL的基本概念（续）</vt:lpstr>
      <vt:lpstr>第三章  关系数据库标准语言SQL</vt:lpstr>
      <vt:lpstr>3.2 学生-课程 数据库</vt:lpstr>
      <vt:lpstr>Student表</vt:lpstr>
      <vt:lpstr>Course表</vt:lpstr>
      <vt:lpstr>SC表</vt:lpstr>
      <vt:lpstr>第三章  关系数据库标准语言SQL</vt:lpstr>
      <vt:lpstr>3.3  数据定义 </vt:lpstr>
      <vt:lpstr>模式</vt:lpstr>
      <vt:lpstr>创建数据库</vt:lpstr>
      <vt:lpstr>3.3 数据定义</vt:lpstr>
      <vt:lpstr>1. 定义模式</vt:lpstr>
      <vt:lpstr>定义模式（续）</vt:lpstr>
      <vt:lpstr>定义模式（续）</vt:lpstr>
      <vt:lpstr>2. 删除模式</vt:lpstr>
      <vt:lpstr>删除模式（续）</vt:lpstr>
      <vt:lpstr>3.3 数据定义</vt:lpstr>
      <vt:lpstr>3.3.2 基本表的定义、删除与修改</vt:lpstr>
      <vt:lpstr>学生表Student</vt:lpstr>
      <vt:lpstr>课程表Course</vt:lpstr>
      <vt:lpstr>学生选课表SC</vt:lpstr>
      <vt:lpstr>2. 数据类型</vt:lpstr>
      <vt:lpstr>数据类型（续）</vt:lpstr>
      <vt:lpstr>3. 模式与表</vt:lpstr>
      <vt:lpstr>4. 修改基本表</vt:lpstr>
      <vt:lpstr>修改基本表（续）</vt:lpstr>
      <vt:lpstr>修改基本表（续）</vt:lpstr>
      <vt:lpstr>修改基本表（续）</vt:lpstr>
      <vt:lpstr>5. 删除基本表 </vt:lpstr>
      <vt:lpstr>删除基本表（续）</vt:lpstr>
      <vt:lpstr>删除基本表（续）</vt:lpstr>
      <vt:lpstr>删除基本表（续）</vt:lpstr>
      <vt:lpstr>删除基本表（续）</vt:lpstr>
      <vt:lpstr>3.3 数据定义</vt:lpstr>
      <vt:lpstr>3.3.3 索引的建立与删除</vt:lpstr>
      <vt:lpstr>索  引</vt:lpstr>
      <vt:lpstr>1. 建立索引 </vt:lpstr>
      <vt:lpstr>建立索引（续）</vt:lpstr>
      <vt:lpstr>2. 修改索引</vt:lpstr>
      <vt:lpstr>3. 删除索引 </vt:lpstr>
      <vt:lpstr>3.3 数据定义</vt:lpstr>
      <vt:lpstr>数据字典</vt:lpstr>
      <vt:lpstr>第三章  关系数据库标准语言SQL</vt:lpstr>
      <vt:lpstr>数据查询</vt:lpstr>
      <vt:lpstr>数据查询</vt:lpstr>
      <vt:lpstr>3.4  数据查询 </vt:lpstr>
      <vt:lpstr>3.4.1  单表查询 </vt:lpstr>
      <vt:lpstr>1.选择表中的若干列</vt:lpstr>
      <vt:lpstr>选择表中的若干列（续）</vt:lpstr>
      <vt:lpstr>查询经过计算的值（续）</vt:lpstr>
      <vt:lpstr>查询经过计算的值（续）</vt:lpstr>
      <vt:lpstr>查询经过计算的值（续）</vt:lpstr>
      <vt:lpstr>3.4.1  单表查询 </vt:lpstr>
      <vt:lpstr>2. 选择表中的若干元组</vt:lpstr>
      <vt:lpstr>消除取值重复的行（续）</vt:lpstr>
      <vt:lpstr>（2）查询满足条件的元组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PowerPoint 演示文稿</vt:lpstr>
      <vt:lpstr>⑤ 涉及空值的查询</vt:lpstr>
      <vt:lpstr>⑥多重条件查询</vt:lpstr>
      <vt:lpstr>多重条件查询（续）</vt:lpstr>
      <vt:lpstr>3.4.1  单表查询 </vt:lpstr>
      <vt:lpstr>3.ORDER BY子句 </vt:lpstr>
      <vt:lpstr>ORDER BY子句 （续） </vt:lpstr>
      <vt:lpstr>3.4.1  单表查询 </vt:lpstr>
      <vt:lpstr>4. 聚集函数 </vt:lpstr>
      <vt:lpstr>聚集函数（续）</vt:lpstr>
      <vt:lpstr>聚集函数 （续）</vt:lpstr>
      <vt:lpstr>3.4.1  单表查询 </vt:lpstr>
      <vt:lpstr>5. GROUP BY子句 </vt:lpstr>
      <vt:lpstr>GROUP BY子句（续）</vt:lpstr>
      <vt:lpstr>GROUP BY子句（续）</vt:lpstr>
      <vt:lpstr>GROUP BY子句（续）</vt:lpstr>
      <vt:lpstr>GROUP BY子句（续）</vt:lpstr>
      <vt:lpstr>PowerPoint 演示文稿</vt:lpstr>
    </vt:vector>
  </TitlesOfParts>
  <Company>Guild 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海天</cp:lastModifiedBy>
  <cp:revision>79</cp:revision>
  <dcterms:created xsi:type="dcterms:W3CDTF">2007-02-20T07:59:00Z</dcterms:created>
  <dcterms:modified xsi:type="dcterms:W3CDTF">2020-03-05T13:51:46Z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