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4"/>
  </p:notesMasterIdLst>
  <p:sldIdLst>
    <p:sldId id="256" r:id="rId3"/>
    <p:sldId id="402" r:id="rId4"/>
    <p:sldId id="287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524" r:id="rId50"/>
    <p:sldId id="448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456" r:id="rId59"/>
    <p:sldId id="525" r:id="rId60"/>
    <p:sldId id="457" r:id="rId61"/>
    <p:sldId id="458" r:id="rId62"/>
    <p:sldId id="459" r:id="rId63"/>
    <p:sldId id="460" r:id="rId64"/>
    <p:sldId id="461" r:id="rId65"/>
    <p:sldId id="462" r:id="rId66"/>
    <p:sldId id="463" r:id="rId67"/>
    <p:sldId id="464" r:id="rId68"/>
    <p:sldId id="465" r:id="rId69"/>
    <p:sldId id="466" r:id="rId70"/>
    <p:sldId id="467" r:id="rId71"/>
    <p:sldId id="468" r:id="rId72"/>
    <p:sldId id="601" r:id="rId73"/>
    <p:sldId id="471" r:id="rId74"/>
    <p:sldId id="473" r:id="rId75"/>
    <p:sldId id="474" r:id="rId76"/>
    <p:sldId id="475" r:id="rId77"/>
    <p:sldId id="478" r:id="rId78"/>
    <p:sldId id="479" r:id="rId79"/>
    <p:sldId id="603" r:id="rId80"/>
    <p:sldId id="481" r:id="rId81"/>
    <p:sldId id="482" r:id="rId82"/>
    <p:sldId id="483" r:id="rId83"/>
    <p:sldId id="484" r:id="rId84"/>
    <p:sldId id="485" r:id="rId85"/>
    <p:sldId id="486" r:id="rId86"/>
    <p:sldId id="487" r:id="rId87"/>
    <p:sldId id="488" r:id="rId88"/>
    <p:sldId id="489" r:id="rId89"/>
    <p:sldId id="490" r:id="rId90"/>
    <p:sldId id="491" r:id="rId91"/>
    <p:sldId id="492" r:id="rId92"/>
    <p:sldId id="493" r:id="rId93"/>
    <p:sldId id="494" r:id="rId94"/>
    <p:sldId id="495" r:id="rId95"/>
    <p:sldId id="496" r:id="rId96"/>
    <p:sldId id="497" r:id="rId97"/>
    <p:sldId id="498" r:id="rId98"/>
    <p:sldId id="499" r:id="rId99"/>
    <p:sldId id="500" r:id="rId100"/>
    <p:sldId id="501" r:id="rId101"/>
    <p:sldId id="502" r:id="rId102"/>
    <p:sldId id="503" r:id="rId103"/>
    <p:sldId id="504" r:id="rId104"/>
    <p:sldId id="505" r:id="rId105"/>
    <p:sldId id="506" r:id="rId106"/>
    <p:sldId id="507" r:id="rId107"/>
    <p:sldId id="526" r:id="rId108"/>
    <p:sldId id="527" r:id="rId109"/>
    <p:sldId id="508" r:id="rId110"/>
    <p:sldId id="509" r:id="rId111"/>
    <p:sldId id="510" r:id="rId112"/>
    <p:sldId id="511" r:id="rId113"/>
    <p:sldId id="512" r:id="rId114"/>
    <p:sldId id="513" r:id="rId115"/>
    <p:sldId id="514" r:id="rId116"/>
    <p:sldId id="515" r:id="rId117"/>
    <p:sldId id="516" r:id="rId118"/>
    <p:sldId id="517" r:id="rId119"/>
    <p:sldId id="518" r:id="rId120"/>
    <p:sldId id="519" r:id="rId121"/>
    <p:sldId id="520" r:id="rId122"/>
    <p:sldId id="286" r:id="rId123"/>
  </p:sldIdLst>
  <p:sldSz cx="9144000" cy="6858000" type="screen4x3"/>
  <p:notesSz cx="6858000" cy="9144000"/>
  <p:custDataLst>
    <p:tags r:id="rId128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660033"/>
    <a:srgbClr val="800000"/>
    <a:srgbClr val="CC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8" Type="http://schemas.openxmlformats.org/officeDocument/2006/relationships/tags" Target="tags/tag1.xml"/><Relationship Id="rId127" Type="http://schemas.openxmlformats.org/officeDocument/2006/relationships/tableStyles" Target="tableStyles.xml"/><Relationship Id="rId126" Type="http://schemas.openxmlformats.org/officeDocument/2006/relationships/viewProps" Target="viewProps.xml"/><Relationship Id="rId125" Type="http://schemas.openxmlformats.org/officeDocument/2006/relationships/presProps" Target="presProps.xml"/><Relationship Id="rId124" Type="http://schemas.openxmlformats.org/officeDocument/2006/relationships/notesMaster" Target="notesMasters/notesMaster1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6130" name="页眉占位符 1761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b="0" strike="noStrike" noProof="1" dirty="0">
              <a:ea typeface="宋体" panose="02010600030101010101" pitchFamily="2" charset="-122"/>
            </a:endParaRPr>
          </a:p>
        </p:txBody>
      </p:sp>
      <p:sp>
        <p:nvSpPr>
          <p:cNvPr id="176131" name="日期占位符 17613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b="0" strike="noStrike" noProof="1" dirty="0">
              <a:ea typeface="宋体" panose="02010600030101010101" pitchFamily="2" charset="-122"/>
            </a:endParaRPr>
          </a:p>
        </p:txBody>
      </p:sp>
      <p:sp>
        <p:nvSpPr>
          <p:cNvPr id="3076" name="幻灯片图像占位符 17613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176132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4" name="页脚占位符 17613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b="0" strike="noStrike" noProof="1" dirty="0">
              <a:ea typeface="宋体" panose="02010600030101010101" pitchFamily="2" charset="-122"/>
            </a:endParaRPr>
          </a:p>
        </p:txBody>
      </p:sp>
      <p:sp>
        <p:nvSpPr>
          <p:cNvPr id="176135" name="灯片编号占位符 17613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b="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107" name="图片 4106" descr="artplus_nature_naturalcity42_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0" y="2862263"/>
            <a:ext cx="623888" cy="579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66" name="Picture 12" descr="logo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381000"/>
            <a:ext cx="2438400" cy="682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图片 4103" descr="artplus_nature_naturalcity42_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1981200"/>
            <a:ext cx="1546225" cy="166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5" name="图片 4104" descr="artplus_nature_naturalcity42_b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5888" y="3097213"/>
            <a:ext cx="29718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4108" descr="artplus_nature_naturalcity42_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572000"/>
            <a:ext cx="4911725" cy="188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8" name="图片 4107" descr="artplus_nature_naturalcity42_i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6425" y="3352800"/>
            <a:ext cx="1654175" cy="877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4102" descr="artplus_nature_naturalcity42_a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0450" y="3167063"/>
            <a:ext cx="4425950" cy="29892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111" name="组合 4110"/>
          <p:cNvGrpSpPr/>
          <p:nvPr/>
        </p:nvGrpSpPr>
        <p:grpSpPr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2052" name="任意多边形 4111"/>
            <p:cNvSpPr/>
            <p:nvPr/>
          </p:nvSpPr>
          <p:spPr>
            <a:xfrm>
              <a:off x="743" y="2045"/>
              <a:ext cx="1267" cy="1938"/>
            </a:xfrm>
            <a:custGeom>
              <a:avLst/>
              <a:gdLst/>
              <a:ahLst/>
              <a:cxnLst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" name="任意多边形 4112"/>
            <p:cNvSpPr/>
            <p:nvPr/>
          </p:nvSpPr>
          <p:spPr>
            <a:xfrm>
              <a:off x="703" y="2230"/>
              <a:ext cx="34" cy="28"/>
            </a:xfrm>
            <a:custGeom>
              <a:avLst/>
              <a:gdLst/>
              <a:ahLst/>
              <a:cxnLst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4" name="任意多边形 4113"/>
            <p:cNvSpPr/>
            <p:nvPr/>
          </p:nvSpPr>
          <p:spPr>
            <a:xfrm>
              <a:off x="1010" y="2353"/>
              <a:ext cx="39" cy="32"/>
            </a:xfrm>
            <a:custGeom>
              <a:avLst/>
              <a:gdLst/>
              <a:ahLst/>
              <a:cxnLst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5" name="任意多边形 4114"/>
            <p:cNvSpPr/>
            <p:nvPr/>
          </p:nvSpPr>
          <p:spPr>
            <a:xfrm>
              <a:off x="1792" y="2409"/>
              <a:ext cx="98" cy="74"/>
            </a:xfrm>
            <a:custGeom>
              <a:avLst/>
              <a:gdLst/>
              <a:ahLst/>
              <a:cxnLst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6" name="任意多边形 4115"/>
            <p:cNvSpPr/>
            <p:nvPr/>
          </p:nvSpPr>
          <p:spPr>
            <a:xfrm>
              <a:off x="1318" y="2793"/>
              <a:ext cx="158" cy="84"/>
            </a:xfrm>
            <a:custGeom>
              <a:avLst/>
              <a:gdLst/>
              <a:ahLst/>
              <a:cxnLst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4116"/>
            <p:cNvSpPr/>
            <p:nvPr/>
          </p:nvSpPr>
          <p:spPr>
            <a:xfrm>
              <a:off x="1448" y="2857"/>
              <a:ext cx="99" cy="41"/>
            </a:xfrm>
            <a:custGeom>
              <a:avLst/>
              <a:gdLst/>
              <a:ahLst/>
              <a:cxnLst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任意多边形 4117"/>
            <p:cNvSpPr/>
            <p:nvPr/>
          </p:nvSpPr>
          <p:spPr>
            <a:xfrm>
              <a:off x="1553" y="2883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9" name="任意多边形 4118"/>
            <p:cNvSpPr/>
            <p:nvPr/>
          </p:nvSpPr>
          <p:spPr>
            <a:xfrm>
              <a:off x="1609" y="2886"/>
              <a:ext cx="12" cy="25"/>
            </a:xfrm>
            <a:custGeom>
              <a:avLst/>
              <a:gdLst/>
              <a:ahLst/>
              <a:cxnLst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任意多边形 4119"/>
            <p:cNvSpPr/>
            <p:nvPr/>
          </p:nvSpPr>
          <p:spPr>
            <a:xfrm>
              <a:off x="1426" y="2040"/>
              <a:ext cx="180" cy="88"/>
            </a:xfrm>
            <a:custGeom>
              <a:avLst/>
              <a:gdLst/>
              <a:ahLst/>
              <a:cxnLst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任意多边形 4120"/>
            <p:cNvSpPr/>
            <p:nvPr/>
          </p:nvSpPr>
          <p:spPr>
            <a:xfrm>
              <a:off x="1506" y="1999"/>
              <a:ext cx="146" cy="60"/>
            </a:xfrm>
            <a:custGeom>
              <a:avLst/>
              <a:gdLst/>
              <a:ahLst/>
              <a:cxnLst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任意多边形 4121"/>
            <p:cNvSpPr/>
            <p:nvPr/>
          </p:nvSpPr>
          <p:spPr>
            <a:xfrm>
              <a:off x="1711" y="2069"/>
              <a:ext cx="233" cy="190"/>
            </a:xfrm>
            <a:custGeom>
              <a:avLst/>
              <a:gdLst/>
              <a:ahLst/>
              <a:cxnLst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任意多边形 4122"/>
            <p:cNvSpPr/>
            <p:nvPr/>
          </p:nvSpPr>
          <p:spPr>
            <a:xfrm>
              <a:off x="1709" y="1987"/>
              <a:ext cx="44" cy="37"/>
            </a:xfrm>
            <a:custGeom>
              <a:avLst/>
              <a:gdLst/>
              <a:ahLst/>
              <a:cxnLst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任意多边形 4123"/>
            <p:cNvSpPr/>
            <p:nvPr/>
          </p:nvSpPr>
          <p:spPr>
            <a:xfrm>
              <a:off x="1625" y="2057"/>
              <a:ext cx="65" cy="42"/>
            </a:xfrm>
            <a:custGeom>
              <a:avLst/>
              <a:gdLst/>
              <a:ahLst/>
              <a:cxnLst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5" name="任意多边形 4124"/>
            <p:cNvSpPr/>
            <p:nvPr/>
          </p:nvSpPr>
          <p:spPr>
            <a:xfrm>
              <a:off x="1693" y="2065"/>
              <a:ext cx="54" cy="25"/>
            </a:xfrm>
            <a:custGeom>
              <a:avLst/>
              <a:gdLst/>
              <a:ahLst/>
              <a:cxnLst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6" name="任意多边形 4125"/>
            <p:cNvSpPr/>
            <p:nvPr/>
          </p:nvSpPr>
          <p:spPr>
            <a:xfrm>
              <a:off x="1664" y="2029"/>
              <a:ext cx="64" cy="34"/>
            </a:xfrm>
            <a:custGeom>
              <a:avLst/>
              <a:gdLst/>
              <a:ahLst/>
              <a:cxnLst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7" name="任意多边形 4126"/>
            <p:cNvSpPr/>
            <p:nvPr/>
          </p:nvSpPr>
          <p:spPr>
            <a:xfrm>
              <a:off x="1637" y="1997"/>
              <a:ext cx="44" cy="24"/>
            </a:xfrm>
            <a:custGeom>
              <a:avLst/>
              <a:gdLst/>
              <a:ahLst/>
              <a:cxnLst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8" name="任意多边形 4127"/>
            <p:cNvSpPr/>
            <p:nvPr/>
          </p:nvSpPr>
          <p:spPr>
            <a:xfrm>
              <a:off x="1751" y="2000"/>
              <a:ext cx="114" cy="77"/>
            </a:xfrm>
            <a:custGeom>
              <a:avLst/>
              <a:gdLst/>
              <a:ahLst/>
              <a:cxnLst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9" name="任意多边形 4128"/>
            <p:cNvSpPr/>
            <p:nvPr/>
          </p:nvSpPr>
          <p:spPr>
            <a:xfrm>
              <a:off x="664" y="2245"/>
              <a:ext cx="25" cy="15"/>
            </a:xfrm>
            <a:custGeom>
              <a:avLst/>
              <a:gdLst/>
              <a:ahLst/>
              <a:cxnLst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0" name="任意多边形 4129"/>
            <p:cNvSpPr/>
            <p:nvPr/>
          </p:nvSpPr>
          <p:spPr>
            <a:xfrm>
              <a:off x="1421" y="2756"/>
              <a:ext cx="16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1" name="任意多边形 4130"/>
            <p:cNvSpPr/>
            <p:nvPr/>
          </p:nvSpPr>
          <p:spPr>
            <a:xfrm>
              <a:off x="1424" y="2781"/>
              <a:ext cx="16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2" name="任意多边形 4131"/>
            <p:cNvSpPr/>
            <p:nvPr/>
          </p:nvSpPr>
          <p:spPr>
            <a:xfrm>
              <a:off x="1628" y="2913"/>
              <a:ext cx="15" cy="12"/>
            </a:xfrm>
            <a:custGeom>
              <a:avLst/>
              <a:gdLst/>
              <a:ahLst/>
              <a:cxnLst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3" name="任意多边形 4132"/>
            <p:cNvSpPr/>
            <p:nvPr/>
          </p:nvSpPr>
          <p:spPr>
            <a:xfrm>
              <a:off x="1752" y="2429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4" name="任意多边形 4133"/>
            <p:cNvSpPr/>
            <p:nvPr/>
          </p:nvSpPr>
          <p:spPr>
            <a:xfrm>
              <a:off x="1652" y="2224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5" name="任意多边形 4134"/>
            <p:cNvSpPr/>
            <p:nvPr/>
          </p:nvSpPr>
          <p:spPr>
            <a:xfrm>
              <a:off x="1717" y="2045"/>
              <a:ext cx="39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6" name="任意多边形 4135"/>
            <p:cNvSpPr/>
            <p:nvPr/>
          </p:nvSpPr>
          <p:spPr>
            <a:xfrm>
              <a:off x="1780" y="2153"/>
              <a:ext cx="38" cy="18"/>
            </a:xfrm>
            <a:custGeom>
              <a:avLst/>
              <a:gdLst/>
              <a:ahLst/>
              <a:cxnLst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7" name="任意多边形 4136"/>
            <p:cNvSpPr/>
            <p:nvPr/>
          </p:nvSpPr>
          <p:spPr>
            <a:xfrm>
              <a:off x="1796" y="1951"/>
              <a:ext cx="696" cy="346"/>
            </a:xfrm>
            <a:custGeom>
              <a:avLst/>
              <a:gdLst/>
              <a:ahLst/>
              <a:cxnLst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8" name="任意多边形 4137"/>
            <p:cNvSpPr/>
            <p:nvPr/>
          </p:nvSpPr>
          <p:spPr>
            <a:xfrm>
              <a:off x="2009" y="2135"/>
              <a:ext cx="39" cy="24"/>
            </a:xfrm>
            <a:custGeom>
              <a:avLst/>
              <a:gdLst/>
              <a:ahLst/>
              <a:cxnLst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" name="任意多边形 4138"/>
            <p:cNvSpPr/>
            <p:nvPr/>
          </p:nvSpPr>
          <p:spPr>
            <a:xfrm>
              <a:off x="2292" y="2201"/>
              <a:ext cx="128" cy="54"/>
            </a:xfrm>
            <a:custGeom>
              <a:avLst/>
              <a:gdLst/>
              <a:ahLst/>
              <a:cxnLst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0" name="任意多边形 4139"/>
            <p:cNvSpPr/>
            <p:nvPr/>
          </p:nvSpPr>
          <p:spPr>
            <a:xfrm>
              <a:off x="2393" y="2038"/>
              <a:ext cx="39" cy="24"/>
            </a:xfrm>
            <a:custGeom>
              <a:avLst/>
              <a:gdLst/>
              <a:ahLst/>
              <a:cxnLst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1" name="任意多边形 4140"/>
            <p:cNvSpPr/>
            <p:nvPr/>
          </p:nvSpPr>
          <p:spPr>
            <a:xfrm>
              <a:off x="2662" y="2006"/>
              <a:ext cx="155" cy="63"/>
            </a:xfrm>
            <a:custGeom>
              <a:avLst/>
              <a:gdLst/>
              <a:ahLst/>
              <a:cxnLst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2" name="任意多边形 4141"/>
            <p:cNvSpPr/>
            <p:nvPr/>
          </p:nvSpPr>
          <p:spPr>
            <a:xfrm>
              <a:off x="2759" y="2039"/>
              <a:ext cx="48" cy="21"/>
            </a:xfrm>
            <a:custGeom>
              <a:avLst/>
              <a:gdLst/>
              <a:ahLst/>
              <a:cxnLst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3" name="任意多边形 4142"/>
            <p:cNvSpPr/>
            <p:nvPr/>
          </p:nvSpPr>
          <p:spPr>
            <a:xfrm>
              <a:off x="2467" y="2311"/>
              <a:ext cx="109" cy="132"/>
            </a:xfrm>
            <a:custGeom>
              <a:avLst/>
              <a:gdLst/>
              <a:ahLst/>
              <a:cxnLst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4" name="任意多边形 4143"/>
            <p:cNvSpPr/>
            <p:nvPr/>
          </p:nvSpPr>
          <p:spPr>
            <a:xfrm>
              <a:off x="2413" y="2359"/>
              <a:ext cx="69" cy="68"/>
            </a:xfrm>
            <a:custGeom>
              <a:avLst/>
              <a:gdLst/>
              <a:ahLst/>
              <a:cxnLst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5" name="任意多边形 4144"/>
            <p:cNvSpPr/>
            <p:nvPr/>
          </p:nvSpPr>
          <p:spPr>
            <a:xfrm>
              <a:off x="4099" y="3502"/>
              <a:ext cx="474" cy="495"/>
            </a:xfrm>
            <a:custGeom>
              <a:avLst/>
              <a:gdLst/>
              <a:ahLst/>
              <a:cxnLst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任意多边形 4145"/>
            <p:cNvSpPr/>
            <p:nvPr/>
          </p:nvSpPr>
          <p:spPr>
            <a:xfrm>
              <a:off x="4246" y="3241"/>
              <a:ext cx="319" cy="210"/>
            </a:xfrm>
            <a:custGeom>
              <a:avLst/>
              <a:gdLst/>
              <a:ahLst/>
              <a:cxnLst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任意多边形 4146"/>
            <p:cNvSpPr/>
            <p:nvPr/>
          </p:nvSpPr>
          <p:spPr>
            <a:xfrm>
              <a:off x="4255" y="3243"/>
              <a:ext cx="311" cy="211"/>
            </a:xfrm>
            <a:custGeom>
              <a:avLst/>
              <a:gdLst/>
              <a:ahLst/>
              <a:cxnLst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8" name="任意多边形 4147"/>
            <p:cNvSpPr/>
            <p:nvPr/>
          </p:nvSpPr>
          <p:spPr>
            <a:xfrm>
              <a:off x="4485" y="4013"/>
              <a:ext cx="45" cy="58"/>
            </a:xfrm>
            <a:custGeom>
              <a:avLst/>
              <a:gdLst/>
              <a:ahLst/>
              <a:cxnLst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9" name="任意多边形 4148"/>
            <p:cNvSpPr/>
            <p:nvPr/>
          </p:nvSpPr>
          <p:spPr>
            <a:xfrm>
              <a:off x="4621" y="3923"/>
              <a:ext cx="164" cy="85"/>
            </a:xfrm>
            <a:custGeom>
              <a:avLst/>
              <a:gdLst/>
              <a:ahLst/>
              <a:cxnLst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0" name="任意多边形 4149"/>
            <p:cNvSpPr/>
            <p:nvPr/>
          </p:nvSpPr>
          <p:spPr>
            <a:xfrm>
              <a:off x="4791" y="3873"/>
              <a:ext cx="104" cy="92"/>
            </a:xfrm>
            <a:custGeom>
              <a:avLst/>
              <a:gdLst/>
              <a:ahLst/>
              <a:cxnLst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1" name="任意多边形 4150"/>
            <p:cNvSpPr/>
            <p:nvPr/>
          </p:nvSpPr>
          <p:spPr>
            <a:xfrm>
              <a:off x="4846" y="3832"/>
              <a:ext cx="37" cy="26"/>
            </a:xfrm>
            <a:custGeom>
              <a:avLst/>
              <a:gdLst/>
              <a:ahLst/>
              <a:cxnLst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2" name="任意多边形 4151"/>
            <p:cNvSpPr/>
            <p:nvPr/>
          </p:nvSpPr>
          <p:spPr>
            <a:xfrm>
              <a:off x="3123" y="3346"/>
              <a:ext cx="123" cy="201"/>
            </a:xfrm>
            <a:custGeom>
              <a:avLst/>
              <a:gdLst/>
              <a:ahLst/>
              <a:cxnLst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3" name="任意多边形 4152"/>
            <p:cNvSpPr/>
            <p:nvPr/>
          </p:nvSpPr>
          <p:spPr>
            <a:xfrm>
              <a:off x="3655" y="3034"/>
              <a:ext cx="49" cy="61"/>
            </a:xfrm>
            <a:custGeom>
              <a:avLst/>
              <a:gdLst/>
              <a:ahLst/>
              <a:cxnLst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4" name="任意多边形 4153"/>
            <p:cNvSpPr/>
            <p:nvPr/>
          </p:nvSpPr>
          <p:spPr>
            <a:xfrm>
              <a:off x="3988" y="3100"/>
              <a:ext cx="111" cy="183"/>
            </a:xfrm>
            <a:custGeom>
              <a:avLst/>
              <a:gdLst/>
              <a:ahLst/>
              <a:cxnLst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5" name="任意多边形 4154"/>
            <p:cNvSpPr/>
            <p:nvPr/>
          </p:nvSpPr>
          <p:spPr>
            <a:xfrm>
              <a:off x="3894" y="3043"/>
              <a:ext cx="72" cy="137"/>
            </a:xfrm>
            <a:custGeom>
              <a:avLst/>
              <a:gdLst/>
              <a:ahLst/>
              <a:cxnLst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6" name="任意多边形 4155"/>
            <p:cNvSpPr/>
            <p:nvPr/>
          </p:nvSpPr>
          <p:spPr>
            <a:xfrm>
              <a:off x="3943" y="3153"/>
              <a:ext cx="40" cy="131"/>
            </a:xfrm>
            <a:custGeom>
              <a:avLst/>
              <a:gdLst/>
              <a:ahLst/>
              <a:cxnLst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7" name="任意多边形 4156"/>
            <p:cNvSpPr/>
            <p:nvPr/>
          </p:nvSpPr>
          <p:spPr>
            <a:xfrm>
              <a:off x="3988" y="3290"/>
              <a:ext cx="65" cy="54"/>
            </a:xfrm>
            <a:custGeom>
              <a:avLst/>
              <a:gdLst/>
              <a:ahLst/>
              <a:cxnLst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8" name="任意多边形 4157"/>
            <p:cNvSpPr/>
            <p:nvPr/>
          </p:nvSpPr>
          <p:spPr>
            <a:xfrm>
              <a:off x="4092" y="3195"/>
              <a:ext cx="83" cy="117"/>
            </a:xfrm>
            <a:custGeom>
              <a:avLst/>
              <a:gdLst/>
              <a:ahLst/>
              <a:cxnLst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9" name="任意多边形 4158"/>
            <p:cNvSpPr/>
            <p:nvPr/>
          </p:nvSpPr>
          <p:spPr>
            <a:xfrm>
              <a:off x="4064" y="2777"/>
              <a:ext cx="22" cy="71"/>
            </a:xfrm>
            <a:custGeom>
              <a:avLst/>
              <a:gdLst/>
              <a:ahLst/>
              <a:cxnLst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0" name="任意多边形 4159"/>
            <p:cNvSpPr/>
            <p:nvPr/>
          </p:nvSpPr>
          <p:spPr>
            <a:xfrm>
              <a:off x="4078" y="2896"/>
              <a:ext cx="61" cy="118"/>
            </a:xfrm>
            <a:custGeom>
              <a:avLst/>
              <a:gdLst/>
              <a:ahLst/>
              <a:cxnLst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1" name="任意多边形 4160"/>
            <p:cNvSpPr/>
            <p:nvPr/>
          </p:nvSpPr>
          <p:spPr>
            <a:xfrm>
              <a:off x="4121" y="3052"/>
              <a:ext cx="64" cy="79"/>
            </a:xfrm>
            <a:custGeom>
              <a:avLst/>
              <a:gdLst/>
              <a:ahLst/>
              <a:cxnLst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2" name="任意多边形 4161"/>
            <p:cNvSpPr/>
            <p:nvPr/>
          </p:nvSpPr>
          <p:spPr>
            <a:xfrm>
              <a:off x="4197" y="3193"/>
              <a:ext cx="29" cy="49"/>
            </a:xfrm>
            <a:custGeom>
              <a:avLst/>
              <a:gdLst/>
              <a:ahLst/>
              <a:cxnLst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3" name="任意多边形 4162"/>
            <p:cNvSpPr/>
            <p:nvPr/>
          </p:nvSpPr>
          <p:spPr>
            <a:xfrm>
              <a:off x="4181" y="3275"/>
              <a:ext cx="18" cy="17"/>
            </a:xfrm>
            <a:custGeom>
              <a:avLst/>
              <a:gdLst/>
              <a:ahLst/>
              <a:cxnLst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4" name="任意多边形 4163"/>
            <p:cNvSpPr/>
            <p:nvPr/>
          </p:nvSpPr>
          <p:spPr>
            <a:xfrm>
              <a:off x="4208" y="3265"/>
              <a:ext cx="45" cy="37"/>
            </a:xfrm>
            <a:custGeom>
              <a:avLst/>
              <a:gdLst/>
              <a:ahLst/>
              <a:cxnLst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5" name="任意多边形 4164"/>
            <p:cNvSpPr/>
            <p:nvPr/>
          </p:nvSpPr>
          <p:spPr>
            <a:xfrm>
              <a:off x="4277" y="3335"/>
              <a:ext cx="24" cy="33"/>
            </a:xfrm>
            <a:custGeom>
              <a:avLst/>
              <a:gdLst/>
              <a:ahLst/>
              <a:cxnLst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6" name="任意多边形 4165"/>
            <p:cNvSpPr/>
            <p:nvPr/>
          </p:nvSpPr>
          <p:spPr>
            <a:xfrm>
              <a:off x="4544" y="3293"/>
              <a:ext cx="46" cy="47"/>
            </a:xfrm>
            <a:custGeom>
              <a:avLst/>
              <a:gdLst/>
              <a:ahLst/>
              <a:cxnLst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7" name="任意多边形 4166"/>
            <p:cNvSpPr/>
            <p:nvPr/>
          </p:nvSpPr>
          <p:spPr>
            <a:xfrm>
              <a:off x="4147" y="3352"/>
              <a:ext cx="46" cy="50"/>
            </a:xfrm>
            <a:custGeom>
              <a:avLst/>
              <a:gdLst/>
              <a:ahLst/>
              <a:cxnLst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8" name="任意多边形 4167"/>
            <p:cNvSpPr/>
            <p:nvPr/>
          </p:nvSpPr>
          <p:spPr>
            <a:xfrm>
              <a:off x="4098" y="3371"/>
              <a:ext cx="32" cy="27"/>
            </a:xfrm>
            <a:custGeom>
              <a:avLst/>
              <a:gdLst/>
              <a:ahLst/>
              <a:cxnLst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9" name="任意多边形 4168"/>
            <p:cNvSpPr/>
            <p:nvPr/>
          </p:nvSpPr>
          <p:spPr>
            <a:xfrm>
              <a:off x="4077" y="3342"/>
              <a:ext cx="24" cy="31"/>
            </a:xfrm>
            <a:custGeom>
              <a:avLst/>
              <a:gdLst/>
              <a:ahLst/>
              <a:cxnLst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0" name="任意多边形 4169"/>
            <p:cNvSpPr/>
            <p:nvPr/>
          </p:nvSpPr>
          <p:spPr>
            <a:xfrm>
              <a:off x="4111" y="3353"/>
              <a:ext cx="34" cy="24"/>
            </a:xfrm>
            <a:custGeom>
              <a:avLst/>
              <a:gdLst/>
              <a:ahLst/>
              <a:cxnLst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1" name="任意多边形 4170"/>
            <p:cNvSpPr/>
            <p:nvPr/>
          </p:nvSpPr>
          <p:spPr>
            <a:xfrm>
              <a:off x="4062" y="3021"/>
              <a:ext cx="27" cy="55"/>
            </a:xfrm>
            <a:custGeom>
              <a:avLst/>
              <a:gdLst/>
              <a:ahLst/>
              <a:cxnLst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2" name="任意多边形 4171"/>
            <p:cNvSpPr/>
            <p:nvPr/>
          </p:nvSpPr>
          <p:spPr>
            <a:xfrm>
              <a:off x="4113" y="3012"/>
              <a:ext cx="19" cy="55"/>
            </a:xfrm>
            <a:custGeom>
              <a:avLst/>
              <a:gdLst/>
              <a:ahLst/>
              <a:cxnLst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3" name="任意多边形 4172"/>
            <p:cNvSpPr/>
            <p:nvPr/>
          </p:nvSpPr>
          <p:spPr>
            <a:xfrm>
              <a:off x="4135" y="2995"/>
              <a:ext cx="10" cy="25"/>
            </a:xfrm>
            <a:custGeom>
              <a:avLst/>
              <a:gdLst/>
              <a:ahLst/>
              <a:cxnLst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4" name="任意多边形 4173"/>
            <p:cNvSpPr/>
            <p:nvPr/>
          </p:nvSpPr>
          <p:spPr>
            <a:xfrm>
              <a:off x="4145" y="3007"/>
              <a:ext cx="21" cy="48"/>
            </a:xfrm>
            <a:custGeom>
              <a:avLst/>
              <a:gdLst/>
              <a:ahLst/>
              <a:cxnLst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5" name="任意多边形 4174"/>
            <p:cNvSpPr/>
            <p:nvPr/>
          </p:nvSpPr>
          <p:spPr>
            <a:xfrm>
              <a:off x="3876" y="3076"/>
              <a:ext cx="12" cy="27"/>
            </a:xfrm>
            <a:custGeom>
              <a:avLst/>
              <a:gdLst/>
              <a:ahLst/>
              <a:cxnLst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6" name="任意多边形 4175"/>
            <p:cNvSpPr/>
            <p:nvPr/>
          </p:nvSpPr>
          <p:spPr>
            <a:xfrm>
              <a:off x="3866" y="3053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7" name="任意多边形 4176"/>
            <p:cNvSpPr/>
            <p:nvPr/>
          </p:nvSpPr>
          <p:spPr>
            <a:xfrm>
              <a:off x="3862" y="3035"/>
              <a:ext cx="12" cy="14"/>
            </a:xfrm>
            <a:custGeom>
              <a:avLst/>
              <a:gdLst/>
              <a:ahLst/>
              <a:cxnLst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8" name="任意多边形 4177"/>
            <p:cNvSpPr/>
            <p:nvPr/>
          </p:nvSpPr>
          <p:spPr>
            <a:xfrm>
              <a:off x="3850" y="2995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9" name="任意多边形 4178"/>
            <p:cNvSpPr/>
            <p:nvPr/>
          </p:nvSpPr>
          <p:spPr>
            <a:xfrm>
              <a:off x="3852" y="3020"/>
              <a:ext cx="16" cy="13"/>
            </a:xfrm>
            <a:custGeom>
              <a:avLst/>
              <a:gdLst/>
              <a:ahLst/>
              <a:cxnLst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0" name="任意多边形 4179"/>
            <p:cNvSpPr/>
            <p:nvPr/>
          </p:nvSpPr>
          <p:spPr>
            <a:xfrm>
              <a:off x="4688" y="3643"/>
              <a:ext cx="45" cy="60"/>
            </a:xfrm>
            <a:custGeom>
              <a:avLst/>
              <a:gdLst/>
              <a:ahLst/>
              <a:cxnLst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1" name="任意多边形 4180"/>
            <p:cNvSpPr/>
            <p:nvPr/>
          </p:nvSpPr>
          <p:spPr>
            <a:xfrm>
              <a:off x="4919" y="3594"/>
              <a:ext cx="53" cy="46"/>
            </a:xfrm>
            <a:custGeom>
              <a:avLst/>
              <a:gdLst/>
              <a:ahLst/>
              <a:cxnLst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2" name="任意多边形 4181"/>
            <p:cNvSpPr/>
            <p:nvPr/>
          </p:nvSpPr>
          <p:spPr>
            <a:xfrm>
              <a:off x="4759" y="3569"/>
              <a:ext cx="17" cy="23"/>
            </a:xfrm>
            <a:custGeom>
              <a:avLst/>
              <a:gdLst/>
              <a:ahLst/>
              <a:cxnLst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3" name="任意多边形 4182"/>
            <p:cNvSpPr/>
            <p:nvPr/>
          </p:nvSpPr>
          <p:spPr>
            <a:xfrm>
              <a:off x="4751" y="3547"/>
              <a:ext cx="20" cy="17"/>
            </a:xfrm>
            <a:custGeom>
              <a:avLst/>
              <a:gdLst/>
              <a:ahLst/>
              <a:cxnLst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4" name="任意多边形 4183"/>
            <p:cNvSpPr/>
            <p:nvPr/>
          </p:nvSpPr>
          <p:spPr>
            <a:xfrm>
              <a:off x="4598" y="3353"/>
              <a:ext cx="24" cy="33"/>
            </a:xfrm>
            <a:custGeom>
              <a:avLst/>
              <a:gdLst/>
              <a:ahLst/>
              <a:cxnLst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5" name="任意多边形 4184"/>
            <p:cNvSpPr/>
            <p:nvPr/>
          </p:nvSpPr>
          <p:spPr>
            <a:xfrm>
              <a:off x="4632" y="3396"/>
              <a:ext cx="26" cy="33"/>
            </a:xfrm>
            <a:custGeom>
              <a:avLst/>
              <a:gdLst/>
              <a:ahLst/>
              <a:cxnLst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6" name="任意多边形 4185"/>
            <p:cNvSpPr/>
            <p:nvPr/>
          </p:nvSpPr>
          <p:spPr>
            <a:xfrm>
              <a:off x="4659" y="3459"/>
              <a:ext cx="28" cy="28"/>
            </a:xfrm>
            <a:custGeom>
              <a:avLst/>
              <a:gdLst/>
              <a:ahLst/>
              <a:cxnLst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7" name="任意多边形 4186"/>
            <p:cNvSpPr/>
            <p:nvPr/>
          </p:nvSpPr>
          <p:spPr>
            <a:xfrm>
              <a:off x="4693" y="3449"/>
              <a:ext cx="28" cy="26"/>
            </a:xfrm>
            <a:custGeom>
              <a:avLst/>
              <a:gdLst/>
              <a:ahLst/>
              <a:cxnLst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8" name="任意多边形 4187"/>
            <p:cNvSpPr/>
            <p:nvPr/>
          </p:nvSpPr>
          <p:spPr>
            <a:xfrm>
              <a:off x="4683" y="3413"/>
              <a:ext cx="26" cy="20"/>
            </a:xfrm>
            <a:custGeom>
              <a:avLst/>
              <a:gdLst/>
              <a:ahLst/>
              <a:cxnLst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9" name="任意多边形 4188"/>
            <p:cNvSpPr/>
            <p:nvPr/>
          </p:nvSpPr>
          <p:spPr>
            <a:xfrm>
              <a:off x="4657" y="3388"/>
              <a:ext cx="26" cy="35"/>
            </a:xfrm>
            <a:custGeom>
              <a:avLst/>
              <a:gdLst/>
              <a:ahLst/>
              <a:cxnLst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0" name="任意多边形 4189"/>
            <p:cNvSpPr/>
            <p:nvPr/>
          </p:nvSpPr>
          <p:spPr>
            <a:xfrm>
              <a:off x="4625" y="3372"/>
              <a:ext cx="24" cy="26"/>
            </a:xfrm>
            <a:custGeom>
              <a:avLst/>
              <a:gdLst/>
              <a:ahLst/>
              <a:cxnLst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1" name="任意多边形 4190"/>
            <p:cNvSpPr/>
            <p:nvPr/>
          </p:nvSpPr>
          <p:spPr>
            <a:xfrm>
              <a:off x="4665" y="3425"/>
              <a:ext cx="24" cy="26"/>
            </a:xfrm>
            <a:custGeom>
              <a:avLst/>
              <a:gdLst/>
              <a:ahLst/>
              <a:cxnLst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2" name="任意多边形 4191"/>
            <p:cNvSpPr/>
            <p:nvPr/>
          </p:nvSpPr>
          <p:spPr>
            <a:xfrm>
              <a:off x="3055" y="2051"/>
              <a:ext cx="141" cy="108"/>
            </a:xfrm>
            <a:custGeom>
              <a:avLst/>
              <a:gdLst/>
              <a:ahLst/>
              <a:cxnLst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3" name="任意多边形 4192"/>
            <p:cNvSpPr/>
            <p:nvPr/>
          </p:nvSpPr>
          <p:spPr>
            <a:xfrm>
              <a:off x="3139" y="2155"/>
              <a:ext cx="40" cy="12"/>
            </a:xfrm>
            <a:custGeom>
              <a:avLst/>
              <a:gdLst/>
              <a:ahLst/>
              <a:cxnLst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4" name="任意多边形 4193"/>
            <p:cNvSpPr/>
            <p:nvPr/>
          </p:nvSpPr>
          <p:spPr>
            <a:xfrm>
              <a:off x="3344" y="1999"/>
              <a:ext cx="42" cy="28"/>
            </a:xfrm>
            <a:custGeom>
              <a:avLst/>
              <a:gdLst/>
              <a:ahLst/>
              <a:cxnLst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5" name="任意多边形 4194"/>
            <p:cNvSpPr/>
            <p:nvPr/>
          </p:nvSpPr>
          <p:spPr>
            <a:xfrm>
              <a:off x="3374" y="2012"/>
              <a:ext cx="50" cy="20"/>
            </a:xfrm>
            <a:custGeom>
              <a:avLst/>
              <a:gdLst/>
              <a:ahLst/>
              <a:cxnLst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6" name="任意多边形 4195"/>
            <p:cNvSpPr/>
            <p:nvPr/>
          </p:nvSpPr>
          <p:spPr>
            <a:xfrm>
              <a:off x="3428" y="2015"/>
              <a:ext cx="50" cy="32"/>
            </a:xfrm>
            <a:custGeom>
              <a:avLst/>
              <a:gdLst/>
              <a:ahLst/>
              <a:cxnLst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7" name="任意多边形 4196"/>
            <p:cNvSpPr/>
            <p:nvPr/>
          </p:nvSpPr>
          <p:spPr>
            <a:xfrm>
              <a:off x="3777" y="2042"/>
              <a:ext cx="88" cy="31"/>
            </a:xfrm>
            <a:custGeom>
              <a:avLst/>
              <a:gdLst/>
              <a:ahLst/>
              <a:cxnLst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8" name="任意多边形 4197"/>
            <p:cNvSpPr/>
            <p:nvPr/>
          </p:nvSpPr>
          <p:spPr>
            <a:xfrm>
              <a:off x="3867" y="2041"/>
              <a:ext cx="46" cy="24"/>
            </a:xfrm>
            <a:custGeom>
              <a:avLst/>
              <a:gdLst/>
              <a:ahLst/>
              <a:cxnLst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9" name="任意多边形 4198"/>
            <p:cNvSpPr/>
            <p:nvPr/>
          </p:nvSpPr>
          <p:spPr>
            <a:xfrm>
              <a:off x="3846" y="2070"/>
              <a:ext cx="37" cy="17"/>
            </a:xfrm>
            <a:custGeom>
              <a:avLst/>
              <a:gdLst/>
              <a:ahLst/>
              <a:cxnLst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0" name="任意多边形 4199"/>
            <p:cNvSpPr/>
            <p:nvPr/>
          </p:nvSpPr>
          <p:spPr>
            <a:xfrm>
              <a:off x="4098" y="2294"/>
              <a:ext cx="76" cy="114"/>
            </a:xfrm>
            <a:custGeom>
              <a:avLst/>
              <a:gdLst/>
              <a:ahLst/>
              <a:cxnLst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1" name="任意多边形 4200"/>
            <p:cNvSpPr/>
            <p:nvPr/>
          </p:nvSpPr>
          <p:spPr>
            <a:xfrm>
              <a:off x="4159" y="2412"/>
              <a:ext cx="55" cy="78"/>
            </a:xfrm>
            <a:custGeom>
              <a:avLst/>
              <a:gdLst/>
              <a:ahLst/>
              <a:cxnLst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2" name="任意多边形 4201"/>
            <p:cNvSpPr/>
            <p:nvPr/>
          </p:nvSpPr>
          <p:spPr>
            <a:xfrm>
              <a:off x="4123" y="2492"/>
              <a:ext cx="109" cy="189"/>
            </a:xfrm>
            <a:custGeom>
              <a:avLst/>
              <a:gdLst/>
              <a:ahLst/>
              <a:cxnLst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3" name="任意多边形 4202"/>
            <p:cNvSpPr/>
            <p:nvPr/>
          </p:nvSpPr>
          <p:spPr>
            <a:xfrm>
              <a:off x="3062" y="1988"/>
              <a:ext cx="52" cy="30"/>
            </a:xfrm>
            <a:custGeom>
              <a:avLst/>
              <a:gdLst/>
              <a:ahLst/>
              <a:cxnLst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4" name="任意多边形 4203"/>
            <p:cNvSpPr/>
            <p:nvPr/>
          </p:nvSpPr>
          <p:spPr>
            <a:xfrm>
              <a:off x="2955" y="1997"/>
              <a:ext cx="19" cy="22"/>
            </a:xfrm>
            <a:custGeom>
              <a:avLst/>
              <a:gdLst/>
              <a:ahLst/>
              <a:cxnLst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5" name="任意多边形 4204"/>
            <p:cNvSpPr/>
            <p:nvPr/>
          </p:nvSpPr>
          <p:spPr>
            <a:xfrm>
              <a:off x="2979" y="1996"/>
              <a:ext cx="37" cy="27"/>
            </a:xfrm>
            <a:custGeom>
              <a:avLst/>
              <a:gdLst/>
              <a:ahLst/>
              <a:cxnLst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6" name="任意多边形 4205"/>
            <p:cNvSpPr/>
            <p:nvPr/>
          </p:nvSpPr>
          <p:spPr>
            <a:xfrm>
              <a:off x="3040" y="1987"/>
              <a:ext cx="20" cy="16"/>
            </a:xfrm>
            <a:custGeom>
              <a:avLst/>
              <a:gdLst/>
              <a:ahLst/>
              <a:cxnLst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7" name="任意多边形 4206"/>
            <p:cNvSpPr/>
            <p:nvPr/>
          </p:nvSpPr>
          <p:spPr>
            <a:xfrm>
              <a:off x="3022" y="2005"/>
              <a:ext cx="15" cy="13"/>
            </a:xfrm>
            <a:custGeom>
              <a:avLst/>
              <a:gdLst/>
              <a:ahLst/>
              <a:cxnLst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8" name="任意多边形 4207"/>
            <p:cNvSpPr/>
            <p:nvPr/>
          </p:nvSpPr>
          <p:spPr>
            <a:xfrm>
              <a:off x="4162" y="2021"/>
              <a:ext cx="18" cy="33"/>
            </a:xfrm>
            <a:custGeom>
              <a:avLst/>
              <a:gdLst/>
              <a:ahLst/>
              <a:cxnLst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9" name="任意多边形 4208"/>
            <p:cNvSpPr/>
            <p:nvPr/>
          </p:nvSpPr>
          <p:spPr>
            <a:xfrm>
              <a:off x="3278" y="3473"/>
              <a:ext cx="31" cy="18"/>
            </a:xfrm>
            <a:custGeom>
              <a:avLst/>
              <a:gdLst/>
              <a:ahLst/>
              <a:cxnLst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0" name="任意多边形 4209"/>
            <p:cNvSpPr/>
            <p:nvPr/>
          </p:nvSpPr>
          <p:spPr>
            <a:xfrm>
              <a:off x="3318" y="3466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" name="任意多边形 4210"/>
            <p:cNvSpPr/>
            <p:nvPr/>
          </p:nvSpPr>
          <p:spPr>
            <a:xfrm>
              <a:off x="3251" y="3312"/>
              <a:ext cx="9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" name="任意多边形 4211"/>
            <p:cNvSpPr/>
            <p:nvPr/>
          </p:nvSpPr>
          <p:spPr>
            <a:xfrm>
              <a:off x="3311" y="3239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" name="任意多边形 4212"/>
            <p:cNvSpPr/>
            <p:nvPr/>
          </p:nvSpPr>
          <p:spPr>
            <a:xfrm>
              <a:off x="3287" y="3238"/>
              <a:ext cx="11" cy="19"/>
            </a:xfrm>
            <a:custGeom>
              <a:avLst/>
              <a:gdLst/>
              <a:ahLst/>
              <a:cxnLst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4" name="任意多边形 4213"/>
            <p:cNvSpPr/>
            <p:nvPr/>
          </p:nvSpPr>
          <p:spPr>
            <a:xfrm>
              <a:off x="3276" y="3260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5" name="任意多边形 4214"/>
            <p:cNvSpPr/>
            <p:nvPr/>
          </p:nvSpPr>
          <p:spPr>
            <a:xfrm>
              <a:off x="3251" y="3294"/>
              <a:ext cx="9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6" name="任意多边形 4215"/>
            <p:cNvSpPr/>
            <p:nvPr/>
          </p:nvSpPr>
          <p:spPr>
            <a:xfrm>
              <a:off x="3270" y="3281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7" name="任意多边形 4216"/>
            <p:cNvSpPr/>
            <p:nvPr/>
          </p:nvSpPr>
          <p:spPr>
            <a:xfrm>
              <a:off x="2537" y="2293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8" name="任意多边形 4217"/>
            <p:cNvSpPr/>
            <p:nvPr/>
          </p:nvSpPr>
          <p:spPr>
            <a:xfrm>
              <a:off x="2476" y="2259"/>
              <a:ext cx="10" cy="15"/>
            </a:xfrm>
            <a:custGeom>
              <a:avLst/>
              <a:gdLst/>
              <a:ahLst/>
              <a:cxnLst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9" name="任意多边形 4218"/>
            <p:cNvSpPr/>
            <p:nvPr/>
          </p:nvSpPr>
          <p:spPr>
            <a:xfrm>
              <a:off x="2238" y="2042"/>
              <a:ext cx="2060" cy="1644"/>
            </a:xfrm>
            <a:custGeom>
              <a:avLst/>
              <a:gdLst/>
              <a:ahLst/>
              <a:cxnLst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29999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223" name="矩形 422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pPr lvl="0"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>
                <a:srgbClr val="0033CC"/>
              </a:buClr>
              <a:buSzTx/>
              <a:buFont typeface="Wingdings" panose="05000000000000000000" pitchFamily="2" charset="2"/>
              <a:buNone/>
              <a:defRPr sz="1600" b="1" i="1">
                <a:solidFill>
                  <a:schemeClr val="bg1"/>
                </a:solidFill>
              </a:defRPr>
            </a:lvl1pPr>
            <a:lvl2pPr marL="457200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600" b="1" i="1">
                <a:solidFill>
                  <a:schemeClr val="bg1"/>
                </a:solidFill>
              </a:defRPr>
            </a:lvl2pPr>
            <a:lvl3pPr marL="914400" lvl="2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1600" b="1" i="1">
                <a:solidFill>
                  <a:schemeClr val="bg1"/>
                </a:solidFill>
              </a:defRPr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4100" name="日期占位符 4099"/>
          <p:cNvSpPr>
            <a:spLocks noGrp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页脚占位符 4100"/>
          <p:cNvSpPr>
            <a:spLocks noGrp="1"/>
          </p:cNvSpPr>
          <p:nvPr>
            <p:ph type="ftr" sz="quarter" idx="3"/>
          </p:nvPr>
        </p:nvSpPr>
        <p:spPr>
          <a:xfrm>
            <a:off x="6705600" y="6477000"/>
            <a:ext cx="22860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endParaRPr lang="en-US" altLang="zh-CN" strike="noStrike" noProof="1">
              <a:latin typeface="Arial" panose="020B0604020202020204" pitchFamily="34" charset="0"/>
            </a:endParaRPr>
          </a:p>
        </p:txBody>
      </p:sp>
      <p:sp>
        <p:nvSpPr>
          <p:cNvPr id="4102" name="灯片编号占位符 4101"/>
          <p:cNvSpPr>
            <a:spLocks noGrp="1"/>
          </p:cNvSpPr>
          <p:nvPr>
            <p:ph type="sldNum" sz="quarter" idx="4"/>
          </p:nvPr>
        </p:nvSpPr>
        <p:spPr>
          <a:xfrm>
            <a:off x="3657600" y="6477000"/>
            <a:ext cx="2133600" cy="168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6096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2504" cy="5029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95400"/>
            <a:ext cx="4032504" cy="5029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18" Type="http://schemas.openxmlformats.org/officeDocument/2006/relationships/image" Target="../media/image10.png"/><Relationship Id="rId17" Type="http://schemas.openxmlformats.org/officeDocument/2006/relationships/image" Target="../media/image7.png"/><Relationship Id="rId16" Type="http://schemas.openxmlformats.org/officeDocument/2006/relationships/image" Target="../media/image2.png"/><Relationship Id="rId15" Type="http://schemas.openxmlformats.org/officeDocument/2006/relationships/image" Target="../media/image4.png"/><Relationship Id="rId14" Type="http://schemas.openxmlformats.org/officeDocument/2006/relationships/image" Target="../media/image5.png"/><Relationship Id="rId13" Type="http://schemas.openxmlformats.org/officeDocument/2006/relationships/image" Target="../media/image8.png"/><Relationship Id="rId12" Type="http://schemas.openxmlformats.org/officeDocument/2006/relationships/image" Target="../media/image9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42" descr="1"/>
          <p:cNvPicPr>
            <a:picLocks noChangeAspect="1"/>
          </p:cNvPicPr>
          <p:nvPr/>
        </p:nvPicPr>
        <p:blipFill>
          <a:blip r:embed="rId12"/>
          <a:srcRect b="38461"/>
          <a:stretch>
            <a:fillRect/>
          </a:stretch>
        </p:blipFill>
        <p:spPr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104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pPr lvl="0"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base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base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base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2" name="图片 1032" descr="artplus_nature_naturalcity42_a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1463" y="5935663"/>
            <a:ext cx="1235075" cy="833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图片 1033" descr="artplus_nature_naturalcity42_b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5916613"/>
            <a:ext cx="828675" cy="15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图片 1034" descr="artplus_nature_naturalcity42_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1338" y="5608638"/>
            <a:ext cx="430212" cy="46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图片 1035" descr="artplus_nature_naturalcity42_d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02600" y="5849938"/>
            <a:ext cx="173038" cy="161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图片 1036" descr="artplus_nature_naturalcity42_i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69313" y="5969000"/>
            <a:ext cx="461962" cy="244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7" descr="artplus_nature_naturalcity42_c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62975" y="5943600"/>
            <a:ext cx="309563" cy="24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9" name="图片 1038" descr="artplus_nature_naturalcity42_f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26388" y="6334125"/>
            <a:ext cx="1370012" cy="52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02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pic>
        <p:nvPicPr>
          <p:cNvPr id="1041" name="Picture 12" descr="logo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6096000"/>
            <a:ext cx="2057400" cy="5762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33CC"/>
        </a:buClr>
        <a:buFont typeface="Wingdings" panose="05000000000000000000" pitchFamily="2" charset="2"/>
        <a:buChar char="n"/>
        <a:defRPr sz="2800" b="0" i="0" u="none" kern="1200" baseline="0">
          <a:solidFill>
            <a:srgbClr val="800000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•"/>
        <a:defRPr sz="2000" b="0" i="0" u="none" kern="1200" baseline="0">
          <a:solidFill>
            <a:srgbClr val="000066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–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.bin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2" name="文本框 2051"/>
          <p:cNvSpPr txBox="1"/>
          <p:nvPr/>
        </p:nvSpPr>
        <p:spPr>
          <a:xfrm>
            <a:off x="1828800" y="1905000"/>
            <a:ext cx="5181600" cy="823913"/>
          </a:xfrm>
          <a:prstGeom prst="rect">
            <a:avLst/>
          </a:prstGeom>
          <a:solidFill>
            <a:schemeClr val="bg1">
              <a:alpha val="49001"/>
            </a:schemeClr>
          </a:solidFill>
          <a:ln w="9525">
            <a:noFill/>
          </a:ln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</a:pPr>
            <a:r>
              <a:rPr kumimoji="0" lang="zh-CN" altLang="en-US" sz="4800" kern="1200" cap="none" spc="0" normalizeH="0" baseline="0" noProof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4000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 据 库 系 统 原 理</a:t>
            </a:r>
            <a:endParaRPr kumimoji="0" lang="zh-CN" altLang="en-US" sz="4000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5" name="object 7"/>
          <p:cNvSpPr txBox="1"/>
          <p:nvPr/>
        </p:nvSpPr>
        <p:spPr>
          <a:xfrm>
            <a:off x="1663065" y="4065270"/>
            <a:ext cx="5513388" cy="11963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R="0" algn="ctr" defTabSz="914400">
              <a:buClrTx/>
              <a:buSzTx/>
              <a:buFontTx/>
            </a:pPr>
            <a:r>
              <a:rPr kumimoji="0" lang="zh-CN" altLang="en-US" b="0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曲文龙</a:t>
            </a:r>
            <a:endParaRPr kumimoji="0" lang="zh-CN" altLang="en-US" b="0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algn="ctr" defTabSz="914400">
              <a:spcBef>
                <a:spcPts val="300"/>
              </a:spcBef>
              <a:buClrTx/>
              <a:buSzTx/>
              <a:buFontTx/>
            </a:pPr>
            <a:r>
              <a:rPr kumimoji="0" lang="zh-CN" altLang="en-US" b="0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信息工程学院</a:t>
            </a:r>
            <a:endParaRPr kumimoji="0" lang="zh-CN" altLang="en-US" b="0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algn="ctr" defTabSz="914400">
              <a:spcBef>
                <a:spcPts val="1350"/>
              </a:spcBef>
              <a:buClrTx/>
              <a:buSzTx/>
              <a:buFontTx/>
            </a:pPr>
            <a:fld id="{BB962C8B-B14F-4D97-AF65-F5344CB8AC3E}" type="datetime3">
              <a:rPr kumimoji="0" lang="zh-CN" altLang="en-US" sz="1600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600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31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9184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问题的提出（续）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91845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例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6.1]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建立一个描述学校教务的数据库。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涉及的对象包括：	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学生的学号（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所在系（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系主任姓名（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课程号（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成绩（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Grade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0547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8605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33363"/>
            <a:ext cx="8229600" cy="8636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86053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有效性与完备性的含义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有效性：由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出发根据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Armstrong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公理推导出来的每一个函数依赖一定在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完备性：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中的每一个函数依赖，必定可以由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出发根据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Armstrong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公理推导出来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06498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87076" name="Rectangle 3"/>
          <p:cNvSpPr>
            <a:spLocks noGrp="1"/>
          </p:cNvSpPr>
          <p:nvPr>
            <p:ph idx="1"/>
          </p:nvPr>
        </p:nvSpPr>
        <p:spPr>
          <a:xfrm>
            <a:off x="323850" y="1196975"/>
            <a:ext cx="8362950" cy="49974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定理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Armstrong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公理系统是有效的、完备的。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证明：	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1.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有效性：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由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F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出发根据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Armstrong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公理推导出来的每一个函数依赖一定在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F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+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中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有效性实际上是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 Armstrong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“正确性”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可由定理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6.1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和定义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6.12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得证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得证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6500" name="Rectangle 2"/>
          <p:cNvSpPr>
            <a:spLocks noGrp="1"/>
          </p:cNvSpPr>
          <p:nvPr/>
        </p:nvSpPr>
        <p:spPr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latin typeface="Arial" panose="020B0604020202020204" pitchFamily="34" charset="0"/>
                <a:sym typeface="微软雅黑" panose="020B0503020204020204" pitchFamily="34" charset="-122"/>
              </a:rPr>
              <a:t>数据依赖的公理系统（续）</a:t>
            </a:r>
            <a:endParaRPr lang="zh-CN" altLang="en-US" sz="3600" dirty="0">
              <a:latin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0752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88100" name="Rectangle 1027"/>
          <p:cNvSpPr>
            <a:spLocks noGrp="1"/>
          </p:cNvSpPr>
          <p:nvPr>
            <p:ph idx="1"/>
          </p:nvPr>
        </p:nvSpPr>
        <p:spPr>
          <a:xfrm>
            <a:off x="244475" y="1125538"/>
            <a:ext cx="8736013" cy="5068888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2.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完备性：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F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+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中的每一个函数依赖，必定可以由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F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出发根据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Armstrong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公理推导出来（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Armstrong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公理够用，完全）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只需证明逆否命题：若函数依赖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不能由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Armstrong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公理导出，那么它必然不为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F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所蕴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涵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f∈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F 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+ 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   分三步证明：</a:t>
            </a:r>
            <a:endParaRPr kumimoji="0" lang="zh-CN" altLang="en-US" sz="20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）引理：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若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V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W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成立，且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V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1" u="none" strike="noStrike" kern="1200" cap="none" spc="0" normalizeH="0" baseline="-2500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，则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W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1" u="none" strike="noStrike" kern="1200" cap="none" spc="0" normalizeH="0" baseline="-2500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+ </a:t>
            </a:r>
            <a:endParaRPr kumimoji="0" lang="en-US" altLang="zh-CN" sz="2000" b="0" i="0" u="none" strike="noStrike" kern="1200" cap="none" spc="0" normalizeH="0" baseline="3000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1828800" marR="0" lvl="4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证：因为</a:t>
            </a:r>
            <a:r>
              <a:rPr kumimoji="0" lang="zh-CN" altLang="en-US" sz="2400" b="0" i="1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V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1" u="none" strike="noStrike" kern="1200" cap="none" spc="0" normalizeH="0" baseline="-2500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，所以有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V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成立；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1828800" marR="0" lvl="4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因为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V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V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W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，于是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W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成立；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1828800" marR="0" lvl="4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       所以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W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1" u="none" strike="noStrike" kern="1200" cap="none" spc="0" normalizeH="0" baseline="-2500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+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。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Calibri" panose="020F0502020204030204" pitchFamily="34" charset="0"/>
              </a:rPr>
              <a:t>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Calibri" panose="020F0502020204030204" pitchFamily="34" charset="0"/>
            </a:endParaRPr>
          </a:p>
          <a:p>
            <a:pPr marL="40005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7524" name="Rectangle 2"/>
          <p:cNvSpPr>
            <a:spLocks noGrp="1"/>
          </p:cNvSpPr>
          <p:nvPr/>
        </p:nvSpPr>
        <p:spPr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latin typeface="Arial" panose="020B0604020202020204" pitchFamily="34" charset="0"/>
                <a:sym typeface="微软雅黑" panose="020B0503020204020204" pitchFamily="34" charset="-122"/>
              </a:rPr>
              <a:t>数据依赖的公理系统（续）</a:t>
            </a:r>
            <a:endParaRPr lang="zh-CN" altLang="en-US" sz="3600" dirty="0">
              <a:latin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07525" name="直接连接符 1042435"/>
          <p:cNvSpPr/>
          <p:nvPr/>
        </p:nvSpPr>
        <p:spPr>
          <a:xfrm>
            <a:off x="8048625" y="2841625"/>
            <a:ext cx="22860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389123" name="Rectangle 3"/>
          <p:cNvSpPr>
            <a:spLocks noGrp="1"/>
          </p:cNvSpPr>
          <p:nvPr>
            <p:ph idx="1"/>
          </p:nvPr>
        </p:nvSpPr>
        <p:spPr>
          <a:xfrm>
            <a:off x="-36512" y="981075"/>
            <a:ext cx="9061450" cy="5681663"/>
          </a:xfrm>
        </p:spPr>
        <p:txBody>
          <a:bodyPr vert="horz" wrap="square" lIns="91440" tIns="45720" rIns="91440" bIns="45720" anchor="t"/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）构造一张二维表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，它由下列两个元组构成，可以证明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必是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&lt;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的一个关系，即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中的全部函数依赖在 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上成立。 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	    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2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-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2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endParaRPr kumimoji="0" lang="en-US" altLang="zh-CN" sz="2200" b="0" i="0" u="none" strike="noStrike" kern="1200" cap="none" spc="0" normalizeH="0" baseline="3000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11......1  00......0  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11......1  11......1  	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若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r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不是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R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&lt;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U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,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F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&gt;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的关系，则必由于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F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中有某一个函数依赖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V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→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W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 	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在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r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上 不成立所致。由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r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的构成可知，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V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必定是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X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F</a:t>
            </a:r>
            <a:r>
              <a:rPr kumimoji="0" lang="en-US" altLang="zh-CN" sz="22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+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的子集，而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	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W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不是 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X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F</a:t>
            </a:r>
            <a:r>
              <a:rPr kumimoji="0" lang="en-US" altLang="zh-CN" sz="22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+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的子集，可是由第（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1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）步，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W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 </a:t>
            </a:r>
            <a:r>
              <a:rPr kumimoji="0" lang="zh-CN" altLang="en-US" sz="2200" b="1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 ⊆ 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 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X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F</a:t>
            </a:r>
            <a:r>
              <a:rPr kumimoji="0" lang="en-US" altLang="zh-CN" sz="22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+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，矛盾。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	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所以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r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必是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R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&lt;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U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,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F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&gt;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的一个关系。 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8547" name="AutoShape 4"/>
          <p:cNvSpPr/>
          <p:nvPr/>
        </p:nvSpPr>
        <p:spPr>
          <a:xfrm rot="5400000">
            <a:off x="3175000" y="225583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8548" name="AutoShape 5"/>
          <p:cNvSpPr/>
          <p:nvPr/>
        </p:nvSpPr>
        <p:spPr>
          <a:xfrm rot="5400000">
            <a:off x="4305300" y="225583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63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8549" name="Rectangle 2"/>
          <p:cNvSpPr>
            <a:spLocks noGrp="1"/>
          </p:cNvSpPr>
          <p:nvPr/>
        </p:nvSpPr>
        <p:spPr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latin typeface="Arial" panose="020B0604020202020204" pitchFamily="34" charset="0"/>
                <a:sym typeface="微软雅黑" panose="020B0503020204020204" pitchFamily="34" charset="-122"/>
              </a:rPr>
              <a:t>数据依赖的公理系统（续）</a:t>
            </a:r>
            <a:endParaRPr lang="zh-CN" altLang="en-US" sz="3600" dirty="0">
              <a:latin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09570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90148" name="Rectangle 3"/>
          <p:cNvSpPr>
            <a:spLocks noGrp="1"/>
          </p:cNvSpPr>
          <p:nvPr>
            <p:ph idx="1"/>
          </p:nvPr>
        </p:nvSpPr>
        <p:spPr>
          <a:xfrm>
            <a:off x="250825" y="1125538"/>
            <a:ext cx="8229600" cy="4854575"/>
          </a:xfrm>
        </p:spPr>
        <p:txBody>
          <a:bodyPr vert="horz" wrap="square" lIns="91440" tIns="45720" rIns="91440" bIns="45720" anchor="t"/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3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）若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不能由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从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Armstrong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公理导出，则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不是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1" u="none" strike="noStrike" kern="1200" cap="none" spc="0" normalizeH="0" baseline="-25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的子集。（引理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987425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因此必有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的子集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Y’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满足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Y’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-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2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endParaRPr kumimoji="0" lang="zh-CN" altLang="en-US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987425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则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在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中不成立，</a:t>
            </a:r>
            <a:endParaRPr kumimoji="0" lang="zh-CN" altLang="en-US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987425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即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必不为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&lt;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蕴涵。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987425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sym typeface="宋体" panose="02010600030101010101" pitchFamily="2" charset="-122"/>
              </a:rPr>
              <a:t>逆否命题：若函数依赖</a:t>
            </a:r>
            <a:r>
              <a:rPr lang="en-US" altLang="zh-CN" i="1">
                <a:solidFill>
                  <a:srgbClr val="000066"/>
                </a:solidFill>
                <a:sym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sym typeface="宋体" panose="02010600030101010101" pitchFamily="2" charset="-122"/>
              </a:rPr>
              <a:t>→</a:t>
            </a:r>
            <a:r>
              <a:rPr lang="en-US" altLang="zh-CN" i="1">
                <a:solidFill>
                  <a:srgbClr val="000066"/>
                </a:solidFill>
                <a:sym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rgbClr val="000066"/>
                </a:solidFill>
                <a:sym typeface="宋体" panose="02010600030101010101" pitchFamily="2" charset="-122"/>
              </a:rPr>
              <a:t>不能由</a:t>
            </a:r>
            <a:r>
              <a:rPr lang="en-US" altLang="zh-CN" i="1">
                <a:solidFill>
                  <a:srgbClr val="000066"/>
                </a:solidFill>
                <a:sym typeface="宋体" panose="02010600030101010101" pitchFamily="2" charset="-122"/>
              </a:rPr>
              <a:t>F</a:t>
            </a:r>
            <a:r>
              <a:rPr lang="zh-CN" altLang="en-US" dirty="0">
                <a:solidFill>
                  <a:srgbClr val="000066"/>
                </a:solidFill>
                <a:sym typeface="宋体" panose="02010600030101010101" pitchFamily="2" charset="-122"/>
              </a:rPr>
              <a:t>从</a:t>
            </a:r>
            <a:r>
              <a:rPr lang="en-US" altLang="zh-CN">
                <a:solidFill>
                  <a:srgbClr val="000066"/>
                </a:solidFill>
                <a:sym typeface="宋体" panose="02010600030101010101" pitchFamily="2" charset="-122"/>
              </a:rPr>
              <a:t>Armstrong</a:t>
            </a:r>
            <a:r>
              <a:rPr lang="zh-CN" altLang="en-US" dirty="0">
                <a:solidFill>
                  <a:srgbClr val="000066"/>
                </a:solidFill>
                <a:sym typeface="宋体" panose="02010600030101010101" pitchFamily="2" charset="-122"/>
              </a:rPr>
              <a:t>公理导出，那么它必然不为</a:t>
            </a:r>
            <a:r>
              <a:rPr lang="en-US" altLang="zh-CN" i="1">
                <a:solidFill>
                  <a:srgbClr val="000066"/>
                </a:solidFill>
                <a:sym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sym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sym typeface="宋体" panose="02010600030101010101" pitchFamily="2" charset="-122"/>
              </a:rPr>
              <a:t>所蕴</a:t>
            </a:r>
            <a:r>
              <a:rPr lang="zh-CN" altLang="en-US" dirty="0">
                <a:solidFill>
                  <a:srgbClr val="000066"/>
                </a:solidFill>
                <a:sym typeface="Calibri" panose="020F0502020204030204" pitchFamily="34" charset="0"/>
              </a:rPr>
              <a:t>涵（</a:t>
            </a:r>
            <a:r>
              <a:rPr lang="en-US" altLang="zh-CN">
                <a:solidFill>
                  <a:srgbClr val="000066"/>
                </a:solidFill>
                <a:sym typeface="+mn-ea"/>
              </a:rPr>
              <a:t>f∈ </a:t>
            </a:r>
            <a:r>
              <a:rPr lang="en-US" altLang="zh-CN" i="1">
                <a:solidFill>
                  <a:srgbClr val="000066"/>
                </a:solidFill>
                <a:sym typeface="+mn-ea"/>
              </a:rPr>
              <a:t>F </a:t>
            </a:r>
            <a:r>
              <a:rPr lang="en-US" altLang="zh-CN" baseline="30000">
                <a:solidFill>
                  <a:srgbClr val="000066"/>
                </a:solidFill>
                <a:sym typeface="+mn-ea"/>
              </a:rPr>
              <a:t>+ </a:t>
            </a:r>
            <a:r>
              <a:rPr lang="zh-CN" altLang="en-US" dirty="0">
                <a:solidFill>
                  <a:srgbClr val="000066"/>
                </a:solidFill>
                <a:sym typeface="+mn-ea"/>
              </a:rPr>
              <a:t>）</a:t>
            </a:r>
            <a:r>
              <a:rPr lang="zh-CN" altLang="en-US" dirty="0">
                <a:solidFill>
                  <a:srgbClr val="000066"/>
                </a:solidFill>
                <a:sym typeface="+mn-ea"/>
              </a:rPr>
              <a:t>成立。</a:t>
            </a:r>
            <a:endParaRPr lang="zh-CN" altLang="en-US" i="1">
              <a:solidFill>
                <a:srgbClr val="000066"/>
              </a:solidFill>
              <a:sym typeface="+mn-ea"/>
            </a:endParaRPr>
          </a:p>
        </p:txBody>
      </p:sp>
      <p:sp>
        <p:nvSpPr>
          <p:cNvPr id="109572" name="Rectangle 2"/>
          <p:cNvSpPr>
            <a:spLocks noGrp="1"/>
          </p:cNvSpPr>
          <p:nvPr/>
        </p:nvSpPr>
        <p:spPr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latin typeface="Arial" panose="020B0604020202020204" pitchFamily="34" charset="0"/>
                <a:sym typeface="微软雅黑" panose="020B0503020204020204" pitchFamily="34" charset="-122"/>
              </a:rPr>
              <a:t>数据依赖的公理系统（续）</a:t>
            </a:r>
            <a:endParaRPr lang="zh-CN" altLang="en-US" sz="3600" dirty="0">
              <a:latin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07525" name="直接连接符 1042435"/>
          <p:cNvSpPr/>
          <p:nvPr/>
        </p:nvSpPr>
        <p:spPr>
          <a:xfrm>
            <a:off x="2613025" y="5356225"/>
            <a:ext cx="22860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1059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91172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Armstrong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公理的完备性及有效性说明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: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“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导出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”与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“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蕴涵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”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是两个完全等价的概念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：为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所逻辑蕴涵的函数依赖的全体（定义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6.12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：可以说成由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出发借助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Armstrong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公理导出的函数依赖的集合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10596" name="AutoShape 4"/>
          <p:cNvSpPr/>
          <p:nvPr/>
        </p:nvSpPr>
        <p:spPr>
          <a:xfrm>
            <a:off x="3635375" y="3357563"/>
            <a:ext cx="863600" cy="574675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C8B3E9">
                  <a:alpha val="100000"/>
                </a:srgbClr>
              </a:gs>
              <a:gs pos="34998">
                <a:srgbClr val="D9CAEE">
                  <a:alpha val="100000"/>
                </a:srgbClr>
              </a:gs>
              <a:gs pos="100000">
                <a:srgbClr val="EFE8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8064A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10597" name="Rectangle 2"/>
          <p:cNvSpPr>
            <a:spLocks noGrp="1"/>
          </p:cNvSpPr>
          <p:nvPr/>
        </p:nvSpPr>
        <p:spPr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latin typeface="Arial" panose="020B0604020202020204" pitchFamily="34" charset="0"/>
                <a:sym typeface="微软雅黑" panose="020B0503020204020204" pitchFamily="34" charset="-122"/>
              </a:rPr>
              <a:t>数据依赖的公理系统（续）</a:t>
            </a:r>
            <a:endParaRPr lang="zh-CN" altLang="en-US" sz="3600" dirty="0">
              <a:latin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1650" name="标题 41164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endParaRPr lang="zh-CN" altLang="en-US" strike="noStrike" noProof="1" dirty="0"/>
          </a:p>
        </p:txBody>
      </p:sp>
      <p:sp>
        <p:nvSpPr>
          <p:cNvPr id="411651" name="文本占位符 413698"/>
          <p:cNvSpPr/>
          <p:nvPr/>
        </p:nvSpPr>
        <p:spPr>
          <a:xfrm>
            <a:off x="0" y="1143000"/>
            <a:ext cx="8893175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  <a:defRPr sz="2400" u="none" kern="1200" baseline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1800" b="0" i="0" u="none" kern="1200" baseline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问题：给定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R(U,F)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，如何判断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R(U,F)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达到的最高范式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求解的一般步骤如下：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Char char="•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1.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求出给定关系的候选键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可能不止一个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Char char="•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2.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根据候选键，写出主属性和非主属性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Char char="•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3.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判断是否满足第一范式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Char char="•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4.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判断是否满足第二范式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非主属性对键的部分依赖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Char char="•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5.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判断是否满足第三范式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非主属性对键的传递依赖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Char char="•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6.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判断是否满足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BCNF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范式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主属性对键的传递依赖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2674" name="标题 4126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endParaRPr lang="zh-CN" altLang="en-US" strike="noStrike" noProof="1" dirty="0"/>
          </a:p>
        </p:txBody>
      </p:sp>
      <p:graphicFrame>
        <p:nvGraphicFramePr>
          <p:cNvPr id="112642" name="对象 414726"/>
          <p:cNvGraphicFramePr/>
          <p:nvPr>
            <p:ph idx="1"/>
          </p:nvPr>
        </p:nvGraphicFramePr>
        <p:xfrm>
          <a:off x="323850" y="1916113"/>
          <a:ext cx="88201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29100" imgH="457200" progId="Equation.3">
                  <p:embed/>
                </p:oleObj>
              </mc:Choice>
              <mc:Fallback>
                <p:oleObj name="" r:id="rId1" imgW="42291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1916113"/>
                        <a:ext cx="8820150" cy="936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" name="矩形 412675"/>
          <p:cNvSpPr/>
          <p:nvPr/>
        </p:nvSpPr>
        <p:spPr>
          <a:xfrm>
            <a:off x="477838" y="3213100"/>
            <a:ext cx="8666162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algn="l" eaLnBrk="0" hangingPunct="0">
              <a:lnSpc>
                <a:spcPct val="120000"/>
              </a:lnSpc>
              <a:spcAft>
                <a:spcPct val="20000"/>
              </a:spcAft>
              <a:buClr>
                <a:srgbClr val="0000FF"/>
              </a:buClr>
              <a:buSzPct val="75000"/>
              <a:buFont typeface="Wingdings" panose="05000000000000000000" pitchFamily="2" charset="2"/>
            </a:pPr>
            <a:r>
              <a:rPr lang="zh-CN" altLang="en-US" dirty="0">
                <a:latin typeface="Tahoma" panose="020B0604030504040204" pitchFamily="34" charset="0"/>
              </a:rPr>
              <a:t>例</a:t>
            </a:r>
            <a:r>
              <a:rPr lang="en-US" altLang="zh-CN">
                <a:latin typeface="Tahoma" panose="020B0604030504040204" pitchFamily="34" charset="0"/>
              </a:rPr>
              <a:t>: </a:t>
            </a:r>
            <a:r>
              <a:rPr lang="zh-CN" altLang="en-US" dirty="0">
                <a:latin typeface="Tahoma" panose="020B0604030504040204" pitchFamily="34" charset="0"/>
              </a:rPr>
              <a:t>已知关系</a:t>
            </a:r>
            <a:r>
              <a:rPr lang="en-US" altLang="zh-CN">
                <a:latin typeface="Tahoma" panose="020B0604030504040204" pitchFamily="34" charset="0"/>
              </a:rPr>
              <a:t>R(U,F),</a:t>
            </a:r>
            <a:r>
              <a:rPr lang="zh-CN" altLang="en-US" dirty="0">
                <a:latin typeface="Tahoma" panose="020B0604030504040204" pitchFamily="34" charset="0"/>
              </a:rPr>
              <a:t>其中</a:t>
            </a:r>
            <a:r>
              <a:rPr lang="en-US" altLang="zh-CN">
                <a:latin typeface="Tahoma" panose="020B0604030504040204" pitchFamily="34" charset="0"/>
              </a:rPr>
              <a:t>U=(A,B,C,D,E,G),F={A</a:t>
            </a:r>
            <a:r>
              <a:rPr lang="en-US" altLang="zh-CN">
                <a:latin typeface="Tahoma" panose="020B0604030504040204" pitchFamily="34" charset="0"/>
                <a:sym typeface="Wingdings" panose="05000000000000000000" pitchFamily="2" charset="2"/>
              </a:rPr>
              <a:t>B, CDG, ACE, DG</a:t>
            </a:r>
            <a:r>
              <a:rPr lang="en-US" altLang="zh-CN">
                <a:latin typeface="Tahoma" panose="020B0604030504040204" pitchFamily="34" charset="0"/>
              </a:rPr>
              <a:t>}</a:t>
            </a:r>
            <a:r>
              <a:rPr lang="zh-CN" altLang="en-US" dirty="0">
                <a:latin typeface="Tahoma" panose="020B0604030504040204" pitchFamily="34" charset="0"/>
              </a:rPr>
              <a:t>，该关系的最高范式是什么？</a:t>
            </a:r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1366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92196" name="Rectangle 3"/>
          <p:cNvSpPr>
            <a:spLocks noGrp="1"/>
          </p:cNvSpPr>
          <p:nvPr>
            <p:ph idx="1"/>
          </p:nvPr>
        </p:nvSpPr>
        <p:spPr>
          <a:xfrm>
            <a:off x="323850" y="1339850"/>
            <a:ext cx="87122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6.14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如果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28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，就说函数依赖集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覆盖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的覆盖，或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的覆盖），或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与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等价。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10597" name="Text Box 4"/>
          <p:cNvSpPr/>
          <p:nvPr/>
        </p:nvSpPr>
        <p:spPr>
          <a:xfrm>
            <a:off x="1116013" y="3502025"/>
            <a:ext cx="6697662" cy="781050"/>
          </a:xfrm>
          <a:prstGeom prst="rect">
            <a:avLst/>
          </a:prstGeom>
          <a:gradFill rotWithShape="1">
            <a:gsLst>
              <a:gs pos="0">
                <a:srgbClr val="FFA5A3">
                  <a:alpha val="100000"/>
                </a:srgbClr>
              </a:gs>
              <a:gs pos="34998">
                <a:srgbClr val="FFBEBE">
                  <a:alpha val="100000"/>
                </a:srgbClr>
              </a:gs>
              <a:gs pos="100000">
                <a:srgbClr val="FFE6E6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298800" rIns="90000" bIns="46800">
            <a:spAutoFit/>
          </a:bodyPr>
          <a:p>
            <a:pPr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两个函数依赖集等价是指它们的闭包等价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13669" name="Rectangle 2"/>
          <p:cNvSpPr>
            <a:spLocks noGrp="1"/>
          </p:cNvSpPr>
          <p:nvPr/>
        </p:nvSpPr>
        <p:spPr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latin typeface="Arial" panose="020B0604020202020204" pitchFamily="34" charset="0"/>
                <a:sym typeface="微软雅黑" panose="020B0503020204020204" pitchFamily="34" charset="-122"/>
              </a:rPr>
              <a:t>数据依赖的公理系统（续）</a:t>
            </a:r>
            <a:endParaRPr lang="zh-CN" altLang="en-US" sz="3600" dirty="0">
              <a:latin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bldLvl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文本框 4"/>
          <p:cNvSpPr/>
          <p:nvPr/>
        </p:nvSpPr>
        <p:spPr>
          <a:xfrm>
            <a:off x="539750" y="6119813"/>
            <a:ext cx="2160588" cy="261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93219" name="Rectangle 1027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函数依赖集等价的充要条件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引理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6.3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32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=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28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的充分必要条件是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28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证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: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必要性显然，只证充分性。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）若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1" u="none" strike="noStrike" kern="1200" cap="none" spc="0" normalizeH="0" baseline="-25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1" u="none" strike="noStrike" kern="1200" cap="none" spc="0" normalizeH="0" baseline="-25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1800" b="0" i="0" u="none" strike="noStrike" kern="1200" cap="none" spc="0" normalizeH="0" baseline="-6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）任取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则有 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1" u="none" strike="noStrike" kern="1200" cap="none" spc="0" normalizeH="0" baseline="-25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 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1" u="none" strike="noStrike" kern="1200" cap="none" spc="0" normalizeH="0" baseline="-25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2000" b="0" i="0" u="none" strike="noStrike" kern="1200" cap="none" spc="0" normalizeH="0" baseline="-8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 </a:t>
            </a:r>
            <a:endParaRPr kumimoji="0" lang="en-US" altLang="zh-CN" sz="20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所以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(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2000" b="0" i="1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。即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3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）同理可证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，所以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+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11621" name="Text Box 4"/>
          <p:cNvSpPr>
            <a:spLocks noChangeArrowheads="1"/>
          </p:cNvSpPr>
          <p:nvPr/>
        </p:nvSpPr>
        <p:spPr bwMode="auto">
          <a:xfrm>
            <a:off x="1476375" y="2976563"/>
            <a:ext cx="7056438" cy="1173163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DDEEAB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 lIns="90000" tIns="262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引理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6.3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给出了判断两个函数依赖集等价的可行算法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111622" name="Text Box 5"/>
          <p:cNvSpPr>
            <a:spLocks noChangeArrowheads="1"/>
          </p:cNvSpPr>
          <p:nvPr/>
        </p:nvSpPr>
        <p:spPr bwMode="auto">
          <a:xfrm>
            <a:off x="1476375" y="4759325"/>
            <a:ext cx="7056438" cy="1622425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E3F2BA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 lIns="90000" tIns="262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如何判定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G</a:t>
            </a:r>
            <a:r>
              <a:rPr kumimoji="0" lang="en-US" altLang="zh-CN" sz="2800" b="1" i="0" u="none" strike="noStrike" kern="1200" cap="none" spc="0" normalizeH="0" baseline="50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只需逐一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对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中的函数依赖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→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Y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考察</a:t>
            </a:r>
            <a:r>
              <a:rPr kumimoji="0" lang="zh-CN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是否属于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-12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G</a:t>
            </a:r>
            <a:r>
              <a:rPr kumimoji="0" lang="en-US" altLang="zh-CN" sz="2800" b="1" i="0" u="none" strike="noStrike" kern="1200" cap="none" spc="0" normalizeH="0" baseline="-4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+</a:t>
            </a:r>
            <a:r>
              <a:rPr kumimoji="0" lang="en-US" altLang="zh-CN" sz="2800" b="1" i="0" u="none" strike="noStrike" kern="1200" cap="none" spc="0" normalizeH="0" baseline="5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+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114693" name="Rectangle 2"/>
          <p:cNvSpPr>
            <a:spLocks noGrp="1"/>
          </p:cNvSpPr>
          <p:nvPr/>
        </p:nvSpPr>
        <p:spPr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latin typeface="Arial" panose="020B0604020202020204" pitchFamily="34" charset="0"/>
                <a:sym typeface="微软雅黑" panose="020B0503020204020204" pitchFamily="34" charset="-122"/>
              </a:rPr>
              <a:t>数据依赖的公理系统（续）</a:t>
            </a:r>
            <a:endParaRPr lang="zh-CN" altLang="en-US" sz="3600" dirty="0">
              <a:latin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bldLvl="0" animBg="1"/>
      <p:bldP spid="11162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338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9286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问题的提出（续）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92869" name="Rectangle 3"/>
          <p:cNvSpPr>
            <a:spLocks noGrp="1"/>
          </p:cNvSpPr>
          <p:nvPr>
            <p:ph idx="1"/>
          </p:nvPr>
        </p:nvSpPr>
        <p:spPr>
          <a:xfrm>
            <a:off x="323850" y="1052513"/>
            <a:ext cx="8640763" cy="5599113"/>
          </a:xfrm>
        </p:spPr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假设学校教务的数据库模式用一个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单一的关系模式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Student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来表示，则该关系模式的属性集合为：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＝{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Grade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 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现实世界的已知事实（语义）：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一个系有若干学生， 但一个学生只属于一个系；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+mn-cs"/>
              <a:sym typeface="宋体" panose="02010600030101010101" pitchFamily="2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一个系只有一名（正职）负责人；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+mn-cs"/>
              <a:sym typeface="宋体" panose="02010600030101010101" pitchFamily="2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一个学生可以选修多门课程，每门课程有若干学生选修；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+mn-cs"/>
              <a:sym typeface="宋体" panose="02010600030101010101" pitchFamily="2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每个学生学习每一门课程有一个成绩。   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1571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94244" name="Rectangle 3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6.15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如果函数依赖集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满足下列条件，则称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为一个极小函数依赖集，亦称为最小依赖集或最小覆盖。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中任一函数依赖的右部仅含有一个属性。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中不存在这样的函数依赖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使得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与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	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-{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等价。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中不存在这样的函数依赖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→A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有真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子集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使得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-{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}∪{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与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等价。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13669" name="AutoShape 6"/>
          <p:cNvSpPr>
            <a:spLocks noChangeArrowheads="1"/>
          </p:cNvSpPr>
          <p:nvPr/>
        </p:nvSpPr>
        <p:spPr bwMode="auto">
          <a:xfrm>
            <a:off x="3203575" y="1557338"/>
            <a:ext cx="3168650" cy="1296988"/>
          </a:xfrm>
          <a:prstGeom prst="wedgeRoundRectCallout">
            <a:avLst>
              <a:gd name="adj1" fmla="val -38333"/>
              <a:gd name="adj2" fmla="val 79977"/>
              <a:gd name="adj3" fmla="val 16667"/>
            </a:avLst>
          </a:prstGeom>
          <a:gradFill rotWithShape="1">
            <a:gsLst>
              <a:gs pos="0">
                <a:srgbClr val="A3C2FF"/>
              </a:gs>
              <a:gs pos="34998">
                <a:srgbClr val="BD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</a:ln>
        </p:spPr>
        <p:txBody>
          <a:bodyPr lIns="90000" tIns="442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即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中的函数依赖均不能由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中其他函数依赖导出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113670" name="AutoShape 7"/>
          <p:cNvSpPr>
            <a:spLocks noChangeArrowheads="1"/>
          </p:cNvSpPr>
          <p:nvPr/>
        </p:nvSpPr>
        <p:spPr bwMode="auto">
          <a:xfrm>
            <a:off x="5580063" y="3141663"/>
            <a:ext cx="3311525" cy="1296988"/>
          </a:xfrm>
          <a:prstGeom prst="wedgeRoundRectCallout">
            <a:avLst>
              <a:gd name="adj1" fmla="val -38833"/>
              <a:gd name="adj2" fmla="val 79977"/>
              <a:gd name="adj3" fmla="val 16667"/>
            </a:avLst>
          </a:prstGeom>
          <a:gradFill rotWithShape="1">
            <a:gsLst>
              <a:gs pos="0">
                <a:srgbClr val="A3C2FF"/>
              </a:gs>
              <a:gs pos="34998">
                <a:srgbClr val="BD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</a:ln>
        </p:spPr>
        <p:txBody>
          <a:bodyPr lIns="90000" tIns="442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中各函数依赖左部均为最小属性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存在冗余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属性）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115718" name="Rectangle 2"/>
          <p:cNvSpPr>
            <a:spLocks noGrp="1"/>
          </p:cNvSpPr>
          <p:nvPr/>
        </p:nvSpPr>
        <p:spPr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latin typeface="Arial" panose="020B0604020202020204" pitchFamily="34" charset="0"/>
                <a:sym typeface="微软雅黑" panose="020B0503020204020204" pitchFamily="34" charset="-122"/>
              </a:rPr>
              <a:t>数据依赖的公理系统（续）</a:t>
            </a:r>
            <a:endParaRPr lang="zh-CN" altLang="en-US" sz="3600" dirty="0">
              <a:latin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bldLvl="0" animBg="1"/>
      <p:bldP spid="113670" grpId="0" bldLvl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16738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95268" name="Rectangle 3"/>
          <p:cNvSpPr>
            <a:spLocks noGrp="1"/>
          </p:cNvSpPr>
          <p:nvPr>
            <p:ph idx="1"/>
          </p:nvPr>
        </p:nvSpPr>
        <p:spPr>
          <a:xfrm>
            <a:off x="285750" y="977900"/>
            <a:ext cx="8609013" cy="588010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例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6.12]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考察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节中的关系模式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&lt;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，其中：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={S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no,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dept,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name,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no,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rade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={S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dept,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→M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name,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no,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ade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是最小覆盖</a:t>
            </a: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'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={S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dept,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→M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name,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→M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name,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(S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no,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)→G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rade,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o,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)→S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'不是最小覆盖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因为：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'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- {S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→M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name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与 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'等价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kumimoji="0" lang="en-US" altLang="zh-CN" sz="22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'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- {(S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no,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dept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)→S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dept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也与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'等价</a:t>
            </a:r>
            <a:endParaRPr kumimoji="0" lang="zh-CN" altLang="en-US" sz="22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+mn-cs"/>
              <a:sym typeface="宋体" panose="02010600030101010101" pitchFamily="2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16740" name="Rectangle 2"/>
          <p:cNvSpPr>
            <a:spLocks noGrp="1"/>
          </p:cNvSpPr>
          <p:nvPr/>
        </p:nvSpPr>
        <p:spPr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latin typeface="Arial" panose="020B0604020202020204" pitchFamily="34" charset="0"/>
                <a:sym typeface="微软雅黑" panose="020B0503020204020204" pitchFamily="34" charset="-122"/>
              </a:rPr>
              <a:t>数据依赖的公理系统（续）</a:t>
            </a:r>
            <a:endParaRPr lang="zh-CN" altLang="en-US" sz="3600" dirty="0">
              <a:latin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1776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9629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33363"/>
            <a:ext cx="8229600" cy="8636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96293" name="Rectangle 3"/>
          <p:cNvSpPr>
            <a:spLocks noGrp="1"/>
          </p:cNvSpPr>
          <p:nvPr>
            <p:ph idx="1"/>
          </p:nvPr>
        </p:nvSpPr>
        <p:spPr>
          <a:xfrm>
            <a:off x="457200" y="909638"/>
            <a:ext cx="8229600" cy="544830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定理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6.3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每一个函数依赖集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均等价于一个极小函数依赖集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。此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称为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的最小依赖集。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证：构造性证明，分三步对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进行“极小化处理”，找出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的一个最小依赖集。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）逐一检查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中各函数依赖</a:t>
            </a:r>
            <a:r>
              <a:rPr kumimoji="0" lang="en-US" altLang="zh-CN" sz="2000" b="0" i="1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FD</a:t>
            </a:r>
            <a:r>
              <a:rPr kumimoji="0" lang="en-US" altLang="zh-CN" sz="2000" b="0" i="1" u="none" strike="noStrike" kern="1200" cap="none" spc="0" normalizeH="0" baseline="-2500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：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若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+mn-ea"/>
                <a:cs typeface="+mn-cs"/>
                <a:sym typeface="Calibri" panose="020F0502020204030204" pitchFamily="34" charset="0"/>
              </a:rPr>
              <a:t>…</a:t>
            </a:r>
            <a:r>
              <a:rPr kumimoji="0" lang="en-US" altLang="zh-CN" sz="2200" b="0" i="1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200" b="0" i="1" u="none" strike="noStrike" kern="1200" cap="none" spc="0" normalizeH="0" baseline="-2500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k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k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≥2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则用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{</a:t>
            </a:r>
            <a:r>
              <a:rPr kumimoji="0" lang="en-US" altLang="zh-CN" sz="2200" b="0" i="1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200" b="0" i="1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200" b="0" i="1" u="none" strike="noStrike" kern="1200" cap="none" spc="0" normalizeH="0" baseline="-2500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j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|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j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=1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+mn-ea"/>
                <a:cs typeface="+mn-cs"/>
                <a:sym typeface="Calibri" panose="020F0502020204030204" pitchFamily="34" charset="0"/>
              </a:rPr>
              <a:t>…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k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来取代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引理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保证了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变换前后的等价性。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1878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97316" name="Rectangle 1026"/>
          <p:cNvSpPr>
            <a:spLocks noGrp="1"/>
          </p:cNvSpPr>
          <p:nvPr>
            <p:ph type="title" idx="4294967295"/>
          </p:nvPr>
        </p:nvSpPr>
        <p:spPr>
          <a:xfrm>
            <a:off x="457200" y="233363"/>
            <a:ext cx="8229600" cy="8636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97317" name="Rectangle 1027"/>
          <p:cNvSpPr>
            <a:spLocks noGrp="1"/>
          </p:cNvSpPr>
          <p:nvPr>
            <p:ph idx="1"/>
          </p:nvPr>
        </p:nvSpPr>
        <p:spPr>
          <a:xfrm>
            <a:off x="323850" y="1196975"/>
            <a:ext cx="8229600" cy="4854575"/>
          </a:xfrm>
        </p:spPr>
        <p:txBody>
          <a:bodyPr vert="horz" wrap="square" lIns="91440" tIns="45720" rIns="91440" bIns="45720" anchor="t"/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）逐一检查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中各函数依赖</a:t>
            </a:r>
            <a:r>
              <a:rPr kumimoji="0" lang="en-US" altLang="zh-CN" sz="2000" b="0" i="1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FD</a:t>
            </a:r>
            <a:r>
              <a:rPr kumimoji="0" lang="en-US" altLang="zh-CN" sz="2000" b="0" i="1" u="none" strike="noStrike" kern="1200" cap="none" spc="0" normalizeH="0" baseline="-2500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：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 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令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-{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若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22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，则从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中去掉此函数依赖。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由于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与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等价的充要条件是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22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 </a:t>
            </a:r>
            <a:endParaRPr kumimoji="0" lang="en-US" altLang="zh-CN" sz="2200" b="0" i="0" u="none" strike="noStrike" kern="1200" cap="none" spc="0" normalizeH="0" baseline="3000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	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因此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变换前后是等价的。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19810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9834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33363"/>
            <a:ext cx="8229600" cy="8636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98341" name="Rectangle 3"/>
          <p:cNvSpPr>
            <a:spLocks noGrp="1"/>
          </p:cNvSpPr>
          <p:nvPr>
            <p:ph idx="1"/>
          </p:nvPr>
        </p:nvSpPr>
        <p:spPr>
          <a:xfrm>
            <a:off x="395288" y="1125538"/>
            <a:ext cx="8229600" cy="4854575"/>
          </a:xfrm>
        </p:spPr>
        <p:txBody>
          <a:bodyPr vert="horz" wrap="square" lIns="91440" tIns="45720" rIns="91440" bIns="45720" anchor="t"/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3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）逐一取出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中各函数依赖</a:t>
            </a:r>
            <a:r>
              <a:rPr kumimoji="0" lang="en-US" altLang="zh-CN" sz="2000" b="0" i="1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FD</a:t>
            </a:r>
            <a:r>
              <a:rPr kumimoji="0" lang="en-US" altLang="zh-CN" sz="2000" b="0" i="1" u="none" strike="noStrike" kern="1200" cap="none" spc="0" normalizeH="0" baseline="-2500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：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设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+mn-ea"/>
                <a:cs typeface="+mn-cs"/>
                <a:sym typeface="Calibri" panose="020F0502020204030204" pitchFamily="34" charset="0"/>
              </a:rPr>
              <a:t>…</a:t>
            </a:r>
            <a:r>
              <a:rPr kumimoji="0" lang="en-US" altLang="zh-CN" sz="2200" b="0" i="1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200" b="0" i="1" u="none" strike="noStrike" kern="1200" cap="none" spc="0" normalizeH="0" baseline="-2500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≥2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逐一考查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=1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+mn-ea"/>
                <a:cs typeface="+mn-cs"/>
                <a:sym typeface="Calibri" panose="020F0502020204030204" pitchFamily="34" charset="0"/>
              </a:rPr>
              <a:t>…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），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若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X-B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en-US" altLang="zh-CN" sz="2200" b="0" i="0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2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，则以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-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取代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由于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与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-{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}∪{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等价的充要条件是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2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，其中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-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2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200" b="0" i="1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因此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变换前后是等价的。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最后剩下的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就一定是极小依赖集。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因为对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  <a:sym typeface="Calibri" panose="020F0502020204030204" pitchFamily="34" charset="0"/>
              </a:rPr>
              <a:t>每一次“改造”都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保证了改造前后的两个函数 </a:t>
            </a:r>
            <a:endParaRPr kumimoji="0" lang="en-US" altLang="zh-CN" sz="2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依赖集等价，因此剩下的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与原来的</a:t>
            </a:r>
            <a:r>
              <a:rPr kumimoji="0" lang="en-US" altLang="zh-CN" sz="22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等价。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证毕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2083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9936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33363"/>
            <a:ext cx="8229600" cy="8636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9936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定理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6.3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的证明过程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是求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极小依赖集的过程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也是检验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是否为极小依赖集的一个算法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若改造后的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与原来的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相同，说明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就是一个最小依赖集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21858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0038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33363"/>
            <a:ext cx="8229600" cy="8636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40038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例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6.13] 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={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的最小依赖集：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	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m1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 {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  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2288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0141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33363"/>
            <a:ext cx="8229600" cy="8636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40141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的最小依赖集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不一定是唯一的，它与对各函数依赖</a:t>
            </a:r>
            <a:r>
              <a:rPr kumimoji="0" lang="en-US" altLang="zh-CN" sz="2800" b="0" i="1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FD</a:t>
            </a:r>
            <a:r>
              <a:rPr kumimoji="0" lang="en-US" altLang="zh-CN" sz="2800" b="0" i="1" u="none" strike="noStrike" kern="1200" cap="none" spc="0" normalizeH="0" baseline="-2500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及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各属性的处置顺序有关。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2390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02436" name="Rectangle 1026"/>
          <p:cNvSpPr>
            <a:spLocks noGrp="1"/>
          </p:cNvSpPr>
          <p:nvPr>
            <p:ph type="title" idx="4294967295"/>
          </p:nvPr>
        </p:nvSpPr>
        <p:spPr>
          <a:xfrm>
            <a:off x="457200" y="233363"/>
            <a:ext cx="8229600" cy="8636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402437" name="Rectangle 102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例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6.13]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（续）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={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m1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m2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都是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的最小依赖集：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	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m1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 {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  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m2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 {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24930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034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在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&lt;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中可以用与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等价的依赖集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来取代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endParaRPr kumimoji="0" lang="zh-CN" altLang="en-US" sz="2800" b="0" i="1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原因：两个关系模式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&lt;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&lt;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，如果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与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等价，那么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的关系一定是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的关系。反过来，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的关系也一定是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4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的关系。 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24932" name="Rectangle 2"/>
          <p:cNvSpPr>
            <a:spLocks noGrp="1"/>
          </p:cNvSpPr>
          <p:nvPr/>
        </p:nvSpPr>
        <p:spPr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</a:pPr>
            <a:r>
              <a:rPr lang="zh-CN" altLang="en-US" sz="3600" dirty="0">
                <a:latin typeface="Arial" panose="020B0604020202020204" pitchFamily="34" charset="0"/>
                <a:sym typeface="微软雅黑" panose="020B0503020204020204" pitchFamily="34" charset="-122"/>
              </a:rPr>
              <a:t>数据依赖的公理系统（续）</a:t>
            </a: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sym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36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9389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问题的提出（续）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93893" name="Rectangle 3"/>
          <p:cNvSpPr>
            <a:spLocks noGrp="1"/>
          </p:cNvSpPr>
          <p:nvPr>
            <p:ph idx="1"/>
          </p:nvPr>
        </p:nvSpPr>
        <p:spPr>
          <a:xfrm>
            <a:off x="252413" y="1069975"/>
            <a:ext cx="8686800" cy="5095875"/>
          </a:xfrm>
        </p:spPr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由此可得到属性组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上的一组函数依赖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F={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Sno→Sdept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(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)→ Grade}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15365" name="Group 6"/>
          <p:cNvGrpSpPr/>
          <p:nvPr/>
        </p:nvGrpSpPr>
        <p:grpSpPr>
          <a:xfrm>
            <a:off x="1763713" y="3014663"/>
            <a:ext cx="5715000" cy="2667000"/>
            <a:chOff x="0" y="0"/>
            <a:chExt cx="5580" cy="2028"/>
          </a:xfrm>
        </p:grpSpPr>
        <p:sp>
          <p:nvSpPr>
            <p:cNvPr id="15366" name="Rectangle 5"/>
            <p:cNvSpPr/>
            <p:nvPr/>
          </p:nvSpPr>
          <p:spPr>
            <a:xfrm>
              <a:off x="0" y="0"/>
              <a:ext cx="3600" cy="1092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</a:pPr>
              <a:endPara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5367" name="Text Box 6"/>
            <p:cNvSpPr/>
            <p:nvPr/>
          </p:nvSpPr>
          <p:spPr>
            <a:xfrm>
              <a:off x="360" y="312"/>
              <a:ext cx="1080" cy="468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err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Sno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  <p:sp>
          <p:nvSpPr>
            <p:cNvPr id="15368" name="Text Box 7"/>
            <p:cNvSpPr/>
            <p:nvPr/>
          </p:nvSpPr>
          <p:spPr>
            <a:xfrm>
              <a:off x="1980" y="312"/>
              <a:ext cx="1260" cy="468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 err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Cno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5369" name="Text Box 8"/>
            <p:cNvSpPr/>
            <p:nvPr/>
          </p:nvSpPr>
          <p:spPr>
            <a:xfrm>
              <a:off x="360" y="1560"/>
              <a:ext cx="1080" cy="468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 err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Sdept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5370" name="Text Box 9"/>
            <p:cNvSpPr/>
            <p:nvPr/>
          </p:nvSpPr>
          <p:spPr>
            <a:xfrm>
              <a:off x="1980" y="1560"/>
              <a:ext cx="1260" cy="468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 sz="2000" err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M</a:t>
              </a:r>
              <a:r>
                <a:rPr lang="en-US" altLang="zh-CN" err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nam</a:t>
              </a:r>
              <a:r>
                <a:rPr lang="en-US" altLang="zh-CN" sz="2000" err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e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  <p:sp>
          <p:nvSpPr>
            <p:cNvPr id="15371" name="Line 10"/>
            <p:cNvSpPr/>
            <p:nvPr/>
          </p:nvSpPr>
          <p:spPr>
            <a:xfrm>
              <a:off x="900" y="780"/>
              <a:ext cx="1" cy="78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372" name="Line 11"/>
            <p:cNvSpPr/>
            <p:nvPr/>
          </p:nvSpPr>
          <p:spPr>
            <a:xfrm>
              <a:off x="1437" y="1716"/>
              <a:ext cx="540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5373" name="Text Box 12"/>
            <p:cNvSpPr/>
            <p:nvPr/>
          </p:nvSpPr>
          <p:spPr>
            <a:xfrm>
              <a:off x="4320" y="312"/>
              <a:ext cx="1260" cy="468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Grade</a:t>
              </a:r>
              <a:endPara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5374" name="Line 13"/>
            <p:cNvSpPr/>
            <p:nvPr/>
          </p:nvSpPr>
          <p:spPr>
            <a:xfrm>
              <a:off x="3600" y="468"/>
              <a:ext cx="720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stealth" w="med" len="med"/>
            </a:ln>
          </p:spPr>
        </p:sp>
      </p:grp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448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第六章 关系数据理论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4483" name="Rectangle 3"/>
          <p:cNvSpPr>
            <a:spLocks noGrp="1"/>
          </p:cNvSpPr>
          <p:nvPr>
            <p:ph idx="1"/>
          </p:nvPr>
        </p:nvSpPr>
        <p:spPr>
          <a:xfrm>
            <a:off x="827088" y="1295400"/>
            <a:ext cx="7705725" cy="4700588"/>
          </a:xfrm>
        </p:spPr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>
                <a:tab pos="1431925" algn="l"/>
              </a:tabLst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问题的提出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>
                <a:tab pos="1431925" algn="l"/>
              </a:tabLst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规范化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1680" marR="0" indent="-28448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>
                <a:tab pos="1431925" algn="l"/>
              </a:tabLst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6.3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数据依赖的公理系统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>
                <a:tab pos="1431925" algn="l"/>
              </a:tabLst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*6.4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模式的分解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>
                <a:tab pos="1431925" algn="l"/>
              </a:tabLst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6.5 小结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矩形 35841"/>
          <p:cNvSpPr/>
          <p:nvPr/>
        </p:nvSpPr>
        <p:spPr>
          <a:xfrm>
            <a:off x="762000" y="4724400"/>
            <a:ext cx="4495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3600" b="1"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accent1"/>
                </a:solidFill>
                <a:effectLst>
                  <a:outerShdw dist="53882" dir="2699999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Thank You !</a:t>
            </a:r>
            <a:endParaRPr lang="zh-CN" altLang="en-US" sz="3600" b="1">
              <a:ln w="1905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solidFill>
                <a:schemeClr val="accent1"/>
              </a:solidFill>
              <a:effectLst>
                <a:outerShdw dist="53882" dir="2699999" algn="ctr" rotWithShape="0">
                  <a:schemeClr val="tx1">
                    <a:alpha val="5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5843" name="副标题 35842"/>
          <p:cNvSpPr>
            <a:spLocks noGrp="1"/>
          </p:cNvSpPr>
          <p:nvPr>
            <p:ph type="subTitle" idx="1"/>
          </p:nvPr>
        </p:nvSpPr>
        <p:spPr>
          <a:xfrm>
            <a:off x="609600" y="5581650"/>
            <a:ext cx="3132138" cy="361950"/>
          </a:xfrm>
        </p:spPr>
        <p:txBody>
          <a:bodyPr anchor="t"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en-US" altLang="zh-CN" sz="1600" b="1" i="1" u="none" strike="noStrike" kern="1200" cap="none" spc="0" normalizeH="0" baseline="0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1600" b="1" i="1" u="none" strike="noStrike" kern="1200" cap="none" spc="0" normalizeH="0" baseline="0" noProof="1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38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94916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问题的提出（续）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94917" name="Rectangle 1027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关系模式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Student&lt;U, F&gt;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中存在的问题：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）数据冗余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浪费大量的存储空间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200150" marR="0" lvl="2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每一个系主任的姓名重复出现，重复次数与该系所有学生的所有课程成绩出现次数相同。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0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9594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问题的提出（续）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95941" name="内容占位符 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）更新异常（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Update Anomalies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数据冗余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Monotype Sorts" pitchFamily="2" charset="2"/>
              </a:rPr>
              <a:t>，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更新数据时，维护数据完整性代价大。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200150" marR="0" lvl="2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某系更换系主任后，必须修改与该系学生有关的每一个元组。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43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96964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问题的提出（续）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96965" name="Rectangle 1027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3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）插入异常（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Insertion Anomalies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如果一个系刚成立，尚无学生，则无法把这个系及其系主任的信息存入数据库。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58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9798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问题的提出（续）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97989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4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）删除异常（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Deletion Anomalies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如果某个系的学生全部毕业了， 则在删除该系学生信息的同时，把这个系及其系主任的信息也丢掉了。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8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99012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问题的提出（续）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99013" name="Rectangle 1027"/>
          <p:cNvSpPr>
            <a:spLocks noGrp="1"/>
          </p:cNvSpPr>
          <p:nvPr>
            <p:ph idx="1"/>
          </p:nvPr>
        </p:nvSpPr>
        <p:spPr>
          <a:xfrm>
            <a:off x="314325" y="1076325"/>
            <a:ext cx="8723313" cy="544830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结论</a:t>
            </a:r>
            <a:endParaRPr kumimoji="0" lang="zh-CN" altLang="en-US" sz="3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Student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关系模式不是一个好的模式。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一个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“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好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”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的模式应当不会发生插入异常、删除异常和更新异常，数据冗余应尽可能少。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原因</a:t>
            </a:r>
            <a:endParaRPr kumimoji="0" lang="zh-CN" altLang="en-US" sz="3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由存在于模式中的某些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数据依赖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引起的。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解决方法</a:t>
            </a:r>
            <a:endParaRPr kumimoji="0" lang="zh-CN" altLang="en-US" sz="3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用规范化理论改造关系模式来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消除其中不合适的数据依赖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0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0036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问题的提出（续）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00037" name="Rectangle 1027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把这个单一的模式分成三个关系模式：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S(Sno,Sdept,Sno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→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);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SC(Sno,Cno,Grade,(Sno,Cno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 → Grade);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DEPT(Sdept,Mname,Sdept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→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);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这三个模式都不会发生插入异常、删除异常的问题，数据的冗余也得到了控制。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105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第六章 关系数据理论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1059" name="Rectangle 3"/>
          <p:cNvSpPr>
            <a:spLocks noGrp="1"/>
          </p:cNvSpPr>
          <p:nvPr>
            <p:ph idx="1"/>
          </p:nvPr>
        </p:nvSpPr>
        <p:spPr>
          <a:xfrm>
            <a:off x="827088" y="1295400"/>
            <a:ext cx="7705725" cy="4700588"/>
          </a:xfrm>
        </p:spPr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>
                <a:tab pos="1431925" algn="l"/>
              </a:tabLst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问题的提出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>
                <a:tab pos="1431925" algn="l"/>
              </a:tabLst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规范化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66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1680" marR="0" indent="-28448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>
                <a:tab pos="1431925" algn="l"/>
              </a:tabLst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6.3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数据依赖的公理系统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1680" marR="0" indent="-28448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>
                <a:tab pos="1431925" algn="l"/>
              </a:tabLst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*6.4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模式的分解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3650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97450"/>
          </a:xfrm>
        </p:spPr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第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6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章 关系数据理论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第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7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章 数据库设计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第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8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章 数据库编程</a:t>
            </a:r>
            <a:b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</a:br>
            <a:br>
              <a:rPr lang="zh-CN" altLang="en-US" dirty="0"/>
            </a:b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2" name="Rectangle 3"/>
          <p:cNvSpPr/>
          <p:nvPr/>
        </p:nvSpPr>
        <p:spPr>
          <a:xfrm>
            <a:off x="971550" y="188913"/>
            <a:ext cx="737711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90000"/>
              </a:lnSpc>
              <a:buClr>
                <a:schemeClr val="hlink"/>
              </a:buClr>
              <a:buSzPct val="90000"/>
              <a:buFont typeface="Wingdings" panose="05000000000000000000" pitchFamily="2" charset="2"/>
            </a:pPr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第二篇  设计与应用开发篇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2082" name="标题 3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6.2 </a:t>
            </a: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规范化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2083" name="文本占位符 4"/>
          <p:cNvSpPr>
            <a:spLocks noGrp="1"/>
          </p:cNvSpPr>
          <p:nvPr>
            <p:ph idx="1"/>
          </p:nvPr>
        </p:nvSpPr>
        <p:spPr>
          <a:xfrm>
            <a:off x="828675" y="908050"/>
            <a:ext cx="7858125" cy="54292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6.2.1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函数依赖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B05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6.2.2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码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6.2.3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范式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6.2.4  2NF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6.2.5  3NF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6.2.6  BCNF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6.2.7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多值依赖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6.2.8  4NF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3106" name="标题 3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Calibri" panose="020F0502020204030204" pitchFamily="34" charset="0"/>
              </a:rPr>
              <a:t>6.2.1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Calibri" panose="020F0502020204030204" pitchFamily="34" charset="0"/>
              </a:rPr>
              <a:t>函数依赖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03107" name="文本占位符 4"/>
          <p:cNvSpPr>
            <a:spLocks noGrp="1"/>
          </p:cNvSpPr>
          <p:nvPr>
            <p:ph idx="1"/>
          </p:nvPr>
        </p:nvSpPr>
        <p:spPr>
          <a:xfrm>
            <a:off x="755650" y="1095375"/>
            <a:ext cx="7859713" cy="52133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2.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平凡函数依赖与非平凡函数依赖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3.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完全函数依赖与部分函数依赖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4.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微软雅黑" panose="020B0503020204020204" pitchFamily="34" charset="-122"/>
              </a:rPr>
              <a:t>传递函数依赖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00B05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60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413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1.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  函数依赖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04133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设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R(U)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是一个属性集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上的关系模式，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的子集。若对于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R(U)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的任意一个可能的关系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中不可能存在两个元组在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上的属性值相等， 而在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上的属性值不等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 则称“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函数确定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”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或“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函数依赖于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”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，记作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5154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函数依赖（续）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5155" name="Rectangle 1027"/>
          <p:cNvSpPr>
            <a:spLocks noGrp="1"/>
          </p:cNvSpPr>
          <p:nvPr>
            <p:ph idx="1"/>
          </p:nvPr>
        </p:nvSpPr>
        <p:spPr>
          <a:xfrm>
            <a:off x="457200" y="955675"/>
            <a:ext cx="8686800" cy="5095875"/>
          </a:xfrm>
        </p:spPr>
        <p:txBody>
          <a:bodyPr vert="horz" wrap="square" lIns="91440" tIns="45720" rIns="91440" bIns="45720" anchor="t"/>
          <a:p>
            <a:pPr marL="5715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[例]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Student(Sno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Ssex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Sage, 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),         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5715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假设不允许重名，则有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: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5715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→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Ssex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    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→ Sage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5715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→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  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←→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5715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→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Ssex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→ Sage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5715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→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但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Ssex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Sage,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Ssex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→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26627" name="Group 4"/>
          <p:cNvGrpSpPr/>
          <p:nvPr/>
        </p:nvGrpSpPr>
        <p:grpSpPr>
          <a:xfrm>
            <a:off x="1044575" y="5013325"/>
            <a:ext cx="7127875" cy="979488"/>
            <a:chOff x="0" y="0"/>
            <a:chExt cx="11224" cy="1542"/>
          </a:xfrm>
        </p:grpSpPr>
        <p:sp>
          <p:nvSpPr>
            <p:cNvPr id="26628" name="Text Box 1030"/>
            <p:cNvSpPr/>
            <p:nvPr/>
          </p:nvSpPr>
          <p:spPr>
            <a:xfrm>
              <a:off x="0" y="0"/>
              <a:ext cx="11225" cy="1543"/>
            </a:xfrm>
            <a:prstGeom prst="rect">
              <a:avLst/>
            </a:prstGeom>
            <a:solidFill>
              <a:srgbClr val="F2EB92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190800" rIns="90000" bIns="46800">
              <a:spAutoFit/>
            </a:bodyPr>
            <a:p>
              <a:pPr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zh-CN" altLang="en-US" dirty="0">
                  <a:latin typeface="Times New Roman" panose="02020603050405020304" pitchFamily="18" charset="0"/>
                </a:rPr>
                <a:t>若</a:t>
              </a:r>
              <a:r>
                <a:rPr lang="en-US" altLang="zh-CN">
                  <a:latin typeface="Times New Roman" panose="02020603050405020304" pitchFamily="18" charset="0"/>
                </a:rPr>
                <a:t>X→Y</a:t>
              </a:r>
              <a:r>
                <a:rPr lang="zh-CN" altLang="en-US" dirty="0">
                  <a:latin typeface="Times New Roman" panose="02020603050405020304" pitchFamily="18" charset="0"/>
                </a:rPr>
                <a:t>，并且</a:t>
              </a:r>
              <a:r>
                <a:rPr lang="en-US" altLang="zh-CN">
                  <a:latin typeface="Times New Roman" panose="02020603050405020304" pitchFamily="18" charset="0"/>
                </a:rPr>
                <a:t>Y→X, </a:t>
              </a:r>
              <a:r>
                <a:rPr lang="zh-CN" altLang="en-US" dirty="0">
                  <a:latin typeface="Times New Roman" panose="02020603050405020304" pitchFamily="18" charset="0"/>
                </a:rPr>
                <a:t>则记为</a:t>
              </a:r>
              <a:r>
                <a:rPr lang="en-US" altLang="zh-CN">
                  <a:latin typeface="Times New Roman" panose="02020603050405020304" pitchFamily="18" charset="0"/>
                </a:rPr>
                <a:t>X←→Y</a:t>
              </a:r>
              <a:r>
                <a:rPr lang="zh-CN" altLang="en-US" dirty="0">
                  <a:latin typeface="Times New Roman" panose="02020603050405020304" pitchFamily="18" charset="0"/>
                </a:rPr>
                <a:t>。</a:t>
              </a:r>
              <a:endParaRPr lang="zh-CN" altLang="en-US" dirty="0">
                <a:latin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zh-CN" altLang="en-US" dirty="0">
                  <a:latin typeface="Times New Roman" panose="02020603050405020304" pitchFamily="18" charset="0"/>
                </a:rPr>
                <a:t>若</a:t>
              </a:r>
              <a:r>
                <a:rPr lang="en-US" altLang="zh-CN">
                  <a:latin typeface="Times New Roman" panose="02020603050405020304" pitchFamily="18" charset="0"/>
                </a:rPr>
                <a:t>Y</a:t>
              </a:r>
              <a:r>
                <a:rPr lang="zh-CN" altLang="en-US" dirty="0">
                  <a:latin typeface="Times New Roman" panose="02020603050405020304" pitchFamily="18" charset="0"/>
                </a:rPr>
                <a:t>不函数依赖于</a:t>
              </a:r>
              <a:r>
                <a:rPr lang="en-US" altLang="zh-CN">
                  <a:latin typeface="Times New Roman" panose="02020603050405020304" pitchFamily="18" charset="0"/>
                </a:rPr>
                <a:t>X, </a:t>
              </a:r>
              <a:r>
                <a:rPr lang="zh-CN" altLang="en-US" dirty="0">
                  <a:latin typeface="Times New Roman" panose="02020603050405020304" pitchFamily="18" charset="0"/>
                </a:rPr>
                <a:t>则记为</a:t>
              </a:r>
              <a:r>
                <a:rPr lang="en-US" altLang="zh-CN"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latin typeface="宋体" panose="02010600030101010101" pitchFamily="2" charset="-122"/>
                  <a:sym typeface="宋体" panose="02010600030101010101" pitchFamily="2" charset="-122"/>
                </a:rPr>
                <a:t>→</a:t>
              </a:r>
              <a:r>
                <a:rPr lang="en-US" altLang="zh-CN">
                  <a:latin typeface="Times New Roman" panose="02020603050405020304" pitchFamily="18" charset="0"/>
                </a:rPr>
                <a:t>Y</a:t>
              </a:r>
              <a:r>
                <a:rPr lang="zh-CN" altLang="en-US" dirty="0">
                  <a:latin typeface="Times New Roman" panose="02020603050405020304" pitchFamily="18" charset="0"/>
                </a:rPr>
                <a:t>。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  <p:sp>
          <p:nvSpPr>
            <p:cNvPr id="26629" name="Line 1029"/>
            <p:cNvSpPr/>
            <p:nvPr/>
          </p:nvSpPr>
          <p:spPr>
            <a:xfrm>
              <a:off x="6367" y="904"/>
              <a:ext cx="24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6630" name="Line 1029"/>
          <p:cNvSpPr/>
          <p:nvPr/>
        </p:nvSpPr>
        <p:spPr>
          <a:xfrm>
            <a:off x="2187575" y="4149725"/>
            <a:ext cx="127000" cy="2317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1" name="Line 1029"/>
          <p:cNvSpPr/>
          <p:nvPr/>
        </p:nvSpPr>
        <p:spPr>
          <a:xfrm>
            <a:off x="3962400" y="4191000"/>
            <a:ext cx="127000" cy="2317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617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函数依赖（续）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650" name="Rectangle 10"/>
          <p:cNvSpPr/>
          <p:nvPr/>
        </p:nvSpPr>
        <p:spPr>
          <a:xfrm>
            <a:off x="1839913" y="1009650"/>
            <a:ext cx="1092200" cy="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11"/>
          <p:cNvSpPr/>
          <p:nvPr/>
        </p:nvSpPr>
        <p:spPr>
          <a:xfrm>
            <a:off x="1839913" y="1009650"/>
            <a:ext cx="1092200" cy="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7652" name="Rectangle 12"/>
          <p:cNvSpPr/>
          <p:nvPr/>
        </p:nvSpPr>
        <p:spPr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7653" name="Rectangle 13"/>
          <p:cNvSpPr/>
          <p:nvPr/>
        </p:nvSpPr>
        <p:spPr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7654" name="Rectangle 14"/>
          <p:cNvSpPr/>
          <p:nvPr/>
        </p:nvSpPr>
        <p:spPr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6184" name="表格 306183"/>
          <p:cNvGraphicFramePr/>
          <p:nvPr/>
        </p:nvGraphicFramePr>
        <p:xfrm>
          <a:off x="827088" y="1628775"/>
          <a:ext cx="7632700" cy="3748088"/>
        </p:xfrm>
        <a:graphic>
          <a:graphicData uri="http://schemas.openxmlformats.org/drawingml/2006/table">
            <a:tbl>
              <a:tblPr/>
              <a:tblGrid>
                <a:gridCol w="1584325"/>
                <a:gridCol w="1466850"/>
                <a:gridCol w="1527175"/>
                <a:gridCol w="1527175"/>
                <a:gridCol w="1527175"/>
              </a:tblGrid>
              <a:tr h="4889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 err="1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Sno</a:t>
                      </a:r>
                      <a:endParaRPr lang="en-US" altLang="zh-CN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 err="1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Sname</a:t>
                      </a:r>
                      <a:endParaRPr lang="en-US" altLang="zh-CN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 err="1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Ssex</a:t>
                      </a:r>
                      <a:endParaRPr lang="en-US" altLang="zh-CN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Sage</a:t>
                      </a:r>
                      <a:endParaRPr lang="en-US" altLang="zh-CN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 err="1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Sdept</a:t>
                      </a:r>
                      <a:endParaRPr lang="en-US" altLang="zh-CN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  <a:tabLst>
                          <a:tab pos="269875" algn="l"/>
                          <a:tab pos="457200" algn="l"/>
                          <a:tab pos="571500" algn="l"/>
                        </a:tabLst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S1</a:t>
                      </a:r>
                      <a:r>
                        <a:rPr lang="en-US" altLang="zh-CN" b="1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 </a:t>
                      </a:r>
                      <a:endParaRPr lang="zh-CN" altLang="en-US" dirty="0">
                        <a:sym typeface="Arial" panose="020B0604020202020204" pitchFamily="34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张三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男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20</a:t>
                      </a:r>
                      <a:endParaRPr lang="en-US" altLang="zh-CN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计算机系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S1</a:t>
                      </a:r>
                      <a:endParaRPr lang="en-US" altLang="zh-CN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李四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女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21</a:t>
                      </a:r>
                      <a:endParaRPr lang="en-US" altLang="zh-CN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自动化系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S3</a:t>
                      </a:r>
                      <a:endParaRPr lang="en-US" altLang="zh-CN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王五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男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20</a:t>
                      </a:r>
                      <a:endParaRPr lang="en-US" altLang="zh-CN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计算机系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S4</a:t>
                      </a:r>
                      <a:endParaRPr lang="en-US" altLang="zh-CN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赵六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男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21</a:t>
                      </a:r>
                      <a:endParaRPr lang="en-US" altLang="zh-CN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计算机系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S5</a:t>
                      </a:r>
                      <a:endParaRPr lang="en-US" altLang="zh-CN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田七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  <a:tabLst>
                          <a:tab pos="269875" algn="r"/>
                          <a:tab pos="2637155" algn="ctr"/>
                          <a:tab pos="5273675" algn="r"/>
                        </a:tabLst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男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20</a:t>
                      </a:r>
                      <a:endParaRPr lang="en-US" altLang="zh-CN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计算机系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Arial" panose="020B0604020202020204" pitchFamily="34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Arial" panose="020B0604020202020204" pitchFamily="34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Arial" panose="020B0604020202020204" pitchFamily="34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Arial" panose="020B0604020202020204" pitchFamily="34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Arial" panose="020B0604020202020204" pitchFamily="34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05" name="Rectangle 77"/>
          <p:cNvSpPr/>
          <p:nvPr/>
        </p:nvSpPr>
        <p:spPr>
          <a:xfrm>
            <a:off x="1403350" y="2628900"/>
            <a:ext cx="360363" cy="330200"/>
          </a:xfrm>
          <a:prstGeom prst="rect">
            <a:avLst/>
          </a:prstGeom>
          <a:noFill/>
          <a:ln w="25400" cap="flat" cmpd="sng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7706" name="Rectangle 78"/>
          <p:cNvSpPr/>
          <p:nvPr/>
        </p:nvSpPr>
        <p:spPr>
          <a:xfrm>
            <a:off x="1447800" y="2209800"/>
            <a:ext cx="360363" cy="287338"/>
          </a:xfrm>
          <a:prstGeom prst="rect">
            <a:avLst/>
          </a:prstGeom>
          <a:noFill/>
          <a:ln w="25400" cap="flat" cmpd="sng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7707" name="Rectangle 79"/>
          <p:cNvSpPr/>
          <p:nvPr/>
        </p:nvSpPr>
        <p:spPr>
          <a:xfrm>
            <a:off x="2590800" y="2667000"/>
            <a:ext cx="1223963" cy="368300"/>
          </a:xfrm>
          <a:prstGeom prst="rect">
            <a:avLst/>
          </a:prstGeom>
          <a:noFill/>
          <a:ln w="25400" cap="flat" cmpd="sng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7708" name="Rectangle 80"/>
          <p:cNvSpPr/>
          <p:nvPr/>
        </p:nvSpPr>
        <p:spPr>
          <a:xfrm>
            <a:off x="2514600" y="2209800"/>
            <a:ext cx="1223963" cy="290513"/>
          </a:xfrm>
          <a:prstGeom prst="rect">
            <a:avLst/>
          </a:prstGeom>
          <a:noFill/>
          <a:ln w="25400" cap="flat" cmpd="sng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06238" name="AutoShape 85"/>
          <p:cNvSpPr/>
          <p:nvPr/>
        </p:nvSpPr>
        <p:spPr>
          <a:xfrm>
            <a:off x="4114800" y="1295400"/>
            <a:ext cx="3598863" cy="641350"/>
          </a:xfrm>
          <a:prstGeom prst="wedgeRoundRectCallout">
            <a:avLst>
              <a:gd name="adj1" fmla="val -58963"/>
              <a:gd name="adj2" fmla="val 234972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/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违背了</a:t>
            </a:r>
            <a:r>
              <a:rPr lang="en-US" altLang="zh-CN" err="1">
                <a:latin typeface="Times New Roman" panose="02020603050405020304" pitchFamily="18" charset="0"/>
              </a:rPr>
              <a:t>Sno</a:t>
            </a:r>
            <a:r>
              <a:rPr lang="en-US" altLang="zh-CN">
                <a:latin typeface="Times New Roman" panose="02020603050405020304" pitchFamily="18" charset="0"/>
              </a:rPr>
              <a:t> → </a:t>
            </a:r>
            <a:r>
              <a:rPr lang="en-US" altLang="zh-CN" err="1">
                <a:latin typeface="Times New Roman" panose="02020603050405020304" pitchFamily="18" charset="0"/>
              </a:rPr>
              <a:t>Sname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6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6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38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0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9563"/>
            <a:ext cx="8229600" cy="719138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函数依赖（续）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7203" name="内容占位符 3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由下面的关系表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能否得出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→ 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C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8675" name="Rectangle 8"/>
          <p:cNvSpPr/>
          <p:nvPr/>
        </p:nvSpPr>
        <p:spPr>
          <a:xfrm>
            <a:off x="1839913" y="1009650"/>
            <a:ext cx="1092200" cy="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8676" name="Rectangle 9"/>
          <p:cNvSpPr/>
          <p:nvPr/>
        </p:nvSpPr>
        <p:spPr>
          <a:xfrm>
            <a:off x="1839913" y="1009650"/>
            <a:ext cx="1092200" cy="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8677" name="Rectangle 10"/>
          <p:cNvSpPr/>
          <p:nvPr/>
        </p:nvSpPr>
        <p:spPr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8678" name="Rectangle 11"/>
          <p:cNvSpPr/>
          <p:nvPr/>
        </p:nvSpPr>
        <p:spPr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208" name="表格 307207"/>
          <p:cNvGraphicFramePr/>
          <p:nvPr/>
        </p:nvGraphicFramePr>
        <p:xfrm>
          <a:off x="900113" y="1700213"/>
          <a:ext cx="7632700" cy="3748088"/>
        </p:xfrm>
        <a:graphic>
          <a:graphicData uri="http://schemas.openxmlformats.org/drawingml/2006/table">
            <a:tbl>
              <a:tblPr/>
              <a:tblGrid>
                <a:gridCol w="1584325"/>
                <a:gridCol w="1466850"/>
                <a:gridCol w="1527175"/>
                <a:gridCol w="1527175"/>
                <a:gridCol w="1527175"/>
              </a:tblGrid>
              <a:tr h="4889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 err="1">
                          <a:sym typeface="Times New Roman" panose="02020603050405020304" pitchFamily="18" charset="0"/>
                        </a:rPr>
                        <a:t>Sno</a:t>
                      </a:r>
                      <a:endParaRPr lang="en-US" altLang="zh-CN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 err="1">
                          <a:sym typeface="Times New Roman" panose="02020603050405020304" pitchFamily="18" charset="0"/>
                        </a:rPr>
                        <a:t>Sname</a:t>
                      </a:r>
                      <a:endParaRPr lang="en-US" altLang="zh-CN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 err="1">
                          <a:sym typeface="Times New Roman" panose="02020603050405020304" pitchFamily="18" charset="0"/>
                        </a:rPr>
                        <a:t>Ssex</a:t>
                      </a:r>
                      <a:endParaRPr lang="en-US" altLang="zh-CN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Sage</a:t>
                      </a:r>
                      <a:endParaRPr lang="en-US" altLang="zh-CN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 err="1">
                          <a:sym typeface="Times New Roman" panose="02020603050405020304" pitchFamily="18" charset="0"/>
                        </a:rPr>
                        <a:t>Sdept</a:t>
                      </a:r>
                      <a:endParaRPr lang="en-US" altLang="zh-CN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  <a:tabLst>
                          <a:tab pos="269875" algn="l"/>
                          <a:tab pos="457200" algn="l"/>
                          <a:tab pos="571500" algn="l"/>
                        </a:tabLst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S1</a:t>
                      </a:r>
                      <a:r>
                        <a:rPr lang="en-US" altLang="zh-CN" b="1">
                          <a:sym typeface="Times New Roman" panose="02020603050405020304" pitchFamily="18" charset="0"/>
                        </a:rPr>
                        <a:t> </a:t>
                      </a:r>
                      <a:endParaRPr lang="en-US" altLang="zh-CN" b="1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sym typeface="Times New Roman" panose="02020603050405020304" pitchFamily="18" charset="0"/>
                        </a:rPr>
                        <a:t>张三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sym typeface="Times New Roman" panose="02020603050405020304" pitchFamily="18" charset="0"/>
                        </a:rPr>
                        <a:t>男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20</a:t>
                      </a:r>
                      <a:endParaRPr lang="en-US" altLang="zh-CN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sym typeface="Times New Roman" panose="02020603050405020304" pitchFamily="18" charset="0"/>
                        </a:rPr>
                        <a:t>计算机系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S2</a:t>
                      </a:r>
                      <a:endParaRPr lang="en-US" altLang="zh-CN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sym typeface="Times New Roman" panose="02020603050405020304" pitchFamily="18" charset="0"/>
                        </a:rPr>
                        <a:t>李四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sym typeface="Times New Roman" panose="02020603050405020304" pitchFamily="18" charset="0"/>
                        </a:rPr>
                        <a:t>女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21</a:t>
                      </a:r>
                      <a:endParaRPr lang="en-US" altLang="zh-CN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sym typeface="Times New Roman" panose="02020603050405020304" pitchFamily="18" charset="0"/>
                        </a:rPr>
                        <a:t>自动化系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S3</a:t>
                      </a:r>
                      <a:endParaRPr lang="en-US" altLang="zh-CN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sym typeface="Times New Roman" panose="02020603050405020304" pitchFamily="18" charset="0"/>
                        </a:rPr>
                        <a:t>王五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sym typeface="Times New Roman" panose="02020603050405020304" pitchFamily="18" charset="0"/>
                        </a:rPr>
                        <a:t>男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20</a:t>
                      </a:r>
                      <a:endParaRPr lang="en-US" altLang="zh-CN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sym typeface="Times New Roman" panose="02020603050405020304" pitchFamily="18" charset="0"/>
                        </a:rPr>
                        <a:t>计算机系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S4</a:t>
                      </a:r>
                      <a:endParaRPr lang="en-US" altLang="zh-CN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sym typeface="Times New Roman" panose="02020603050405020304" pitchFamily="18" charset="0"/>
                        </a:rPr>
                        <a:t>赵六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sym typeface="Times New Roman" panose="02020603050405020304" pitchFamily="18" charset="0"/>
                        </a:rPr>
                        <a:t>男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21</a:t>
                      </a:r>
                      <a:endParaRPr lang="en-US" altLang="zh-CN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sym typeface="Times New Roman" panose="02020603050405020304" pitchFamily="18" charset="0"/>
                        </a:rPr>
                        <a:t>计算机系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S5</a:t>
                      </a:r>
                      <a:endParaRPr lang="en-US" altLang="zh-CN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sym typeface="Times New Roman" panose="02020603050405020304" pitchFamily="18" charset="0"/>
                        </a:rPr>
                        <a:t>田七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  <a:tabLst>
                          <a:tab pos="269875" algn="r"/>
                          <a:tab pos="2637155" algn="ctr"/>
                          <a:tab pos="5273675" algn="r"/>
                        </a:tabLst>
                      </a:pPr>
                      <a:r>
                        <a:rPr lang="zh-CN" altLang="en-US" dirty="0">
                          <a:sym typeface="Times New Roman" panose="02020603050405020304" pitchFamily="18" charset="0"/>
                        </a:rPr>
                        <a:t>男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20</a:t>
                      </a:r>
                      <a:endParaRPr lang="en-US" altLang="zh-CN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defTabSz="0" eaLnBrk="1" hangingPunct="1">
                        <a:spcBef>
                          <a:spcPct val="0"/>
                        </a:spcBef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sym typeface="Times New Roman" panose="02020603050405020304" pitchFamily="18" charset="0"/>
                        </a:rPr>
                        <a:t>计算机系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Arial" panose="020B0604020202020204" pitchFamily="34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Arial" panose="020B0604020202020204" pitchFamily="34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Arial" panose="020B0604020202020204" pitchFamily="34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Arial" panose="020B0604020202020204" pitchFamily="34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Times New Roman" panose="02020603050405020304" pitchFamily="18" charset="0"/>
                      </a:endParaRPr>
                    </a:p>
                    <a:p>
                      <a:pPr marL="0" lvl="0" indent="0" defTabSz="0" eaLnBrk="1" hangingPunct="1">
                        <a:lnSpc>
                          <a:spcPct val="30000"/>
                        </a:lnSpc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en-US" altLang="zh-CN">
                          <a:sym typeface="Times New Roman" panose="02020603050405020304" pitchFamily="18" charset="0"/>
                        </a:rPr>
                        <a:t>        .</a:t>
                      </a:r>
                      <a:endParaRPr lang="zh-CN" altLang="en-US" dirty="0">
                        <a:sym typeface="Arial" panose="020B0604020202020204" pitchFamily="34" charset="0"/>
                      </a:endParaRP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06" name="AutoShape 81"/>
          <p:cNvSpPr/>
          <p:nvPr/>
        </p:nvSpPr>
        <p:spPr>
          <a:xfrm>
            <a:off x="900113" y="5229225"/>
            <a:ext cx="7920037" cy="936625"/>
          </a:xfrm>
          <a:prstGeom prst="borderCallout1">
            <a:avLst>
              <a:gd name="adj1" fmla="val 87500"/>
              <a:gd name="adj2" fmla="val -991"/>
              <a:gd name="adj3" fmla="val -345657"/>
              <a:gd name="adj4" fmla="val -991"/>
            </a:avLst>
          </a:prstGeom>
          <a:gradFill rotWithShape="1">
            <a:gsLst>
              <a:gs pos="0">
                <a:srgbClr val="A8A8E2">
                  <a:alpha val="100000"/>
                </a:srgbClr>
              </a:gs>
              <a:gs pos="34999">
                <a:srgbClr val="C3C3EA">
                  <a:alpha val="100000"/>
                </a:srgbClr>
              </a:gs>
              <a:gs pos="100000">
                <a:srgbClr val="E6E6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2D2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/>
          <a:p>
            <a:pPr>
              <a:buClr>
                <a:schemeClr val="accent1"/>
              </a:buClr>
              <a:buSzPct val="90000"/>
              <a:buFont typeface="Monotype Sorts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函数依赖不是指关系模式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的某个或某些关系实例满足的约束条件，而是指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的所有关系实例均要满足的约束条件。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698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822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函数依赖（续）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8229" name="内容占位符 5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函数依赖是语义范畴的概念，只能根据数据的语义来确定一个函数依赖。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例如“姓名→年龄”这个函数依赖只有在不允许有同名人的条件下成立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72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9252" name="Rectangle 2"/>
          <p:cNvSpPr>
            <a:spLocks noGrp="1"/>
          </p:cNvSpPr>
          <p:nvPr>
            <p:ph type="title" idx="4294967295"/>
          </p:nvPr>
        </p:nvSpPr>
        <p:spPr>
          <a:xfrm>
            <a:off x="36513" y="0"/>
            <a:ext cx="9107488" cy="1127125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2.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 平凡函数依赖与非平凡函数依赖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0925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⊈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则称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非平凡的函数依赖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则称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平凡的函数依赖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9702" name="文本框 3"/>
          <p:cNvSpPr/>
          <p:nvPr/>
        </p:nvSpPr>
        <p:spPr>
          <a:xfrm>
            <a:off x="539750" y="3282950"/>
            <a:ext cx="7777163" cy="1206500"/>
          </a:xfrm>
          <a:prstGeom prst="rect">
            <a:avLst/>
          </a:prstGeom>
          <a:gradFill rotWithShape="1">
            <a:gsLst>
              <a:gs pos="0">
                <a:srgbClr val="8FDEA0">
                  <a:alpha val="100000"/>
                </a:srgbClr>
              </a:gs>
              <a:gs pos="50000">
                <a:srgbClr val="BCE9C5">
                  <a:alpha val="100000"/>
                </a:srgbClr>
              </a:gs>
              <a:gs pos="100000">
                <a:srgbClr val="DFF3E3">
                  <a:alpha val="100000"/>
                </a:srgbClr>
              </a:gs>
            </a:gsLst>
            <a:lin ang="5400000" scaled="1"/>
            <a:tileRect/>
          </a:gradFill>
          <a:ln w="1905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对于任一关系模式，</a:t>
            </a: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平凡函数依赖都是必然成立的，它不反映新的语义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SzPct val="100000"/>
              <a:buFont typeface="Arial" panose="020B0604020202020204" pitchFamily="34" charset="0"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若不特别声明， 我们总是讨论非平凡函数依赖。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74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10276" name="Rectangle 1026"/>
          <p:cNvSpPr>
            <a:spLocks noGrp="1"/>
          </p:cNvSpPr>
          <p:nvPr>
            <p:ph type="title" idx="4294967295"/>
          </p:nvPr>
        </p:nvSpPr>
        <p:spPr>
          <a:xfrm>
            <a:off x="250825" y="38100"/>
            <a:ext cx="8964613" cy="942975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平凡函数依赖与非平凡函数依赖（续）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10277" name="Rectangle 102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若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称为这个函数依赖的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决定因素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Determinant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若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，则记作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←→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若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不函数依赖于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，则记作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↛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770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1130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3.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 完全函数依赖与部分函数依赖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1130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在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R(U)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中，如果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，并且对于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的任何一个真子集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X’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都有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X’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↛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Y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则称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对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完全函数依赖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，记作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→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若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不完全函数依赖于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，则称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对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部分函数依赖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，记作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→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endParaRPr kumimoji="0" lang="en-US" altLang="zh-CN" sz="2800" b="0" i="1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32773" name="文本框 4"/>
          <p:cNvSpPr/>
          <p:nvPr/>
        </p:nvSpPr>
        <p:spPr>
          <a:xfrm>
            <a:off x="3311525" y="2678113"/>
            <a:ext cx="3381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  <a:endParaRPr lang="en-US" altLang="zh-CN" sz="1800" i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774" name="文本框 10"/>
          <p:cNvSpPr/>
          <p:nvPr/>
        </p:nvSpPr>
        <p:spPr>
          <a:xfrm>
            <a:off x="3995738" y="4037013"/>
            <a:ext cx="3238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endParaRPr lang="en-US" altLang="zh-CN" sz="2000" i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8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关系数据库</a:t>
            </a:r>
            <a:endParaRPr kumimoji="0" lang="zh-CN" altLang="en-US" sz="38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146" name="任意多边形 39939"/>
          <p:cNvSpPr/>
          <p:nvPr/>
        </p:nvSpPr>
        <p:spPr>
          <a:xfrm flipV="1">
            <a:off x="0" y="-1752600"/>
            <a:ext cx="9144000" cy="6248400"/>
          </a:xfrm>
          <a:custGeom>
            <a:avLst/>
            <a:gdLst/>
            <a:ahLst/>
            <a:cxnLst>
              <a:cxn ang="270">
                <a:pos x="10800" y="0"/>
              </a:cxn>
              <a:cxn ang="180">
                <a:pos x="3895" y="5008"/>
              </a:cxn>
              <a:cxn ang="270">
                <a:pos x="10800" y="3576"/>
              </a:cxn>
              <a:cxn ang="0">
                <a:pos x="17704" y="5008"/>
              </a:cxn>
            </a:cxnLst>
            <a:pathLst>
              <a:path w="21600" h="21600">
                <a:moveTo>
                  <a:pt x="5265" y="6157"/>
                </a:moveTo>
                <a:cubicBezTo>
                  <a:pt x="6590" y="4579"/>
                  <a:pt x="8578" y="3576"/>
                  <a:pt x="10800" y="3576"/>
                </a:cubicBezTo>
                <a:cubicBezTo>
                  <a:pt x="13022" y="3576"/>
                  <a:pt x="15010" y="4579"/>
                  <a:pt x="16335" y="6157"/>
                </a:cubicBezTo>
                <a:lnTo>
                  <a:pt x="19074" y="3859"/>
                </a:lnTo>
                <a:cubicBezTo>
                  <a:pt x="17093" y="1500"/>
                  <a:pt x="14122" y="0"/>
                  <a:pt x="10800" y="0"/>
                </a:cubicBezTo>
                <a:cubicBezTo>
                  <a:pt x="7478" y="0"/>
                  <a:pt x="4507" y="1500"/>
                  <a:pt x="2525" y="3859"/>
                </a:cubicBezTo>
                <a:close/>
              </a:path>
            </a:pathLst>
          </a:custGeom>
          <a:gradFill rotWithShape="1">
            <a:gsLst>
              <a:gs pos="0">
                <a:srgbClr val="006699"/>
              </a:gs>
              <a:gs pos="100000">
                <a:srgbClr val="BDCBDB"/>
              </a:gs>
            </a:gsLst>
            <a:lin ang="0" scaled="1"/>
            <a:tileRect/>
          </a:gradFill>
          <a:ln w="9525"/>
          <a:scene3d>
            <a:camera prst="legacyPerspectiveBottom">
              <a:rot lat="20100000" lon="0" rev="0"/>
            </a:camera>
            <a:lightRig rig="legacyHarsh3" dir="l"/>
          </a:scene3d>
          <a:sp3d extrusionH="2259000" prstMaterial="legacyPlastic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/>
          <a:p>
            <a:endParaRPr lang="zh-CN" altLang="en-US"/>
          </a:p>
        </p:txBody>
      </p:sp>
      <p:sp>
        <p:nvSpPr>
          <p:cNvPr id="6147" name="任意多边形 39940"/>
          <p:cNvSpPr/>
          <p:nvPr/>
        </p:nvSpPr>
        <p:spPr>
          <a:xfrm>
            <a:off x="685800" y="2971800"/>
            <a:ext cx="7767638" cy="3043238"/>
          </a:xfrm>
          <a:custGeom>
            <a:avLst/>
            <a:gdLst/>
            <a:ahLst/>
            <a:cxnLst/>
            <a:pathLst>
              <a:path w="4893" h="1917">
                <a:moveTo>
                  <a:pt x="4878" y="0"/>
                </a:moveTo>
                <a:cubicBezTo>
                  <a:pt x="4878" y="0"/>
                  <a:pt x="4891" y="226"/>
                  <a:pt x="4893" y="440"/>
                </a:cubicBezTo>
                <a:cubicBezTo>
                  <a:pt x="3867" y="440"/>
                  <a:pt x="3815" y="1811"/>
                  <a:pt x="2467" y="1917"/>
                </a:cubicBezTo>
                <a:cubicBezTo>
                  <a:pt x="1073" y="1877"/>
                  <a:pt x="1309" y="493"/>
                  <a:pt x="21" y="500"/>
                </a:cubicBezTo>
                <a:lnTo>
                  <a:pt x="0" y="2"/>
                </a:lnTo>
                <a:cubicBezTo>
                  <a:pt x="620" y="518"/>
                  <a:pt x="1873" y="671"/>
                  <a:pt x="2461" y="667"/>
                </a:cubicBezTo>
                <a:cubicBezTo>
                  <a:pt x="2461" y="667"/>
                  <a:pt x="4076" y="668"/>
                  <a:pt x="4878" y="0"/>
                </a:cubicBezTo>
                <a:close/>
              </a:path>
            </a:pathLst>
          </a:custGeom>
          <a:gradFill rotWithShape="1">
            <a:gsLst>
              <a:gs pos="0">
                <a:srgbClr val="0D2D47"/>
              </a:gs>
              <a:gs pos="50000">
                <a:srgbClr val="0F5C83"/>
              </a:gs>
              <a:gs pos="100000">
                <a:srgbClr val="0D2D47"/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48" name="直接连接符 39941"/>
          <p:cNvSpPr/>
          <p:nvPr/>
        </p:nvSpPr>
        <p:spPr>
          <a:xfrm flipH="1">
            <a:off x="2216150" y="4900613"/>
            <a:ext cx="874713" cy="712787"/>
          </a:xfrm>
          <a:prstGeom prst="line">
            <a:avLst/>
          </a:prstGeom>
          <a:ln w="9525" cap="flat" cmpd="sng">
            <a:solidFill>
              <a:srgbClr val="F8F8F8">
                <a:alpha val="10001"/>
              </a:srgbClr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9" name="直接连接符 39942"/>
          <p:cNvSpPr/>
          <p:nvPr/>
        </p:nvSpPr>
        <p:spPr>
          <a:xfrm>
            <a:off x="5970588" y="4916488"/>
            <a:ext cx="874712" cy="712787"/>
          </a:xfrm>
          <a:prstGeom prst="line">
            <a:avLst/>
          </a:prstGeom>
          <a:ln w="9525" cap="flat" cmpd="sng">
            <a:solidFill>
              <a:srgbClr val="F8F8F8">
                <a:alpha val="10001"/>
              </a:srgbClr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0" name="直接连接符 39943"/>
          <p:cNvSpPr/>
          <p:nvPr/>
        </p:nvSpPr>
        <p:spPr>
          <a:xfrm flipH="1">
            <a:off x="666750" y="4556125"/>
            <a:ext cx="1143000" cy="331788"/>
          </a:xfrm>
          <a:prstGeom prst="line">
            <a:avLst/>
          </a:prstGeom>
          <a:ln w="9525" cap="flat" cmpd="sng">
            <a:solidFill>
              <a:srgbClr val="F8F8F8">
                <a:alpha val="10001"/>
              </a:srgbClr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1" name="直接连接符 39944"/>
          <p:cNvSpPr/>
          <p:nvPr/>
        </p:nvSpPr>
        <p:spPr>
          <a:xfrm>
            <a:off x="7362825" y="4551363"/>
            <a:ext cx="1103313" cy="331787"/>
          </a:xfrm>
          <a:prstGeom prst="line">
            <a:avLst/>
          </a:prstGeom>
          <a:ln w="9525" cap="flat" cmpd="sng">
            <a:solidFill>
              <a:srgbClr val="F8F8F8">
                <a:alpha val="10001"/>
              </a:srgbClr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2" name="文本框 39945"/>
          <p:cNvSpPr txBox="1"/>
          <p:nvPr/>
        </p:nvSpPr>
        <p:spPr>
          <a:xfrm>
            <a:off x="2743200" y="4343400"/>
            <a:ext cx="3668713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/>
            <a:r>
              <a:rPr lang="zh-CN" altLang="en-US" sz="4000" b="0" dirty="0">
                <a:solidFill>
                  <a:srgbClr val="FE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4000" b="0">
                <a:solidFill>
                  <a:srgbClr val="FE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4000" b="0" dirty="0">
                <a:solidFill>
                  <a:srgbClr val="FE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章</a:t>
            </a:r>
            <a:endParaRPr lang="zh-CN" altLang="en-US" sz="4000" b="0" dirty="0">
              <a:solidFill>
                <a:srgbClr val="FE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53" name="直接连接符 39946"/>
          <p:cNvSpPr/>
          <p:nvPr/>
        </p:nvSpPr>
        <p:spPr>
          <a:xfrm flipH="1">
            <a:off x="2227263" y="2911475"/>
            <a:ext cx="874712" cy="712788"/>
          </a:xfrm>
          <a:prstGeom prst="line">
            <a:avLst/>
          </a:prstGeom>
          <a:ln w="9525" cap="flat" cmpd="sng">
            <a:solidFill>
              <a:srgbClr val="F8F8F8">
                <a:alpha val="39998"/>
              </a:srgbClr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4" name="直接连接符 39947"/>
          <p:cNvSpPr/>
          <p:nvPr/>
        </p:nvSpPr>
        <p:spPr>
          <a:xfrm>
            <a:off x="5981700" y="2927350"/>
            <a:ext cx="874713" cy="712788"/>
          </a:xfrm>
          <a:prstGeom prst="line">
            <a:avLst/>
          </a:prstGeom>
          <a:ln w="9525" cap="flat" cmpd="sng">
            <a:solidFill>
              <a:srgbClr val="F8F8F8">
                <a:alpha val="39998"/>
              </a:srgbClr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5" name="直接连接符 39948"/>
          <p:cNvSpPr/>
          <p:nvPr/>
        </p:nvSpPr>
        <p:spPr>
          <a:xfrm>
            <a:off x="4575175" y="3109913"/>
            <a:ext cx="0" cy="825500"/>
          </a:xfrm>
          <a:prstGeom prst="line">
            <a:avLst/>
          </a:prstGeom>
          <a:ln w="9525" cap="flat" cmpd="sng">
            <a:solidFill>
              <a:srgbClr val="F8F8F8">
                <a:alpha val="29999"/>
              </a:srgbClr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6" name="任意多边形 39949"/>
          <p:cNvSpPr/>
          <p:nvPr/>
        </p:nvSpPr>
        <p:spPr>
          <a:xfrm>
            <a:off x="685800" y="2916238"/>
            <a:ext cx="7743825" cy="1036637"/>
          </a:xfrm>
          <a:custGeom>
            <a:avLst/>
            <a:gdLst/>
            <a:ahLst/>
            <a:cxnLst/>
            <a:pathLst>
              <a:path w="4878" h="653">
                <a:moveTo>
                  <a:pt x="0" y="0"/>
                </a:moveTo>
                <a:cubicBezTo>
                  <a:pt x="522" y="422"/>
                  <a:pt x="1577" y="653"/>
                  <a:pt x="2443" y="649"/>
                </a:cubicBezTo>
                <a:cubicBezTo>
                  <a:pt x="3387" y="645"/>
                  <a:pt x="4229" y="447"/>
                  <a:pt x="4878" y="17"/>
                </a:cubicBezTo>
              </a:path>
            </a:pathLst>
          </a:custGeom>
          <a:noFill/>
          <a:ln w="28575" cap="flat" cmpd="sng">
            <a:solidFill>
              <a:srgbClr val="FFFFFF">
                <a:alpha val="79999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57" name="直接连接符 39950"/>
          <p:cNvSpPr/>
          <p:nvPr/>
        </p:nvSpPr>
        <p:spPr>
          <a:xfrm flipH="1">
            <a:off x="2216150" y="4841875"/>
            <a:ext cx="874713" cy="712788"/>
          </a:xfrm>
          <a:prstGeom prst="line">
            <a:avLst/>
          </a:prstGeom>
          <a:ln w="9525" cap="flat" cmpd="sng">
            <a:solidFill>
              <a:srgbClr val="F8F8F8">
                <a:alpha val="10001"/>
              </a:srgbClr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8" name="直接连接符 39951"/>
          <p:cNvSpPr/>
          <p:nvPr/>
        </p:nvSpPr>
        <p:spPr>
          <a:xfrm>
            <a:off x="5970588" y="4857750"/>
            <a:ext cx="874712" cy="712788"/>
          </a:xfrm>
          <a:prstGeom prst="line">
            <a:avLst/>
          </a:prstGeom>
          <a:ln w="9525" cap="flat" cmpd="sng">
            <a:solidFill>
              <a:srgbClr val="F8F8F8">
                <a:alpha val="10001"/>
              </a:srgbClr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9" name="直接连接符 39952"/>
          <p:cNvSpPr/>
          <p:nvPr/>
        </p:nvSpPr>
        <p:spPr>
          <a:xfrm flipH="1">
            <a:off x="666750" y="4497388"/>
            <a:ext cx="1143000" cy="331787"/>
          </a:xfrm>
          <a:prstGeom prst="line">
            <a:avLst/>
          </a:prstGeom>
          <a:ln w="9525" cap="flat" cmpd="sng">
            <a:solidFill>
              <a:srgbClr val="F8F8F8">
                <a:alpha val="10001"/>
              </a:srgbClr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0" name="直接连接符 39953"/>
          <p:cNvSpPr/>
          <p:nvPr/>
        </p:nvSpPr>
        <p:spPr>
          <a:xfrm>
            <a:off x="7362825" y="4492625"/>
            <a:ext cx="1103313" cy="331788"/>
          </a:xfrm>
          <a:prstGeom prst="line">
            <a:avLst/>
          </a:prstGeom>
          <a:ln w="9525" cap="flat" cmpd="sng">
            <a:solidFill>
              <a:srgbClr val="F8F8F8">
                <a:alpha val="10001"/>
              </a:srgbClr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1" name="直接连接符 39954"/>
          <p:cNvSpPr/>
          <p:nvPr/>
        </p:nvSpPr>
        <p:spPr>
          <a:xfrm>
            <a:off x="4575175" y="3051175"/>
            <a:ext cx="0" cy="825500"/>
          </a:xfrm>
          <a:prstGeom prst="line">
            <a:avLst/>
          </a:prstGeom>
          <a:ln w="9525" cap="flat" cmpd="sng">
            <a:solidFill>
              <a:srgbClr val="F8F8F8">
                <a:alpha val="29999"/>
              </a:srgbClr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162" name="组合 39955"/>
          <p:cNvGrpSpPr/>
          <p:nvPr/>
        </p:nvGrpSpPr>
        <p:grpSpPr>
          <a:xfrm>
            <a:off x="1219200" y="1709738"/>
            <a:ext cx="1295400" cy="1371600"/>
            <a:chOff x="192" y="1917"/>
            <a:chExt cx="1042" cy="1102"/>
          </a:xfrm>
        </p:grpSpPr>
        <p:grpSp>
          <p:nvGrpSpPr>
            <p:cNvPr id="6163" name="组合 39956"/>
            <p:cNvGrpSpPr/>
            <p:nvPr/>
          </p:nvGrpSpPr>
          <p:grpSpPr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6164" name="图片 39957" descr="light_shadow"/>
              <p:cNvPicPr>
                <a:picLocks noChangeAspect="1"/>
              </p:cNvPicPr>
              <p:nvPr/>
            </p:nvPicPr>
            <p:blipFill>
              <a:blip r:embed="rId1">
                <a:lum bright="-77997" contrast="-78001"/>
              </a:blip>
              <a:stretch>
                <a:fillRect/>
              </a:stretch>
            </p:blipFill>
            <p:spPr>
              <a:xfrm>
                <a:off x="291" y="2781"/>
                <a:ext cx="858" cy="23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6165" name="图片 39958" descr="circuler_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2" y="1917"/>
                <a:ext cx="1042" cy="101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166" name="椭圆 39959"/>
              <p:cNvSpPr/>
              <p:nvPr/>
            </p:nvSpPr>
            <p:spPr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754E31">
                      <a:alpha val="89998"/>
                    </a:srgbClr>
                  </a:gs>
                  <a:gs pos="50000">
                    <a:srgbClr val="FCA96A">
                      <a:alpha val="54999"/>
                    </a:srgbClr>
                  </a:gs>
                  <a:gs pos="100000">
                    <a:srgbClr val="754E31">
                      <a:alpha val="89998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pPr algn="ct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pic>
          <p:nvPicPr>
            <p:cNvPr id="6167" name="图片 39960" descr="Picture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" y="1927"/>
              <a:ext cx="823" cy="36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168" name="组合 39961"/>
          <p:cNvGrpSpPr/>
          <p:nvPr/>
        </p:nvGrpSpPr>
        <p:grpSpPr>
          <a:xfrm>
            <a:off x="6545263" y="1709738"/>
            <a:ext cx="1295400" cy="1371600"/>
            <a:chOff x="192" y="1917"/>
            <a:chExt cx="1042" cy="1102"/>
          </a:xfrm>
        </p:grpSpPr>
        <p:grpSp>
          <p:nvGrpSpPr>
            <p:cNvPr id="6169" name="组合 39962"/>
            <p:cNvGrpSpPr/>
            <p:nvPr/>
          </p:nvGrpSpPr>
          <p:grpSpPr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6170" name="图片 39963" descr="light_shadow"/>
              <p:cNvPicPr>
                <a:picLocks noChangeAspect="1"/>
              </p:cNvPicPr>
              <p:nvPr/>
            </p:nvPicPr>
            <p:blipFill>
              <a:blip r:embed="rId1">
                <a:lum bright="-77997" contrast="-78001"/>
              </a:blip>
              <a:stretch>
                <a:fillRect/>
              </a:stretch>
            </p:blipFill>
            <p:spPr>
              <a:xfrm>
                <a:off x="291" y="2781"/>
                <a:ext cx="858" cy="23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6171" name="图片 39964" descr="circuler_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2" y="1917"/>
                <a:ext cx="1042" cy="101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172" name="椭圆 39965"/>
              <p:cNvSpPr/>
              <p:nvPr/>
            </p:nvSpPr>
            <p:spPr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754E31">
                      <a:alpha val="89998"/>
                    </a:srgbClr>
                  </a:gs>
                  <a:gs pos="50000">
                    <a:srgbClr val="FCA96A">
                      <a:alpha val="54999"/>
                    </a:srgbClr>
                  </a:gs>
                  <a:gs pos="100000">
                    <a:srgbClr val="754E31">
                      <a:alpha val="89998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pPr algn="ct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pic>
          <p:nvPicPr>
            <p:cNvPr id="6173" name="图片 39966" descr="Picture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" y="1927"/>
              <a:ext cx="823" cy="36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174" name="矩形 39967"/>
          <p:cNvSpPr/>
          <p:nvPr/>
        </p:nvSpPr>
        <p:spPr>
          <a:xfrm>
            <a:off x="1295400" y="1981200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rgbClr val="FF0066"/>
              </a:buClr>
              <a:buSzPct val="75000"/>
              <a:buFont typeface="Arial" panose="020B0604020202020204" pitchFamily="34" charset="0"/>
            </a:pPr>
            <a:r>
              <a:rPr lang="en-US" altLang="zh-CN" sz="20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问题的提出</a:t>
            </a:r>
            <a:endParaRPr lang="en-US" altLang="zh-CN" sz="2000">
              <a:solidFill>
                <a:srgbClr val="80000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175" name="矩形 39968"/>
          <p:cNvSpPr/>
          <p:nvPr/>
        </p:nvSpPr>
        <p:spPr>
          <a:xfrm>
            <a:off x="6553200" y="1981200"/>
            <a:ext cx="1219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rgbClr val="FF0066"/>
              </a:buClr>
              <a:buSzPct val="75000"/>
              <a:buFont typeface="Arial" panose="020B0604020202020204" pitchFamily="34" charset="0"/>
            </a:pPr>
            <a:r>
              <a:rPr lang="en-US" altLang="zh-CN" sz="20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*4.</a:t>
            </a:r>
            <a:r>
              <a:rPr lang="zh-CN" altLang="en-US" sz="2000" dirty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模式的分解</a:t>
            </a:r>
            <a:endParaRPr lang="en-US" altLang="zh-CN" sz="2000">
              <a:solidFill>
                <a:srgbClr val="80000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6176" name="组合 39969"/>
          <p:cNvGrpSpPr/>
          <p:nvPr/>
        </p:nvGrpSpPr>
        <p:grpSpPr>
          <a:xfrm>
            <a:off x="2743200" y="1828800"/>
            <a:ext cx="1654175" cy="1749425"/>
            <a:chOff x="192" y="1917"/>
            <a:chExt cx="1042" cy="1102"/>
          </a:xfrm>
        </p:grpSpPr>
        <p:grpSp>
          <p:nvGrpSpPr>
            <p:cNvPr id="6177" name="组合 39970"/>
            <p:cNvGrpSpPr/>
            <p:nvPr/>
          </p:nvGrpSpPr>
          <p:grpSpPr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6178" name="图片 39971" descr="light_shadow"/>
              <p:cNvPicPr>
                <a:picLocks noChangeAspect="1"/>
              </p:cNvPicPr>
              <p:nvPr/>
            </p:nvPicPr>
            <p:blipFill>
              <a:blip r:embed="rId1">
                <a:lum bright="-77997" contrast="-78001"/>
              </a:blip>
              <a:stretch>
                <a:fillRect/>
              </a:stretch>
            </p:blipFill>
            <p:spPr>
              <a:xfrm>
                <a:off x="291" y="2781"/>
                <a:ext cx="858" cy="23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6179" name="图片 39972" descr="circuler_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2" y="1917"/>
                <a:ext cx="1042" cy="101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180" name="椭圆 39973"/>
              <p:cNvSpPr/>
              <p:nvPr/>
            </p:nvSpPr>
            <p:spPr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337236">
                      <a:alpha val="89998"/>
                    </a:srgbClr>
                  </a:gs>
                  <a:gs pos="50000">
                    <a:srgbClr val="6FF775">
                      <a:alpha val="54999"/>
                    </a:srgbClr>
                  </a:gs>
                  <a:gs pos="100000">
                    <a:srgbClr val="337236">
                      <a:alpha val="89998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pPr algn="ct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pic>
          <p:nvPicPr>
            <p:cNvPr id="6181" name="图片 39974" descr="Picture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" y="1927"/>
              <a:ext cx="823" cy="36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182" name="组合 39975"/>
          <p:cNvGrpSpPr/>
          <p:nvPr/>
        </p:nvGrpSpPr>
        <p:grpSpPr>
          <a:xfrm>
            <a:off x="4648200" y="1828800"/>
            <a:ext cx="1654175" cy="1749425"/>
            <a:chOff x="192" y="1917"/>
            <a:chExt cx="1042" cy="1102"/>
          </a:xfrm>
        </p:grpSpPr>
        <p:grpSp>
          <p:nvGrpSpPr>
            <p:cNvPr id="6183" name="组合 39976"/>
            <p:cNvGrpSpPr/>
            <p:nvPr/>
          </p:nvGrpSpPr>
          <p:grpSpPr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6184" name="图片 39977" descr="light_shadow"/>
              <p:cNvPicPr>
                <a:picLocks noChangeAspect="1"/>
              </p:cNvPicPr>
              <p:nvPr/>
            </p:nvPicPr>
            <p:blipFill>
              <a:blip r:embed="rId1">
                <a:lum bright="-77997" contrast="-78001"/>
              </a:blip>
              <a:stretch>
                <a:fillRect/>
              </a:stretch>
            </p:blipFill>
            <p:spPr>
              <a:xfrm>
                <a:off x="291" y="2781"/>
                <a:ext cx="858" cy="23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6185" name="图片 39978" descr="circuler_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2" y="1917"/>
                <a:ext cx="1042" cy="101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186" name="椭圆 39979"/>
              <p:cNvSpPr/>
              <p:nvPr/>
            </p:nvSpPr>
            <p:spPr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337236">
                      <a:alpha val="89998"/>
                    </a:srgbClr>
                  </a:gs>
                  <a:gs pos="50000">
                    <a:srgbClr val="6FF775">
                      <a:alpha val="54999"/>
                    </a:srgbClr>
                  </a:gs>
                  <a:gs pos="100000">
                    <a:srgbClr val="337236">
                      <a:alpha val="89998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pPr algn="ct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pic>
          <p:nvPicPr>
            <p:cNvPr id="6187" name="图片 39980" descr="Picture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" y="1927"/>
              <a:ext cx="823" cy="36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188" name="矩形 39981"/>
          <p:cNvSpPr/>
          <p:nvPr/>
        </p:nvSpPr>
        <p:spPr>
          <a:xfrm>
            <a:off x="3048000" y="2438400"/>
            <a:ext cx="11572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Clr>
                <a:srgbClr val="FF0066"/>
              </a:buClr>
              <a:buSzPct val="75000"/>
              <a:buFont typeface="Arial" panose="020B0604020202020204" pitchFamily="34" charset="0"/>
            </a:pPr>
            <a:r>
              <a:rPr lang="en-US" altLang="zh-CN" sz="20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规范化</a:t>
            </a:r>
            <a:endParaRPr lang="zh-CN" altLang="en-US" sz="2000" dirty="0">
              <a:solidFill>
                <a:srgbClr val="80000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189" name="矩形 39982"/>
          <p:cNvSpPr/>
          <p:nvPr/>
        </p:nvSpPr>
        <p:spPr>
          <a:xfrm>
            <a:off x="4876800" y="2133600"/>
            <a:ext cx="1268413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rgbClr val="FF0066"/>
              </a:buClr>
              <a:buSzPct val="75000"/>
              <a:buFont typeface="Arial" panose="020B0604020202020204" pitchFamily="34" charset="0"/>
            </a:pPr>
            <a:r>
              <a:rPr lang="en-US" altLang="zh-CN" sz="200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数据依赖的公理系统</a:t>
            </a:r>
            <a:endParaRPr lang="zh-CN" altLang="en-US" sz="2000" dirty="0">
              <a:solidFill>
                <a:srgbClr val="80000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400" dirty="0">
              <a:solidFill>
                <a:srgbClr val="9537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79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12324" name="Rectangle 1026"/>
          <p:cNvSpPr>
            <a:spLocks noGrp="1"/>
          </p:cNvSpPr>
          <p:nvPr>
            <p:ph type="title" idx="4294967295"/>
          </p:nvPr>
        </p:nvSpPr>
        <p:spPr>
          <a:xfrm>
            <a:off x="215900" y="-31750"/>
            <a:ext cx="8964613" cy="11303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完全函数依赖与部分函数依赖（续）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12325" name="Rectangle 102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例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在关系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SC(Sno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Cno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Grade)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中，有：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由于：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↛Grade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↛ Grade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因此：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  →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Grade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 (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Cno)→Sno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 (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 →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Cno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33797" name="文本框 10"/>
          <p:cNvSpPr/>
          <p:nvPr/>
        </p:nvSpPr>
        <p:spPr>
          <a:xfrm>
            <a:off x="3992563" y="2708275"/>
            <a:ext cx="32385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3798" name="文本框 11"/>
          <p:cNvSpPr/>
          <p:nvPr/>
        </p:nvSpPr>
        <p:spPr>
          <a:xfrm>
            <a:off x="3992563" y="3929063"/>
            <a:ext cx="32385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3799" name="文本框 12"/>
          <p:cNvSpPr/>
          <p:nvPr/>
        </p:nvSpPr>
        <p:spPr>
          <a:xfrm>
            <a:off x="3943350" y="3348038"/>
            <a:ext cx="32385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818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1334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4.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 传递函数依赖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3349" name="Rectangle 3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616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6.3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在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R(U)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中，如果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⊈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↛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⊈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则称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对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传递函数依赖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(transitive functional dependency)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。记为：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→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3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注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: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如果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,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即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←→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，则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Z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直接依赖于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，而不是传递函数依赖。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[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]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在关系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Std(Sno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Mname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中，有：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Tx/>
              <a:buNone/>
            </a:pP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Sno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 →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Sdept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Sdept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 → 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Mname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，</a:t>
            </a:r>
            <a:endParaRPr kumimoji="0" lang="en-US" altLang="zh-CN" sz="20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Tx/>
              <a:buNone/>
            </a:pP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Mname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传递函数依赖于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Times New Roman" panose="02020603050405020304" pitchFamily="18" charset="0"/>
              </a:rPr>
              <a:t>Sno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4821" name="文本框 3"/>
          <p:cNvSpPr/>
          <p:nvPr/>
        </p:nvSpPr>
        <p:spPr>
          <a:xfrm>
            <a:off x="6499225" y="2276475"/>
            <a:ext cx="588963" cy="334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传递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4370" name="标题 3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6.2 </a:t>
            </a: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规范化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4371" name="文本占位符 4"/>
          <p:cNvSpPr>
            <a:spLocks noGrp="1"/>
          </p:cNvSpPr>
          <p:nvPr>
            <p:ph idx="1"/>
          </p:nvPr>
        </p:nvSpPr>
        <p:spPr>
          <a:xfrm>
            <a:off x="827088" y="981075"/>
            <a:ext cx="7859713" cy="52133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6.2.1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6.2.2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码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B05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6.2.3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范式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6.2.4  2NF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6.2.5  3NF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6.2.6  BCNF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6.2.7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多值依赖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6.2.8  4NF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6.2.9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规范化小结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86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1539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6.2.2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  码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5397" name="Rectangle 3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616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6.4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设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K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&lt;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中的属性或属性组合。若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K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→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K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称为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的一个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候选码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(Candidate Key)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en-US" altLang="zh-CN" sz="3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如果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部分函数依赖于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K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，即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K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→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则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K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称为超码      （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Surpkey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）。候选码是最小的超码，即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K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的任意一个真子集都不是候选码。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若关系模式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有多个候选码，则选定其中的一个做为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主码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(Primary key)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36869" name="文本框 6"/>
          <p:cNvSpPr/>
          <p:nvPr/>
        </p:nvSpPr>
        <p:spPr>
          <a:xfrm>
            <a:off x="1223963" y="1484313"/>
            <a:ext cx="3238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F</a:t>
            </a:r>
            <a:endParaRPr lang="en-US" altLang="zh-CN" sz="2000" i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6870" name="文本框 7"/>
          <p:cNvSpPr/>
          <p:nvPr/>
        </p:nvSpPr>
        <p:spPr>
          <a:xfrm>
            <a:off x="5400675" y="2286000"/>
            <a:ext cx="3238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P</a:t>
            </a:r>
            <a:endParaRPr lang="zh-CN" altLang="en-US" sz="2000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890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1642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码（续）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6421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主属性与非主属性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包含在任何一个候选码中的属性 ，称为主属性          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Prime attribute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不包含在任何码中的属性称为非主属性（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Nonprime attribute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）或非码属性（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Non-key attribute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全码：整个属性组是码，称为全码（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All-key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91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1744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码（续）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7445" name="Rectangle 3"/>
          <p:cNvSpPr>
            <a:spLocks noGrp="1"/>
          </p:cNvSpPr>
          <p:nvPr>
            <p:ph idx="1"/>
          </p:nvPr>
        </p:nvSpPr>
        <p:spPr>
          <a:xfrm>
            <a:off x="457200" y="1187450"/>
            <a:ext cx="8229600" cy="5408613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例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6.2]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S(Sno,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Sage)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，单个属性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是码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       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SC(Sno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Grade)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是码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例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6.3] R(P,W,A)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P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：演奏者   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W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：作品  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：听众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一个演奏者可以演奏多个作品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某一作品可被多个演奏者演奏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听众可以欣赏不同演奏者的不同作品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+mn-cs"/>
              <a:sym typeface="Times New Roman" panose="02020603050405020304" pitchFamily="18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Times New Roman" panose="02020603050405020304" pitchFamily="18" charset="0"/>
              </a:rPr>
              <a:t>	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402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Times New Roman" panose="02020603050405020304" pitchFamily="18" charset="0"/>
              </a:rPr>
              <a:t>	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Times New Roman" panose="02020603050405020304" pitchFamily="18" charset="0"/>
              </a:rPr>
              <a:t>码为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Times New Roman" panose="02020603050405020304" pitchFamily="18" charset="0"/>
              </a:rPr>
              <a:t>(P,W,A)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Times New Roman" panose="02020603050405020304" pitchFamily="18" charset="0"/>
              </a:rPr>
              <a:t>，即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+mn-cs"/>
                <a:sym typeface="Times New Roman" panose="02020603050405020304" pitchFamily="18" charset="0"/>
              </a:rPr>
              <a:t>All-Key </a:t>
            </a:r>
            <a:endParaRPr kumimoji="0" lang="en-US" altLang="zh-CN" sz="2800" b="0" i="0" u="none" strike="noStrike" kern="1200" cap="none" spc="0" normalizeH="0" baseline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+mn-ea"/>
              <a:cs typeface="+mn-cs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938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1846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码（续）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18469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167313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6.5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关系模式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中属性或属性组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并非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的码，但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是另一个关系模式的码，则称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外部码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Foreign key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）也称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外码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en-US" altLang="zh-CN" sz="3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SC(Sno,Cno,Grade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不是码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S(Sno,Sdept,Sage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的码，则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的外码 </a:t>
            </a:r>
            <a:endParaRPr kumimoji="0" lang="en-US" altLang="zh-CN" sz="32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主码与外部码一起提供了表示关系间联系的手段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9490" name="标题 3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6.2 </a:t>
            </a: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规范化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9491" name="文本占位符 4"/>
          <p:cNvSpPr>
            <a:spLocks noGrp="1"/>
          </p:cNvSpPr>
          <p:nvPr>
            <p:ph idx="1"/>
          </p:nvPr>
        </p:nvSpPr>
        <p:spPr>
          <a:xfrm>
            <a:off x="827088" y="981075"/>
            <a:ext cx="7859713" cy="52133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6.2.1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6.2.2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码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6.2.3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范式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B05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6.2.4  2NF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6.2.5  3NF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6.2.6  BCNF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6.2.7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多值依赖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6.2.8  4NF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6.2.9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规范化小结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98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0516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6.2.3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 范式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0517" name="Rectangle 1027"/>
          <p:cNvSpPr>
            <a:spLocks noGrp="1"/>
          </p:cNvSpPr>
          <p:nvPr>
            <p:ph idx="1"/>
          </p:nvPr>
        </p:nvSpPr>
        <p:spPr>
          <a:xfrm>
            <a:off x="457200" y="909638"/>
            <a:ext cx="8229600" cy="3240088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范式是符合某一种级别的关系模式的集合。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关系数据库中的关系必须满足一定的要求。满足   不同程度要求的为不同范式。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范式的种类：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	</a:t>
            </a:r>
            <a:endParaRPr kumimoji="0" lang="en-US" altLang="zh-CN" sz="1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41989" name="Group 6"/>
          <p:cNvGrpSpPr/>
          <p:nvPr/>
        </p:nvGrpSpPr>
        <p:grpSpPr>
          <a:xfrm>
            <a:off x="1751013" y="3573463"/>
            <a:ext cx="5197475" cy="2835275"/>
            <a:chOff x="0" y="0"/>
            <a:chExt cx="8184" cy="4464"/>
          </a:xfrm>
        </p:grpSpPr>
        <p:sp>
          <p:nvSpPr>
            <p:cNvPr id="41990" name="AutoShape 1028"/>
            <p:cNvSpPr/>
            <p:nvPr/>
          </p:nvSpPr>
          <p:spPr>
            <a:xfrm>
              <a:off x="0" y="415"/>
              <a:ext cx="480" cy="3751"/>
            </a:xfrm>
            <a:prstGeom prst="leftBrace">
              <a:avLst>
                <a:gd name="adj1" fmla="val 65085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>
                <a:buSzPct val="100000"/>
                <a:buFont typeface="Arial" panose="020B0604020202020204" pitchFamily="34" charset="0"/>
              </a:pPr>
              <a:endPara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41991" name="Text Box 8"/>
            <p:cNvSpPr/>
            <p:nvPr/>
          </p:nvSpPr>
          <p:spPr>
            <a:xfrm>
              <a:off x="480" y="0"/>
              <a:ext cx="7705" cy="44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5000"/>
                </a:lnSpc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sym typeface="Calibri" panose="020F0502020204030204" pitchFamily="34" charset="0"/>
                </a:rPr>
                <a:t>第一范式</a:t>
              </a:r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sym typeface="Calibri" panose="020F0502020204030204" pitchFamily="34" charset="0"/>
                </a:rPr>
                <a:t>(1NF)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sym typeface="Calibri" panose="020F0502020204030204" pitchFamily="34" charset="0"/>
                </a:rPr>
                <a:t>第二范式</a:t>
              </a:r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sym typeface="Calibri" panose="020F0502020204030204" pitchFamily="34" charset="0"/>
                </a:rPr>
                <a:t>(2NF)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sym typeface="Calibri" panose="020F0502020204030204" pitchFamily="34" charset="0"/>
                </a:rPr>
                <a:t>第三范式</a:t>
              </a:r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sym typeface="Calibri" panose="020F0502020204030204" pitchFamily="34" charset="0"/>
                </a:rPr>
                <a:t>(3NF)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  <a:buFont typeface="Arial" panose="020B0604020202020204" pitchFamily="34" charset="0"/>
              </a:pPr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sym typeface="Calibri" panose="020F0502020204030204" pitchFamily="34" charset="0"/>
                </a:rPr>
                <a:t>BC</a:t>
              </a:r>
              <a:r>
                <a: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sym typeface="Calibri" panose="020F0502020204030204" pitchFamily="34" charset="0"/>
                </a:rPr>
                <a:t>范式</a:t>
              </a:r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sym typeface="Calibri" panose="020F0502020204030204" pitchFamily="34" charset="0"/>
                </a:rPr>
                <a:t>(BCNF)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sym typeface="Calibri" panose="020F0502020204030204" pitchFamily="34" charset="0"/>
                </a:rPr>
                <a:t>第四范式</a:t>
              </a:r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sym typeface="Calibri" panose="020F0502020204030204" pitchFamily="34" charset="0"/>
                </a:rPr>
                <a:t>(4NF)</a:t>
              </a:r>
              <a:endParaRPr lang="en-US" altLang="zh-CN" sz="1800">
                <a:solidFill>
                  <a:srgbClr val="000000"/>
                </a:solidFill>
                <a:latin typeface="Arial" panose="020B0604020202020204" pitchFamily="34" charset="0"/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sym typeface="Calibri" panose="020F0502020204030204" pitchFamily="34" charset="0"/>
                </a:rPr>
                <a:t>第五范式</a:t>
              </a:r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sym typeface="Calibri" panose="020F0502020204030204" pitchFamily="34" charset="0"/>
                </a:rPr>
                <a:t>(5NF)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010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154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范式（续）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1541" name="Rectangle 3"/>
          <p:cNvSpPr>
            <a:spLocks noGrp="1"/>
          </p:cNvSpPr>
          <p:nvPr>
            <p:ph idx="1"/>
          </p:nvPr>
        </p:nvSpPr>
        <p:spPr>
          <a:xfrm>
            <a:off x="314325" y="838200"/>
            <a:ext cx="8229600" cy="1852613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各种范式之间存在联系：</a:t>
            </a:r>
            <a:endParaRPr kumimoji="0" lang="zh-CN" altLang="en-US" sz="36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某一关系模式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为第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范式，可简记为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R∈nNF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43013" name="Object 1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1628775"/>
            <a:ext cx="7023100" cy="479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4" name="Picture 12" descr="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0" y="2852738"/>
            <a:ext cx="2800350" cy="2665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5" name="Rectangle 3"/>
          <p:cNvSpPr/>
          <p:nvPr/>
        </p:nvSpPr>
        <p:spPr>
          <a:xfrm>
            <a:off x="314325" y="2738438"/>
            <a:ext cx="5788025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一个低一级范式的关系模式，通过模式分解（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schema decomposition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）可以转换为若干个高一级范式的关系模式的集合，这种过程就叫</a:t>
            </a:r>
            <a:r>
              <a:rPr lang="zh-CN" altLang="en-US" sz="2800" dirty="0">
                <a:solidFill>
                  <a:srgbClr val="FF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规范化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normalization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）。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页脚占位符 4"/>
          <p:cNvSpPr txBox="1">
            <a:spLocks noGrp="1"/>
          </p:cNvSpPr>
          <p:nvPr/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buFont typeface="Arial" panose="020B0604020202020204" pitchFamily="34" charset="0"/>
            </a:pPr>
            <a:r>
              <a:rPr lang="en-US" altLang="zh-CN" sz="1800" b="0">
                <a:latin typeface="Arial" panose="020B0604020202020204" pitchFamily="34" charset="0"/>
              </a:rPr>
              <a:t>An Introduction to Database System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8569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6.1 </a:t>
            </a: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问题的提出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5700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关系数据库逻辑设计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针对具体问题，如何构造一个适合于它的数据模式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数据库逻辑设计的工具──关系数据库的规范化理论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2562" name="标题 3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6.2 </a:t>
            </a: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 规范化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2563" name="文本占位符 4"/>
          <p:cNvSpPr>
            <a:spLocks noGrp="1"/>
          </p:cNvSpPr>
          <p:nvPr>
            <p:ph idx="1"/>
          </p:nvPr>
        </p:nvSpPr>
        <p:spPr>
          <a:xfrm>
            <a:off x="827088" y="981075"/>
            <a:ext cx="7859713" cy="52133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6.2.1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6.2.2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码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6.2.3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范式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6.2.4  2NF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B05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6.2.5  3NF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6.2.6  BCNF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6.2.7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多值依赖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6.2.8  4NF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6.2.9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规范化小结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058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358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6.2.4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 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 2NF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3589" name="Rectangle 3"/>
          <p:cNvSpPr>
            <a:spLocks noGrp="1"/>
          </p:cNvSpPr>
          <p:nvPr>
            <p:ph idx="1"/>
          </p:nvPr>
        </p:nvSpPr>
        <p:spPr>
          <a:xfrm>
            <a:off x="254000" y="982663"/>
            <a:ext cx="8639175" cy="5830888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6.6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若关系模式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∈1NF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，并且每一个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非主属性都完全函数依赖于任何一个候选码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∈2NF</a:t>
            </a:r>
            <a:endParaRPr kumimoji="0" lang="en-US" altLang="zh-CN" sz="3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例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6.4]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S-L-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C(Sno,Sdept,Sloc,Cno,Grade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Sloc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为学生的住处，并且每个系的学生住在同一个地方。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S-L-C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的码为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Sno,Cno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函数依赖有</a:t>
            </a: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857250" marR="0" lvl="2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Sno,Cno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→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Grade</a:t>
            </a:r>
            <a:endParaRPr kumimoji="0" lang="en-US" altLang="zh-CN" sz="22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857250" marR="0" lvl="2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kumimoji="0" lang="en-US" altLang="zh-CN" sz="22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Sno→Sdept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(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Sno,Cno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→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endParaRPr kumimoji="0" lang="en-US" altLang="zh-CN" sz="22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857250" marR="0" lvl="2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kumimoji="0" lang="en-US" altLang="zh-CN" sz="22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Sno→Sloc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(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Sno,Cno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Sloc</a:t>
            </a:r>
            <a:endParaRPr kumimoji="0" lang="en-US" altLang="zh-CN" sz="22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857250" marR="0" lvl="2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kumimoji="0" lang="en-US" altLang="zh-CN" sz="22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Sloc</a:t>
            </a:r>
            <a:endParaRPr kumimoji="0" lang="en-US" altLang="zh-CN" sz="22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5061" name="TextBox 1"/>
          <p:cNvSpPr/>
          <p:nvPr/>
        </p:nvSpPr>
        <p:spPr>
          <a:xfrm>
            <a:off x="2806700" y="4005263"/>
            <a:ext cx="7572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062" name="TextBox 1"/>
          <p:cNvSpPr/>
          <p:nvPr/>
        </p:nvSpPr>
        <p:spPr>
          <a:xfrm>
            <a:off x="4191000" y="4953000"/>
            <a:ext cx="7572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063" name="TextBox 1"/>
          <p:cNvSpPr/>
          <p:nvPr/>
        </p:nvSpPr>
        <p:spPr>
          <a:xfrm>
            <a:off x="4343400" y="4419600"/>
            <a:ext cx="7572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08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461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73063"/>
            <a:ext cx="8229600" cy="64135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2NF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46084" name="Group 5"/>
          <p:cNvGrpSpPr/>
          <p:nvPr/>
        </p:nvGrpSpPr>
        <p:grpSpPr>
          <a:xfrm>
            <a:off x="1317625" y="1533525"/>
            <a:ext cx="5991225" cy="2039938"/>
            <a:chOff x="0" y="0"/>
            <a:chExt cx="9435" cy="3213"/>
          </a:xfrm>
        </p:grpSpPr>
        <p:sp>
          <p:nvSpPr>
            <p:cNvPr id="46085" name="Rectangle 8"/>
            <p:cNvSpPr/>
            <p:nvPr/>
          </p:nvSpPr>
          <p:spPr>
            <a:xfrm>
              <a:off x="3145" y="0"/>
              <a:ext cx="3145" cy="3213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46086" name="Text Box 9"/>
            <p:cNvSpPr/>
            <p:nvPr/>
          </p:nvSpPr>
          <p:spPr>
            <a:xfrm>
              <a:off x="3843" y="459"/>
              <a:ext cx="1748" cy="688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 sz="2800" err="1">
                  <a:latin typeface="Times New Roman" panose="02020603050405020304" pitchFamily="18" charset="0"/>
                </a:rPr>
                <a:t>Sno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6087" name="Text Box 10"/>
            <p:cNvSpPr/>
            <p:nvPr/>
          </p:nvSpPr>
          <p:spPr>
            <a:xfrm>
              <a:off x="3843" y="2065"/>
              <a:ext cx="1748" cy="689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 sz="2800" err="1">
                  <a:latin typeface="Times New Roman" panose="02020603050405020304" pitchFamily="18" charset="0"/>
                </a:rPr>
                <a:t>Cno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6088" name="Text Box 11"/>
            <p:cNvSpPr/>
            <p:nvPr/>
          </p:nvSpPr>
          <p:spPr>
            <a:xfrm>
              <a:off x="0" y="1377"/>
              <a:ext cx="2095" cy="688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 sz="2800">
                  <a:latin typeface="Times New Roman" panose="02020603050405020304" pitchFamily="18" charset="0"/>
                </a:rPr>
                <a:t>Grade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  <p:sp>
          <p:nvSpPr>
            <p:cNvPr id="46089" name="Text Box 12"/>
            <p:cNvSpPr/>
            <p:nvPr/>
          </p:nvSpPr>
          <p:spPr>
            <a:xfrm>
              <a:off x="7339" y="459"/>
              <a:ext cx="2096" cy="688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 sz="2800" err="1">
                  <a:latin typeface="Times New Roman" panose="02020603050405020304" pitchFamily="18" charset="0"/>
                </a:rPr>
                <a:t>Sdept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6090" name="Text Box 13"/>
            <p:cNvSpPr/>
            <p:nvPr/>
          </p:nvSpPr>
          <p:spPr>
            <a:xfrm>
              <a:off x="7339" y="2065"/>
              <a:ext cx="2096" cy="689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 sz="2800" err="1">
                  <a:latin typeface="Times New Roman" panose="02020603050405020304" pitchFamily="18" charset="0"/>
                </a:rPr>
                <a:t>Sloc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6091" name="Line 14"/>
            <p:cNvSpPr/>
            <p:nvPr/>
          </p:nvSpPr>
          <p:spPr>
            <a:xfrm flipH="1">
              <a:off x="2095" y="1719"/>
              <a:ext cx="1050" cy="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092" name="Line 15"/>
            <p:cNvSpPr/>
            <p:nvPr/>
          </p:nvSpPr>
          <p:spPr>
            <a:xfrm>
              <a:off x="5591" y="688"/>
              <a:ext cx="1748" cy="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093" name="Line 16"/>
            <p:cNvSpPr/>
            <p:nvPr/>
          </p:nvSpPr>
          <p:spPr>
            <a:xfrm>
              <a:off x="5591" y="688"/>
              <a:ext cx="1748" cy="160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094" name="Line 17"/>
            <p:cNvSpPr/>
            <p:nvPr/>
          </p:nvSpPr>
          <p:spPr>
            <a:xfrm flipV="1">
              <a:off x="5591" y="689"/>
              <a:ext cx="1748" cy="160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46095" name="Line 18"/>
            <p:cNvSpPr/>
            <p:nvPr/>
          </p:nvSpPr>
          <p:spPr>
            <a:xfrm flipV="1">
              <a:off x="5623" y="2378"/>
              <a:ext cx="1716" cy="0"/>
            </a:xfrm>
            <a:prstGeom prst="line">
              <a:avLst/>
            </a:prstGeom>
            <a:ln w="38100" cap="rnd" cmpd="sng">
              <a:solidFill>
                <a:srgbClr val="000000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46096" name="Line 19"/>
            <p:cNvSpPr/>
            <p:nvPr/>
          </p:nvSpPr>
          <p:spPr>
            <a:xfrm>
              <a:off x="8385" y="1147"/>
              <a:ext cx="3" cy="91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6097" name="矩形 19"/>
          <p:cNvSpPr/>
          <p:nvPr/>
        </p:nvSpPr>
        <p:spPr>
          <a:xfrm>
            <a:off x="971550" y="4940300"/>
            <a:ext cx="43862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00050" lvl="1" indent="0" algn="l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sym typeface="Calibri" panose="020F0502020204030204" pitchFamily="34" charset="0"/>
              </a:rPr>
              <a:t>关系模式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sym typeface="Calibri" panose="020F0502020204030204" pitchFamily="34" charset="0"/>
              </a:rPr>
              <a:t>S-L-C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sym typeface="Calibri" panose="020F0502020204030204" pitchFamily="34" charset="0"/>
              </a:rPr>
              <a:t>不属于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sym typeface="Calibri" panose="020F0502020204030204" pitchFamily="34" charset="0"/>
              </a:rPr>
              <a:t>2NF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46098" name="矩形 20"/>
          <p:cNvSpPr/>
          <p:nvPr/>
        </p:nvSpPr>
        <p:spPr>
          <a:xfrm>
            <a:off x="965200" y="4335463"/>
            <a:ext cx="63436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00050" lvl="1" indent="0" algn="l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sym typeface="Calibri" panose="020F0502020204030204" pitchFamily="34" charset="0"/>
              </a:rPr>
              <a:t>非主属性</a:t>
            </a:r>
            <a:r>
              <a:rPr lang="en-US" altLang="zh-CN" err="1">
                <a:solidFill>
                  <a:srgbClr val="000000"/>
                </a:solidFill>
                <a:latin typeface="Arial" panose="020B0604020202020204" pitchFamily="34" charset="0"/>
                <a:sym typeface="Calibri" panose="020F0502020204030204" pitchFamily="34" charset="0"/>
              </a:rPr>
              <a:t>Sdept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sym typeface="Calibri" panose="020F0502020204030204" pitchFamily="34" charset="0"/>
              </a:rPr>
              <a:t>、</a:t>
            </a:r>
            <a:r>
              <a:rPr lang="en-US" altLang="zh-CN" err="1">
                <a:solidFill>
                  <a:srgbClr val="000000"/>
                </a:solidFill>
                <a:latin typeface="Arial" panose="020B0604020202020204" pitchFamily="34" charset="0"/>
                <a:sym typeface="Calibri" panose="020F0502020204030204" pitchFamily="34" charset="0"/>
              </a:rPr>
              <a:t>Sloc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sym typeface="Calibri" panose="020F0502020204030204" pitchFamily="34" charset="0"/>
              </a:rPr>
              <a:t>并不完全依赖于码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10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563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41313"/>
            <a:ext cx="8229600" cy="665163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2NF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5637" name="Rectangle 3"/>
          <p:cNvSpPr>
            <a:spLocks noGrp="1"/>
          </p:cNvSpPr>
          <p:nvPr>
            <p:ph idx="1"/>
          </p:nvPr>
        </p:nvSpPr>
        <p:spPr>
          <a:xfrm>
            <a:off x="395288" y="981075"/>
            <a:ext cx="8229600" cy="51847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一个关系模式不属于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，会产生以下问题：</a:t>
            </a:r>
            <a:endParaRPr kumimoji="0" lang="en-US" altLang="zh-CN" sz="32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插入异常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如果插入一个新学生，但该生未选课，即该生无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Cno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，由于插入元组时，必须给定码值，因此插入失败。</a:t>
            </a:r>
            <a:endParaRPr kumimoji="0" lang="en-US" altLang="zh-CN" sz="20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删除异常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如果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S4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只选了一门课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C3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，现在他不再选这门课，则删除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C3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后，整个元组的其他信息也被删除了。</a:t>
            </a:r>
            <a:endParaRPr kumimoji="0" lang="en-US" altLang="zh-CN" sz="20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修改复杂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如果一个学生选了多门课，则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Sloc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被存储了多次。如果该生转系，则需要修改所有相关的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和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Sloc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，造成修改的复杂化。</a:t>
            </a:r>
            <a:endParaRPr kumimoji="0" lang="zh-CN" altLang="en-US" sz="18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130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666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2NF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6661" name="Rectangle 3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614988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出现这种问题的原因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例子中有两类非主属性：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一类如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Grade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，它对码完全函数依赖</a:t>
            </a:r>
            <a:endParaRPr kumimoji="0" lang="en-US" altLang="zh-CN" sz="20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另一类如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Sloc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，它们对码不是完全函数依赖</a:t>
            </a:r>
            <a:endParaRPr kumimoji="0" lang="en-US" altLang="zh-CN" sz="20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解决方法：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用投影分解把关系模式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S-L-C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分解成两个关系模式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SC(Sno,Cno,Grade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S-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L(Sno,Sdept,Sloc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8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31775"/>
            <a:ext cx="8229600" cy="7747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2NF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7683" name="内容占位符 2"/>
          <p:cNvSpPr>
            <a:spLocks noGrp="1"/>
          </p:cNvSpPr>
          <p:nvPr>
            <p:ph idx="1"/>
          </p:nvPr>
        </p:nvSpPr>
        <p:spPr>
          <a:xfrm>
            <a:off x="457200" y="5127625"/>
            <a:ext cx="8229600" cy="1196975"/>
          </a:xfrm>
        </p:spPr>
        <p:txBody>
          <a:bodyPr vert="horz" wrap="square" lIns="91440" tIns="45720" rIns="91440" bIns="45720" anchor="t"/>
          <a:p>
            <a:pPr marL="742950" marR="0" lvl="2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SC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的码为</a:t>
            </a:r>
            <a:r>
              <a:rPr kumimoji="0" lang="en-US" altLang="zh-CN" sz="22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Sno,Cno),SL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的码为</a:t>
            </a:r>
            <a:r>
              <a:rPr kumimoji="0" lang="en-US" altLang="zh-CN" sz="22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，这样使得非主属性对码都是完全函数依赖了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49155" name="Group 4"/>
          <p:cNvGrpSpPr/>
          <p:nvPr/>
        </p:nvGrpSpPr>
        <p:grpSpPr>
          <a:xfrm>
            <a:off x="962025" y="1368425"/>
            <a:ext cx="2962275" cy="2095500"/>
            <a:chOff x="0" y="0"/>
            <a:chExt cx="4665" cy="3300"/>
          </a:xfrm>
        </p:grpSpPr>
        <p:sp>
          <p:nvSpPr>
            <p:cNvPr id="49156" name="Rectangle 5"/>
            <p:cNvSpPr/>
            <p:nvPr/>
          </p:nvSpPr>
          <p:spPr>
            <a:xfrm>
              <a:off x="2847" y="0"/>
              <a:ext cx="1818" cy="3301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49157" name="Text Box 6"/>
            <p:cNvSpPr/>
            <p:nvPr/>
          </p:nvSpPr>
          <p:spPr>
            <a:xfrm>
              <a:off x="3079" y="550"/>
              <a:ext cx="1361" cy="827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 err="1">
                  <a:latin typeface="Times New Roman" panose="02020603050405020304" pitchFamily="18" charset="0"/>
                </a:rPr>
                <a:t>Sno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9158" name="Text Box 7"/>
            <p:cNvSpPr/>
            <p:nvPr/>
          </p:nvSpPr>
          <p:spPr>
            <a:xfrm>
              <a:off x="3098" y="1926"/>
              <a:ext cx="1341" cy="847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 err="1">
                  <a:latin typeface="Times New Roman" panose="02020603050405020304" pitchFamily="18" charset="0"/>
                </a:rPr>
                <a:t>Cno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9159" name="Text Box 8"/>
            <p:cNvSpPr/>
            <p:nvPr/>
          </p:nvSpPr>
          <p:spPr>
            <a:xfrm>
              <a:off x="0" y="1211"/>
              <a:ext cx="1943" cy="827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>
                  <a:latin typeface="Times New Roman" panose="02020603050405020304" pitchFamily="18" charset="0"/>
                </a:rPr>
                <a:t>Grade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49160" name="Line 10"/>
            <p:cNvSpPr/>
            <p:nvPr/>
          </p:nvSpPr>
          <p:spPr>
            <a:xfrm flipH="1">
              <a:off x="1942" y="1658"/>
              <a:ext cx="885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9161" name="Text Box 6"/>
          <p:cNvSpPr/>
          <p:nvPr/>
        </p:nvSpPr>
        <p:spPr>
          <a:xfrm>
            <a:off x="5075238" y="2352675"/>
            <a:ext cx="720725" cy="525463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r>
              <a:rPr lang="en-US" altLang="zh-CN" err="1">
                <a:latin typeface="Times New Roman" panose="02020603050405020304" pitchFamily="18" charset="0"/>
              </a:rPr>
              <a:t>Sno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9162" name="Text Box 6"/>
          <p:cNvSpPr/>
          <p:nvPr/>
        </p:nvSpPr>
        <p:spPr>
          <a:xfrm>
            <a:off x="6659563" y="1412875"/>
            <a:ext cx="1008062" cy="525463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r>
              <a:rPr lang="en-US" altLang="zh-CN" err="1">
                <a:latin typeface="Times New Roman" panose="02020603050405020304" pitchFamily="18" charset="0"/>
              </a:rPr>
              <a:t>Sdept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9163" name="Text Box 6"/>
          <p:cNvSpPr/>
          <p:nvPr/>
        </p:nvSpPr>
        <p:spPr>
          <a:xfrm>
            <a:off x="6659563" y="3087688"/>
            <a:ext cx="1008062" cy="525462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r>
              <a:rPr lang="en-US" altLang="zh-CN" err="1">
                <a:latin typeface="Times New Roman" panose="02020603050405020304" pitchFamily="18" charset="0"/>
              </a:rPr>
              <a:t>Sloc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cxnSp>
        <p:nvCxnSpPr>
          <p:cNvPr id="49164" name="直接箭头连接符 21"/>
          <p:cNvCxnSpPr>
            <a:stCxn id="49161" idx="0"/>
            <a:endCxn id="49162" idx="1"/>
          </p:cNvCxnSpPr>
          <p:nvPr/>
        </p:nvCxnSpPr>
        <p:spPr>
          <a:xfrm flipV="1">
            <a:off x="5435600" y="1674813"/>
            <a:ext cx="1223963" cy="67786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9165" name="直接箭头连接符 23"/>
          <p:cNvCxnSpPr>
            <a:stCxn id="49161" idx="0"/>
            <a:endCxn id="49162" idx="1"/>
          </p:cNvCxnSpPr>
          <p:nvPr/>
        </p:nvCxnSpPr>
        <p:spPr>
          <a:xfrm>
            <a:off x="5435600" y="2878138"/>
            <a:ext cx="1223963" cy="5445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9166" name="直接箭头连接符 25"/>
          <p:cNvCxnSpPr>
            <a:stCxn id="49162" idx="2"/>
            <a:endCxn id="49163" idx="0"/>
          </p:cNvCxnSpPr>
          <p:nvPr/>
        </p:nvCxnSpPr>
        <p:spPr>
          <a:xfrm>
            <a:off x="7162800" y="1938338"/>
            <a:ext cx="0" cy="11493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9167" name="TextBox 29"/>
          <p:cNvSpPr/>
          <p:nvPr/>
        </p:nvSpPr>
        <p:spPr>
          <a:xfrm>
            <a:off x="1190625" y="4292600"/>
            <a:ext cx="27368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图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6.4 SC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中的函数依赖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168" name="TextBox 30"/>
          <p:cNvSpPr/>
          <p:nvPr/>
        </p:nvSpPr>
        <p:spPr>
          <a:xfrm>
            <a:off x="5092700" y="4292600"/>
            <a:ext cx="27924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图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6.5 S-L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中的函数依赖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8706" name="标题 3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6.2 </a:t>
            </a: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规范化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8707" name="文本占位符 4"/>
          <p:cNvSpPr>
            <a:spLocks noGrp="1"/>
          </p:cNvSpPr>
          <p:nvPr>
            <p:ph idx="1"/>
          </p:nvPr>
        </p:nvSpPr>
        <p:spPr>
          <a:xfrm>
            <a:off x="827088" y="981075"/>
            <a:ext cx="7859713" cy="52133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6.2.1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6.2.2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码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6.2.3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范式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6.2.4  2NF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6.2.5  3NF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B05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6.2.6  BCNF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6.2.7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多值依赖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6.2.8  4NF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6.2.9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规范化小结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20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973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85750"/>
            <a:ext cx="8229600" cy="720725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 6.2.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5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 3NF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9733" name="Rectangle 3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449888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定义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6.7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设关系模式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&lt;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U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,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&gt;∈1NF,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若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R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中不存在这样的码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、属性组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及非主属性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Z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Z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 ⊇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,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使得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Y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Z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成立，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Y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 ↛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不成立，则称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&lt;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U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,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&gt; ∈ 3NF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没有传递依赖，因此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SC ∈ 3NF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S-L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→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↛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),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Sdept→Sloc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，可得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→ 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Sloc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解决的办法是将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S-L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分解成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S-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D(Sno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Sdept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∈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3NF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D-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L(Sdept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Sloc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∈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3NF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1205" name="直接连接符 2"/>
          <p:cNvSpPr/>
          <p:nvPr/>
        </p:nvSpPr>
        <p:spPr>
          <a:xfrm flipH="1">
            <a:off x="7019925" y="1628775"/>
            <a:ext cx="71438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6" name="TextBox 6"/>
          <p:cNvSpPr/>
          <p:nvPr/>
        </p:nvSpPr>
        <p:spPr>
          <a:xfrm>
            <a:off x="2286000" y="4038600"/>
            <a:ext cx="59372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传递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02" name="标题 409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endParaRPr lang="zh-CN" altLang="en-US" strike="noStrike" noProof="1" dirty="0"/>
          </a:p>
        </p:txBody>
      </p:sp>
      <p:sp>
        <p:nvSpPr>
          <p:cNvPr id="409604" name="文本占位符 366593"/>
          <p:cNvSpPr/>
          <p:nvPr/>
        </p:nvSpPr>
        <p:spPr>
          <a:xfrm>
            <a:off x="533400" y="1066800"/>
            <a:ext cx="7772400" cy="5181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n"/>
              <a:defRPr sz="2800" u="none" kern="1200" baseline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 sz="2000" b="0" i="0" u="none" kern="1200" baseline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2NF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与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3NF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之间的关系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3NF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 2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NF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35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反证：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3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若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R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3NF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， 但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R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2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NF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，则按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2NF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定义，一定有非主属性部分依赖于码，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3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设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的码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则存在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的真子集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X’,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以及非主属性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Z(Z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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X’),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使得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X’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Z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。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Symbol" panose="05050102010706020507" pitchFamily="18" charset="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3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于是有在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中存在码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，属性组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X’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，以及非主属性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Z(Z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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X’) ,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使得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X’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，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X’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X’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成立，这与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R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3NF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矛盾。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Symbol" panose="05050102010706020507" pitchFamily="18" charset="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3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所以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R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2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NF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。证毕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35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227" name="直接连接符 366595"/>
          <p:cNvSpPr/>
          <p:nvPr/>
        </p:nvSpPr>
        <p:spPr>
          <a:xfrm>
            <a:off x="5029200" y="5257800"/>
            <a:ext cx="14605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0754" name="标题 3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6.2 </a:t>
            </a: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规范化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0755" name="文本占位符 4"/>
          <p:cNvSpPr>
            <a:spLocks noGrp="1"/>
          </p:cNvSpPr>
          <p:nvPr>
            <p:ph idx="1"/>
          </p:nvPr>
        </p:nvSpPr>
        <p:spPr>
          <a:xfrm>
            <a:off x="827088" y="981075"/>
            <a:ext cx="7859713" cy="52133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6.2.1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6.2.2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码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6.2.3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范式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6.2.4  2NF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6.2.5  3NF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6.2.6  BCNF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B05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6.2.7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多值依赖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6.2.8  4NF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6.2.9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规范化小结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19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8672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问题的提出（续）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86725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关系模式由五部分组成，是一个五元组：</a:t>
            </a:r>
            <a:br>
              <a:rPr lang="zh-CN" altLang="en-US" dirty="0">
                <a:sym typeface="Calibri" panose="020F0502020204030204" pitchFamily="34" charset="0"/>
              </a:rPr>
            </a:b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R(U, D, DOM, F)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关系名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是符号化的元组语义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为一组属性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为属性组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中的属性所来自的域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DOM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为属性到域的映射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为属性组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上的一组数据依赖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27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31780" name="Rectangle 2"/>
          <p:cNvSpPr>
            <a:spLocks noGrp="1"/>
          </p:cNvSpPr>
          <p:nvPr>
            <p:ph type="title" idx="4294967295"/>
          </p:nvPr>
        </p:nvSpPr>
        <p:spPr>
          <a:xfrm>
            <a:off x="385763" y="112713"/>
            <a:ext cx="8229600" cy="798513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 6.2.6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 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 BCNF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1781" name="Rectangle 3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4260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BCNF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Boyce 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Codd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Normal Form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）由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Boyce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和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Codd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提出，比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3NF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更进了一步。通常认为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BCNF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是修正的第三范式，有时也称为扩充的第三范式。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6.8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设关系模式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&lt;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&gt;∈1NF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，若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且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⊆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时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必含有码，则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&lt;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&gt;∈BCNF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换言之，在关系模式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R&lt;U,F&gt;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中，如果每一个决定属性集都包含候选码，则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R∈BCNF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4277" name="直接连接符 5"/>
          <p:cNvSpPr/>
          <p:nvPr/>
        </p:nvSpPr>
        <p:spPr>
          <a:xfrm flipH="1">
            <a:off x="1371600" y="3733800"/>
            <a:ext cx="71438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298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3280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BCNF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2805" name="Rectangle 3"/>
          <p:cNvSpPr>
            <a:spLocks noGrp="1"/>
          </p:cNvSpPr>
          <p:nvPr>
            <p:ph idx="1"/>
          </p:nvPr>
        </p:nvSpPr>
        <p:spPr>
          <a:xfrm>
            <a:off x="141288" y="1054100"/>
            <a:ext cx="8863013" cy="5616575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BCNF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的关系模式所具有的性质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所有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非主属性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都完全函数依赖于每个候选码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（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2NF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条件）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所有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主属性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都完全函数依赖于每个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不包含它的候选码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（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BCNF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）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没有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任何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属性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完全函数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依赖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于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非码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的任何一组属性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（</a:t>
            </a:r>
            <a:r>
              <a:rPr kumimoji="0" lang="en-US" altLang="zh-CN" sz="1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3NF</a:t>
            </a: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条件）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如果一个关系数据库中的所有关系模式都属于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BCNF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，那么在函数依赖范畴内，它已实现了模式的彻底分解，达到了最高的规范化程度，消除了插入异常和删除异常。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3826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[例6.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]考察关系模式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C(Cno,Cname,Pcno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它只有一个码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，没有任何属性对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部分依赖或传递依赖，所以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C∈3NF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同时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是唯一的决定因素，所以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C∈BCNF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对于关系模式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SC(Sno,Cno,Grade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可作同样分析。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3382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BCNF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4850" name="Rectangle 2"/>
          <p:cNvSpPr>
            <a:spLocks noGrp="1"/>
          </p:cNvSpPr>
          <p:nvPr>
            <p:ph type="body" idx="1"/>
          </p:nvPr>
        </p:nvSpPr>
        <p:spPr>
          <a:xfrm>
            <a:off x="457200" y="1154113"/>
            <a:ext cx="8229600" cy="5040313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[例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.6] 关系模式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S(Sno,Sname,Sdept,Sage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假定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也具有唯一性，那么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就有两个码，这两个码都由单个属性组成，彼此不相交。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其他属性不存在对码的传递依赖与部分依赖，所以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S∈3NF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同时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中除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外没有其他决定因素，所以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也属于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BCNF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7346" name="Rectangle 2"/>
          <p:cNvSpPr>
            <a:spLocks noGrp="1"/>
          </p:cNvSpPr>
          <p:nvPr/>
        </p:nvSpPr>
        <p:spPr>
          <a:xfrm>
            <a:off x="584200" y="19050"/>
            <a:ext cx="8229600" cy="11350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3600">
                <a:solidFill>
                  <a:srgbClr val="000000"/>
                </a:solidFill>
                <a:latin typeface="Arial" panose="020B0604020202020204" pitchFamily="34" charset="0"/>
                <a:sym typeface="微软雅黑" panose="020B0503020204020204" pitchFamily="34" charset="-122"/>
              </a:rPr>
              <a:t>BCNF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sym typeface="微软雅黑" panose="020B0503020204020204" pitchFamily="34" charset="-122"/>
              </a:rPr>
              <a:t>（续）</a:t>
            </a:r>
            <a:endParaRPr lang="zh-CN" altLang="en-US" sz="360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5874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400675"/>
          </a:xfrm>
        </p:spPr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[例6.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7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 关系模式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SJP(S,J,P)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是学生，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表示 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课程，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表示名次。每一个学生选修每门课程的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成绩有一定的名次，每门课程中每一名次只有一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个学生（即没有并列名次）。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由语义可得到函数依赖：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(S,J)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→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(J,P)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→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(S,J)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(J,P)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都可以作为候选码。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关系模式中没有属性对码传递依赖或部分依赖，所以   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SJP∈3NF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除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(S,J)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(J,P)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以外没有其他决定因素，所以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SJP∈BCNF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3587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BCNF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6898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BCNF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6899" name="内容占位符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213350"/>
          </a:xfrm>
        </p:spPr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[例6.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 关系模式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STJ(S,T,J)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表示学生，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示教师，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表示课程。每一教师只教一门课。每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门课有若干教师，某一学生选定某门课，就对应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一个固定的教师。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由语义可得到函数依赖：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(S,J)→T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(S,T)→J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T→J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因为没有任何非主属性对码传递依赖或部分依赖，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STJ ∈ 3NF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因为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是决定因素，而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不包含码，所以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STJ ∈ BCNF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关系。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9395" name="图片 3" descr="66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0" y="4724400"/>
            <a:ext cx="3671888" cy="154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6" name="TextBox 4"/>
          <p:cNvSpPr txBox="1"/>
          <p:nvPr/>
        </p:nvSpPr>
        <p:spPr>
          <a:xfrm>
            <a:off x="3352800" y="6324600"/>
            <a:ext cx="2595563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800" dirty="0">
                <a:latin typeface="Arial" panose="020B0604020202020204" pitchFamily="34" charset="0"/>
              </a:rPr>
              <a:t>图</a:t>
            </a:r>
            <a:r>
              <a:rPr lang="en-US" altLang="zh-CN" sz="1800">
                <a:latin typeface="Arial" panose="020B0604020202020204" pitchFamily="34" charset="0"/>
              </a:rPr>
              <a:t>6.6 STJ</a:t>
            </a:r>
            <a:r>
              <a:rPr lang="zh-CN" altLang="en-US" sz="1800" dirty="0">
                <a:latin typeface="Arial" panose="020B0604020202020204" pitchFamily="34" charset="0"/>
              </a:rPr>
              <a:t>中的函数依赖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cxnSp>
        <p:nvCxnSpPr>
          <p:cNvPr id="59397" name="直接连接符 5"/>
          <p:cNvCxnSpPr/>
          <p:nvPr/>
        </p:nvCxnSpPr>
        <p:spPr>
          <a:xfrm flipH="1">
            <a:off x="7162800" y="4343400"/>
            <a:ext cx="73025" cy="2889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22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BCNF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792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对于不是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BCNF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的关系模式，仍然存在不合适的地方。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非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BCNF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的关系模式也可以通过分解成为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BCNF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。例如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STJ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可分解为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ST(S,T)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TJ(T,J)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，它们都是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BCNF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894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BCNF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38947" name="Rectangle 3"/>
          <p:cNvSpPr>
            <a:spLocks noGrp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BCNF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是在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函数依赖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的条件下对模式分解所能达到的分离程度的测度。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一个模式中的关系模式如果都属于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BCNF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，那么在函数依赖范畴内，它已实现了彻底的分离，已消除了插入和删除的异常。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3NF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的“不彻底”性表现在可能存在主属性对码的部分依赖和传递依赖。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626" name="标题 4106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endParaRPr lang="zh-CN" altLang="en-US" strike="noStrike" noProof="1" dirty="0"/>
          </a:p>
        </p:txBody>
      </p:sp>
      <p:sp>
        <p:nvSpPr>
          <p:cNvPr id="410628" name="文本占位符 370689"/>
          <p:cNvSpPr/>
          <p:nvPr/>
        </p:nvSpPr>
        <p:spPr>
          <a:xfrm>
            <a:off x="1066800" y="1219200"/>
            <a:ext cx="7848600" cy="480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n"/>
              <a:defRPr sz="2800" u="none" kern="1200" baseline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 sz="2000" b="0" i="0" u="none" kern="1200" baseline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BCNF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与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3NF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关系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100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一个满足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BCNF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的关系模式有：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100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BCNF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 3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NF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100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反证：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若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R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BC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NF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， 但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R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3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NF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，则按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3NF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定义，一定有非主属性对码的传递依赖，于是存在：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的码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X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，属性组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，以及非主属性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Z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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 Y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），使得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Y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，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Y Z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Y  X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成立 。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Symbol" panose="05050102010706020507" pitchFamily="18" charset="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由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YZ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，按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BCNF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定义，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含有码，于是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YX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成立，这与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Y  X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矛盾。 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Symbol" panose="05050102010706020507" pitchFamily="18" charset="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Tx/>
              <a:buChar char="•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所以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R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Symbol" panose="05050102010706020507" pitchFamily="18" charset="2"/>
              </a:rPr>
              <a:t>3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NF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。  证毕。</a:t>
            </a:r>
            <a:endParaRPr kumimoji="0" lang="en-US" altLang="zh-CN" sz="20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7" name="直接连接符 366595"/>
          <p:cNvSpPr/>
          <p:nvPr/>
        </p:nvSpPr>
        <p:spPr>
          <a:xfrm>
            <a:off x="7267575" y="4267200"/>
            <a:ext cx="14605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68" name="直接连接符 366595"/>
          <p:cNvSpPr/>
          <p:nvPr/>
        </p:nvSpPr>
        <p:spPr>
          <a:xfrm>
            <a:off x="2605088" y="5091113"/>
            <a:ext cx="14605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9970" name="标题 3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6.2 </a:t>
            </a: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规范化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9971" name="文本占位符 4"/>
          <p:cNvSpPr>
            <a:spLocks noGrp="1"/>
          </p:cNvSpPr>
          <p:nvPr>
            <p:ph idx="1"/>
          </p:nvPr>
        </p:nvSpPr>
        <p:spPr>
          <a:xfrm>
            <a:off x="827088" y="981075"/>
            <a:ext cx="7859713" cy="52133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6.2.1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6.2.2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码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6.2.3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范式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6.2.4  2NF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6.2.5  3NF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6.2.6  BCNF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6.2.7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多值依赖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B05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6.2.8  4NF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6.2.9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规范化小结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7746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问题的提出（续）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87747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311775"/>
          </a:xfrm>
        </p:spPr>
        <p:txBody>
          <a:bodyPr vert="horz" wrap="square" lIns="91440" tIns="45720" rIns="91440" bIns="45720" anchor="t"/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7000"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由于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DOM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与模式设计关系不大，因此在本章中把关系模式看作一个三元组：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R&lt;U,F&gt;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7000"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当且仅当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上的一个关系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满足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时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称为关系模式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R&lt;U,F&gt;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的一个关系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7000"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作为二维表，关系要符合一个最基本的条件：每个分量必须是不可分开的数据项。满足了这个条件的关系模式就属于第一范式（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1NF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51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4099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6.2.7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多值依赖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0997" name="Rectangle 3"/>
          <p:cNvSpPr>
            <a:spLocks noGrp="1"/>
          </p:cNvSpPr>
          <p:nvPr>
            <p:ph idx="1"/>
          </p:nvPr>
        </p:nvSpPr>
        <p:spPr>
          <a:xfrm>
            <a:off x="457200" y="1054100"/>
            <a:ext cx="82296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例[6.9]设学校中某一门课程由多个教师讲授，他们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使用相同的一套参考书。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每个教员可以讲授多门课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程，每种参考书可以供多门课程使用</a:t>
            </a:r>
            <a:endParaRPr kumimoji="0" lang="zh-CN" altLang="en-US" sz="3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用关系模式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Teaching(C,T,B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来表示课程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、教师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和参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考书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之间的关系。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4201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多值依赖（续）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5539" name="Rectangle 99"/>
          <p:cNvSpPr/>
          <p:nvPr/>
        </p:nvSpPr>
        <p:spPr>
          <a:xfrm>
            <a:off x="2281238" y="866775"/>
            <a:ext cx="5099050" cy="6858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表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6.3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非规范化关系示例</a:t>
            </a:r>
            <a:endParaRPr lang="en-US" altLang="zh-CN" sz="18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grpSp>
        <p:nvGrpSpPr>
          <p:cNvPr id="65540" name="Group 5"/>
          <p:cNvGrpSpPr/>
          <p:nvPr/>
        </p:nvGrpSpPr>
        <p:grpSpPr>
          <a:xfrm>
            <a:off x="1381125" y="1409700"/>
            <a:ext cx="6459538" cy="4829175"/>
            <a:chOff x="0" y="0"/>
            <a:chExt cx="10173" cy="7605"/>
          </a:xfrm>
        </p:grpSpPr>
        <p:sp>
          <p:nvSpPr>
            <p:cNvPr id="65541" name="Text Box 52"/>
            <p:cNvSpPr/>
            <p:nvPr/>
          </p:nvSpPr>
          <p:spPr>
            <a:xfrm>
              <a:off x="4315" y="6810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…</a:t>
              </a:r>
              <a:endPara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</a:pPr>
              <a:endParaRPr lang="zh-CN" altLang="en-US" sz="6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65542" name="Text Box 50"/>
            <p:cNvSpPr/>
            <p:nvPr/>
          </p:nvSpPr>
          <p:spPr>
            <a:xfrm>
              <a:off x="868" y="6805"/>
              <a:ext cx="1155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…</a:t>
              </a:r>
              <a:endPara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</a:pPr>
              <a:endParaRPr lang="zh-CN" altLang="en-US" sz="6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65543" name="Text Box 51"/>
            <p:cNvSpPr/>
            <p:nvPr/>
          </p:nvSpPr>
          <p:spPr>
            <a:xfrm>
              <a:off x="7850" y="5862"/>
              <a:ext cx="960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…</a:t>
              </a:r>
              <a:endPara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65544" name="Group 8"/>
            <p:cNvGrpSpPr/>
            <p:nvPr/>
          </p:nvGrpSpPr>
          <p:grpSpPr>
            <a:xfrm>
              <a:off x="3893" y="1717"/>
              <a:ext cx="1305" cy="908"/>
              <a:chOff x="0" y="0"/>
              <a:chExt cx="644" cy="345"/>
            </a:xfrm>
          </p:grpSpPr>
          <p:sp>
            <p:nvSpPr>
              <p:cNvPr id="65545" name="AutoShape 55"/>
              <p:cNvSpPr/>
              <p:nvPr/>
            </p:nvSpPr>
            <p:spPr>
              <a:xfrm>
                <a:off x="0" y="8"/>
                <a:ext cx="60" cy="337"/>
              </a:xfrm>
              <a:prstGeom prst="leftBrace">
                <a:avLst>
                  <a:gd name="adj1" fmla="val 46779"/>
                  <a:gd name="adj2" fmla="val 50000"/>
                </a:avLst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</a:pPr>
                <a:endParaRPr lang="zh-CN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5546" name="AutoShape 54"/>
              <p:cNvSpPr/>
              <p:nvPr/>
            </p:nvSpPr>
            <p:spPr>
              <a:xfrm rot="10800000">
                <a:off x="584" y="0"/>
                <a:ext cx="60" cy="337"/>
              </a:xfrm>
              <a:prstGeom prst="leftBrace">
                <a:avLst>
                  <a:gd name="adj1" fmla="val 46779"/>
                  <a:gd name="adj2" fmla="val 50000"/>
                </a:avLst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</a:pPr>
                <a:endParaRPr lang="zh-CN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65547" name="Group 11"/>
            <p:cNvGrpSpPr/>
            <p:nvPr/>
          </p:nvGrpSpPr>
          <p:grpSpPr>
            <a:xfrm>
              <a:off x="3893" y="3667"/>
              <a:ext cx="1307" cy="885"/>
              <a:chOff x="0" y="0"/>
              <a:chExt cx="643" cy="337"/>
            </a:xfrm>
          </p:grpSpPr>
          <p:sp>
            <p:nvSpPr>
              <p:cNvPr id="65548" name="AutoShape 61"/>
              <p:cNvSpPr/>
              <p:nvPr/>
            </p:nvSpPr>
            <p:spPr>
              <a:xfrm>
                <a:off x="0" y="0"/>
                <a:ext cx="60" cy="337"/>
              </a:xfrm>
              <a:prstGeom prst="leftBrace">
                <a:avLst>
                  <a:gd name="adj1" fmla="val 46779"/>
                  <a:gd name="adj2" fmla="val 50000"/>
                </a:avLst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</a:pPr>
                <a:endParaRPr lang="zh-CN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5549" name="AutoShape 60"/>
              <p:cNvSpPr/>
              <p:nvPr/>
            </p:nvSpPr>
            <p:spPr>
              <a:xfrm rot="10800000">
                <a:off x="583" y="0"/>
                <a:ext cx="60" cy="337"/>
              </a:xfrm>
              <a:prstGeom prst="leftBrace">
                <a:avLst>
                  <a:gd name="adj1" fmla="val 46779"/>
                  <a:gd name="adj2" fmla="val 50000"/>
                </a:avLst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</a:pPr>
                <a:endParaRPr lang="zh-CN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65550" name="Group 14"/>
            <p:cNvGrpSpPr/>
            <p:nvPr/>
          </p:nvGrpSpPr>
          <p:grpSpPr>
            <a:xfrm>
              <a:off x="3953" y="5412"/>
              <a:ext cx="1245" cy="938"/>
              <a:chOff x="0" y="0"/>
              <a:chExt cx="613" cy="337"/>
            </a:xfrm>
          </p:grpSpPr>
          <p:sp>
            <p:nvSpPr>
              <p:cNvPr id="65551" name="AutoShape 58"/>
              <p:cNvSpPr/>
              <p:nvPr/>
            </p:nvSpPr>
            <p:spPr>
              <a:xfrm>
                <a:off x="0" y="0"/>
                <a:ext cx="60" cy="337"/>
              </a:xfrm>
              <a:prstGeom prst="leftBrace">
                <a:avLst>
                  <a:gd name="adj1" fmla="val 46779"/>
                  <a:gd name="adj2" fmla="val 50000"/>
                </a:avLst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</a:pPr>
                <a:endParaRPr lang="zh-CN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5552" name="AutoShape 57"/>
              <p:cNvSpPr/>
              <p:nvPr/>
            </p:nvSpPr>
            <p:spPr>
              <a:xfrm rot="10800000">
                <a:off x="553" y="0"/>
                <a:ext cx="60" cy="337"/>
              </a:xfrm>
              <a:prstGeom prst="leftBrace">
                <a:avLst>
                  <a:gd name="adj1" fmla="val 46779"/>
                  <a:gd name="adj2" fmla="val 50000"/>
                </a:avLst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</a:pPr>
                <a:endParaRPr lang="zh-CN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65553" name="Group 17"/>
            <p:cNvGrpSpPr>
              <a:grpSpLocks noChangeAspect="1"/>
            </p:cNvGrpSpPr>
            <p:nvPr/>
          </p:nvGrpSpPr>
          <p:grpSpPr>
            <a:xfrm>
              <a:off x="7295" y="1717"/>
              <a:ext cx="2153" cy="1320"/>
              <a:chOff x="0" y="0"/>
              <a:chExt cx="1007" cy="619"/>
            </a:xfrm>
          </p:grpSpPr>
          <p:sp>
            <p:nvSpPr>
              <p:cNvPr id="65554" name="AutoShape 70"/>
              <p:cNvSpPr>
                <a:spLocks noChangeAspect="1"/>
              </p:cNvSpPr>
              <p:nvPr/>
            </p:nvSpPr>
            <p:spPr>
              <a:xfrm>
                <a:off x="0" y="2"/>
                <a:ext cx="81" cy="617"/>
              </a:xfrm>
              <a:prstGeom prst="leftBrace">
                <a:avLst>
                  <a:gd name="adj1" fmla="val 63371"/>
                  <a:gd name="adj2" fmla="val 50000"/>
                </a:avLst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</a:pPr>
                <a:endParaRPr lang="zh-CN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5555" name="AutoShape 69"/>
              <p:cNvSpPr>
                <a:spLocks noChangeAspect="1"/>
              </p:cNvSpPr>
              <p:nvPr/>
            </p:nvSpPr>
            <p:spPr>
              <a:xfrm rot="10800000">
                <a:off x="926" y="0"/>
                <a:ext cx="81" cy="617"/>
              </a:xfrm>
              <a:prstGeom prst="leftBrace">
                <a:avLst>
                  <a:gd name="adj1" fmla="val 63371"/>
                  <a:gd name="adj2" fmla="val 50000"/>
                </a:avLst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</a:pPr>
                <a:endParaRPr lang="zh-CN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65556" name="Group 21"/>
            <p:cNvGrpSpPr>
              <a:grpSpLocks noChangeAspect="1"/>
            </p:cNvGrpSpPr>
            <p:nvPr/>
          </p:nvGrpSpPr>
          <p:grpSpPr>
            <a:xfrm>
              <a:off x="7203" y="3781"/>
              <a:ext cx="2220" cy="1246"/>
              <a:chOff x="0" y="0"/>
              <a:chExt cx="2220" cy="1246"/>
            </a:xfrm>
          </p:grpSpPr>
          <p:sp>
            <p:nvSpPr>
              <p:cNvPr id="65557" name="AutoShape 67"/>
              <p:cNvSpPr>
                <a:spLocks noChangeAspect="1"/>
              </p:cNvSpPr>
              <p:nvPr/>
            </p:nvSpPr>
            <p:spPr>
              <a:xfrm>
                <a:off x="0" y="4"/>
                <a:ext cx="222" cy="1242"/>
              </a:xfrm>
              <a:prstGeom prst="leftBrace">
                <a:avLst>
                  <a:gd name="adj1" fmla="val 46543"/>
                  <a:gd name="adj2" fmla="val 50000"/>
                </a:avLst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</a:pPr>
                <a:endParaRPr lang="zh-CN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5558" name="AutoShape 66"/>
              <p:cNvSpPr>
                <a:spLocks noChangeAspect="1"/>
              </p:cNvSpPr>
              <p:nvPr/>
            </p:nvSpPr>
            <p:spPr>
              <a:xfrm rot="10800000">
                <a:off x="1998" y="0"/>
                <a:ext cx="223" cy="1245"/>
              </a:xfrm>
              <a:prstGeom prst="leftBrace">
                <a:avLst>
                  <a:gd name="adj1" fmla="val 46317"/>
                  <a:gd name="adj2" fmla="val 50000"/>
                </a:avLst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</a:pPr>
                <a:endParaRPr lang="zh-CN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65559" name="Group 23"/>
            <p:cNvGrpSpPr>
              <a:grpSpLocks noChangeAspect="1"/>
            </p:cNvGrpSpPr>
            <p:nvPr/>
          </p:nvGrpSpPr>
          <p:grpSpPr>
            <a:xfrm>
              <a:off x="7313" y="5392"/>
              <a:ext cx="2072" cy="968"/>
              <a:chOff x="0" y="0"/>
              <a:chExt cx="876" cy="623"/>
            </a:xfrm>
          </p:grpSpPr>
          <p:sp>
            <p:nvSpPr>
              <p:cNvPr id="65560" name="AutoShape 64"/>
              <p:cNvSpPr>
                <a:spLocks noChangeAspect="1"/>
              </p:cNvSpPr>
              <p:nvPr/>
            </p:nvSpPr>
            <p:spPr>
              <a:xfrm>
                <a:off x="0" y="6"/>
                <a:ext cx="81" cy="617"/>
              </a:xfrm>
              <a:prstGeom prst="leftBrace">
                <a:avLst>
                  <a:gd name="adj1" fmla="val 63371"/>
                  <a:gd name="adj2" fmla="val 50000"/>
                </a:avLst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</a:pPr>
                <a:endParaRPr lang="zh-CN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5561" name="AutoShape 63"/>
              <p:cNvSpPr>
                <a:spLocks noChangeAspect="1"/>
              </p:cNvSpPr>
              <p:nvPr/>
            </p:nvSpPr>
            <p:spPr>
              <a:xfrm rot="10800000">
                <a:off x="795" y="0"/>
                <a:ext cx="81" cy="617"/>
              </a:xfrm>
              <a:prstGeom prst="leftBrace">
                <a:avLst>
                  <a:gd name="adj1" fmla="val 63371"/>
                  <a:gd name="adj2" fmla="val 50000"/>
                </a:avLst>
              </a:prstGeom>
              <a:noFill/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</a:pPr>
                <a:endParaRPr lang="zh-CN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65562" name="Group 27"/>
            <p:cNvGrpSpPr/>
            <p:nvPr/>
          </p:nvGrpSpPr>
          <p:grpSpPr>
            <a:xfrm>
              <a:off x="0" y="0"/>
              <a:ext cx="10173" cy="7380"/>
              <a:chOff x="0" y="0"/>
              <a:chExt cx="2272" cy="1713"/>
            </a:xfrm>
          </p:grpSpPr>
          <p:grpSp>
            <p:nvGrpSpPr>
              <p:cNvPr id="65563" name="Group 28"/>
              <p:cNvGrpSpPr/>
              <p:nvPr/>
            </p:nvGrpSpPr>
            <p:grpSpPr>
              <a:xfrm>
                <a:off x="0" y="0"/>
                <a:ext cx="596" cy="230"/>
                <a:chOff x="0" y="0"/>
                <a:chExt cx="596" cy="230"/>
              </a:xfrm>
            </p:grpSpPr>
            <p:sp>
              <p:nvSpPr>
                <p:cNvPr id="62497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  <a:defRPr/>
                  </a:pPr>
                  <a:r>
                    <a:rPr kumimoji="0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rPr>
                    <a:t>课程 </a:t>
                  </a:r>
                  <a:r>
                    <a:rPr kumimoji="0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rPr>
                    <a:t>C</a:t>
                  </a:r>
                  <a:endPara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65565" name="Rectangle 81"/>
                <p:cNvSpPr/>
                <p:nvPr/>
              </p:nvSpPr>
              <p:spPr>
                <a:xfrm>
                  <a:off x="0" y="0"/>
                  <a:ext cx="596" cy="230"/>
                </a:xfrm>
                <a:prstGeom prst="rect">
                  <a:avLst/>
                </a:prstGeom>
                <a:noFill/>
                <a:ln w="7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zh-CN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66" name="Group 31"/>
              <p:cNvGrpSpPr/>
              <p:nvPr/>
            </p:nvGrpSpPr>
            <p:grpSpPr>
              <a:xfrm>
                <a:off x="596" y="0"/>
                <a:ext cx="822" cy="230"/>
                <a:chOff x="0" y="0"/>
                <a:chExt cx="822" cy="230"/>
              </a:xfrm>
            </p:grpSpPr>
            <p:sp>
              <p:nvSpPr>
                <p:cNvPr id="62495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  <a:defRPr/>
                  </a:pPr>
                  <a:r>
                    <a:rPr kumimoji="0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rPr>
                    <a:t>教员 </a:t>
                  </a:r>
                  <a:r>
                    <a:rPr kumimoji="0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rPr>
                    <a:t>T</a:t>
                  </a:r>
                  <a:endPara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65568" name="Rectangle 83"/>
                <p:cNvSpPr/>
                <p:nvPr/>
              </p:nvSpPr>
              <p:spPr>
                <a:xfrm>
                  <a:off x="0" y="0"/>
                  <a:ext cx="822" cy="230"/>
                </a:xfrm>
                <a:prstGeom prst="rect">
                  <a:avLst/>
                </a:prstGeom>
                <a:noFill/>
                <a:ln w="7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zh-CN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69" name="Group 34"/>
              <p:cNvGrpSpPr/>
              <p:nvPr/>
            </p:nvGrpSpPr>
            <p:grpSpPr>
              <a:xfrm>
                <a:off x="1418" y="0"/>
                <a:ext cx="854" cy="230"/>
                <a:chOff x="0" y="0"/>
                <a:chExt cx="854" cy="230"/>
              </a:xfrm>
            </p:grpSpPr>
            <p:sp>
              <p:nvSpPr>
                <p:cNvPr id="62493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90000" tIns="46800" rIns="90000" bIns="4680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  <a:defRPr/>
                  </a:pPr>
                  <a:r>
                    <a:rPr kumimoji="0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rPr>
                    <a:t>参考书 </a:t>
                  </a:r>
                  <a:r>
                    <a:rPr kumimoji="0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宋体" panose="02010600030101010101" pitchFamily="2" charset="-122"/>
                      <a:cs typeface="+mn-cs"/>
                      <a:sym typeface="宋体" panose="02010600030101010101" pitchFamily="2" charset="-122"/>
                    </a:rPr>
                    <a:t>B</a:t>
                  </a:r>
                  <a:endPara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宋体" panose="02010600030101010101" pitchFamily="2" charset="-122"/>
                    <a:cs typeface="+mn-cs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65571" name="Rectangle 85"/>
                <p:cNvSpPr/>
                <p:nvPr/>
              </p:nvSpPr>
              <p:spPr>
                <a:xfrm>
                  <a:off x="0" y="0"/>
                  <a:ext cx="854" cy="230"/>
                </a:xfrm>
                <a:prstGeom prst="rect">
                  <a:avLst/>
                </a:prstGeom>
                <a:noFill/>
                <a:ln w="7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zh-CN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72" name="Group 37"/>
              <p:cNvGrpSpPr/>
              <p:nvPr/>
            </p:nvGrpSpPr>
            <p:grpSpPr>
              <a:xfrm>
                <a:off x="0" y="230"/>
                <a:ext cx="596" cy="1483"/>
                <a:chOff x="0" y="0"/>
                <a:chExt cx="596" cy="1483"/>
              </a:xfrm>
            </p:grpSpPr>
            <p:sp>
              <p:nvSpPr>
                <p:cNvPr id="65573" name="Rectangle 74"/>
                <p:cNvSpPr/>
                <p:nvPr/>
              </p:nvSpPr>
              <p:spPr>
                <a:xfrm>
                  <a:off x="43" y="125"/>
                  <a:ext cx="510" cy="12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en-US" altLang="zh-CN" sz="700">
                      <a:solidFill>
                        <a:srgbClr val="000000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en-US" altLang="zh-CN" sz="700">
                      <a:solidFill>
                        <a:srgbClr val="000000"/>
                      </a:solidFill>
                      <a:latin typeface="Arial" panose="020B0604020202020204" pitchFamily="34" charset="0"/>
                      <a:sym typeface="Arial" panose="020B0604020202020204" pitchFamily="34" charset="0"/>
                    </a:rPr>
                    <a:t> </a:t>
                  </a:r>
                  <a:endPara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物理</a:t>
                  </a:r>
                  <a:endPara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</a:t>
                  </a:r>
                  <a:endPara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 </a:t>
                  </a:r>
                  <a:endPara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计算数学</a:t>
                  </a:r>
                  <a:endParaRPr lang="zh-CN" altLang="en-US" sz="60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5574" name="Rectangle 87"/>
                <p:cNvSpPr/>
                <p:nvPr/>
              </p:nvSpPr>
              <p:spPr>
                <a:xfrm>
                  <a:off x="0" y="0"/>
                  <a:ext cx="596" cy="1483"/>
                </a:xfrm>
                <a:prstGeom prst="rect">
                  <a:avLst/>
                </a:prstGeom>
                <a:noFill/>
                <a:ln w="7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zh-CN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75" name="Group 40"/>
              <p:cNvGrpSpPr/>
              <p:nvPr/>
            </p:nvGrpSpPr>
            <p:grpSpPr>
              <a:xfrm>
                <a:off x="596" y="230"/>
                <a:ext cx="822" cy="1483"/>
                <a:chOff x="0" y="0"/>
                <a:chExt cx="822" cy="1483"/>
              </a:xfrm>
            </p:grpSpPr>
            <p:sp>
              <p:nvSpPr>
                <p:cNvPr id="65576" name="Rectangle 79"/>
                <p:cNvSpPr/>
                <p:nvPr/>
              </p:nvSpPr>
              <p:spPr>
                <a:xfrm>
                  <a:off x="43" y="125"/>
                  <a:ext cx="736" cy="13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李 勇</a:t>
                  </a:r>
                  <a:endPara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王 军</a:t>
                  </a:r>
                  <a:endPara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7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李 勇</a:t>
                  </a:r>
                  <a:endPara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张 平</a:t>
                  </a:r>
                  <a:endPara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张 平</a:t>
                  </a:r>
                  <a:br>
                    <a:rPr lang="zh-CN" altLang="en-US" sz="2000" b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</a:b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周 峰</a:t>
                  </a:r>
                  <a:endParaRPr lang="zh-CN" altLang="en-US" sz="2000" b="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5577" name="Rectangle 89"/>
                <p:cNvSpPr/>
                <p:nvPr/>
              </p:nvSpPr>
              <p:spPr>
                <a:xfrm>
                  <a:off x="0" y="0"/>
                  <a:ext cx="822" cy="1483"/>
                </a:xfrm>
                <a:prstGeom prst="rect">
                  <a:avLst/>
                </a:prstGeom>
                <a:noFill/>
                <a:ln w="7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zh-CN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78" name="Group 43"/>
              <p:cNvGrpSpPr/>
              <p:nvPr/>
            </p:nvGrpSpPr>
            <p:grpSpPr>
              <a:xfrm>
                <a:off x="1418" y="230"/>
                <a:ext cx="854" cy="1483"/>
                <a:chOff x="0" y="0"/>
                <a:chExt cx="854" cy="1483"/>
              </a:xfrm>
            </p:grpSpPr>
            <p:sp>
              <p:nvSpPr>
                <p:cNvPr id="65579" name="Rectangle 80"/>
                <p:cNvSpPr/>
                <p:nvPr/>
              </p:nvSpPr>
              <p:spPr>
                <a:xfrm>
                  <a:off x="43" y="125"/>
                  <a:ext cx="768" cy="13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/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en-US" altLang="zh-CN" sz="70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</a:t>
                  </a:r>
                  <a:r>
                    <a:rPr lang="zh-CN" altLang="en-US" sz="1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普通物理学</a:t>
                  </a:r>
                  <a:endPara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1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光学原理</a:t>
                  </a:r>
                  <a:endPara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1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物理习题集</a:t>
                  </a:r>
                  <a:endPara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1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数学分析</a:t>
                  </a:r>
                  <a:endPara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1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微分方程</a:t>
                  </a:r>
                  <a:endParaRPr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1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   高等代数  </a:t>
                  </a:r>
                  <a:endPara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1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数学分析</a:t>
                  </a:r>
                  <a:endPara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18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7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7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r>
                    <a:rPr lang="zh-CN" altLang="en-US" sz="10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Times New Roman" panose="02020603050405020304" pitchFamily="18" charset="0"/>
                    </a:rPr>
                    <a:t> </a:t>
                  </a:r>
                  <a:endParaRPr lang="zh-CN" altLang="en-US" sz="10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  <a:p>
                  <a:pPr algn="ctr">
                    <a:lnSpc>
                      <a:spcPts val="3065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65580" name="Rectangle 91"/>
                <p:cNvSpPr/>
                <p:nvPr/>
              </p:nvSpPr>
              <p:spPr>
                <a:xfrm>
                  <a:off x="0" y="0"/>
                  <a:ext cx="854" cy="1483"/>
                </a:xfrm>
                <a:prstGeom prst="rect">
                  <a:avLst/>
                </a:prstGeom>
                <a:noFill/>
                <a:ln w="7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000" tIns="46800" rIns="90000" bIns="46800" anchor="ctr"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</a:pPr>
                  <a:endParaRPr lang="zh-CN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581" name="Text Box 52"/>
            <p:cNvSpPr/>
            <p:nvPr/>
          </p:nvSpPr>
          <p:spPr>
            <a:xfrm>
              <a:off x="8040" y="6812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</a:pPr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…</a:t>
              </a:r>
              <a:endPara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</a:pPr>
              <a:endParaRPr lang="zh-CN" altLang="en-US" sz="6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56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4304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9688"/>
            <a:ext cx="8229600" cy="868363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多值依赖（续）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63494" name="Rectangle 36"/>
          <p:cNvSpPr>
            <a:spLocks noChangeArrowheads="1"/>
          </p:cNvSpPr>
          <p:nvPr/>
        </p:nvSpPr>
        <p:spPr bwMode="auto">
          <a:xfrm>
            <a:off x="1763713" y="908050"/>
            <a:ext cx="5688013" cy="280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6.4 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规范化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的二维表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Teaching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  <a:sym typeface="Times New Roman" panose="02020603050405020304" pitchFamily="18" charset="0"/>
            </a:endParaRPr>
          </a:p>
        </p:txBody>
      </p:sp>
      <p:graphicFrame>
        <p:nvGraphicFramePr>
          <p:cNvPr id="343046" name="表格 343045"/>
          <p:cNvGraphicFramePr/>
          <p:nvPr/>
        </p:nvGraphicFramePr>
        <p:xfrm>
          <a:off x="1590675" y="1268413"/>
          <a:ext cx="6124575" cy="5885180"/>
        </p:xfrm>
        <a:graphic>
          <a:graphicData uri="http://schemas.openxmlformats.org/drawingml/2006/table">
            <a:tbl>
              <a:tblPr/>
              <a:tblGrid>
                <a:gridCol w="2041525"/>
                <a:gridCol w="2041525"/>
                <a:gridCol w="2041525"/>
              </a:tblGrid>
              <a:tr h="4203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课程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C</a:t>
                      </a:r>
                      <a:endParaRPr lang="zh-CN" alt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教员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T</a:t>
                      </a:r>
                      <a:endParaRPr lang="zh-CN" alt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参考书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B</a:t>
                      </a:r>
                      <a:endParaRPr lang="zh-CN" alt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03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203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203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203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203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203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203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203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203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203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203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203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203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58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4406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多值依赖（续）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406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Teaching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具有唯一候选码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(C,T,B)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 即全码。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Teaching∈BCNF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610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4509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多值依赖（续）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graphicFrame>
        <p:nvGraphicFramePr>
          <p:cNvPr id="345156" name="表格 345155"/>
          <p:cNvGraphicFramePr/>
          <p:nvPr/>
        </p:nvGraphicFramePr>
        <p:xfrm>
          <a:off x="971550" y="1052513"/>
          <a:ext cx="6096000" cy="58896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206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课程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C</a:t>
                      </a:r>
                      <a:endParaRPr lang="zh-CN" alt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教员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T</a:t>
                      </a:r>
                      <a:endParaRPr lang="zh-CN" alt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参考书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B</a:t>
                      </a:r>
                      <a:endParaRPr lang="zh-CN" alt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06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206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206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206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206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206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206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206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206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206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206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4206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4206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sp>
        <p:nvSpPr>
          <p:cNvPr id="25" name="AutoShape 19"/>
          <p:cNvSpPr/>
          <p:nvPr/>
        </p:nvSpPr>
        <p:spPr bwMode="auto">
          <a:xfrm>
            <a:off x="6156325" y="620713"/>
            <a:ext cx="2947988" cy="1071563"/>
          </a:xfrm>
          <a:prstGeom prst="borderCallout2">
            <a:avLst>
              <a:gd name="adj1" fmla="val 10667"/>
              <a:gd name="adj2" fmla="val -2583"/>
              <a:gd name="adj3" fmla="val 10667"/>
              <a:gd name="adj4" fmla="val -14593"/>
              <a:gd name="adj5" fmla="val 121037"/>
              <a:gd name="adj6" fmla="val -27032"/>
            </a:avLst>
          </a:prstGeom>
          <a:gradFill flip="none" rotWithShape="1">
            <a:gsLst>
              <a:gs pos="0">
                <a:srgbClr val="D9FDA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0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190800" rIns="90000" bIns="46800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数据冗余度大：有多少名任课教师，参考书就要存储多少次。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63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4611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多值依赖（续）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graphicFrame>
        <p:nvGraphicFramePr>
          <p:cNvPr id="346117" name="表格 346116"/>
          <p:cNvGraphicFramePr/>
          <p:nvPr/>
        </p:nvGraphicFramePr>
        <p:xfrm>
          <a:off x="1116013" y="1052513"/>
          <a:ext cx="6096000" cy="5884863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667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课程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C</a:t>
                      </a:r>
                      <a:endParaRPr lang="zh-CN" alt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教员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T</a:t>
                      </a:r>
                      <a:endParaRPr lang="zh-CN" alt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参考书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B</a:t>
                      </a:r>
                      <a:endParaRPr lang="zh-CN" alt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sp>
        <p:nvSpPr>
          <p:cNvPr id="22" name="AutoShape 18"/>
          <p:cNvSpPr/>
          <p:nvPr/>
        </p:nvSpPr>
        <p:spPr bwMode="auto">
          <a:xfrm>
            <a:off x="6154738" y="765175"/>
            <a:ext cx="2881313" cy="1727200"/>
          </a:xfrm>
          <a:prstGeom prst="borderCallout2">
            <a:avLst>
              <a:gd name="adj1" fmla="val 7222"/>
              <a:gd name="adj2" fmla="val -2644"/>
              <a:gd name="adj3" fmla="val 7222"/>
              <a:gd name="adj4" fmla="val -14931"/>
              <a:gd name="adj5" fmla="val 100102"/>
              <a:gd name="adj6" fmla="val -27657"/>
            </a:avLst>
          </a:prstGeom>
          <a:gradFill>
            <a:gsLst>
              <a:gs pos="0">
                <a:srgbClr val="D9FDA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190800" rIns="90000" bIns="46800" anchor="ctr"/>
          <a:lstStyle>
            <a:lvl1pPr marL="342900" indent="-342900" algn="l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705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7970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增加操作复杂：当某一课程增加一名任课教师时，该课程有多少本参照书，就必须插入多少个元组。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658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4714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多值依赖（续）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graphicFrame>
        <p:nvGraphicFramePr>
          <p:cNvPr id="347141" name="表格 347140"/>
          <p:cNvGraphicFramePr/>
          <p:nvPr/>
        </p:nvGraphicFramePr>
        <p:xfrm>
          <a:off x="1116013" y="1044575"/>
          <a:ext cx="6096000" cy="5884863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课程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C</a:t>
                      </a:r>
                      <a:endParaRPr lang="zh-CN" alt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教员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T</a:t>
                      </a:r>
                      <a:endParaRPr lang="zh-CN" alt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参考书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B</a:t>
                      </a:r>
                      <a:endParaRPr lang="zh-CN" alt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sp>
        <p:nvSpPr>
          <p:cNvPr id="347203" name="AutoShape 18"/>
          <p:cNvSpPr/>
          <p:nvPr/>
        </p:nvSpPr>
        <p:spPr>
          <a:xfrm>
            <a:off x="6156325" y="836613"/>
            <a:ext cx="2987675" cy="1601787"/>
          </a:xfrm>
          <a:prstGeom prst="borderCallout2">
            <a:avLst>
              <a:gd name="adj1" fmla="val 7134"/>
              <a:gd name="adj2" fmla="val -2551"/>
              <a:gd name="adj3" fmla="val 7134"/>
              <a:gd name="adj4" fmla="val -14398"/>
              <a:gd name="adj5" fmla="val 80972"/>
              <a:gd name="adj6" fmla="val -26676"/>
            </a:avLst>
          </a:prstGeom>
          <a:gradFill rotWithShape="1">
            <a:gsLst>
              <a:gs pos="0">
                <a:srgbClr val="D9FDA5">
                  <a:alpha val="100000"/>
                </a:srgbClr>
              </a:gs>
              <a:gs pos="0">
                <a:srgbClr val="D9FDA5">
                  <a:alpha val="100000"/>
                </a:srgbClr>
              </a:gs>
              <a:gs pos="35001">
                <a:srgbClr val="FFFFFF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/>
            <a:tileRect/>
          </a:gradFill>
          <a:ln w="9525" cap="flat" cmpd="sng">
            <a:solidFill>
              <a:srgbClr val="F9F9F9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lIns="90000" tIns="190800" rIns="90000" bIns="46800" anchor="ctr"/>
          <a:p>
            <a:r>
              <a:rPr lang="en-US" altLang="zh-CN" sz="2000">
                <a:latin typeface="Times New Roman" panose="02020603050405020304" pitchFamily="18" charset="0"/>
              </a:rPr>
              <a:t>(3)</a:t>
            </a:r>
            <a:r>
              <a:rPr lang="zh-CN" altLang="en-US" sz="2000" dirty="0">
                <a:latin typeface="Times New Roman" panose="02020603050405020304" pitchFamily="18" charset="0"/>
              </a:rPr>
              <a:t>删除操作复杂：某一门课要去掉一本参考书，该课程有多少名教师，就必须删除多少个元组。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20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68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4816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多值依赖（续）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graphicFrame>
        <p:nvGraphicFramePr>
          <p:cNvPr id="348165" name="表格 348164"/>
          <p:cNvGraphicFramePr/>
          <p:nvPr/>
        </p:nvGraphicFramePr>
        <p:xfrm>
          <a:off x="1116013" y="1052513"/>
          <a:ext cx="6096000" cy="5884863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667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课程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C</a:t>
                      </a:r>
                      <a:endParaRPr lang="zh-CN" alt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教员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T</a:t>
                      </a:r>
                      <a:endParaRPr lang="zh-CN" alt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参考书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B</a:t>
                      </a:r>
                      <a:endParaRPr lang="zh-CN" altLang="en-US" sz="18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 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王 军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李 勇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普通物理学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光学原理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数 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张 平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物理习题集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9FD"/>
                    </a:solidFill>
                  </a:tcPr>
                </a:tc>
              </a:tr>
              <a:tr h="3667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Times New Roman" panose="02020603050405020304" pitchFamily="18" charset="0"/>
                        </a:rPr>
                        <a:t>…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n"/>
                        <a:defRPr sz="2400" u="none" kern="1200" baseline="0">
                          <a:solidFill>
                            <a:srgbClr val="8000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 b="0" i="0" u="none" kern="1200" baseline="0">
                          <a:solidFill>
                            <a:srgbClr val="000066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3FA"/>
                    </a:solidFill>
                  </a:tcPr>
                </a:tc>
              </a:tr>
            </a:tbl>
          </a:graphicData>
        </a:graphic>
      </p:graphicFrame>
      <p:sp>
        <p:nvSpPr>
          <p:cNvPr id="348227" name="AutoShape 18"/>
          <p:cNvSpPr/>
          <p:nvPr/>
        </p:nvSpPr>
        <p:spPr>
          <a:xfrm>
            <a:off x="6088063" y="838200"/>
            <a:ext cx="3055937" cy="1525588"/>
          </a:xfrm>
          <a:prstGeom prst="borderCallout2">
            <a:avLst>
              <a:gd name="adj1" fmla="val 7491"/>
              <a:gd name="adj2" fmla="val -2495"/>
              <a:gd name="adj3" fmla="val 7491"/>
              <a:gd name="adj4" fmla="val -14079"/>
              <a:gd name="adj5" fmla="val 89699"/>
              <a:gd name="adj6" fmla="val -26079"/>
            </a:avLst>
          </a:prstGeom>
          <a:gradFill rotWithShape="1">
            <a:gsLst>
              <a:gs pos="0">
                <a:srgbClr val="D9FDA5">
                  <a:alpha val="100000"/>
                </a:srgbClr>
              </a:gs>
              <a:gs pos="35001">
                <a:srgbClr val="FFFFFF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/>
            <a:tileRect/>
          </a:gradFill>
          <a:ln w="9525" cap="flat" cmpd="sng">
            <a:solidFill>
              <a:srgbClr val="F9F9F9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lIns="90000" tIns="190800" rIns="90000" bIns="46800" anchor="ctr"/>
          <a:p>
            <a:r>
              <a:rPr lang="en-US" altLang="zh-CN" sz="2000">
                <a:latin typeface="Times New Roman" panose="02020603050405020304" pitchFamily="18" charset="0"/>
              </a:rPr>
              <a:t>(4)</a:t>
            </a:r>
            <a:r>
              <a:rPr lang="zh-CN" altLang="en-US" sz="2000" dirty="0">
                <a:latin typeface="Times New Roman" panose="02020603050405020304" pitchFamily="18" charset="0"/>
              </a:rPr>
              <a:t>修改操作复杂：某一门课要修改一本参考书，该课程有多少名教师，就必须修改多少个元组。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457200" y="5500688"/>
            <a:ext cx="8137525" cy="8572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algn="l" defTabSz="22098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220980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22098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defTabSz="220980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defTabSz="220980" eaLnBrk="0" hangingPunct="0">
              <a:spcBef>
                <a:spcPct val="20000"/>
              </a:spcBef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22098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22098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22098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22098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2209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产生</a:t>
            </a:r>
            <a:r>
              <a:rPr kumimoji="1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原因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存在多值依赖</a:t>
            </a:r>
            <a:endParaRPr kumimoji="1" lang="zh-CN" alt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7" grpId="0" animBg="1"/>
      <p:bldP spid="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70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4918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多值依赖（续）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49189" name="Rectangle 3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6.9  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R(U)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是属性集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上的一个关系模式。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的子集，并且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Z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关系模式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R(U)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中多值依赖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→→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成立，当且仅当对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R(U)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的任一关系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，给定的一对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1" err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800" b="0" i="1" u="none" strike="noStrike" kern="1200" cap="none" spc="0" normalizeH="0" baseline="0" noProof="1" err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z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值，有一组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的值，这组值仅仅决定于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值而与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值无关。</a:t>
            </a:r>
            <a:endParaRPr kumimoji="0" lang="en-US" altLang="zh-CN" sz="2800" b="0" i="0" u="none" strike="noStrike" kern="1200" cap="none" spc="0" normalizeH="0" baseline="0" noProof="1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 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Teaching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C, T, B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对于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的每一个值，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有一组值与之对应，而不论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取何值。因此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多值依赖于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，即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C→→T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0210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多值依赖（续）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0211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49910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多值依赖的另一个等价的定义</a:t>
            </a: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的任一关系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中，如果存在元组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使得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，那么就必然存在元组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，（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可以与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相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同）, 使得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，而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即交换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元组的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值所得的两</a:t>
            </a:r>
            <a:endParaRPr kumimoji="0" lang="en-US" altLang="zh-CN" sz="2400" b="0" i="0" u="none" strike="noStrike" kern="1200" cap="none" spc="0" normalizeH="0" baseline="0" noProof="1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个新元组必在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中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则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多值依赖于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，记为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→→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。这里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的子集，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4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8877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问题的提出（续）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88773" name="Rectangle 3"/>
          <p:cNvSpPr>
            <a:spLocks noGrp="1"/>
          </p:cNvSpPr>
          <p:nvPr>
            <p:ph idx="1"/>
          </p:nvPr>
        </p:nvSpPr>
        <p:spPr>
          <a:xfrm>
            <a:off x="457200" y="982663"/>
            <a:ext cx="8372475" cy="5256213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数据依赖</a:t>
            </a:r>
            <a:endParaRPr kumimoji="0" lang="zh-CN" altLang="en-US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是一个关系内部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属性与属性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之间的一种约束关系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200150" marR="0" lvl="2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通过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属性间值的相等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与否体现出来的数据间相互联系</a:t>
            </a:r>
            <a:endParaRPr kumimoji="0" lang="zh-CN" altLang="en-US" sz="24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是现实世界属性间相互联系的抽象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是数据内在的性质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是语义的体现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75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5123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多值依赖（续）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1237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58175" cy="5065713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平凡多值依赖和非平凡的多值依赖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	若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 dirty="0">
                <a:sym typeface="Calibri" panose="020F0502020204030204" pitchFamily="34" charset="0"/>
              </a:rPr>
              <a:t>，而</a:t>
            </a:r>
            <a:r>
              <a:rPr lang="en-US" altLang="zh-CN">
                <a:sym typeface="Calibri" panose="020F0502020204030204" pitchFamily="34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＝</a:t>
            </a:r>
            <a:r>
              <a:rPr lang="zh-CN" altLang="en-US" dirty="0"/>
              <a:t>Ф</a:t>
            </a:r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，即</a:t>
            </a:r>
            <a:r>
              <a:rPr lang="en-US" altLang="zh-CN">
                <a:latin typeface="Times New Roman" panose="02020603050405020304" pitchFamily="18" charset="0"/>
                <a:sym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为空，</a:t>
            </a:r>
            <a:r>
              <a:rPr lang="zh-CN" altLang="en-US" dirty="0">
                <a:sym typeface="Calibri" panose="020F0502020204030204" pitchFamily="34" charset="0"/>
              </a:rPr>
              <a:t>则称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 dirty="0">
                <a:sym typeface="Calibri" panose="020F0502020204030204" pitchFamily="34" charset="0"/>
              </a:rPr>
              <a:t>为</a:t>
            </a:r>
            <a:r>
              <a:rPr lang="zh-CN" altLang="en-US" dirty="0">
                <a:solidFill>
                  <a:srgbClr val="CC0000"/>
                </a:solidFill>
                <a:sym typeface="Calibri" panose="020F0502020204030204" pitchFamily="34" charset="0"/>
              </a:rPr>
              <a:t>平凡的多值依赖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	否则称</a:t>
            </a:r>
            <a:r>
              <a:rPr lang="en-US" altLang="zh-CN">
                <a:sym typeface="Calibri" panose="020F0502020204030204" pitchFamily="34" charset="0"/>
              </a:rPr>
              <a:t>X→→Y</a:t>
            </a:r>
            <a:r>
              <a:rPr lang="zh-CN" altLang="en-US" dirty="0">
                <a:sym typeface="Calibri" panose="020F0502020204030204" pitchFamily="34" charset="0"/>
              </a:rPr>
              <a:t>为</a:t>
            </a:r>
            <a:r>
              <a:rPr lang="zh-CN" altLang="en-US" dirty="0">
                <a:solidFill>
                  <a:srgbClr val="CC0000"/>
                </a:solidFill>
                <a:sym typeface="Calibri" panose="020F0502020204030204" pitchFamily="34" charset="0"/>
              </a:rPr>
              <a:t>非平凡的多值依赖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2498" name="标题 1002497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多值依赖的性质</a:t>
            </a:r>
            <a:endParaRPr kumimoji="0" lang="zh-CN" altLang="en-US" sz="40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02499" name="文本占位符 1002498"/>
          <p:cNvSpPr>
            <a:spLocks noGrp="1" noRot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）多值依赖具有对称性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191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若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X→→Y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，则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X→→Z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，其中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191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多值依赖的对称性可以用完全二分图直观地表示出来。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）多值依赖具有传递性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191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若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X→→Y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Y→→Z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 则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X→→Z -Y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4306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多值依赖的对称性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9155" y="1889760"/>
            <a:ext cx="7086600" cy="3657600"/>
            <a:chOff x="1800" y="1752"/>
            <a:chExt cx="8100" cy="2966"/>
          </a:xfrm>
          <a:solidFill>
            <a:schemeClr val="accent1">
              <a:lumMod val="75000"/>
            </a:schemeClr>
          </a:solidFill>
        </p:grpSpPr>
        <p:sp>
          <p:nvSpPr>
            <p:cNvPr id="4" name="椭圆 3"/>
            <p:cNvSpPr/>
            <p:nvPr/>
          </p:nvSpPr>
          <p:spPr>
            <a:xfrm>
              <a:off x="1800" y="2566"/>
              <a:ext cx="1247" cy="1073"/>
            </a:xfrm>
            <a:prstGeom prst="ellips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just" fontAlgn="base"/>
              <a:r>
                <a:rPr lang="en-US" altLang="zh-CN" sz="4200" b="1" strike="noStrike" noProof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lang="en-US" altLang="zh-CN" sz="4200" b="1" strike="noStrike" baseline="-25000" noProof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lang="en-US" altLang="zh-CN" sz="4200" b="1" strike="noStrike" noProof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3977" y="3913"/>
              <a:ext cx="5923" cy="805"/>
            </a:xfrm>
            <a:prstGeom prst="flowChartTerminator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0"/>
            <a:p>
              <a:pPr algn="just" fontAlgn="base"/>
              <a:r>
                <a:rPr lang="en-US" altLang="zh-CN" sz="4200" b="1" strike="noStrike" noProof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r>
                <a:rPr lang="en-US" altLang="zh-CN" sz="4200" b="1" strike="noStrike" baseline="-25000" noProof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i1 </a:t>
              </a:r>
              <a:r>
                <a:rPr lang="en-US" altLang="zh-CN" sz="4200" b="1" strike="noStrike" noProof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Z</a:t>
              </a:r>
              <a:r>
                <a:rPr lang="en-US" altLang="zh-CN" sz="4200" b="1" strike="noStrike" baseline="-25000" noProof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i2</a:t>
              </a:r>
              <a:r>
                <a:rPr lang="en-US" altLang="zh-CN" sz="4200" b="1" strike="noStrike" noProof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…</a:t>
              </a:r>
              <a:r>
                <a:rPr lang="en-US" altLang="zh-CN" sz="4200" b="1" strike="noStrike" noProof="1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Z</a:t>
              </a:r>
              <a:r>
                <a:rPr lang="en-US" altLang="zh-CN" sz="4200" b="1" strike="noStrike" baseline="-25000" noProof="1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im</a:t>
              </a:r>
              <a:endParaRPr lang="en-US" altLang="zh-CN" sz="4200" b="1" strike="noStrike" noProof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just" fontAlgn="base"/>
              <a:endParaRPr lang="en-US" altLang="zh-CN" sz="1000" strike="noStrike" noProof="1">
                <a:latin typeface="Times New Roman" panose="02020603050405020304" pitchFamily="18" charset="0"/>
              </a:endParaRPr>
            </a:p>
          </p:txBody>
        </p:sp>
        <p:sp>
          <p:nvSpPr>
            <p:cNvPr id="6" name="流程图: 终止 5"/>
            <p:cNvSpPr/>
            <p:nvPr/>
          </p:nvSpPr>
          <p:spPr>
            <a:xfrm>
              <a:off x="3977" y="1752"/>
              <a:ext cx="5923" cy="805"/>
            </a:xfrm>
            <a:prstGeom prst="flowChartTerminator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0"/>
            <a:p>
              <a:pPr algn="just" fontAlgn="base"/>
              <a:r>
                <a:rPr lang="en-US" altLang="zh-CN" sz="4200" b="1" strike="noStrike" noProof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lang="en-US" altLang="zh-CN" sz="4200" b="1" strike="noStrike" baseline="-25000" noProof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i1</a:t>
              </a:r>
              <a:r>
                <a:rPr lang="en-US" altLang="zh-CN" sz="4200" b="1" strike="noStrike" noProof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Y</a:t>
              </a:r>
              <a:r>
                <a:rPr lang="en-US" altLang="zh-CN" sz="4200" b="1" strike="noStrike" baseline="-25000" noProof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i2</a:t>
              </a:r>
              <a:r>
                <a:rPr lang="en-US" altLang="zh-CN" sz="4200" b="1" strike="noStrike" noProof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…     Y</a:t>
              </a:r>
              <a:r>
                <a:rPr lang="en-US" altLang="zh-CN" sz="4200" b="1" strike="noStrike" baseline="-25000" noProof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</a:t>
              </a:r>
              <a:endParaRPr lang="en-US" altLang="zh-CN" sz="4200" b="1" strike="noStrike" noProof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直接连接符 6"/>
            <p:cNvSpPr/>
            <p:nvPr/>
          </p:nvSpPr>
          <p:spPr>
            <a:xfrm flipV="1">
              <a:off x="3047" y="2292"/>
              <a:ext cx="935" cy="537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" name="直接连接符 7"/>
            <p:cNvSpPr/>
            <p:nvPr/>
          </p:nvSpPr>
          <p:spPr>
            <a:xfrm>
              <a:off x="3047" y="3373"/>
              <a:ext cx="935" cy="805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" name="任意多边形 8"/>
            <p:cNvSpPr/>
            <p:nvPr/>
          </p:nvSpPr>
          <p:spPr>
            <a:xfrm>
              <a:off x="4607" y="2586"/>
              <a:ext cx="11" cy="1317"/>
            </a:xfrm>
            <a:custGeom>
              <a:avLst/>
              <a:gdLst/>
              <a:ahLst/>
              <a:cxnLst/>
              <a:pathLst>
                <a:path w="6" h="765">
                  <a:moveTo>
                    <a:pt x="6" y="0"/>
                  </a:moveTo>
                  <a:lnTo>
                    <a:pt x="0" y="765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fontAlgn="base"/>
              <a:endParaRPr lang="zh-CN" altLang="en-US" strike="noStrike" noProof="1"/>
            </a:p>
          </p:txBody>
        </p:sp>
        <p:sp>
          <p:nvSpPr>
            <p:cNvPr id="10" name="直接连接符 9"/>
            <p:cNvSpPr/>
            <p:nvPr/>
          </p:nvSpPr>
          <p:spPr>
            <a:xfrm>
              <a:off x="4606" y="2561"/>
              <a:ext cx="1558" cy="1342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直接连接符 10"/>
            <p:cNvSpPr/>
            <p:nvPr/>
          </p:nvSpPr>
          <p:spPr>
            <a:xfrm>
              <a:off x="4606" y="2561"/>
              <a:ext cx="4364" cy="1342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" name="直接连接符 11"/>
            <p:cNvSpPr/>
            <p:nvPr/>
          </p:nvSpPr>
          <p:spPr>
            <a:xfrm flipH="1">
              <a:off x="4606" y="2561"/>
              <a:ext cx="1558" cy="1342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" name="直接连接符 12"/>
            <p:cNvSpPr/>
            <p:nvPr/>
          </p:nvSpPr>
          <p:spPr>
            <a:xfrm>
              <a:off x="6164" y="2561"/>
              <a:ext cx="0" cy="1342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" name="直接连接符 13"/>
            <p:cNvSpPr/>
            <p:nvPr/>
          </p:nvSpPr>
          <p:spPr>
            <a:xfrm>
              <a:off x="6164" y="2561"/>
              <a:ext cx="2806" cy="1342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" name="直接连接符 14"/>
            <p:cNvSpPr/>
            <p:nvPr/>
          </p:nvSpPr>
          <p:spPr>
            <a:xfrm flipV="1">
              <a:off x="8970" y="2561"/>
              <a:ext cx="0" cy="1342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直接连接符 15"/>
            <p:cNvSpPr/>
            <p:nvPr/>
          </p:nvSpPr>
          <p:spPr>
            <a:xfrm flipH="1">
              <a:off x="6164" y="2561"/>
              <a:ext cx="2806" cy="1342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" name="直接连接符 16"/>
            <p:cNvSpPr/>
            <p:nvPr/>
          </p:nvSpPr>
          <p:spPr>
            <a:xfrm flipV="1">
              <a:off x="4606" y="2561"/>
              <a:ext cx="4364" cy="1342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635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多值依赖（续）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6356" name="Rectangle 3"/>
          <p:cNvSpPr>
            <a:spLocks noGrp="1"/>
          </p:cNvSpPr>
          <p:nvPr>
            <p:ph idx="1"/>
          </p:nvPr>
        </p:nvSpPr>
        <p:spPr>
          <a:xfrm>
            <a:off x="250825" y="1123950"/>
            <a:ext cx="8713788" cy="4854575"/>
          </a:xfrm>
        </p:spPr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）函数依赖是多值依赖的特殊情况。即若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   	    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4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）若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YZ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5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）若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∩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）若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-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-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850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5738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多值依赖（续）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7381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930900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sym typeface="Calibri" panose="020F0502020204030204" pitchFamily="34" charset="0"/>
              </a:rPr>
              <a:t>多值依赖与函数依赖的区别</a:t>
            </a:r>
            <a:endParaRPr lang="zh-CN" altLang="en-US" dirty="0">
              <a:sym typeface="Calibri" panose="020F0502020204030204" pitchFamily="34" charset="0"/>
            </a:endParaRPr>
          </a:p>
          <a:p>
            <a:pPr lvl="1">
              <a:buNone/>
            </a:pPr>
            <a:r>
              <a:rPr lang="zh-CN" altLang="en-US" dirty="0">
                <a:sym typeface="Calibri" panose="020F0502020204030204" pitchFamily="34" charset="0"/>
              </a:rPr>
              <a:t>（</a:t>
            </a:r>
            <a:r>
              <a:rPr lang="en-US" altLang="zh-CN">
                <a:sym typeface="Calibri" panose="020F0502020204030204" pitchFamily="34" charset="0"/>
              </a:rPr>
              <a:t>1</a:t>
            </a:r>
            <a:r>
              <a:rPr lang="zh-CN" altLang="en-US" dirty="0">
                <a:sym typeface="Calibri" panose="020F0502020204030204" pitchFamily="34" charset="0"/>
              </a:rPr>
              <a:t>）多值依赖的有效性与属性集的范围有关</a:t>
            </a:r>
            <a:endParaRPr lang="zh-CN" altLang="en-US" dirty="0">
              <a:sym typeface="Calibri" panose="020F0502020204030204" pitchFamily="34" charset="0"/>
            </a:endParaRP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>
                <a:sym typeface="Calibri" panose="020F0502020204030204" pitchFamily="34" charset="0"/>
              </a:rPr>
              <a:t>若</a:t>
            </a:r>
            <a:r>
              <a:rPr lang="en-US" altLang="zh-CN" sz="2400" i="1">
                <a:sym typeface="Calibri" panose="020F0502020204030204" pitchFamily="34" charset="0"/>
              </a:rPr>
              <a:t>X</a:t>
            </a:r>
            <a:r>
              <a:rPr lang="en-US" altLang="zh-CN" sz="2400">
                <a:sym typeface="Calibri" panose="020F0502020204030204" pitchFamily="34" charset="0"/>
              </a:rPr>
              <a:t>→→</a:t>
            </a:r>
            <a:r>
              <a:rPr lang="en-US" altLang="zh-CN" sz="2400" i="1"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在</a:t>
            </a:r>
            <a:r>
              <a:rPr lang="en-US" altLang="zh-CN" sz="2400" i="1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上成立，则在</a:t>
            </a:r>
            <a:r>
              <a:rPr lang="en-US" altLang="zh-CN" sz="2400" i="1">
                <a:sym typeface="Calibri" panose="020F0502020204030204" pitchFamily="34" charset="0"/>
              </a:rPr>
              <a:t>W</a:t>
            </a:r>
            <a:r>
              <a:rPr lang="zh-CN" altLang="en-US" sz="2400" dirty="0">
                <a:sym typeface="Calibri" panose="020F0502020204030204" pitchFamily="34" charset="0"/>
              </a:rPr>
              <a:t>（</a:t>
            </a:r>
            <a:r>
              <a:rPr lang="zh-CN" altLang="en-US" sz="2400" i="1" dirty="0">
                <a:sym typeface="Calibri" panose="020F0502020204030204" pitchFamily="34" charset="0"/>
              </a:rPr>
              <a:t>XY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>
                <a:sym typeface="Calibri" panose="020F0502020204030204" pitchFamily="34" charset="0"/>
              </a:rPr>
              <a:t> </a:t>
            </a:r>
            <a:r>
              <a:rPr lang="en-US" altLang="zh-CN" sz="2400" i="1">
                <a:sym typeface="Calibri" panose="020F0502020204030204" pitchFamily="34" charset="0"/>
              </a:rPr>
              <a:t>W</a:t>
            </a:r>
            <a:r>
              <a:rPr lang="en-US" altLang="zh-CN" sz="2400">
                <a:sym typeface="Calibri" panose="020F0502020204030204" pitchFamily="34" charset="0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>
                <a:sym typeface="Calibri" panose="020F0502020204030204" pitchFamily="34" charset="0"/>
              </a:rPr>
              <a:t> </a:t>
            </a:r>
            <a:r>
              <a:rPr lang="en-US" altLang="zh-CN" sz="2400" i="1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）上一定成立；反之则不然，即</a:t>
            </a:r>
            <a:r>
              <a:rPr lang="en-US" altLang="zh-CN" sz="2400" i="1">
                <a:sym typeface="Calibri" panose="020F0502020204030204" pitchFamily="34" charset="0"/>
              </a:rPr>
              <a:t>X</a:t>
            </a:r>
            <a:r>
              <a:rPr lang="en-US" altLang="zh-CN" sz="2400">
                <a:sym typeface="Calibri" panose="020F0502020204030204" pitchFamily="34" charset="0"/>
              </a:rPr>
              <a:t>→→</a:t>
            </a:r>
            <a:r>
              <a:rPr lang="en-US" altLang="zh-CN" sz="2400" i="1"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在</a:t>
            </a:r>
            <a:r>
              <a:rPr lang="en-US" altLang="zh-CN" sz="2400" i="1">
                <a:sym typeface="Calibri" panose="020F0502020204030204" pitchFamily="34" charset="0"/>
              </a:rPr>
              <a:t>W</a:t>
            </a:r>
            <a:r>
              <a:rPr lang="zh-CN" altLang="en-US" sz="2400" dirty="0">
                <a:sym typeface="Calibri" panose="020F0502020204030204" pitchFamily="34" charset="0"/>
              </a:rPr>
              <a:t>（</a:t>
            </a:r>
            <a:r>
              <a:rPr lang="en-US" altLang="zh-CN" sz="2400" i="1">
                <a:sym typeface="Calibri" panose="020F0502020204030204" pitchFamily="34" charset="0"/>
              </a:rPr>
              <a:t>W</a:t>
            </a:r>
            <a:r>
              <a:rPr lang="en-US" altLang="zh-CN" sz="2400">
                <a:sym typeface="Calibri" panose="020F0502020204030204" pitchFamily="34" charset="0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</a:t>
            </a:r>
            <a:r>
              <a:rPr lang="en-US" altLang="zh-CN" sz="2400">
                <a:sym typeface="Calibri" panose="020F0502020204030204" pitchFamily="34" charset="0"/>
              </a:rPr>
              <a:t>  </a:t>
            </a:r>
            <a:r>
              <a:rPr lang="en-US" altLang="zh-CN" sz="2400" i="1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）上成立，在</a:t>
            </a:r>
            <a:r>
              <a:rPr lang="en-US" altLang="zh-CN" sz="2400" i="1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上并不一定成立。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lvl="2">
              <a:buSzPct val="87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sym typeface="Calibri" panose="020F0502020204030204" pitchFamily="34" charset="0"/>
              </a:rPr>
              <a:t>原因：</a:t>
            </a:r>
            <a:r>
              <a:rPr lang="zh-CN" altLang="en-US" sz="2400" dirty="0">
                <a:sym typeface="Calibri" panose="020F0502020204030204" pitchFamily="34" charset="0"/>
              </a:rPr>
              <a:t>多值依赖的定义中</a:t>
            </a:r>
            <a:r>
              <a:rPr lang="zh-CN" altLang="en-US" sz="2400" dirty="0">
                <a:solidFill>
                  <a:srgbClr val="CC0000"/>
                </a:solidFill>
                <a:sym typeface="Calibri" panose="020F0502020204030204" pitchFamily="34" charset="0"/>
              </a:rPr>
              <a:t>不仅涉及属性组</a:t>
            </a:r>
            <a:r>
              <a:rPr lang="en-US" altLang="zh-CN" sz="2400" i="1">
                <a:solidFill>
                  <a:srgbClr val="CC0000"/>
                </a:solidFill>
                <a:sym typeface="Calibri" panose="020F0502020204030204" pitchFamily="34" charset="0"/>
              </a:rPr>
              <a:t>X</a:t>
            </a:r>
            <a:r>
              <a:rPr lang="zh-CN" altLang="en-US" sz="2400" dirty="0">
                <a:solidFill>
                  <a:srgbClr val="CC0000"/>
                </a:solidFill>
                <a:sym typeface="Calibri" panose="020F0502020204030204" pitchFamily="34" charset="0"/>
              </a:rPr>
              <a:t>和</a:t>
            </a:r>
            <a:r>
              <a:rPr lang="en-US" altLang="zh-CN" sz="2400" i="1">
                <a:solidFill>
                  <a:srgbClr val="CC0000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olidFill>
                  <a:srgbClr val="CC0000"/>
                </a:solidFill>
                <a:sym typeface="Calibri" panose="020F0502020204030204" pitchFamily="34" charset="0"/>
              </a:rPr>
              <a:t>，而且涉及</a:t>
            </a:r>
            <a:r>
              <a:rPr lang="en-US" altLang="zh-CN" sz="2400" i="1">
                <a:solidFill>
                  <a:srgbClr val="CC0000"/>
                </a:solidFill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olidFill>
                  <a:srgbClr val="CC0000"/>
                </a:solidFill>
                <a:sym typeface="Calibri" panose="020F0502020204030204" pitchFamily="34" charset="0"/>
              </a:rPr>
              <a:t>中其余属性</a:t>
            </a:r>
            <a:r>
              <a:rPr lang="en-US" altLang="zh-CN" sz="2400" i="1">
                <a:solidFill>
                  <a:srgbClr val="CC0000"/>
                </a:solidFill>
                <a:sym typeface="Calibri" panose="020F0502020204030204" pitchFamily="34" charset="0"/>
              </a:rPr>
              <a:t>Z</a:t>
            </a:r>
            <a:r>
              <a:rPr lang="zh-CN" altLang="en-US" sz="2400" dirty="0">
                <a:sym typeface="Calibri" panose="020F0502020204030204" pitchFamily="34" charset="0"/>
              </a:rPr>
              <a:t>。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lvl="1">
              <a:buSzPct val="87000"/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endParaRPr lang="zh-CN" altLang="en-US" dirty="0"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87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5840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多值依赖（续）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8405" name="Rectangle 3"/>
          <p:cNvSpPr>
            <a:spLocks noGrp="1"/>
          </p:cNvSpPr>
          <p:nvPr>
            <p:ph idx="1"/>
          </p:nvPr>
        </p:nvSpPr>
        <p:spPr>
          <a:xfrm>
            <a:off x="457200" y="1122363"/>
            <a:ext cx="8229600" cy="5259388"/>
          </a:xfrm>
        </p:spPr>
        <p:txBody>
          <a:bodyPr vert="horz" wrap="square" lIns="91440" tIns="45720" rIns="91440" bIns="45720" anchor="t"/>
          <a:lstStyle/>
          <a:p>
            <a:pPr marL="685800" lvl="1" indent="-228600">
              <a:buSzPct val="87000"/>
            </a:pPr>
            <a:r>
              <a:rPr lang="zh-CN" altLang="en-US" sz="2800" dirty="0">
                <a:sym typeface="Calibri" panose="020F0502020204030204" pitchFamily="34" charset="0"/>
              </a:rPr>
              <a:t> 多值依赖的有效性与属性集的范围有关（续）</a:t>
            </a:r>
            <a:endParaRPr lang="en-US" altLang="zh-CN" sz="2800">
              <a:sym typeface="Calibri" panose="020F0502020204030204" pitchFamily="34" charset="0"/>
            </a:endParaRP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>
                <a:sym typeface="Calibri" panose="020F0502020204030204" pitchFamily="34" charset="0"/>
              </a:rPr>
              <a:t>一般地，在</a:t>
            </a:r>
            <a:r>
              <a:rPr lang="en-US" altLang="zh-CN" sz="2400" i="1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(</a:t>
            </a:r>
            <a:r>
              <a:rPr lang="en-US" altLang="zh-CN" sz="2400" i="1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)上若有</a:t>
            </a:r>
            <a:r>
              <a:rPr lang="en-US" altLang="zh-CN" sz="2400" i="1">
                <a:sym typeface="Calibri" panose="020F0502020204030204" pitchFamily="34" charset="0"/>
              </a:rPr>
              <a:t>X</a:t>
            </a:r>
            <a:r>
              <a:rPr lang="en-US" altLang="zh-CN" sz="2400">
                <a:sym typeface="Calibri" panose="020F0502020204030204" pitchFamily="34" charset="0"/>
              </a:rPr>
              <a:t>→→</a:t>
            </a:r>
            <a:r>
              <a:rPr lang="en-US" altLang="zh-CN" sz="2400" i="1"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在</a:t>
            </a:r>
            <a:r>
              <a:rPr lang="en-US" altLang="zh-CN" sz="2400" i="1">
                <a:sym typeface="Calibri" panose="020F0502020204030204" pitchFamily="34" charset="0"/>
              </a:rPr>
              <a:t>W</a:t>
            </a:r>
            <a:r>
              <a:rPr lang="zh-CN" altLang="en-US" sz="2400" dirty="0">
                <a:sym typeface="Calibri" panose="020F0502020204030204" pitchFamily="34" charset="0"/>
              </a:rPr>
              <a:t>(</a:t>
            </a:r>
            <a:r>
              <a:rPr lang="en-US" altLang="zh-CN" sz="2400" i="1">
                <a:sym typeface="Calibri" panose="020F0502020204030204" pitchFamily="34" charset="0"/>
              </a:rPr>
              <a:t>W</a:t>
            </a:r>
            <a:r>
              <a:rPr lang="en-US" altLang="zh-CN" sz="2400">
                <a:sym typeface="Calibri" panose="020F0502020204030204" pitchFamily="34" charset="0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</a:t>
            </a:r>
            <a:r>
              <a:rPr lang="en-US" altLang="zh-CN" sz="2400">
                <a:sym typeface="Calibri" panose="020F0502020204030204" pitchFamily="34" charset="0"/>
              </a:rPr>
              <a:t> </a:t>
            </a:r>
            <a:r>
              <a:rPr lang="en-US" altLang="zh-CN" sz="2400" i="1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)上成立，则称</a:t>
            </a:r>
            <a:r>
              <a:rPr lang="en-US" altLang="zh-CN" sz="2400" i="1">
                <a:sym typeface="Calibri" panose="020F0502020204030204" pitchFamily="34" charset="0"/>
              </a:rPr>
              <a:t>X</a:t>
            </a:r>
            <a:r>
              <a:rPr lang="en-US" altLang="zh-CN" sz="2400">
                <a:sym typeface="Calibri" panose="020F0502020204030204" pitchFamily="34" charset="0"/>
              </a:rPr>
              <a:t>→→</a:t>
            </a:r>
            <a:r>
              <a:rPr lang="en-US" altLang="zh-CN" sz="2400" i="1"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为</a:t>
            </a:r>
            <a:r>
              <a:rPr lang="en-US" altLang="zh-CN" sz="2400" i="1">
                <a:sym typeface="Calibri" panose="020F0502020204030204" pitchFamily="34" charset="0"/>
              </a:rPr>
              <a:t>R</a:t>
            </a:r>
            <a:r>
              <a:rPr lang="en-US" altLang="zh-CN" sz="2400">
                <a:sym typeface="Calibri" panose="020F0502020204030204" pitchFamily="34" charset="0"/>
              </a:rPr>
              <a:t>(</a:t>
            </a:r>
            <a:r>
              <a:rPr lang="en-US" altLang="zh-CN" sz="2400" i="1">
                <a:sym typeface="Calibri" panose="020F0502020204030204" pitchFamily="34" charset="0"/>
              </a:rPr>
              <a:t>U</a:t>
            </a:r>
            <a:r>
              <a:rPr lang="en-US" altLang="zh-CN" sz="2400">
                <a:sym typeface="Calibri" panose="020F0502020204030204" pitchFamily="34" charset="0"/>
              </a:rPr>
              <a:t>)</a:t>
            </a:r>
            <a:r>
              <a:rPr lang="zh-CN" altLang="en-US" sz="2400" dirty="0">
                <a:sym typeface="Calibri" panose="020F0502020204030204" pitchFamily="34" charset="0"/>
              </a:rPr>
              <a:t>的</a:t>
            </a:r>
            <a:r>
              <a:rPr lang="zh-CN" altLang="en-US" sz="2400" dirty="0">
                <a:solidFill>
                  <a:srgbClr val="CC0000"/>
                </a:solidFill>
                <a:sym typeface="Calibri" panose="020F0502020204030204" pitchFamily="34" charset="0"/>
              </a:rPr>
              <a:t>嵌入型多值依赖</a:t>
            </a:r>
            <a:r>
              <a:rPr lang="zh-CN" altLang="en-US" sz="2400" dirty="0">
                <a:sym typeface="Calibri" panose="020F0502020204030204" pitchFamily="34" charset="0"/>
              </a:rPr>
              <a:t>。</a:t>
            </a:r>
            <a:endParaRPr lang="en-US" altLang="zh-CN" sz="2400">
              <a:sym typeface="Calibri" panose="020F0502020204030204" pitchFamily="34" charset="0"/>
            </a:endParaRP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C0000"/>
                </a:solidFill>
                <a:sym typeface="Calibri" panose="020F0502020204030204" pitchFamily="34" charset="0"/>
              </a:rPr>
              <a:t>函数依赖</a:t>
            </a:r>
            <a:r>
              <a:rPr lang="en-US" altLang="zh-CN" sz="2400" i="1">
                <a:sym typeface="Calibri" panose="020F0502020204030204" pitchFamily="34" charset="0"/>
              </a:rPr>
              <a:t>X</a:t>
            </a:r>
            <a:r>
              <a:rPr lang="en-US" altLang="zh-CN" sz="2400">
                <a:sym typeface="Calibri" panose="020F0502020204030204" pitchFamily="34" charset="0"/>
              </a:rPr>
              <a:t>→</a:t>
            </a:r>
            <a:r>
              <a:rPr lang="en-US" altLang="zh-CN" sz="2400" i="1"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的有效性仅决定于</a:t>
            </a:r>
            <a:r>
              <a:rPr lang="en-US" altLang="zh-CN" sz="2400" i="1">
                <a:solidFill>
                  <a:srgbClr val="CC0000"/>
                </a:solidFill>
                <a:sym typeface="Calibri" panose="020F0502020204030204" pitchFamily="34" charset="0"/>
              </a:rPr>
              <a:t>X</a:t>
            </a:r>
            <a:r>
              <a:rPr lang="zh-CN" altLang="en-US" sz="2400" dirty="0">
                <a:solidFill>
                  <a:srgbClr val="CC0000"/>
                </a:solidFill>
                <a:sym typeface="Calibri" panose="020F0502020204030204" pitchFamily="34" charset="0"/>
              </a:rPr>
              <a:t>、</a:t>
            </a:r>
            <a:r>
              <a:rPr lang="en-US" altLang="zh-CN" sz="2400" i="1">
                <a:solidFill>
                  <a:srgbClr val="CC0000"/>
                </a:solidFill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olidFill>
                  <a:srgbClr val="CC0000"/>
                </a:solidFill>
                <a:sym typeface="Calibri" panose="020F0502020204030204" pitchFamily="34" charset="0"/>
              </a:rPr>
              <a:t>这两个属性集</a:t>
            </a:r>
            <a:r>
              <a:rPr lang="zh-CN" altLang="en-US" sz="2400" dirty="0">
                <a:sym typeface="Calibri" panose="020F0502020204030204" pitchFamily="34" charset="0"/>
              </a:rPr>
              <a:t>的值</a:t>
            </a:r>
            <a:endParaRPr lang="zh-CN" altLang="en-US" sz="2400" dirty="0">
              <a:sym typeface="Calibri" panose="020F0502020204030204" pitchFamily="34" charset="0"/>
            </a:endParaRP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>
                <a:sym typeface="Calibri" panose="020F0502020204030204" pitchFamily="34" charset="0"/>
              </a:rPr>
              <a:t>只要在</a:t>
            </a:r>
            <a:r>
              <a:rPr lang="en-US" altLang="zh-CN" sz="2400" i="1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(</a:t>
            </a:r>
            <a:r>
              <a:rPr lang="en-US" altLang="zh-CN" sz="2400" i="1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)的任何一个关系</a:t>
            </a:r>
            <a:r>
              <a:rPr lang="en-US" altLang="zh-CN" sz="2400">
                <a:sym typeface="Calibri" panose="020F0502020204030204" pitchFamily="34" charset="0"/>
              </a:rPr>
              <a:t>r</a:t>
            </a:r>
            <a:r>
              <a:rPr lang="zh-CN" altLang="en-US" sz="2400" dirty="0">
                <a:sym typeface="Calibri" panose="020F0502020204030204" pitchFamily="34" charset="0"/>
              </a:rPr>
              <a:t>中，元组在</a:t>
            </a:r>
            <a:r>
              <a:rPr lang="en-US" altLang="zh-CN" sz="2400" i="1">
                <a:sym typeface="Calibri" panose="020F0502020204030204" pitchFamily="34" charset="0"/>
              </a:rPr>
              <a:t>X</a:t>
            </a:r>
            <a:r>
              <a:rPr lang="zh-CN" altLang="en-US" sz="2400" dirty="0">
                <a:sym typeface="Calibri" panose="020F0502020204030204" pitchFamily="34" charset="0"/>
              </a:rPr>
              <a:t>和</a:t>
            </a:r>
            <a:r>
              <a:rPr lang="en-US" altLang="zh-CN" sz="2400" i="1"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上的值满足定义</a:t>
            </a:r>
            <a:r>
              <a:rPr lang="en-US" altLang="zh-CN" sz="2400">
                <a:sym typeface="Calibri" panose="020F0502020204030204" pitchFamily="34" charset="0"/>
              </a:rPr>
              <a:t>6.l</a:t>
            </a:r>
            <a:r>
              <a:rPr lang="zh-CN" altLang="en-US" sz="2400" dirty="0">
                <a:sym typeface="Calibri" panose="020F0502020204030204" pitchFamily="34" charset="0"/>
              </a:rPr>
              <a:t>，则函数依赖</a:t>
            </a:r>
            <a:r>
              <a:rPr lang="en-US" altLang="zh-CN" sz="2400" i="1">
                <a:sym typeface="Calibri" panose="020F0502020204030204" pitchFamily="34" charset="0"/>
              </a:rPr>
              <a:t>X</a:t>
            </a:r>
            <a:r>
              <a:rPr lang="en-US" altLang="zh-CN" sz="2400">
                <a:sym typeface="Calibri" panose="020F0502020204030204" pitchFamily="34" charset="0"/>
              </a:rPr>
              <a:t>→</a:t>
            </a:r>
            <a:r>
              <a:rPr lang="en-US" altLang="zh-CN" sz="2400" i="1">
                <a:sym typeface="Calibri" panose="020F0502020204030204" pitchFamily="34" charset="0"/>
              </a:rPr>
              <a:t>Y</a:t>
            </a:r>
            <a:r>
              <a:rPr lang="zh-CN" altLang="en-US" sz="2400" dirty="0">
                <a:sym typeface="Calibri" panose="020F0502020204030204" pitchFamily="34" charset="0"/>
              </a:rPr>
              <a:t>在任何属性集</a:t>
            </a:r>
            <a:r>
              <a:rPr lang="en-US" altLang="zh-CN" sz="2400" i="1">
                <a:sym typeface="Calibri" panose="020F0502020204030204" pitchFamily="34" charset="0"/>
              </a:rPr>
              <a:t>W</a:t>
            </a:r>
            <a:r>
              <a:rPr lang="zh-CN" altLang="en-US" sz="2400" dirty="0">
                <a:sym typeface="Calibri" panose="020F0502020204030204" pitchFamily="34" charset="0"/>
              </a:rPr>
              <a:t>(</a:t>
            </a:r>
            <a:r>
              <a:rPr lang="en-US" altLang="zh-CN" sz="2400" i="1">
                <a:sym typeface="Calibri" panose="020F0502020204030204" pitchFamily="34" charset="0"/>
              </a:rPr>
              <a:t>XY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>
                <a:sym typeface="Calibri" panose="020F0502020204030204" pitchFamily="34" charset="0"/>
              </a:rPr>
              <a:t> </a:t>
            </a:r>
            <a:r>
              <a:rPr lang="en-US" altLang="zh-CN" sz="2400" i="1">
                <a:sym typeface="Calibri" panose="020F0502020204030204" pitchFamily="34" charset="0"/>
              </a:rPr>
              <a:t>W</a:t>
            </a:r>
            <a:r>
              <a:rPr lang="en-US" altLang="zh-CN" sz="2400">
                <a:sym typeface="Calibri" panose="020F0502020204030204" pitchFamily="34" charset="0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 i="1">
                <a:sym typeface="Calibri" panose="020F0502020204030204" pitchFamily="34" charset="0"/>
              </a:rPr>
              <a:t>U</a:t>
            </a:r>
            <a:r>
              <a:rPr lang="zh-CN" altLang="en-US" sz="2400" dirty="0">
                <a:sym typeface="Calibri" panose="020F0502020204030204" pitchFamily="34" charset="0"/>
              </a:rPr>
              <a:t>)上成立。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1474" name="标题 3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6.2 </a:t>
            </a: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规范化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1475" name="文本占位符 4"/>
          <p:cNvSpPr>
            <a:spLocks noGrp="1"/>
          </p:cNvSpPr>
          <p:nvPr>
            <p:ph idx="1"/>
          </p:nvPr>
        </p:nvSpPr>
        <p:spPr>
          <a:xfrm>
            <a:off x="827088" y="981075"/>
            <a:ext cx="7859713" cy="52133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6.2.1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6.2.2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码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6.2.3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范式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6.2.4  2NF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6.2.5  3NF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6.2.6  BCNF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6.2.7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多值依赖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6.2.8  4NF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B05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6.2.9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规范化小结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192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6250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6.2.8  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4NF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2501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8320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6.10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关系模式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&lt;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&gt;∈1NF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，如果对于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的每个非平凡多值依赖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Arial Unicode MS" panose="020B0604020202020204" charset="-122"/>
              </a:rPr>
              <a:t>⊈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都含有码，则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&lt;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&gt;∈4NF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en-US" altLang="zh-CN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不允许有非平凡且非函数依赖的多值依赖。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允许的是函数依赖（是非平凡多值依赖的特例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）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kern="1200" cap="none" spc="0" normalizeH="0" baseline="0" noProof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 Introduction to Database System</a:t>
            </a:r>
            <a:endParaRPr kumimoji="0" lang="zh-CN" altLang="en-US" sz="1200" b="0" i="0" u="none" strike="noStrike" kern="1200" cap="none" spc="0" normalizeH="0" baseline="0" noProof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0690" name="标题 1010689"/>
          <p:cNvSpPr>
            <a:spLocks noGrp="1" noRot="1"/>
          </p:cNvSpPr>
          <p:nvPr>
            <p:ph type="title"/>
          </p:nvPr>
        </p:nvSpPr>
        <p:spPr/>
        <p:txBody>
          <a:bodyPr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第四范式（续</a:t>
            </a:r>
            <a:r>
              <a:rPr kumimoji="0" lang="zh-CN" altLang="en-US" sz="40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）</a:t>
            </a:r>
            <a:endParaRPr kumimoji="0" lang="zh-CN" altLang="en-US" sz="40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10691" name="文本占位符 1010690"/>
          <p:cNvSpPr>
            <a:spLocks noGrp="1" noRot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例：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Teach(C,T,B) ∈ 4NF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存在非平凡的多值依赖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C→→T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，且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不是候选码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用投影分解法把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Teach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分解为如下两个关系模式：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      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CT(C, T) ∈ 4NF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		   CB(C, B) ∈ 4NF</a:t>
            </a:r>
            <a:endParaRPr kumimoji="0" lang="en-US" altLang="zh-CN" sz="24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C→→T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 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C→→B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是平凡多值依赖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948" name="直接连接符 1010691"/>
          <p:cNvSpPr/>
          <p:nvPr/>
        </p:nvSpPr>
        <p:spPr>
          <a:xfrm>
            <a:off x="4757738" y="1911350"/>
            <a:ext cx="15240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blinds dir="vert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4546" name="标题 3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6.2</a:t>
            </a: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  规范化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64547" name="文本占位符 4"/>
          <p:cNvSpPr>
            <a:spLocks noGrp="1"/>
          </p:cNvSpPr>
          <p:nvPr>
            <p:ph idx="1"/>
          </p:nvPr>
        </p:nvSpPr>
        <p:spPr>
          <a:xfrm>
            <a:off x="827088" y="981075"/>
            <a:ext cx="7859713" cy="52133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6.2.1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6.2.2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码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6.2.3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范式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6.2.4  2NF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6.2.5  3NF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6.2.6  BCNF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6.2.7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多值依赖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6.2.8  4NF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6.2.9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规范化小结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6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8979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问题的提出（续）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89797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6868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数据依赖的主要类型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62738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Functional Dependency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，简记为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FD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62738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多值依赖（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Multi-Valued Dependency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，简记为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MVD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499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6557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6.2.9  规范化小结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65573" name="Rectangle 3"/>
          <p:cNvSpPr>
            <a:spLocks noGrp="1"/>
          </p:cNvSpPr>
          <p:nvPr>
            <p:ph idx="1"/>
          </p:nvPr>
        </p:nvSpPr>
        <p:spPr>
          <a:xfrm>
            <a:off x="457200" y="1046163"/>
            <a:ext cx="8258175" cy="540702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zh-CN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在关系数据库中，对关系模式的基本要求是满足第一范式。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规范化程度过低的关系不一定能够很好地描述现实世界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可能存在插入异常、删除异常、修改复杂、数据冗余等问题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解决方法就是对其进行规范化，转换成高级范式。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6018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6659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规范化小结（续）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66597" name="Rectangle 3"/>
          <p:cNvSpPr>
            <a:spLocks noGrp="1"/>
          </p:cNvSpPr>
          <p:nvPr>
            <p:ph idx="1"/>
          </p:nvPr>
        </p:nvSpPr>
        <p:spPr>
          <a:xfrm>
            <a:off x="457200" y="1046163"/>
            <a:ext cx="8258175" cy="5407025"/>
          </a:xfrm>
        </p:spPr>
        <p:txBody>
          <a:bodyPr vert="horz" wrap="square" lIns="91440" tIns="45720" rIns="91440" bIns="45720" anchor="t"/>
          <a:p>
            <a:pPr fontAlgn="base">
              <a:spcBef>
                <a:spcPct val="0"/>
              </a:spcBef>
            </a:pPr>
            <a:r>
              <a:rPr lang="zh-CN" altLang="en-US" strike="noStrike" noProof="1" dirty="0">
                <a:solidFill>
                  <a:srgbClr val="000000"/>
                </a:solidFill>
              </a:rPr>
              <a:t>一个低一级范式</a:t>
            </a:r>
            <a:r>
              <a:rPr lang="zh-CN" altLang="en-US" strike="noStrike" noProof="1" dirty="0"/>
              <a:t>的关系模式，通过模式分解可以转换为</a:t>
            </a:r>
            <a:r>
              <a:rPr lang="zh-CN" altLang="en-US" strike="noStrike" noProof="1" dirty="0">
                <a:solidFill>
                  <a:srgbClr val="000000"/>
                </a:solidFill>
              </a:rPr>
              <a:t>若干个高一级范式</a:t>
            </a:r>
            <a:r>
              <a:rPr lang="zh-CN" altLang="en-US" strike="noStrike" noProof="1" dirty="0"/>
              <a:t>的关系模式集合，这种过程就叫</a:t>
            </a:r>
            <a:r>
              <a:rPr lang="zh-CN" altLang="en-US" strike="noStrike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关系模式的规范化</a:t>
            </a:r>
            <a:r>
              <a:rPr lang="zh-CN" altLang="en-US" strike="noStrike" noProof="1" dirty="0"/>
              <a:t>。</a:t>
            </a:r>
            <a:endParaRPr lang="zh-CN" altLang="en-US" strike="noStrike" noProof="1" dirty="0"/>
          </a:p>
          <a:p>
            <a:pPr fontAlgn="base">
              <a:spcBef>
                <a:spcPct val="0"/>
              </a:spcBef>
            </a:pPr>
            <a:r>
              <a:rPr lang="zh-CN" altLang="en-US" strike="noStrike" noProof="1" dirty="0"/>
              <a:t>关系数据库的规范化理论是数据库逻辑设计的工具。</a:t>
            </a:r>
            <a:endParaRPr lang="zh-CN" altLang="en-US" strike="noStrike" noProof="1" dirty="0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704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6762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规范化小结（续）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67621" name="Rectangle 3"/>
          <p:cNvSpPr>
            <a:spLocks noGrp="1"/>
          </p:cNvSpPr>
          <p:nvPr>
            <p:ph idx="1"/>
          </p:nvPr>
        </p:nvSpPr>
        <p:spPr>
          <a:xfrm>
            <a:off x="457200" y="914400"/>
            <a:ext cx="8507413" cy="5407025"/>
          </a:xfrm>
        </p:spPr>
        <p:txBody>
          <a:bodyPr vert="horz" wrap="square" lIns="91440" tIns="45720" rIns="91440" bIns="45720" anchor="t"/>
          <a:p>
            <a:pPr fontAlgn="base">
              <a:spcBef>
                <a:spcPts val="600"/>
              </a:spcBef>
            </a:pPr>
            <a:r>
              <a:rPr lang="zh-CN" altLang="en-US" strike="noStrike" noProof="1" dirty="0"/>
              <a:t>规范化的基本思想</a:t>
            </a:r>
            <a:endParaRPr lang="en-US" altLang="zh-CN" strike="noStrike" noProof="1"/>
          </a:p>
          <a:p>
            <a:pPr marL="800100" lvl="1" indent="-342900" fontAlgn="base">
              <a:spcBef>
                <a:spcPts val="600"/>
              </a:spcBef>
            </a:pPr>
            <a:r>
              <a:rPr lang="zh-CN" altLang="en-US" strike="noStrike" noProof="1" dirty="0"/>
              <a:t>是逐步消除数据依赖中不合适的部分，使模式中的各关系模式达到某种程度的“分离”。</a:t>
            </a:r>
            <a:endParaRPr lang="en-US" altLang="zh-CN" strike="noStrike" noProof="1"/>
          </a:p>
          <a:p>
            <a:pPr marL="800100" lvl="1" indent="-342900" fontAlgn="base">
              <a:spcBef>
                <a:spcPts val="600"/>
              </a:spcBef>
            </a:pPr>
            <a:r>
              <a:rPr lang="zh-CN" altLang="en-US" strike="noStrike" noProof="1" dirty="0"/>
              <a:t>即采用“一事一地”的模式设计原则</a:t>
            </a:r>
            <a:endParaRPr lang="en-US" altLang="zh-CN" strike="noStrike" noProof="1"/>
          </a:p>
          <a:p>
            <a:pPr marL="914400" lvl="2" indent="0" fontAlgn="base">
              <a:spcBef>
                <a:spcPts val="60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strike="noStrike" noProof="1" dirty="0">
                <a:solidFill>
                  <a:srgbClr val="CC0000"/>
                </a:solidFill>
              </a:rPr>
              <a:t>让一个关系描述</a:t>
            </a:r>
            <a:r>
              <a:rPr lang="zh-CN" altLang="en-US" sz="2400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一个概念</a:t>
            </a:r>
            <a:r>
              <a:rPr lang="zh-CN" altLang="en-US" sz="2400" strike="noStrike" noProof="1" dirty="0">
                <a:solidFill>
                  <a:srgbClr val="CC0000"/>
                </a:solidFill>
              </a:rPr>
              <a:t>、</a:t>
            </a:r>
            <a:r>
              <a:rPr lang="zh-CN" altLang="en-US" sz="2400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一个实体</a:t>
            </a:r>
            <a:r>
              <a:rPr lang="zh-CN" altLang="en-US" sz="2400" strike="noStrike" noProof="1" dirty="0">
                <a:solidFill>
                  <a:srgbClr val="CC0000"/>
                </a:solidFill>
              </a:rPr>
              <a:t>或者实体间的</a:t>
            </a:r>
            <a:r>
              <a:rPr lang="zh-CN" altLang="en-US" sz="2400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一种联系</a:t>
            </a:r>
            <a:r>
              <a:rPr lang="zh-CN" altLang="en-US" sz="2400" strike="noStrike" noProof="1" dirty="0">
                <a:solidFill>
                  <a:srgbClr val="CC0000"/>
                </a:solidFill>
              </a:rPr>
              <a:t>。</a:t>
            </a:r>
            <a:endParaRPr lang="zh-CN" altLang="en-US" sz="2400" strike="noStrike" noProof="1" dirty="0">
              <a:solidFill>
                <a:srgbClr val="CC0000"/>
              </a:solidFill>
            </a:endParaRPr>
          </a:p>
          <a:p>
            <a:pPr marL="914400" lvl="2" indent="0" fontAlgn="base">
              <a:spcBef>
                <a:spcPts val="60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strike="noStrike" noProof="1" dirty="0">
                <a:solidFill>
                  <a:srgbClr val="CC0000"/>
                </a:solidFill>
              </a:rPr>
              <a:t>若多于一个概念就把它“分离”出去。</a:t>
            </a:r>
            <a:endParaRPr lang="en-US" altLang="zh-CN" sz="2400" strike="noStrike" noProof="1">
              <a:solidFill>
                <a:srgbClr val="CC0000"/>
              </a:solidFill>
            </a:endParaRPr>
          </a:p>
          <a:p>
            <a:pPr marL="800100" lvl="1" indent="-342900" fontAlgn="base">
              <a:spcBef>
                <a:spcPts val="600"/>
              </a:spcBef>
            </a:pPr>
            <a:r>
              <a:rPr lang="zh-CN" altLang="en-US" strike="noStrike" noProof="1" dirty="0"/>
              <a:t>因此 规范化实质上是</a:t>
            </a:r>
            <a:r>
              <a:rPr lang="zh-CN" altLang="en-US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概念的单一化</a:t>
            </a:r>
            <a:r>
              <a:rPr lang="zh-CN" altLang="en-US" strike="noStrike" noProof="1" dirty="0"/>
              <a:t>。</a:t>
            </a:r>
            <a:endParaRPr lang="zh-CN" altLang="en-US" strike="noStrike" noProof="1" dirty="0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806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8067" name="Rectangle 5"/>
          <p:cNvSpPr/>
          <p:nvPr/>
        </p:nvSpPr>
        <p:spPr>
          <a:xfrm>
            <a:off x="457200" y="1123950"/>
            <a:ext cx="8578850" cy="4683125"/>
          </a:xfrm>
          <a:prstGeom prst="rect">
            <a:avLst/>
          </a:prstGeom>
          <a:gradFill rotWithShape="1">
            <a:gsLst>
              <a:gs pos="0">
                <a:srgbClr val="D9FDA5">
                  <a:alpha val="100000"/>
                </a:srgbClr>
              </a:gs>
              <a:gs pos="34998">
                <a:srgbClr val="E3FEBF">
                  <a:alpha val="100000"/>
                </a:srgbClr>
              </a:gs>
              <a:gs pos="100000">
                <a:srgbClr val="F4FEE6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9BBB5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endParaRPr lang="zh-CN" altLang="zh-CN" sz="28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6864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规范化小结（续）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68646" name="Rectangle 3"/>
          <p:cNvSpPr>
            <a:spLocks noGrp="1"/>
          </p:cNvSpPr>
          <p:nvPr>
            <p:ph idx="1"/>
          </p:nvPr>
        </p:nvSpPr>
        <p:spPr>
          <a:xfrm>
            <a:off x="457200" y="1339850"/>
            <a:ext cx="868680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关系模式规范化的基本步骤</a:t>
            </a:r>
            <a:endParaRPr kumimoji="0" lang="zh-CN" altLang="en-US" sz="20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          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1NF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	          ↓ 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消除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非主属性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对码的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部分函数依赖</a:t>
            </a:r>
            <a:endParaRPr kumimoji="0" lang="zh-CN" altLang="en-US" sz="2000" b="1" i="0" u="none" strike="noStrike" kern="1200" cap="none" spc="0" normalizeH="0" baseline="0" noProof="1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消除决定因素       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2NF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非码的非平凡              ↓      消除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非主属性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对码的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传递函数依赖</a:t>
            </a:r>
            <a:endParaRPr kumimoji="0" lang="zh-CN" altLang="en-US" sz="2000" b="1" i="0" u="none" strike="noStrike" kern="1200" cap="none" spc="0" normalizeH="0" baseline="0" noProof="1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             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3NF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	          ↓ 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消除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主属性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对码的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部分和传递函数依赖</a:t>
            </a:r>
            <a:endParaRPr kumimoji="0" lang="zh-CN" altLang="en-US" sz="2000" b="1" i="0" u="none" strike="noStrike" kern="1200" cap="none" spc="0" normalizeH="0" baseline="0" noProof="1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          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BCNF 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	          ↓  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消除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非平凡且非函数依赖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</a:t>
            </a:r>
            <a:r>
              <a:rPr kumimoji="0" lang="zh-CN" altLang="en-US" sz="2000" b="1" i="0" u="none" strike="noStrike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多值依赖</a:t>
            </a:r>
            <a:endParaRPr kumimoji="0" lang="zh-CN" altLang="en-US" sz="2000" b="1" i="0" u="none" strike="noStrike" kern="1200" cap="none" spc="0" normalizeH="0" baseline="0" noProof="1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    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4NF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8070" name="Line 4"/>
          <p:cNvSpPr/>
          <p:nvPr/>
        </p:nvSpPr>
        <p:spPr>
          <a:xfrm flipH="1">
            <a:off x="2554288" y="1795463"/>
            <a:ext cx="1587" cy="27860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8071" name="Line 8"/>
          <p:cNvSpPr/>
          <p:nvPr/>
        </p:nvSpPr>
        <p:spPr>
          <a:xfrm>
            <a:off x="2122488" y="4665663"/>
            <a:ext cx="793750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8072" name="TextBox 1"/>
          <p:cNvSpPr/>
          <p:nvPr/>
        </p:nvSpPr>
        <p:spPr>
          <a:xfrm>
            <a:off x="3132138" y="5940425"/>
            <a:ext cx="30257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图</a:t>
            </a: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6.8 </a:t>
            </a:r>
            <a:r>
              <a: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规范化过程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9090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6966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规范化小结（续）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69669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不能说规范化程度越高的关系模式就越好。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必须对现实世界的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实际情况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和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用户应用需求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作进一步分析，确定一个合适的、能够反映现实世界的模式。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上面的规范化步骤可以在其中任何一步终止。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069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第六章 关系数据理论</a:t>
            </a:r>
            <a:endParaRPr kumimoji="0" lang="zh-CN" altLang="en-US" sz="40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0691" name="Rectangle 3"/>
          <p:cNvSpPr>
            <a:spLocks noGrp="1"/>
          </p:cNvSpPr>
          <p:nvPr>
            <p:ph idx="1"/>
          </p:nvPr>
        </p:nvSpPr>
        <p:spPr>
          <a:xfrm>
            <a:off x="827088" y="1295400"/>
            <a:ext cx="7705725" cy="4700588"/>
          </a:xfrm>
        </p:spPr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>
                <a:tab pos="1431925" algn="l"/>
              </a:tabLst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问题的提出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>
                <a:tab pos="1431925" algn="l"/>
              </a:tabLst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规范化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>
                <a:tab pos="1431925" algn="l"/>
              </a:tabLst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6.3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66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数据依赖的公理系统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0066FF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1680" marR="0" indent="-28448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>
                <a:tab pos="1431925" algn="l"/>
              </a:tabLst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*6.4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模式的分解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1680" marR="0" indent="-28448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>
                <a:tab pos="1431925" algn="l"/>
              </a:tabLst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6.5 小结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1138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7171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6.3  </a:t>
            </a: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1717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6.11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对于满足一组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的关系模式  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&lt;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，其任何一个关系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，若函数依赖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都成立（即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中任意两元组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，若</a:t>
            </a:r>
            <a:r>
              <a:rPr kumimoji="0" lang="en-US" altLang="zh-CN" sz="2800" b="0" i="1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800" b="0" i="1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]=</a:t>
            </a:r>
            <a:r>
              <a:rPr kumimoji="0" lang="en-US" altLang="zh-CN" sz="2800" b="0" i="1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800" b="0" i="1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 </a:t>
            </a:r>
            <a:r>
              <a:rPr kumimoji="0" lang="en-US" altLang="zh-CN" sz="2800" b="0" i="1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800" b="0" i="1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]=</a:t>
            </a:r>
            <a:r>
              <a:rPr kumimoji="0" lang="en-US" altLang="zh-CN" sz="2800" b="0" i="1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800" b="0" i="1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），则称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逻辑蕴涵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16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7274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72741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24438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Armstrong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公理系统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一套推理规则，是模式分解算法的理论基础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用途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求给定关系模式的码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en-US" sz="22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从一组函数依赖求得蕴涵的函数依赖</a:t>
            </a:r>
            <a:endParaRPr kumimoji="0" lang="zh-CN" altLang="en-US" sz="22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318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73764" name="Rectangle 2"/>
          <p:cNvSpPr>
            <a:spLocks noGrp="1"/>
          </p:cNvSpPr>
          <p:nvPr>
            <p:ph type="title" idx="4294967295"/>
          </p:nvPr>
        </p:nvSpPr>
        <p:spPr>
          <a:xfrm>
            <a:off x="528638" y="-79375"/>
            <a:ext cx="8229600" cy="1133475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73765" name="Rectangle 3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4260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Armstrong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公理系统  设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为属性集总体，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上的一组函数依赖， 于是有关系模式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&lt;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&gt;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。对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&lt;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来说有以下的推理规则：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 自反律（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reflexivity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rule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）：若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所蕴涵。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增广律（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augmentation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rule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）：若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所蕴涵，且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YZ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所蕴涵。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传递律（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transitivity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rule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）：若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及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所蕴涵，则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所蕴涵。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120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注意：由自反律所得到的函数依赖均是平凡的函数依赖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 </a:t>
            </a:r>
            <a:endParaRPr kumimoji="0" lang="en-US" altLang="zh-CN" sz="2400" b="1" i="0" u="none" strike="noStrike" kern="1200" cap="none" spc="0" normalizeH="0" baseline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自反律的使用并不依赖于</a:t>
            </a:r>
            <a:r>
              <a:rPr kumimoji="0" lang="en-US" altLang="zh-CN" sz="2400" b="1" i="1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400" b="1" i="0" u="none" strike="noStrike" kern="1200" cap="none" spc="0" normalizeH="0" baseline="0" noProof="1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4210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7478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74789" name="Rectangle 3"/>
          <p:cNvSpPr>
            <a:spLocks noGrp="1"/>
          </p:cNvSpPr>
          <p:nvPr>
            <p:ph idx="1"/>
          </p:nvPr>
        </p:nvSpPr>
        <p:spPr>
          <a:xfrm>
            <a:off x="457200" y="909638"/>
            <a:ext cx="8229600" cy="5284788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定理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  Armstrong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推理规则是正确的。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证明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0005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A1 自反律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0005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	设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0005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对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&lt;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的任一关系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中的任意两个元组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</a:t>
            </a:r>
            <a:r>
              <a:rPr kumimoji="0" lang="zh-CN" altLang="en-US" sz="2400" b="0" i="1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0005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若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，由于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，有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0005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所以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成立，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0005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自反律得证。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0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9082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问题的提出（续）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90821" name="Rectangle 3"/>
          <p:cNvSpPr>
            <a:spLocks noGrp="1"/>
          </p:cNvSpPr>
          <p:nvPr>
            <p:ph idx="1"/>
          </p:nvPr>
        </p:nvSpPr>
        <p:spPr>
          <a:xfrm>
            <a:off x="323850" y="985838"/>
            <a:ext cx="8474075" cy="57562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函数依赖普遍存在于现实生活中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7000"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描述一个学生关系，可以有学号、姓名、系名等属性。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一个学号只对应一个学生，一个学生只在一个系中学习</a:t>
            </a:r>
            <a:endParaRPr kumimoji="0" lang="en-US" altLang="zh-CN" sz="20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“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学号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”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值确定后，学生的姓名及所在系的值就被唯一确定。</a:t>
            </a:r>
            <a:endParaRPr kumimoji="0" lang="en-US" altLang="zh-CN" sz="20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7000"/>
              <a:buFont typeface="Wingdings" panose="05000000000000000000" pitchFamily="2" charset="2"/>
              <a:buChar char="§"/>
            </a:pP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f(Sno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f(Sno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即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函数决定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endParaRPr kumimoji="0" lang="en-US" altLang="zh-CN" sz="20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函数决定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记作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→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Sname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Sno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→</a:t>
            </a:r>
            <a:r>
              <a:rPr kumimoji="0" lang="en-US" altLang="zh-CN" sz="2000" b="0" i="0" u="none" strike="noStrike" kern="1200" cap="none" spc="0" normalizeH="0" baseline="0" noProof="1" err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Sdept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523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7581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75813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A2 增广律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		设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所蕴涵，且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对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&lt;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的任一关系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中任意的两个元组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若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，则有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 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和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；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由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，于是有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所以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YZ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所蕴涵，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增广律得证。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6258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76836" name="Rectangle 1026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76837" name="Rectangle 1027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167313"/>
          </a:xfrm>
        </p:spPr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A3 传递律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     设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及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所蕴涵。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对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&lt;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的任一关系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中的任意两个元组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若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，由于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，有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；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再由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，有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t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]=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s</a:t>
            </a:r>
            <a:r>
              <a:rPr kumimoji="0" lang="en-US" altLang="zh-CN" sz="2400" b="0" i="0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en-US" altLang="zh-CN" sz="2400" b="0" i="1" u="none" strike="noStrike" kern="1200" cap="none" spc="0" normalizeH="0" baseline="0" noProof="1" err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]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所以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所蕴涵，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传递律得证。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728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SzPct val="100000"/>
              <a:buFont typeface="Arial" panose="020B0604020202020204" pitchFamily="34" charset="0"/>
            </a:pPr>
            <a:endParaRPr lang="zh-CN" altLang="zh-CN" sz="1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7786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77861" name="Rectangle 3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55435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根据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A1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A2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A3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这三条推理规则可以得到下面三条推理规则：</a:t>
            </a:r>
            <a:endParaRPr kumimoji="0" lang="zh-CN" altLang="en-US" sz="3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合并规则（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union rule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）：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200150" marR="0" lvl="2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由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，有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YZ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伪传递规则（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pseudo transitivity rule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）：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由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WY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，有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XW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分解规则（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decomposition rule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）：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	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由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及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，有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Z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</a:t>
            </a:r>
            <a:endParaRPr kumimoji="0" lang="en-US" altLang="zh-CN" sz="2400" b="0" i="1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9830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7888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33363"/>
            <a:ext cx="8229600" cy="8636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7888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根据合并规则和分解规则，可得引理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引理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+mn-ea"/>
                <a:cs typeface="+mn-cs"/>
                <a:sym typeface="Calibri" panose="020F0502020204030204" pitchFamily="34" charset="0"/>
              </a:rPr>
              <a:t>…</a:t>
            </a:r>
            <a:r>
              <a:rPr kumimoji="0" lang="en-US" altLang="zh-CN" sz="2800" b="0" i="1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1" u="none" strike="noStrike" kern="1200" cap="none" spc="0" normalizeH="0" baseline="-2500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k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成立的充分必要条件是</a:t>
            </a:r>
            <a:r>
              <a:rPr kumimoji="0" lang="en-US" altLang="zh-CN" sz="2800" b="0" i="1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1" u="none" strike="noStrike" kern="1200" cap="none" spc="0" normalizeH="0" baseline="-25000" noProof="1" err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成立（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34" charset="-122"/>
                <a:ea typeface="+mn-ea"/>
                <a:cs typeface="+mn-cs"/>
                <a:sym typeface="Calibri" panose="020F0502020204030204" pitchFamily="34" charset="0"/>
              </a:rPr>
              <a:t>…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k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99330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7990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33363"/>
            <a:ext cx="8229600" cy="8636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79909" name="Rectangle 3"/>
          <p:cNvSpPr>
            <a:spLocks noGrp="1"/>
          </p:cNvSpPr>
          <p:nvPr>
            <p:ph idx="1"/>
          </p:nvPr>
        </p:nvSpPr>
        <p:spPr>
          <a:xfrm>
            <a:off x="457200" y="1339850"/>
            <a:ext cx="8435975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在关系模式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&lt;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中为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所逻辑蕴涵的函数依赖的全体叫作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的闭包，记为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+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定义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6.13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设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为属性集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上的一组函数依赖，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1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38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={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|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能由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根据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Armstrong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公理导出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38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称为属性集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关于函数依赖集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的闭包。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00354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8093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33363"/>
            <a:ext cx="8229600" cy="8636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80933" name="Rectangle 3"/>
          <p:cNvSpPr>
            <a:spLocks noGrp="1"/>
          </p:cNvSpPr>
          <p:nvPr>
            <p:ph idx="1"/>
          </p:nvPr>
        </p:nvSpPr>
        <p:spPr>
          <a:xfrm>
            <a:off x="457200" y="1238250"/>
            <a:ext cx="8362950" cy="48545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引理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设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为属性集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上的一组函数依赖，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能由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根据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Armstrong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公理导出的充分必要条件是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36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en-US" altLang="zh-CN" sz="2800" b="0" i="0" u="none" strike="noStrike" kern="1200" cap="none" spc="0" normalizeH="0" baseline="0" noProof="1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引理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6.2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的用途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判定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是否能由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根据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Armstrong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公理导出的问题，就</a:t>
            </a:r>
            <a:endParaRPr kumimoji="0" lang="en-US" altLang="zh-CN" sz="2000" b="0" i="0" u="none" strike="noStrike" kern="1200" cap="none" spc="0" normalizeH="0" baseline="0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转化为求出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1" u="none" strike="noStrike" kern="1200" cap="none" spc="0" normalizeH="0" baseline="-25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，判定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Y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是否为</a:t>
            </a:r>
            <a:r>
              <a:rPr kumimoji="0" lang="en-US" altLang="zh-CN" sz="2000" b="0" i="1" u="none" strike="noStrike" kern="1200" cap="none" spc="0" normalizeH="0" baseline="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000" b="0" i="1" u="none" strike="noStrike" kern="1200" cap="none" spc="0" normalizeH="0" baseline="-25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000" b="0" i="0" u="none" strike="noStrike" kern="1200" cap="none" spc="0" normalizeH="0" baseline="30000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的子集的问题。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01378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8195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33363"/>
            <a:ext cx="8229600" cy="8636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81957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求闭包的算法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算法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求属性集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（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）关于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上的函数依赖集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的闭包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32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0005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输入：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endParaRPr kumimoji="0" lang="zh-CN" altLang="en-US" sz="2400" b="0" i="1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0005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输出：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400" b="0" i="1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endParaRPr kumimoji="0" lang="en-US" altLang="zh-CN" sz="2400" b="0" i="0" u="none" strike="noStrike" kern="1200" cap="none" spc="0" normalizeH="0" baseline="3000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40005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步骤：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9334" name="AutoShape 5"/>
          <p:cNvSpPr/>
          <p:nvPr/>
        </p:nvSpPr>
        <p:spPr>
          <a:xfrm>
            <a:off x="2849563" y="4797425"/>
            <a:ext cx="1439862" cy="1225550"/>
          </a:xfrm>
          <a:prstGeom prst="star16">
            <a:avLst>
              <a:gd name="adj" fmla="val 37500"/>
            </a:avLst>
          </a:prstGeom>
          <a:solidFill>
            <a:srgbClr val="EEE678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>
              <a:buClr>
                <a:schemeClr val="accent1"/>
              </a:buClr>
              <a:buSzPct val="90000"/>
              <a:buFont typeface="Monotype Sorts" pitchFamily="2" charset="2"/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迭代</a:t>
            </a:r>
            <a:endParaRPr lang="zh-CN" altLang="en-US" sz="28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4" grpId="0" bldLvl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02402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8298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33363"/>
            <a:ext cx="8229600" cy="8636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82981" name="Rectangle 3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 vert="horz" wrap="square" lIns="91440" tIns="45720" rIns="91440" bIns="45720" anchor="t"/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AutoNum type="circleNumDbPlai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令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8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0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=0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AutoNum type="circleNumDbPlai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求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，这里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={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|(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V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)(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W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)(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V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W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endParaRPr kumimoji="0" lang="zh-CN" altLang="en-US" sz="2800" b="0" i="1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                                          ∧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V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1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800" b="0" i="1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∧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W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)}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AutoNum type="circleNumDbPlain" startAt="3"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800" b="0" i="1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en-US" altLang="zh-CN" sz="28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+1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∪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800" b="0" i="1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3000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AutoNum type="circleNumDbPlain" startAt="3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判断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800" b="0" i="1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en-US" altLang="zh-CN" sz="28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+1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800" b="0" i="1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AutoNum type="circleNumDbPlain" startAt="3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若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800" b="0" i="1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en-US" altLang="zh-CN" sz="28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+1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与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800" b="0" i="1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相等或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800" b="0" i="1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，则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800" b="0" i="1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zh-CN" altLang="en-US" sz="2800" b="0" i="0" u="none" strike="noStrike" kern="1200" cap="none" spc="0" normalizeH="0" baseline="3000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就是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en-US" altLang="zh-CN" sz="2800" b="0" i="1" u="none" strike="noStrike" kern="1200" cap="none" spc="0" normalizeH="0" baseline="-25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3000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算法终止。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宋体" panose="02010600030101010101" pitchFamily="2" charset="-122"/>
              <a:buAutoNum type="circleNumDbPlain" startAt="6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若否，则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i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1，返回第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②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步。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0358" name="AutoShape 4"/>
          <p:cNvSpPr>
            <a:spLocks noChangeArrowheads="1"/>
          </p:cNvSpPr>
          <p:nvPr/>
        </p:nvSpPr>
        <p:spPr bwMode="auto">
          <a:xfrm>
            <a:off x="4356100" y="188913"/>
            <a:ext cx="4248150" cy="1079500"/>
          </a:xfrm>
          <a:prstGeom prst="wedgeRoundRectCallout">
            <a:avLst>
              <a:gd name="adj1" fmla="val -46486"/>
              <a:gd name="adj2" fmla="val 96764"/>
              <a:gd name="adj3" fmla="val 16667"/>
            </a:avLst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84EE26"/>
            </a:solidFill>
            <a:miter lim="800000"/>
          </a:ln>
        </p:spPr>
        <p:txBody>
          <a:bodyPr lIns="90000" tIns="46800" rIns="90000" bIns="468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对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X</a:t>
            </a:r>
            <a:r>
              <a:rPr kumimoji="0" lang="en-US" altLang="zh-CN" sz="1800" b="1" i="1" u="none" strike="noStrike" kern="1200" cap="none" spc="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(</a:t>
            </a:r>
            <a:r>
              <a:rPr kumimoji="0" lang="en-US" altLang="zh-CN" sz="1800" b="1" i="1" u="none" strike="noStrike" kern="1200" cap="none" spc="0" normalizeH="0" baseline="6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i</a:t>
            </a:r>
            <a:r>
              <a:rPr kumimoji="0" lang="en-US" altLang="zh-CN" sz="1800" b="1" i="0" u="none" strike="noStrike" kern="1200" cap="none" spc="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中的每个元素，依次检查相应的函数依赖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,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将依赖它的属性加入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bldLvl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03426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8400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33363"/>
            <a:ext cx="8229600" cy="8636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84005" name="Rectangle 3"/>
          <p:cNvSpPr>
            <a:spLocks noGrp="1"/>
          </p:cNvSpPr>
          <p:nvPr>
            <p:ph idx="1"/>
          </p:nvPr>
        </p:nvSpPr>
        <p:spPr>
          <a:xfrm>
            <a:off x="528638" y="1098550"/>
            <a:ext cx="8229600" cy="56705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[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例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6.11] 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已知关系模式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R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&lt;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&gt;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8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，其中</a:t>
            </a:r>
            <a:endParaRPr kumimoji="0" lang="zh-CN" altLang="en-US" sz="32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U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={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E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；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={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E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EC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AC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}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	求(</a:t>
            </a:r>
            <a:r>
              <a:rPr kumimoji="0" lang="en-US" altLang="zh-CN" sz="28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AB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en-US" altLang="zh-CN" sz="28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800" b="0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TextBox 3"/>
          <p:cNvSpPr/>
          <p:nvPr/>
        </p:nvSpPr>
        <p:spPr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04450" name="文本框 4"/>
          <p:cNvSpPr/>
          <p:nvPr/>
        </p:nvSpPr>
        <p:spPr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</a:pPr>
            <a:endParaRPr lang="zh-CN" altLang="zh-CN" sz="10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8502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33363"/>
            <a:ext cx="8229600" cy="863600"/>
          </a:xfrm>
        </p:spPr>
        <p:txBody>
          <a:bodyPr vert="horz" wrap="square" lIns="91440" tIns="45720" rIns="91440" bIns="45720"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  <a:sym typeface="微软雅黑" panose="020B0503020204020204" pitchFamily="34" charset="-122"/>
              </a:rPr>
              <a:t>数据依赖的公理系统（续）</a:t>
            </a:r>
            <a:endParaRPr kumimoji="0" lang="zh-CN" altLang="en-US" sz="3600" b="1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385029" name="Rectangle 3"/>
          <p:cNvSpPr>
            <a:spLocks noGrp="1"/>
          </p:cNvSpPr>
          <p:nvPr>
            <p:ph idx="1"/>
          </p:nvPr>
        </p:nvSpPr>
        <p:spPr>
          <a:xfrm>
            <a:off x="457200" y="981075"/>
            <a:ext cx="8435975" cy="5788025"/>
          </a:xfrm>
        </p:spPr>
        <p:txBody>
          <a:bodyPr vert="horz" wrap="square" lIns="91440" tIns="45720" rIns="91440" bIns="45720" anchor="t"/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解 ：由算法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6.1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，设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kern="1200" cap="none" spc="0" normalizeH="0" baseline="3000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0</a:t>
            </a:r>
            <a:r>
              <a:rPr kumimoji="0" lang="zh-CN" altLang="en-US" sz="2400" b="0" i="0" u="none" strike="noStrike" kern="1200" cap="none" spc="0" normalizeH="0" baseline="3000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AB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计算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kern="1200" cap="none" spc="0" normalizeH="0" baseline="3000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zh-CN" altLang="en-US" sz="2400" b="0" i="0" u="none" strike="noStrike" kern="1200" cap="none" spc="0" normalizeH="0" baseline="3000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：逐一的扫描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集合中各个函数依赖，找左部为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、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或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AB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的函数依赖。得到两个：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AB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D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。于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是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kern="1200" cap="none" spc="0" normalizeH="0" baseline="3000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zh-CN" altLang="en-US" sz="2400" b="0" i="0" u="none" strike="noStrike" kern="1200" cap="none" spc="0" normalizeH="0" baseline="3000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AB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∪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CD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ABCD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因为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kern="1200" cap="none" spc="0" normalizeH="0" baseline="3000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0</a:t>
            </a:r>
            <a:r>
              <a:rPr kumimoji="0" lang="zh-CN" altLang="en-US" sz="2400" b="0" i="0" u="none" strike="noStrike" kern="1200" cap="none" spc="0" normalizeH="0" baseline="3000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≠ 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kern="1200" cap="none" spc="0" normalizeH="0" baseline="3000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zh-CN" altLang="en-US" sz="2400" b="0" i="0" u="none" strike="noStrike" kern="1200" cap="none" spc="0" normalizeH="0" baseline="3000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，所以再找出左部为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ABCD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子集的那些函数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依赖，又得到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C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AC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→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，于是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kern="1200" cap="none" spc="0" normalizeH="0" baseline="3000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zh-CN" altLang="en-US" sz="2400" b="0" i="0" u="none" strike="noStrike" kern="1200" cap="none" spc="0" normalizeH="0" baseline="3000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kern="1200" cap="none" spc="0" normalizeH="0" baseline="3000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1</a:t>
            </a:r>
            <a:r>
              <a:rPr kumimoji="0" lang="zh-CN" altLang="en-US" sz="2400" b="0" i="0" u="none" strike="noStrike" kern="1200" cap="none" spc="0" normalizeH="0" baseline="3000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∪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BE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=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ABCDE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因为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X</a:t>
            </a:r>
            <a:r>
              <a:rPr kumimoji="0" lang="zh-CN" altLang="en-US" sz="2400" b="0" i="0" u="none" strike="noStrike" kern="1200" cap="none" spc="0" normalizeH="0" baseline="3000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(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2</a:t>
            </a:r>
            <a:r>
              <a:rPr kumimoji="0" lang="zh-CN" altLang="en-US" sz="2400" b="0" i="0" u="none" strike="noStrike" kern="1200" cap="none" spc="0" normalizeH="0" baseline="3000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已等于全部属性集合，所以(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AB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)</a:t>
            </a:r>
            <a:r>
              <a:rPr kumimoji="0" lang="en-US" altLang="zh-CN" sz="2400" b="0" i="1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F</a:t>
            </a:r>
            <a:r>
              <a:rPr kumimoji="0" lang="en-US" altLang="zh-CN" sz="2400" b="0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+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 =</a:t>
            </a:r>
            <a:r>
              <a:rPr kumimoji="0" lang="en-US" altLang="zh-CN" sz="2400" b="0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ABCDE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Calibri" panose="020F0502020204030204" pitchFamily="34" charset="0"/>
              </a:rPr>
              <a:t>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参见爱课程网数据库系统概论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  <a:sym typeface="宋体" panose="02010600030101010101" pitchFamily="2" charset="-122"/>
              </a:rPr>
              <a:t>6.3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节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动画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求闭包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00B05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+mn-ea"/>
                <a:cs typeface="+mn-cs"/>
                <a:sym typeface="宋体" panose="02010600030101010101" pitchFamily="2" charset="-122"/>
              </a:rPr>
              <a:t>》</a:t>
            </a:r>
            <a:endParaRPr kumimoji="0" lang="en-US" altLang="zh-CN" sz="2400" b="0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+mn-ea"/>
              <a:cs typeface="+mn-cs"/>
              <a:sym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DOC_GUID" val="{5343cfbc-a5f0-4df7-8d66-dce783d60595}"/>
</p:tagLst>
</file>

<file path=ppt/theme/theme1.xml><?xml version="1.0" encoding="utf-8"?>
<a:theme xmlns:a="http://schemas.openxmlformats.org/drawingml/2006/main" name="Default Design">
  <a:themeElements>
    <a:clrScheme name="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50505"/>
      </a:accent4>
      <a:accent5>
        <a:srgbClr val="B2D4EF"/>
      </a:accent5>
      <a:accent6>
        <a:srgbClr val="800280"/>
      </a:accent6>
      <a:hlink>
        <a:srgbClr val="F77A1D"/>
      </a:hlink>
      <a:folHlink>
        <a:srgbClr val="5BBE4E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15151"/>
        </a:accent4>
        <a:accent5>
          <a:srgbClr val="E5D8B3"/>
        </a:accent5>
        <a:accent6>
          <a:srgbClr val="1F85A6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15151"/>
        </a:accent4>
        <a:accent5>
          <a:srgbClr val="BFC1D7"/>
        </a:accent5>
        <a:accent6>
          <a:srgbClr val="7E2D6F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50505"/>
        </a:accent4>
        <a:accent5>
          <a:srgbClr val="B2D4EF"/>
        </a:accent5>
        <a:accent6>
          <a:srgbClr val="800280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17120</Words>
  <Application>WPS 演示</Application>
  <PresentationFormat>在屏幕上显示</PresentationFormat>
  <Paragraphs>1883</Paragraphs>
  <Slides>121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121</vt:i4>
      </vt:variant>
    </vt:vector>
  </HeadingPairs>
  <TitlesOfParts>
    <vt:vector size="136" baseType="lpstr">
      <vt:lpstr>Arial</vt:lpstr>
      <vt:lpstr>宋体</vt:lpstr>
      <vt:lpstr>Wingdings</vt:lpstr>
      <vt:lpstr>Times New Roman</vt:lpstr>
      <vt:lpstr>微软雅黑</vt:lpstr>
      <vt:lpstr>Verdana</vt:lpstr>
      <vt:lpstr>Calibri</vt:lpstr>
      <vt:lpstr>黑体</vt:lpstr>
      <vt:lpstr>Arial Unicode MS</vt:lpstr>
      <vt:lpstr>Monotype Sorts</vt:lpstr>
      <vt:lpstr>Wingdings</vt:lpstr>
      <vt:lpstr>Symbol</vt:lpstr>
      <vt:lpstr>Tahoma</vt:lpstr>
      <vt:lpstr>Default Design</vt:lpstr>
      <vt:lpstr>Equation.3</vt:lpstr>
      <vt:lpstr>PowerPoint 演示文稿</vt:lpstr>
      <vt:lpstr>PowerPoint 演示文稿</vt:lpstr>
      <vt:lpstr>关系数据库</vt:lpstr>
      <vt:lpstr>6.1 问题的提出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 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第六章 关系数据理论</vt:lpstr>
      <vt:lpstr>6.2 规范化</vt:lpstr>
      <vt:lpstr>6.2.1 函数依赖</vt:lpstr>
      <vt:lpstr>1.  函数依赖</vt:lpstr>
      <vt:lpstr>函数依赖（续）</vt:lpstr>
      <vt:lpstr>函数依赖（续）</vt:lpstr>
      <vt:lpstr>函数依赖（续）</vt:lpstr>
      <vt:lpstr>函数依赖（续）</vt:lpstr>
      <vt:lpstr>2. 平凡函数依赖与非平凡函数依赖</vt:lpstr>
      <vt:lpstr>平凡函数依赖与非平凡函数依赖（续）</vt:lpstr>
      <vt:lpstr>3. 完全函数依赖与部分函数依赖</vt:lpstr>
      <vt:lpstr>完全函数依赖与部分函数依赖（续）</vt:lpstr>
      <vt:lpstr>4. 传递函数依赖</vt:lpstr>
      <vt:lpstr>6.2 规范化</vt:lpstr>
      <vt:lpstr>6.2.2  码</vt:lpstr>
      <vt:lpstr>码（续）</vt:lpstr>
      <vt:lpstr>码（续）</vt:lpstr>
      <vt:lpstr>码（续）</vt:lpstr>
      <vt:lpstr>6.2 规范化</vt:lpstr>
      <vt:lpstr>6.2.3  范式</vt:lpstr>
      <vt:lpstr>范式（续）</vt:lpstr>
      <vt:lpstr>6.2  规范化</vt:lpstr>
      <vt:lpstr>6.2.4  2NF</vt:lpstr>
      <vt:lpstr>2NF（续）</vt:lpstr>
      <vt:lpstr>2NF（续）</vt:lpstr>
      <vt:lpstr>2NF（续）</vt:lpstr>
      <vt:lpstr>2NF（续）</vt:lpstr>
      <vt:lpstr>6.2 规范化</vt:lpstr>
      <vt:lpstr> 6.2.5 3NF</vt:lpstr>
      <vt:lpstr>PowerPoint 演示文稿</vt:lpstr>
      <vt:lpstr>6.2 规范化</vt:lpstr>
      <vt:lpstr> 6.2.6  BCNF</vt:lpstr>
      <vt:lpstr>BCNF（续）</vt:lpstr>
      <vt:lpstr>BCNF（续）</vt:lpstr>
      <vt:lpstr>PowerPoint 演示文稿</vt:lpstr>
      <vt:lpstr>BCNF（续）</vt:lpstr>
      <vt:lpstr>BCNF（续）</vt:lpstr>
      <vt:lpstr>BCNF（续）</vt:lpstr>
      <vt:lpstr>BCNF（续）</vt:lpstr>
      <vt:lpstr>PowerPoint 演示文稿</vt:lpstr>
      <vt:lpstr>6.2 规范化</vt:lpstr>
      <vt:lpstr>6.2.7 多值依赖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多值依赖的性质</vt:lpstr>
      <vt:lpstr>多值依赖的对称性</vt:lpstr>
      <vt:lpstr>多值依赖（续）</vt:lpstr>
      <vt:lpstr>多值依赖（续）</vt:lpstr>
      <vt:lpstr>多值依赖（续）</vt:lpstr>
      <vt:lpstr>6.2 规范化</vt:lpstr>
      <vt:lpstr>6.2.8  4NF</vt:lpstr>
      <vt:lpstr>第四范式（续）</vt:lpstr>
      <vt:lpstr>6.2  规范化</vt:lpstr>
      <vt:lpstr>6.2.9  规范化小结</vt:lpstr>
      <vt:lpstr>规范化小结（续）</vt:lpstr>
      <vt:lpstr>规范化小结（续）</vt:lpstr>
      <vt:lpstr>规范化小结（续）</vt:lpstr>
      <vt:lpstr>规范化小结（续）</vt:lpstr>
      <vt:lpstr>第六章 关系数据理论</vt:lpstr>
      <vt:lpstr>6.3  数据依赖的公理系统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PowerPoint 演示文稿</vt:lpstr>
      <vt:lpstr>第六章 关系数据理论</vt:lpstr>
      <vt:lpstr>PowerPoint 演示文稿</vt:lpstr>
    </vt:vector>
  </TitlesOfParts>
  <Company>Guild 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www.themegallery.com</dc:creator>
  <cp:lastModifiedBy>海天</cp:lastModifiedBy>
  <cp:revision>90</cp:revision>
  <dcterms:created xsi:type="dcterms:W3CDTF">2007-02-20T07:59:00Z</dcterms:created>
  <dcterms:modified xsi:type="dcterms:W3CDTF">2020-03-30T02:16:28Z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