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41" r:id="rId3"/>
    <p:sldId id="542" r:id="rId5"/>
    <p:sldId id="657" r:id="rId6"/>
    <p:sldId id="658" r:id="rId7"/>
    <p:sldId id="659" r:id="rId8"/>
    <p:sldId id="660" r:id="rId9"/>
    <p:sldId id="661" r:id="rId10"/>
    <p:sldId id="662" r:id="rId11"/>
    <p:sldId id="663" r:id="rId12"/>
    <p:sldId id="664" r:id="rId13"/>
    <p:sldId id="665" r:id="rId14"/>
    <p:sldId id="666" r:id="rId15"/>
    <p:sldId id="667" r:id="rId16"/>
    <p:sldId id="668" r:id="rId17"/>
    <p:sldId id="669" r:id="rId18"/>
    <p:sldId id="670" r:id="rId19"/>
    <p:sldId id="671" r:id="rId20"/>
    <p:sldId id="672" r:id="rId21"/>
    <p:sldId id="683" r:id="rId22"/>
    <p:sldId id="684" r:id="rId23"/>
    <p:sldId id="685" r:id="rId24"/>
    <p:sldId id="687" r:id="rId25"/>
    <p:sldId id="688" r:id="rId26"/>
    <p:sldId id="673" r:id="rId27"/>
    <p:sldId id="674" r:id="rId28"/>
    <p:sldId id="675" r:id="rId29"/>
    <p:sldId id="689" r:id="rId30"/>
    <p:sldId id="677" r:id="rId31"/>
    <p:sldId id="690" r:id="rId32"/>
    <p:sldId id="691" r:id="rId33"/>
    <p:sldId id="692" r:id="rId34"/>
    <p:sldId id="693" r:id="rId35"/>
    <p:sldId id="678" r:id="rId36"/>
    <p:sldId id="679" r:id="rId37"/>
    <p:sldId id="680" r:id="rId38"/>
    <p:sldId id="681" r:id="rId39"/>
  </p:sldIdLst>
  <p:sldSz cx="9144000" cy="6858000" type="screen4x3"/>
  <p:notesSz cx="6858000" cy="9144000"/>
  <p:custDataLst>
    <p:tags r:id="rId43"/>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130A36"/>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447"/>
    <p:restoredTop sz="94660"/>
  </p:normalViewPr>
  <p:slideViewPr>
    <p:cSldViewPr showGuides="1">
      <p:cViewPr>
        <p:scale>
          <a:sx n="66" d="100"/>
          <a:sy n="66" d="100"/>
        </p:scale>
        <p:origin x="-1824" y="-2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7135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gs" Target="tags/tag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6082" name="页眉占位符 46081"/>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46083" name="日期占位符 46082"/>
          <p:cNvSpPr>
            <a:spLocks noGrp="1"/>
          </p:cNvSpPr>
          <p:nvPr>
            <p:ph type="dt" idx="1"/>
          </p:nvPr>
        </p:nvSpPr>
        <p:spPr>
          <a:xfrm>
            <a:off x="3886200" y="0"/>
            <a:ext cx="2971800" cy="457200"/>
          </a:xfrm>
          <a:prstGeom prst="rect">
            <a:avLst/>
          </a:prstGeom>
          <a:noFill/>
          <a:ln w="9525">
            <a:noFill/>
          </a:ln>
        </p:spPr>
        <p:txBody>
          <a:bodyPr/>
          <a:p>
            <a:pPr lvl="0" algn="r" fontAlgn="base"/>
            <a:endParaRPr lang="zh-CN" altLang="en-US" sz="1200" strike="noStrike" noProof="1" dirty="0"/>
          </a:p>
        </p:txBody>
      </p:sp>
      <p:sp>
        <p:nvSpPr>
          <p:cNvPr id="12292" name="幻灯片图像占位符 46083"/>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293" name="文本占位符 46084"/>
          <p:cNvSpPr>
            <a:spLocks noGrp="1"/>
          </p:cNvSpPr>
          <p:nvPr>
            <p:ph type="body" sz="quarter"/>
          </p:nvPr>
        </p:nvSpPr>
        <p:spPr>
          <a:xfrm>
            <a:off x="914400" y="4343400"/>
            <a:ext cx="5029200" cy="4114800"/>
          </a:xfrm>
          <a:prstGeom prst="rect">
            <a:avLst/>
          </a:prstGeom>
          <a:noFill/>
          <a:ln w="9525">
            <a:noFill/>
          </a:ln>
        </p:spPr>
        <p:txBody>
          <a:bodyPr anchor="t"/>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6086" name="页脚占位符 46085"/>
          <p:cNvSpPr>
            <a:spLocks noGrp="1"/>
          </p:cNvSpPr>
          <p:nvPr>
            <p:ph type="ftr" sz="quarter" idx="4"/>
          </p:nvPr>
        </p:nvSpPr>
        <p:spPr>
          <a:xfrm>
            <a:off x="0" y="8686800"/>
            <a:ext cx="2971800" cy="457200"/>
          </a:xfrm>
          <a:prstGeom prst="rect">
            <a:avLst/>
          </a:prstGeom>
          <a:noFill/>
          <a:ln w="9525">
            <a:noFill/>
          </a:ln>
        </p:spPr>
        <p:txBody>
          <a:bodyPr anchor="b"/>
          <a:p>
            <a:pPr lvl="0" fontAlgn="base"/>
            <a:endParaRPr lang="zh-CN" altLang="en-US" sz="1200" strike="noStrike" noProof="1" dirty="0"/>
          </a:p>
        </p:txBody>
      </p:sp>
      <p:sp>
        <p:nvSpPr>
          <p:cNvPr id="46087" name="灯片编号占位符 46086"/>
          <p:cNvSpPr>
            <a:spLocks noGrp="1"/>
          </p:cNvSpPr>
          <p:nvPr>
            <p:ph type="sldNum" sz="quarter" idx="5"/>
          </p:nvPr>
        </p:nvSpPr>
        <p:spPr>
          <a:xfrm>
            <a:off x="3886200" y="8686800"/>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
        <p:nvSpPr>
          <p:cNvPr id="14338" name="幻灯片图像占位符 331777"/>
          <p:cNvSpPr>
            <a:spLocks noTextEdit="1"/>
          </p:cNvSpPr>
          <p:nvPr>
            <p:ph type="sldImg"/>
          </p:nvPr>
        </p:nvSpPr>
        <p:spPr>
          <a:ln/>
        </p:spPr>
      </p:sp>
      <p:sp>
        <p:nvSpPr>
          <p:cNvPr id="14339" name="文本占位符 331778"/>
          <p:cNvSpPr>
            <a:spLocks noGrp="1"/>
          </p:cNvSpPr>
          <p:nvPr>
            <p:ph type="body"/>
          </p:nvPr>
        </p:nvSpPr>
        <p:spPr>
          <a:ln/>
        </p:spPr>
        <p:txBody>
          <a:bodyPr anchor="t"/>
          <a:p>
            <a:pPr lvl="0"/>
            <a:endParaRPr 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29729"/>
          <p:cNvGrpSpPr/>
          <p:nvPr/>
        </p:nvGrpSpPr>
        <p:grpSpPr>
          <a:xfrm>
            <a:off x="0" y="2438400"/>
            <a:ext cx="9009063" cy="1052513"/>
            <a:chOff x="0" y="1536"/>
            <a:chExt cx="5675" cy="663"/>
          </a:xfrm>
        </p:grpSpPr>
        <p:grpSp>
          <p:nvGrpSpPr>
            <p:cNvPr id="2051" name="组合 329730"/>
            <p:cNvGrpSpPr/>
            <p:nvPr/>
          </p:nvGrpSpPr>
          <p:grpSpPr>
            <a:xfrm>
              <a:off x="183" y="1604"/>
              <a:ext cx="448" cy="299"/>
              <a:chOff x="720" y="336"/>
              <a:chExt cx="624" cy="432"/>
            </a:xfrm>
          </p:grpSpPr>
          <p:sp>
            <p:nvSpPr>
              <p:cNvPr id="2052" name="矩形 329731"/>
              <p:cNvSpPr/>
              <p:nvPr/>
            </p:nvSpPr>
            <p:spPr>
              <a:xfrm>
                <a:off x="720" y="336"/>
                <a:ext cx="384" cy="432"/>
              </a:xfrm>
              <a:prstGeom prst="rect">
                <a:avLst/>
              </a:prstGeom>
              <a:solidFill>
                <a:schemeClr val="folHlink"/>
              </a:solidFill>
              <a:ln w="9525">
                <a:noFill/>
              </a:ln>
            </p:spPr>
            <p:txBody>
              <a:bodyPr anchor="t"/>
              <a:p>
                <a:pPr lvl="0"/>
                <a:endParaRPr lang="zh-CN" altLang="en-US">
                  <a:latin typeface="Times New Roman" panose="02020603050405020304" pitchFamily="18" charset="0"/>
                  <a:ea typeface="宋体" panose="02010600030101010101" pitchFamily="2" charset="-122"/>
                </a:endParaRPr>
              </a:p>
            </p:txBody>
          </p:sp>
          <p:sp>
            <p:nvSpPr>
              <p:cNvPr id="2053" name="矩形 329732"/>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nchor="t"/>
              <a:p>
                <a:pPr lvl="0"/>
                <a:endParaRPr lang="zh-CN" altLang="en-US">
                  <a:latin typeface="Times New Roman" panose="02020603050405020304" pitchFamily="18" charset="0"/>
                  <a:ea typeface="宋体" panose="02010600030101010101" pitchFamily="2" charset="-122"/>
                </a:endParaRPr>
              </a:p>
            </p:txBody>
          </p:sp>
        </p:grpSp>
        <p:grpSp>
          <p:nvGrpSpPr>
            <p:cNvPr id="2054" name="组合 329733"/>
            <p:cNvGrpSpPr/>
            <p:nvPr/>
          </p:nvGrpSpPr>
          <p:grpSpPr>
            <a:xfrm>
              <a:off x="261" y="1870"/>
              <a:ext cx="465" cy="299"/>
              <a:chOff x="912" y="2640"/>
              <a:chExt cx="672" cy="432"/>
            </a:xfrm>
          </p:grpSpPr>
          <p:sp>
            <p:nvSpPr>
              <p:cNvPr id="2055" name="矩形 329734"/>
              <p:cNvSpPr/>
              <p:nvPr/>
            </p:nvSpPr>
            <p:spPr>
              <a:xfrm>
                <a:off x="912" y="2640"/>
                <a:ext cx="384" cy="432"/>
              </a:xfrm>
              <a:prstGeom prst="rect">
                <a:avLst/>
              </a:prstGeom>
              <a:solidFill>
                <a:schemeClr val="accent2"/>
              </a:solidFill>
              <a:ln w="9525">
                <a:noFill/>
              </a:ln>
            </p:spPr>
            <p:txBody>
              <a:bodyPr anchor="t"/>
              <a:p>
                <a:pPr lvl="0"/>
                <a:endParaRPr lang="zh-CN" altLang="en-US">
                  <a:latin typeface="Times New Roman" panose="02020603050405020304" pitchFamily="18" charset="0"/>
                  <a:ea typeface="宋体" panose="02010600030101010101" pitchFamily="2" charset="-122"/>
                </a:endParaRPr>
              </a:p>
            </p:txBody>
          </p:sp>
          <p:sp>
            <p:nvSpPr>
              <p:cNvPr id="2056" name="矩形 329735"/>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nchor="t"/>
              <a:p>
                <a:pPr lvl="0"/>
                <a:endParaRPr lang="zh-CN" altLang="en-US">
                  <a:latin typeface="Times New Roman" panose="02020603050405020304" pitchFamily="18" charset="0"/>
                  <a:ea typeface="宋体" panose="02010600030101010101" pitchFamily="2" charset="-122"/>
                </a:endParaRPr>
              </a:p>
            </p:txBody>
          </p:sp>
        </p:grpSp>
        <p:sp>
          <p:nvSpPr>
            <p:cNvPr id="2057" name="矩形 329736"/>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nchor="t"/>
            <a:p>
              <a:pPr lvl="0"/>
              <a:endParaRPr lang="zh-CN" altLang="en-US">
                <a:latin typeface="Times New Roman" panose="02020603050405020304" pitchFamily="18" charset="0"/>
                <a:ea typeface="宋体" panose="02010600030101010101" pitchFamily="2" charset="-122"/>
              </a:endParaRPr>
            </a:p>
          </p:txBody>
        </p:sp>
        <p:sp>
          <p:nvSpPr>
            <p:cNvPr id="2058" name="矩形 329737"/>
            <p:cNvSpPr/>
            <p:nvPr/>
          </p:nvSpPr>
          <p:spPr>
            <a:xfrm>
              <a:off x="400" y="1536"/>
              <a:ext cx="20" cy="663"/>
            </a:xfrm>
            <a:prstGeom prst="rect">
              <a:avLst/>
            </a:prstGeom>
            <a:solidFill>
              <a:schemeClr val="bg2"/>
            </a:solidFill>
            <a:ln w="9525">
              <a:noFill/>
            </a:ln>
          </p:spPr>
          <p:txBody>
            <a:bodyPr anchor="t"/>
            <a:p>
              <a:pPr lvl="0"/>
              <a:endParaRPr lang="zh-CN" altLang="en-US">
                <a:latin typeface="Times New Roman" panose="02020603050405020304" pitchFamily="18" charset="0"/>
                <a:ea typeface="宋体" panose="02010600030101010101" pitchFamily="2" charset="-122"/>
              </a:endParaRPr>
            </a:p>
          </p:txBody>
        </p:sp>
        <p:sp>
          <p:nvSpPr>
            <p:cNvPr id="2059" name="矩形 329738"/>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nchor="t"/>
            <a:p>
              <a:pPr lvl="0"/>
              <a:endParaRPr lang="zh-CN" altLang="en-US">
                <a:latin typeface="Times New Roman" panose="02020603050405020304" pitchFamily="18" charset="0"/>
                <a:ea typeface="宋体" panose="02010600030101010101" pitchFamily="2" charset="-122"/>
              </a:endParaRPr>
            </a:p>
          </p:txBody>
        </p:sp>
      </p:grpSp>
      <p:sp>
        <p:nvSpPr>
          <p:cNvPr id="329740" name="标题 329739"/>
          <p:cNvSpPr>
            <a:spLocks noGrp="1"/>
          </p:cNvSpPr>
          <p:nvPr>
            <p:ph type="ctrTitle"/>
          </p:nvPr>
        </p:nvSpPr>
        <p:spPr>
          <a:xfrm>
            <a:off x="990600" y="1828800"/>
            <a:ext cx="7772400" cy="1143000"/>
          </a:xfrm>
          <a:prstGeom prst="rect">
            <a:avLst/>
          </a:prstGeom>
          <a:noFill/>
          <a:ln w="9525">
            <a:noFill/>
          </a:ln>
        </p:spPr>
        <p:txBody>
          <a:bodyPr anchor="b"/>
          <a:lstStyle>
            <a:lvl1pPr lvl="0">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29741" name="副标题 329740"/>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fontAlgn="base"/>
            <a:r>
              <a:rPr lang="zh-CN" altLang="en-US" strike="noStrike" noProof="1" dirty="0"/>
              <a:t>单击此处编辑母版副标题样式</a:t>
            </a:r>
            <a:endParaRPr lang="zh-CN" altLang="en-US" strike="noStrike" noProof="1" dirty="0"/>
          </a:p>
        </p:txBody>
      </p:sp>
      <p:sp>
        <p:nvSpPr>
          <p:cNvPr id="329742" name="日期占位符 329741"/>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pPr fontAlgn="base"/>
            <a:endParaRPr lang="zh-CN" altLang="en-US" strike="noStrike" noProof="1" dirty="0">
              <a:latin typeface="Times New Roman" panose="02020603050405020304" pitchFamily="18" charset="0"/>
            </a:endParaRPr>
          </a:p>
        </p:txBody>
      </p:sp>
      <p:sp>
        <p:nvSpPr>
          <p:cNvPr id="329743" name="页脚占位符 329742"/>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pPr fontAlgn="base"/>
            <a:r>
              <a:rPr lang="zh-CN" altLang="en-US" strike="noStrike" noProof="1" dirty="0">
                <a:latin typeface="Tahoma" panose="020B0604030504040204" pitchFamily="34" charset="0"/>
                <a:ea typeface="宋体" panose="02010600030101010101" pitchFamily="2" charset="-122"/>
                <a:cs typeface="+mn-cs"/>
              </a:rPr>
              <a:t>An Introduction to Database System</a:t>
            </a:r>
            <a:endParaRPr lang="zh-CN" altLang="en-US" strike="noStrike" noProof="1" dirty="0"/>
          </a:p>
        </p:txBody>
      </p:sp>
      <p:sp>
        <p:nvSpPr>
          <p:cNvPr id="329744" name="灯片编号占位符 329743"/>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914400" y="63246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995738" y="6165850"/>
            <a:ext cx="4768850" cy="457200"/>
          </a:xfrm>
          <a:prstGeom prst="rect">
            <a:avLst/>
          </a:prstGeom>
          <a:noFill/>
          <a:ln w="9525">
            <a:noFill/>
          </a:ln>
        </p:spPr>
        <p:txBody>
          <a:bodyPr anchor="b"/>
          <a:lstStyle/>
          <a:p>
            <a:pPr lvl="0" fontAlgn="base"/>
            <a:r>
              <a:rPr lang="zh-CN" altLang="en-US" strike="noStrike" noProof="1" dirty="0">
                <a:latin typeface="Principals of Database System"/>
                <a:ea typeface="宋体" panose="02010600030101010101" pitchFamily="2" charset="-122"/>
                <a:cs typeface="+mn-cs"/>
              </a:rPr>
              <a:t>An Introduction to Database System</a:t>
            </a:r>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617538"/>
            <a:ext cx="1951038" cy="55149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50938" y="617538"/>
            <a:ext cx="5740009" cy="55149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914400" y="63246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995738" y="6165850"/>
            <a:ext cx="4768850" cy="457200"/>
          </a:xfrm>
          <a:prstGeom prst="rect">
            <a:avLst/>
          </a:prstGeom>
          <a:noFill/>
          <a:ln w="9525">
            <a:noFill/>
          </a:ln>
        </p:spPr>
        <p:txBody>
          <a:bodyPr anchor="b"/>
          <a:lstStyle/>
          <a:p>
            <a:pPr lvl="0" fontAlgn="base"/>
            <a:r>
              <a:rPr lang="zh-CN" altLang="en-US" strike="noStrike" noProof="1" dirty="0">
                <a:latin typeface="Principals of Database System"/>
                <a:ea typeface="宋体" panose="02010600030101010101" pitchFamily="2" charset="-122"/>
                <a:cs typeface="+mn-cs"/>
              </a:rPr>
              <a:t>An Introduction to Database System</a:t>
            </a:r>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6286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6286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内容占位符 5"/>
          <p:cNvSpPr>
            <a:spLocks noGrp="1"/>
          </p:cNvSpPr>
          <p:nvPr>
            <p:ph sz="quarter" idx="4"/>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r>
              <a:rPr lang="zh-CN" altLang="en-US" strike="noStrike" noProof="1" dirty="0">
                <a:latin typeface="Principals of Database System"/>
                <a:ea typeface="宋体" panose="02010600030101010101" pitchFamily="2" charset="-122"/>
                <a:cs typeface="+mn-cs"/>
              </a:rPr>
              <a:t>An Introduction to Database System</a:t>
            </a:r>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r>
              <a:rPr lang="zh-CN" altLang="en-US" strike="noStrike" noProof="1" dirty="0">
                <a:latin typeface="Principals of Database System"/>
                <a:ea typeface="宋体" panose="02010600030101010101" pitchFamily="2" charset="-122"/>
                <a:cs typeface="+mn-cs"/>
              </a:rPr>
              <a:t>An Introduction to Database System</a:t>
            </a:r>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914400" y="63246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995738" y="6165850"/>
            <a:ext cx="4768850" cy="457200"/>
          </a:xfrm>
          <a:prstGeom prst="rect">
            <a:avLst/>
          </a:prstGeom>
          <a:noFill/>
          <a:ln w="9525">
            <a:noFill/>
          </a:ln>
        </p:spPr>
        <p:txBody>
          <a:bodyPr anchor="b"/>
          <a:lstStyle/>
          <a:p>
            <a:pPr lvl="0" fontAlgn="base"/>
            <a:r>
              <a:rPr lang="zh-CN" altLang="en-US" strike="noStrike" noProof="1" dirty="0">
                <a:latin typeface="Principals of Database System"/>
                <a:ea typeface="宋体" panose="02010600030101010101" pitchFamily="2" charset="-122"/>
                <a:cs typeface="+mn-cs"/>
              </a:rPr>
              <a:t>An Introduction to Database System</a:t>
            </a:r>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82688" y="2017713"/>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6612" y="2017713"/>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914400" y="63246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a:xfrm>
            <a:off x="3995738" y="6165850"/>
            <a:ext cx="4768850" cy="457200"/>
          </a:xfrm>
          <a:prstGeom prst="rect">
            <a:avLst/>
          </a:prstGeom>
          <a:noFill/>
          <a:ln w="9525">
            <a:noFill/>
          </a:ln>
        </p:spPr>
        <p:txBody>
          <a:bodyPr anchor="b"/>
          <a:lstStyle/>
          <a:p>
            <a:pPr lvl="0" fontAlgn="base"/>
            <a:r>
              <a:rPr lang="zh-CN" altLang="en-US" strike="noStrike" noProof="1" dirty="0">
                <a:latin typeface="Principals of Database System"/>
                <a:ea typeface="宋体" panose="02010600030101010101" pitchFamily="2" charset="-122"/>
                <a:cs typeface="+mn-cs"/>
              </a:rPr>
              <a:t>An Introduction to Database System</a:t>
            </a:r>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914400" y="63246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a:xfrm>
            <a:off x="3995738" y="6165850"/>
            <a:ext cx="4768850" cy="457200"/>
          </a:xfrm>
          <a:prstGeom prst="rect">
            <a:avLst/>
          </a:prstGeom>
          <a:noFill/>
          <a:ln w="9525">
            <a:noFill/>
          </a:ln>
        </p:spPr>
        <p:txBody>
          <a:bodyPr anchor="b"/>
          <a:lstStyle/>
          <a:p>
            <a:pPr lvl="0" fontAlgn="base"/>
            <a:r>
              <a:rPr lang="zh-CN" altLang="en-US" strike="noStrike" noProof="1" dirty="0">
                <a:latin typeface="Principals of Database System"/>
                <a:ea typeface="宋体" panose="02010600030101010101" pitchFamily="2" charset="-122"/>
                <a:cs typeface="+mn-cs"/>
              </a:rPr>
              <a:t>An Introduction to Database System</a:t>
            </a:r>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914400" y="63246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a:xfrm>
            <a:off x="3995738" y="6165850"/>
            <a:ext cx="4768850" cy="457200"/>
          </a:xfrm>
          <a:prstGeom prst="rect">
            <a:avLst/>
          </a:prstGeom>
          <a:noFill/>
          <a:ln w="9525">
            <a:noFill/>
          </a:ln>
        </p:spPr>
        <p:txBody>
          <a:bodyPr anchor="b"/>
          <a:lstStyle/>
          <a:p>
            <a:pPr lvl="0" fontAlgn="base"/>
            <a:r>
              <a:rPr lang="zh-CN" altLang="en-US" strike="noStrike" noProof="1" dirty="0">
                <a:latin typeface="Principals of Database System"/>
                <a:ea typeface="宋体" panose="02010600030101010101" pitchFamily="2" charset="-122"/>
                <a:cs typeface="+mn-cs"/>
              </a:rPr>
              <a:t>An Introduction to Database System</a:t>
            </a:r>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914400" y="63246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a:xfrm>
            <a:off x="3995738" y="6165850"/>
            <a:ext cx="4768850" cy="457200"/>
          </a:xfrm>
          <a:prstGeom prst="rect">
            <a:avLst/>
          </a:prstGeom>
          <a:noFill/>
          <a:ln w="9525">
            <a:noFill/>
          </a:ln>
        </p:spPr>
        <p:txBody>
          <a:bodyPr anchor="b"/>
          <a:lstStyle/>
          <a:p>
            <a:pPr lvl="0" fontAlgn="base"/>
            <a:r>
              <a:rPr lang="zh-CN" altLang="en-US" strike="noStrike" noProof="1" dirty="0">
                <a:latin typeface="Principals of Database System"/>
                <a:ea typeface="宋体" panose="02010600030101010101" pitchFamily="2" charset="-122"/>
                <a:cs typeface="+mn-cs"/>
              </a:rPr>
              <a:t>An Introduction to Database System</a:t>
            </a:r>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914400" y="63246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a:xfrm>
            <a:off x="3995738" y="6165850"/>
            <a:ext cx="4768850" cy="457200"/>
          </a:xfrm>
          <a:prstGeom prst="rect">
            <a:avLst/>
          </a:prstGeom>
          <a:noFill/>
          <a:ln w="9525">
            <a:noFill/>
          </a:ln>
        </p:spPr>
        <p:txBody>
          <a:bodyPr anchor="b"/>
          <a:lstStyle/>
          <a:p>
            <a:pPr lvl="0" fontAlgn="base"/>
            <a:r>
              <a:rPr lang="zh-CN" altLang="en-US" strike="noStrike" noProof="1" dirty="0">
                <a:latin typeface="Principals of Database System"/>
                <a:ea typeface="宋体" panose="02010600030101010101" pitchFamily="2" charset="-122"/>
                <a:cs typeface="+mn-cs"/>
              </a:rPr>
              <a:t>An Introduction to Database System</a:t>
            </a:r>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914400" y="6324600"/>
            <a:ext cx="1905000" cy="457200"/>
          </a:xfrm>
          <a:prstGeom prst="rect">
            <a:avLst/>
          </a:prstGeom>
          <a:noFill/>
          <a:ln w="9525">
            <a:noFill/>
          </a:ln>
        </p:spPr>
        <p:txBody>
          <a:bodyPr anchor="b"/>
          <a:lstStyle/>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a:xfrm>
            <a:off x="3995738" y="6165850"/>
            <a:ext cx="4768850" cy="457200"/>
          </a:xfrm>
          <a:prstGeom prst="rect">
            <a:avLst/>
          </a:prstGeom>
          <a:noFill/>
          <a:ln w="9525">
            <a:noFill/>
          </a:ln>
        </p:spPr>
        <p:txBody>
          <a:bodyPr anchor="b"/>
          <a:lstStyle/>
          <a:p>
            <a:pPr lvl="0" fontAlgn="base"/>
            <a:r>
              <a:rPr lang="zh-CN" altLang="en-US" strike="noStrike" noProof="1" dirty="0">
                <a:latin typeface="Principals of Database System"/>
                <a:ea typeface="宋体" panose="02010600030101010101" pitchFamily="2" charset="-122"/>
                <a:cs typeface="+mn-cs"/>
              </a:rPr>
              <a:t>An Introduction to Database System</a:t>
            </a:r>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328705"/>
          <p:cNvSpPr/>
          <p:nvPr/>
        </p:nvSpPr>
        <p:spPr>
          <a:xfrm>
            <a:off x="417513" y="1098550"/>
            <a:ext cx="438150" cy="474663"/>
          </a:xfrm>
          <a:prstGeom prst="rect">
            <a:avLst/>
          </a:prstGeom>
          <a:solidFill>
            <a:schemeClr val="accent2"/>
          </a:solidFill>
          <a:ln w="9525">
            <a:noFill/>
          </a:ln>
        </p:spPr>
        <p:txBody>
          <a:bodyPr wrap="none" anchor="ctr"/>
          <a:p>
            <a:pPr lvl="0" algn="ctr"/>
            <a:endParaRPr lang="zh-CN" dirty="0">
              <a:latin typeface="Tahoma" panose="020B0604030504040204" pitchFamily="34" charset="0"/>
              <a:ea typeface="宋体" panose="02010600030101010101" pitchFamily="2" charset="-122"/>
            </a:endParaRPr>
          </a:p>
        </p:txBody>
      </p:sp>
      <p:sp>
        <p:nvSpPr>
          <p:cNvPr id="1027" name="矩形 328706"/>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lang="zh-CN" dirty="0">
              <a:latin typeface="Tahoma" panose="020B0604030504040204" pitchFamily="34" charset="0"/>
              <a:ea typeface="宋体" panose="02010600030101010101" pitchFamily="2" charset="-122"/>
            </a:endParaRPr>
          </a:p>
        </p:txBody>
      </p:sp>
      <p:sp>
        <p:nvSpPr>
          <p:cNvPr id="1028" name="矩形 328707"/>
          <p:cNvSpPr/>
          <p:nvPr/>
        </p:nvSpPr>
        <p:spPr>
          <a:xfrm>
            <a:off x="541338" y="1520825"/>
            <a:ext cx="422275" cy="474663"/>
          </a:xfrm>
          <a:prstGeom prst="rect">
            <a:avLst/>
          </a:prstGeom>
          <a:solidFill>
            <a:schemeClr val="folHlink"/>
          </a:solidFill>
          <a:ln w="9525">
            <a:noFill/>
          </a:ln>
        </p:spPr>
        <p:txBody>
          <a:bodyPr wrap="none" anchor="ctr"/>
          <a:p>
            <a:pPr lvl="0" algn="ctr"/>
            <a:endParaRPr lang="zh-CN" dirty="0">
              <a:latin typeface="Tahoma" panose="020B0604030504040204" pitchFamily="34" charset="0"/>
              <a:ea typeface="宋体" panose="02010600030101010101" pitchFamily="2" charset="-122"/>
            </a:endParaRPr>
          </a:p>
        </p:txBody>
      </p:sp>
      <p:sp>
        <p:nvSpPr>
          <p:cNvPr id="1029" name="矩形 328708"/>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lang="zh-CN" dirty="0">
              <a:latin typeface="Tahoma" panose="020B0604030504040204" pitchFamily="34" charset="0"/>
              <a:ea typeface="宋体" panose="02010600030101010101" pitchFamily="2" charset="-122"/>
            </a:endParaRPr>
          </a:p>
        </p:txBody>
      </p:sp>
      <p:sp>
        <p:nvSpPr>
          <p:cNvPr id="1030" name="矩形 328709"/>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lang="zh-CN" dirty="0">
              <a:latin typeface="Tahoma" panose="020B0604030504040204" pitchFamily="34" charset="0"/>
              <a:ea typeface="宋体" panose="02010600030101010101" pitchFamily="2" charset="-122"/>
            </a:endParaRPr>
          </a:p>
        </p:txBody>
      </p:sp>
      <p:sp>
        <p:nvSpPr>
          <p:cNvPr id="1031" name="矩形 328710"/>
          <p:cNvSpPr/>
          <p:nvPr/>
        </p:nvSpPr>
        <p:spPr>
          <a:xfrm>
            <a:off x="762000" y="990600"/>
            <a:ext cx="31750" cy="1052513"/>
          </a:xfrm>
          <a:prstGeom prst="rect">
            <a:avLst/>
          </a:prstGeom>
          <a:solidFill>
            <a:schemeClr val="bg2"/>
          </a:solidFill>
          <a:ln w="9525">
            <a:noFill/>
          </a:ln>
        </p:spPr>
        <p:txBody>
          <a:bodyPr wrap="none" anchor="ctr"/>
          <a:p>
            <a:pPr lvl="0" algn="ctr"/>
            <a:endParaRPr lang="zh-CN" dirty="0">
              <a:latin typeface="Tahoma" panose="020B0604030504040204" pitchFamily="34" charset="0"/>
              <a:ea typeface="宋体" panose="02010600030101010101" pitchFamily="2" charset="-122"/>
            </a:endParaRPr>
          </a:p>
        </p:txBody>
      </p:sp>
      <p:sp>
        <p:nvSpPr>
          <p:cNvPr id="1032" name="矩形 328711"/>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lang="zh-CN" dirty="0">
              <a:latin typeface="Tahoma" panose="020B0604030504040204" pitchFamily="34" charset="0"/>
              <a:ea typeface="宋体" panose="02010600030101010101" pitchFamily="2" charset="-122"/>
            </a:endParaRPr>
          </a:p>
        </p:txBody>
      </p:sp>
      <p:sp>
        <p:nvSpPr>
          <p:cNvPr id="1033" name="标题 328712"/>
          <p:cNvSpPr>
            <a:spLocks noGrp="1"/>
          </p:cNvSpPr>
          <p:nvPr>
            <p:ph type="title"/>
          </p:nvPr>
        </p:nvSpPr>
        <p:spPr>
          <a:xfrm>
            <a:off x="1150938" y="617538"/>
            <a:ext cx="7793037"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1034" name="文本占位符 328713"/>
          <p:cNvSpPr>
            <a:spLocks noGrp="1"/>
          </p:cNvSpPr>
          <p:nvPr>
            <p:ph type="body"/>
          </p:nvPr>
        </p:nvSpPr>
        <p:spPr>
          <a:xfrm>
            <a:off x="1182688" y="2017713"/>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328715" name="日期占位符 328714"/>
          <p:cNvSpPr>
            <a:spLocks noGrp="1"/>
          </p:cNvSpPr>
          <p:nvPr>
            <p:ph type="dt" sz="half" idx="2"/>
          </p:nvPr>
        </p:nvSpPr>
        <p:spPr>
          <a:xfrm>
            <a:off x="914400" y="6324600"/>
            <a:ext cx="1905000" cy="457200"/>
          </a:xfrm>
          <a:prstGeom prst="rect">
            <a:avLst/>
          </a:prstGeom>
          <a:noFill/>
          <a:ln w="9525">
            <a:noFill/>
          </a:ln>
        </p:spPr>
        <p:txBody>
          <a:bodyPr anchor="b"/>
          <a:lstStyle>
            <a:lvl1pPr>
              <a:defRPr sz="1400">
                <a:latin typeface="Tahoma" panose="020B0604030504040204" pitchFamily="34" charset="0"/>
              </a:defRPr>
            </a:lvl1p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328716" name="页脚占位符 328715"/>
          <p:cNvSpPr>
            <a:spLocks noGrp="1"/>
          </p:cNvSpPr>
          <p:nvPr>
            <p:ph type="ftr" sz="quarter" idx="3"/>
          </p:nvPr>
        </p:nvSpPr>
        <p:spPr>
          <a:xfrm>
            <a:off x="3995738" y="6165850"/>
            <a:ext cx="4768850" cy="457200"/>
          </a:xfrm>
          <a:prstGeom prst="rect">
            <a:avLst/>
          </a:prstGeom>
          <a:noFill/>
          <a:ln w="9525">
            <a:noFill/>
          </a:ln>
        </p:spPr>
        <p:txBody>
          <a:bodyPr anchor="b"/>
          <a:lstStyle>
            <a:lvl1pPr algn="ctr">
              <a:defRPr sz="1400">
                <a:solidFill>
                  <a:schemeClr val="hlink"/>
                </a:solidFill>
                <a:latin typeface="Principals of Database System"/>
              </a:defRPr>
            </a:lvl1pPr>
          </a:lstStyle>
          <a:p>
            <a:pPr lvl="0" fontAlgn="base"/>
            <a:r>
              <a:rPr lang="zh-CN" altLang="en-US" strike="noStrike" noProof="1" dirty="0">
                <a:latin typeface="Principals of Database System"/>
                <a:ea typeface="宋体" panose="02010600030101010101" pitchFamily="2" charset="-122"/>
                <a:cs typeface="+mn-cs"/>
              </a:rPr>
              <a:t>An Introduction to Database System</a:t>
            </a:r>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l" defTabSz="914400" rtl="0" eaLnBrk="1" fontAlgn="base" latinLnBrk="0" hangingPunct="1">
        <a:lnSpc>
          <a:spcPct val="100000"/>
        </a:lnSpc>
        <a:spcBef>
          <a:spcPct val="0"/>
        </a:spcBef>
        <a:spcAft>
          <a:spcPct val="0"/>
        </a:spcAft>
        <a:buNone/>
        <a:defRPr sz="36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hyperlink" Target="http://www.sunteam.com.cn/putong/yingxiao.ht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20363;11%20&#31639;&#27861;6.3%20&#24212;&#29992;&#20030;&#20363;.doc"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2.xml"/><Relationship Id="rId3" Type="http://schemas.openxmlformats.org/officeDocument/2006/relationships/image" Target="../media/image4.wmf"/><Relationship Id="rId2" Type="http://schemas.openxmlformats.org/officeDocument/2006/relationships/image" Target="../media/image3.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13314" name="矩形 330754"/>
          <p:cNvSpPr/>
          <p:nvPr/>
        </p:nvSpPr>
        <p:spPr>
          <a:xfrm>
            <a:off x="755650" y="990600"/>
            <a:ext cx="7924800" cy="2713038"/>
          </a:xfrm>
          <a:prstGeom prst="rect">
            <a:avLst/>
          </a:prstGeom>
          <a:noFill/>
          <a:ln w="9525">
            <a:noFill/>
          </a:ln>
        </p:spPr>
        <p:txBody>
          <a:bodyPr anchor="t">
            <a:spAutoFit/>
          </a:bodyPr>
          <a:p>
            <a:pPr algn="ctr"/>
            <a:r>
              <a:rPr lang="zh-CN" altLang="en-US" sz="4800" b="1" dirty="0">
                <a:latin typeface="Arial Black" panose="020B0A04020102020204" pitchFamily="34" charset="0"/>
                <a:ea typeface="隶书" panose="02010509060101010101" pitchFamily="49" charset="-122"/>
              </a:rPr>
              <a:t>数据库系统概论</a:t>
            </a:r>
            <a:endParaRPr lang="zh-CN" altLang="en-US" sz="4800" b="1" dirty="0">
              <a:latin typeface="宋体" panose="02010600030101010101" pitchFamily="2" charset="-122"/>
              <a:ea typeface="宋体" panose="02010600030101010101" pitchFamily="2" charset="-122"/>
            </a:endParaRPr>
          </a:p>
          <a:p>
            <a:pPr algn="ctr"/>
            <a:r>
              <a:rPr lang="en-US" altLang="zh-CN" sz="3600" b="1">
                <a:latin typeface="Times New Roman" panose="02020603050405020304" pitchFamily="18" charset="0"/>
                <a:ea typeface="宋体" panose="02010600030101010101" pitchFamily="2" charset="-122"/>
              </a:rPr>
              <a:t>An Introduction to Database System</a:t>
            </a:r>
            <a:endParaRPr lang="en-US" altLang="zh-CN" sz="3600" b="1">
              <a:latin typeface="Times New Roman" panose="02020603050405020304" pitchFamily="18" charset="0"/>
              <a:ea typeface="宋体" panose="02010600030101010101" pitchFamily="2" charset="-122"/>
            </a:endParaRPr>
          </a:p>
          <a:p>
            <a:pPr algn="ctr"/>
            <a:endParaRPr lang="en-US" altLang="zh-CN" sz="4400" b="1">
              <a:latin typeface="Times New Roman" panose="02020603050405020304" pitchFamily="18" charset="0"/>
              <a:ea typeface="宋体" panose="02010600030101010101" pitchFamily="2" charset="-122"/>
            </a:endParaRPr>
          </a:p>
          <a:p>
            <a:pPr algn="ctr"/>
            <a:r>
              <a:rPr lang="zh-CN" altLang="en-US" sz="4400" b="1" dirty="0">
                <a:solidFill>
                  <a:schemeClr val="tx2"/>
                </a:solidFill>
                <a:latin typeface="楷体_GB2312" pitchFamily="49" charset="-122"/>
                <a:ea typeface="楷体_GB2312" pitchFamily="49" charset="-122"/>
              </a:rPr>
              <a:t>第六章 关系数据理论</a:t>
            </a:r>
            <a:endParaRPr lang="zh-CN" altLang="en-US" sz="4400" b="1" dirty="0">
              <a:solidFill>
                <a:schemeClr val="tx2"/>
              </a:solidFill>
              <a:latin typeface="楷体_GB2312" pitchFamily="49" charset="-122"/>
              <a:ea typeface="楷体_GB2312" pitchFamily="49" charset="-122"/>
            </a:endParaRPr>
          </a:p>
        </p:txBody>
      </p:sp>
      <p:pic>
        <p:nvPicPr>
          <p:cNvPr id="13315" name="内容占位符 330755" descr="tuli">
            <a:hlinkClick r:id="rId1"/>
          </p:cNvPr>
          <p:cNvPicPr>
            <a:picLocks noGrp="1" noChangeAspect="1"/>
          </p:cNvPicPr>
          <p:nvPr>
            <p:ph idx="1"/>
          </p:nvPr>
        </p:nvPicPr>
        <p:blipFill>
          <a:blip r:embed="rId2"/>
          <a:stretch>
            <a:fillRect/>
          </a:stretch>
        </p:blipFill>
        <p:spPr>
          <a:xfrm>
            <a:off x="7524750" y="4941888"/>
            <a:ext cx="1133475" cy="1143000"/>
          </a:xfrm>
          <a:ln/>
        </p:spPr>
      </p:pic>
      <p:sp>
        <p:nvSpPr>
          <p:cNvPr id="13316" name="标题 330756"/>
          <p:cNvSpPr>
            <a:spLocks noGrp="1"/>
          </p:cNvSpPr>
          <p:nvPr>
            <p:ph type="title"/>
          </p:nvPr>
        </p:nvSpPr>
        <p:spPr>
          <a:ln/>
        </p:spPr>
        <p:txBody>
          <a:bodyPr anchor="b"/>
          <a:p>
            <a:endParaRPr lang="zh-CN" dirty="0"/>
          </a:p>
        </p:txBody>
      </p:sp>
      <p:sp>
        <p:nvSpPr>
          <p:cNvPr id="13317" name="矩形 330758"/>
          <p:cNvSpPr/>
          <p:nvPr/>
        </p:nvSpPr>
        <p:spPr>
          <a:xfrm>
            <a:off x="1835150" y="4508500"/>
            <a:ext cx="6013450" cy="944563"/>
          </a:xfrm>
          <a:prstGeom prst="rect">
            <a:avLst/>
          </a:prstGeom>
          <a:noFill/>
          <a:ln w="9525">
            <a:noFill/>
          </a:ln>
        </p:spPr>
        <p:txBody>
          <a:bodyPr anchor="t">
            <a:spAutoFit/>
          </a:bodyPr>
          <a:p>
            <a:pPr>
              <a:spcBef>
                <a:spcPct val="50000"/>
              </a:spcBef>
            </a:pPr>
            <a:r>
              <a:rPr lang="zh-CN" altLang="en-US" sz="3200" b="1" dirty="0">
                <a:latin typeface="Tahoma" panose="020B0604030504040204" pitchFamily="34" charset="0"/>
                <a:ea typeface="仿宋_GB2312" pitchFamily="49" charset="-122"/>
              </a:rPr>
              <a:t>信息工程学院软件工程教研室</a:t>
            </a:r>
            <a:br>
              <a:rPr lang="zh-CN" altLang="en-US" sz="3200" b="1" dirty="0">
                <a:latin typeface="Times-Roman"/>
                <a:ea typeface="仿宋_GB2312" pitchFamily="49" charset="-122"/>
              </a:rPr>
            </a:br>
            <a:endParaRPr lang="zh-CN" altLang="en-US" b="1" dirty="0">
              <a:latin typeface="Times New Roman" panose="02020603050405020304" pitchFamily="18" charset="0"/>
              <a:ea typeface="宋体" panose="02010600030101010101" pitchFamily="2" charset="-122"/>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23554" name="标题 519169"/>
          <p:cNvSpPr>
            <a:spLocks noGrp="1"/>
          </p:cNvSpPr>
          <p:nvPr>
            <p:ph type="title"/>
          </p:nvPr>
        </p:nvSpPr>
        <p:spPr>
          <a:ln/>
        </p:spPr>
        <p:txBody>
          <a:bodyPr anchor="b"/>
          <a:p>
            <a:r>
              <a:rPr lang="zh-CN" altLang="en-US" dirty="0"/>
              <a:t>模式的分解（续）</a:t>
            </a:r>
            <a:endParaRPr lang="zh-CN" altLang="en-US"/>
          </a:p>
        </p:txBody>
      </p:sp>
      <p:sp>
        <p:nvSpPr>
          <p:cNvPr id="23555" name="文本占位符 519170"/>
          <p:cNvSpPr>
            <a:spLocks noGrp="1"/>
          </p:cNvSpPr>
          <p:nvPr>
            <p:ph idx="1"/>
          </p:nvPr>
        </p:nvSpPr>
        <p:spPr>
          <a:ln/>
        </p:spPr>
        <p:txBody>
          <a:bodyPr anchor="t"/>
          <a:p>
            <a:pPr algn="just">
              <a:lnSpc>
                <a:spcPct val="160000"/>
              </a:lnSpc>
              <a:buNone/>
            </a:pPr>
            <a:r>
              <a:rPr lang="en-US" altLang="zh-CN" sz="2800" dirty="0"/>
              <a:t>	</a:t>
            </a:r>
            <a:r>
              <a:rPr lang="zh-CN" altLang="en-US" sz="2800" dirty="0"/>
              <a:t>分解后的数据库</a:t>
            </a:r>
            <a:r>
              <a:rPr lang="zh-CN" altLang="en-US" sz="2800" dirty="0">
                <a:solidFill>
                  <a:schemeClr val="accent2"/>
                </a:solidFill>
              </a:rPr>
              <a:t>丢失了许多信息</a:t>
            </a:r>
            <a:endParaRPr lang="zh-CN" altLang="en-US" sz="2800" dirty="0"/>
          </a:p>
          <a:p>
            <a:pPr algn="just">
              <a:lnSpc>
                <a:spcPct val="160000"/>
              </a:lnSpc>
              <a:buNone/>
            </a:pPr>
            <a:r>
              <a:rPr lang="zh-CN" altLang="en-US" sz="2800" dirty="0"/>
              <a:t>   例如无法查询</a:t>
            </a:r>
            <a:r>
              <a:rPr lang="en-US" altLang="zh-CN" sz="2800" dirty="0"/>
              <a:t>96001</a:t>
            </a:r>
            <a:r>
              <a:rPr lang="zh-CN" altLang="en-US" sz="2800" dirty="0"/>
              <a:t>学生所在系或所在宿舍。    如果分解后的关系可以通过自然连接恢复为原来的关系，那么这种分解就没有</a:t>
            </a:r>
            <a:r>
              <a:rPr lang="zh-CN" altLang="en-US" sz="2800" dirty="0">
                <a:solidFill>
                  <a:schemeClr val="accent2"/>
                </a:solidFill>
              </a:rPr>
              <a:t>丢失信息</a:t>
            </a:r>
            <a:endParaRPr lang="zh-CN" altLang="en-US" sz="2800" dirty="0"/>
          </a:p>
          <a:p>
            <a:pPr algn="just">
              <a:lnSpc>
                <a:spcPct val="160000"/>
              </a:lnSpc>
              <a:buNone/>
            </a:pP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24578" name="标题 520193"/>
          <p:cNvSpPr>
            <a:spLocks noGrp="1"/>
          </p:cNvSpPr>
          <p:nvPr>
            <p:ph type="title"/>
          </p:nvPr>
        </p:nvSpPr>
        <p:spPr>
          <a:ln/>
        </p:spPr>
        <p:txBody>
          <a:bodyPr anchor="b"/>
          <a:p>
            <a:r>
              <a:rPr lang="zh-CN" altLang="en-US" dirty="0"/>
              <a:t>模式的分解（续）</a:t>
            </a:r>
            <a:endParaRPr lang="zh-CN" altLang="en-US"/>
          </a:p>
        </p:txBody>
      </p:sp>
      <p:sp>
        <p:nvSpPr>
          <p:cNvPr id="24579" name="文本占位符 520194"/>
          <p:cNvSpPr>
            <a:spLocks noGrp="1"/>
          </p:cNvSpPr>
          <p:nvPr>
            <p:ph idx="1"/>
          </p:nvPr>
        </p:nvSpPr>
        <p:spPr>
          <a:xfrm>
            <a:off x="381000" y="1981200"/>
            <a:ext cx="8534400" cy="4114800"/>
          </a:xfrm>
          <a:ln/>
        </p:spPr>
        <p:txBody>
          <a:bodyPr anchor="t"/>
          <a:p>
            <a:pPr lvl="1" algn="just">
              <a:lnSpc>
                <a:spcPct val="90000"/>
              </a:lnSpc>
              <a:buNone/>
            </a:pPr>
            <a:r>
              <a:rPr lang="en-US" altLang="zh-CN" sz="2000" dirty="0"/>
              <a:t>2.  SL</a:t>
            </a:r>
            <a:r>
              <a:rPr lang="zh-CN" altLang="en-US" sz="2000" dirty="0"/>
              <a:t>分解为下面二个关系模式：</a:t>
            </a:r>
            <a:endParaRPr lang="zh-CN" altLang="en-US" sz="2000" dirty="0"/>
          </a:p>
          <a:p>
            <a:pPr lvl="1" algn="just">
              <a:lnSpc>
                <a:spcPct val="90000"/>
              </a:lnSpc>
              <a:buNone/>
            </a:pPr>
            <a:r>
              <a:rPr lang="zh-CN" altLang="en-US" sz="2000" dirty="0"/>
              <a:t>               </a:t>
            </a:r>
            <a:r>
              <a:rPr lang="en-US" altLang="zh-CN" sz="2000" err="1"/>
              <a:t>NL(Sno, Sloc</a:t>
            </a:r>
            <a:r>
              <a:rPr lang="en-US" altLang="zh-CN" sz="2000"/>
              <a:t>)</a:t>
            </a:r>
            <a:endParaRPr lang="en-US" altLang="zh-CN" sz="2000"/>
          </a:p>
          <a:p>
            <a:pPr lvl="1" algn="just">
              <a:lnSpc>
                <a:spcPct val="90000"/>
              </a:lnSpc>
              <a:buNone/>
            </a:pPr>
            <a:r>
              <a:rPr lang="en-US" altLang="zh-CN" sz="2000" err="1"/>
              <a:t>               DL(Sdept, Sloc</a:t>
            </a:r>
            <a:r>
              <a:rPr lang="en-US" altLang="zh-CN" sz="2000"/>
              <a:t>)</a:t>
            </a:r>
            <a:endParaRPr lang="en-US" altLang="zh-CN" sz="2000"/>
          </a:p>
          <a:p>
            <a:pPr lvl="1" algn="just">
              <a:lnSpc>
                <a:spcPct val="90000"/>
              </a:lnSpc>
              <a:buNone/>
            </a:pPr>
            <a:r>
              <a:rPr lang="zh-CN" altLang="en-US" sz="2000" dirty="0"/>
              <a:t>分解后的关系为：</a:t>
            </a:r>
            <a:endParaRPr lang="zh-CN" altLang="en-US" sz="2000" dirty="0"/>
          </a:p>
          <a:p>
            <a:pPr lvl="1" algn="just">
              <a:lnSpc>
                <a:spcPct val="90000"/>
              </a:lnSpc>
              <a:buNone/>
            </a:pPr>
            <a:r>
              <a:rPr lang="zh-CN" altLang="en-US" sz="2000" dirty="0"/>
              <a:t> </a:t>
            </a:r>
            <a:r>
              <a:rPr lang="en-US" altLang="zh-CN" sz="1800"/>
              <a:t>NL ────────────       DL ────────────</a:t>
            </a:r>
            <a:endParaRPr lang="en-US" altLang="zh-CN" sz="1800"/>
          </a:p>
          <a:p>
            <a:pPr lvl="1" algn="just">
              <a:lnSpc>
                <a:spcPct val="90000"/>
              </a:lnSpc>
              <a:buNone/>
            </a:pPr>
            <a:r>
              <a:rPr lang="en-US" altLang="zh-CN" sz="2000" err="1"/>
              <a:t>               Sno        Sloc                         Sdept      Sloc</a:t>
            </a:r>
            <a:endParaRPr lang="en-US" altLang="zh-CN" sz="2000"/>
          </a:p>
          <a:p>
            <a:pPr lvl="1" algn="just">
              <a:lnSpc>
                <a:spcPct val="90000"/>
              </a:lnSpc>
              <a:buNone/>
            </a:pPr>
            <a:r>
              <a:rPr lang="en-US" altLang="zh-CN" sz="2000"/>
              <a:t>          </a:t>
            </a:r>
            <a:r>
              <a:rPr lang="en-US" altLang="zh-CN" sz="1800"/>
              <a:t>────────────         ────────────</a:t>
            </a:r>
            <a:endParaRPr lang="en-US" altLang="zh-CN" sz="1800"/>
          </a:p>
          <a:p>
            <a:pPr lvl="1" algn="just">
              <a:lnSpc>
                <a:spcPct val="90000"/>
              </a:lnSpc>
              <a:buNone/>
            </a:pPr>
            <a:r>
              <a:rPr lang="en-US" altLang="zh-CN" sz="2000"/>
              <a:t>              96001        A                    	CS         A</a:t>
            </a:r>
            <a:endParaRPr lang="en-US" altLang="zh-CN" sz="2000"/>
          </a:p>
          <a:p>
            <a:pPr lvl="1" algn="just">
              <a:lnSpc>
                <a:spcPct val="90000"/>
              </a:lnSpc>
              <a:buNone/>
            </a:pPr>
            <a:r>
              <a:rPr lang="en-US" altLang="zh-CN" sz="2000"/>
              <a:t>              96002        B                     	 IS         B</a:t>
            </a:r>
            <a:endParaRPr lang="en-US" altLang="zh-CN" sz="2000"/>
          </a:p>
          <a:p>
            <a:pPr lvl="1" algn="just">
              <a:lnSpc>
                <a:spcPct val="90000"/>
              </a:lnSpc>
              <a:buNone/>
            </a:pPr>
            <a:r>
              <a:rPr lang="en-US" altLang="zh-CN" sz="2000"/>
              <a:t>              96003        C                       	MA        C</a:t>
            </a:r>
            <a:endParaRPr lang="en-US" altLang="zh-CN" sz="2000"/>
          </a:p>
          <a:p>
            <a:pPr lvl="1" algn="just">
              <a:lnSpc>
                <a:spcPct val="90000"/>
              </a:lnSpc>
              <a:buNone/>
            </a:pPr>
            <a:r>
              <a:rPr lang="en-US" altLang="zh-CN" sz="2000"/>
              <a:t>              96004        B                     	PH         B</a:t>
            </a:r>
            <a:endParaRPr lang="en-US" altLang="zh-CN" sz="2000"/>
          </a:p>
          <a:p>
            <a:pPr lvl="1" algn="just">
              <a:lnSpc>
                <a:spcPct val="90000"/>
              </a:lnSpc>
              <a:buNone/>
            </a:pPr>
            <a:r>
              <a:rPr lang="en-US" altLang="zh-CN" sz="2000"/>
              <a:t>              96006        B                          ────────────</a:t>
            </a:r>
            <a:endParaRPr lang="en-US" altLang="zh-CN" sz="2000"/>
          </a:p>
          <a:p>
            <a:pPr lvl="1" algn="just">
              <a:lnSpc>
                <a:spcPct val="90000"/>
              </a:lnSpc>
              <a:buNone/>
            </a:pPr>
            <a:r>
              <a:rPr lang="en-US" altLang="zh-CN" sz="2000"/>
              <a:t>          ────────── </a:t>
            </a:r>
            <a:endParaRPr lang="en-US" altLang="zh-CN" sz="2000"/>
          </a:p>
        </p:txBody>
      </p:sp>
      <p:sp>
        <p:nvSpPr>
          <p:cNvPr id="24580" name="直接连接符 520195"/>
          <p:cNvSpPr/>
          <p:nvPr/>
        </p:nvSpPr>
        <p:spPr>
          <a:xfrm>
            <a:off x="2971800" y="3505200"/>
            <a:ext cx="0" cy="2667000"/>
          </a:xfrm>
          <a:prstGeom prst="line">
            <a:avLst/>
          </a:prstGeom>
          <a:ln w="28575" cap="flat" cmpd="sng">
            <a:solidFill>
              <a:schemeClr val="tx1"/>
            </a:solidFill>
            <a:prstDash val="solid"/>
            <a:round/>
            <a:headEnd type="none" w="med" len="med"/>
            <a:tailEnd type="none" w="med" len="med"/>
          </a:ln>
        </p:spPr>
      </p:sp>
      <p:sp>
        <p:nvSpPr>
          <p:cNvPr id="24581" name="直接连接符 520196"/>
          <p:cNvSpPr/>
          <p:nvPr/>
        </p:nvSpPr>
        <p:spPr>
          <a:xfrm>
            <a:off x="6553200" y="3505200"/>
            <a:ext cx="0" cy="2362200"/>
          </a:xfrm>
          <a:prstGeom prst="line">
            <a:avLst/>
          </a:prstGeom>
          <a:ln w="28575" cap="flat" cmpd="sng">
            <a:solidFill>
              <a:schemeClr val="tx1"/>
            </a:solidFill>
            <a:prstDash val="solid"/>
            <a:round/>
            <a:headEnd type="none" w="med" len="med"/>
            <a:tailEnd type="none" w="med" len="med"/>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25602" name="标题 521217"/>
          <p:cNvSpPr>
            <a:spLocks noGrp="1"/>
          </p:cNvSpPr>
          <p:nvPr>
            <p:ph type="title"/>
          </p:nvPr>
        </p:nvSpPr>
        <p:spPr>
          <a:ln/>
        </p:spPr>
        <p:txBody>
          <a:bodyPr anchor="b"/>
          <a:p>
            <a:r>
              <a:rPr lang="zh-CN" altLang="en-US" dirty="0"/>
              <a:t>模式的分解（续）</a:t>
            </a:r>
            <a:endParaRPr lang="zh-CN" altLang="en-US"/>
          </a:p>
        </p:txBody>
      </p:sp>
      <p:sp>
        <p:nvSpPr>
          <p:cNvPr id="25603" name="文本占位符 521218"/>
          <p:cNvSpPr>
            <a:spLocks noGrp="1"/>
          </p:cNvSpPr>
          <p:nvPr>
            <p:ph idx="1"/>
          </p:nvPr>
        </p:nvSpPr>
        <p:spPr>
          <a:xfrm>
            <a:off x="990600" y="1828800"/>
            <a:ext cx="7772400" cy="4114800"/>
          </a:xfrm>
          <a:ln/>
        </p:spPr>
        <p:txBody>
          <a:bodyPr anchor="t"/>
          <a:p>
            <a:pPr algn="just">
              <a:lnSpc>
                <a:spcPct val="90000"/>
              </a:lnSpc>
              <a:buNone/>
            </a:pPr>
            <a:r>
              <a:rPr lang="en-US" altLang="zh-CN" sz="2400"/>
              <a:t>NL      DL</a:t>
            </a:r>
            <a:endParaRPr lang="en-US" altLang="zh-CN" sz="2400"/>
          </a:p>
          <a:p>
            <a:pPr algn="just">
              <a:lnSpc>
                <a:spcPct val="90000"/>
              </a:lnSpc>
              <a:buNone/>
            </a:pPr>
            <a:r>
              <a:rPr lang="en-US" altLang="zh-CN" sz="2400"/>
              <a:t>              ─────────────   </a:t>
            </a:r>
            <a:endParaRPr lang="en-US" altLang="zh-CN" sz="2400"/>
          </a:p>
          <a:p>
            <a:pPr algn="just">
              <a:lnSpc>
                <a:spcPct val="90000"/>
              </a:lnSpc>
              <a:buNone/>
            </a:pPr>
            <a:r>
              <a:rPr lang="en-US" altLang="zh-CN" sz="2400" err="1"/>
              <a:t>                   Sno       Sloc         Sdept</a:t>
            </a:r>
            <a:r>
              <a:rPr lang="en-US" altLang="zh-CN" sz="2400"/>
              <a:t>   </a:t>
            </a:r>
            <a:endParaRPr lang="en-US" altLang="zh-CN" sz="2400"/>
          </a:p>
          <a:p>
            <a:pPr algn="just">
              <a:lnSpc>
                <a:spcPct val="90000"/>
              </a:lnSpc>
              <a:buNone/>
            </a:pPr>
            <a:r>
              <a:rPr lang="en-US" altLang="zh-CN" sz="2400"/>
              <a:t>              ─────────────</a:t>
            </a:r>
            <a:endParaRPr lang="en-US" altLang="zh-CN" sz="2400"/>
          </a:p>
          <a:p>
            <a:pPr algn="just">
              <a:lnSpc>
                <a:spcPct val="90000"/>
              </a:lnSpc>
              <a:buNone/>
            </a:pPr>
            <a:r>
              <a:rPr lang="en-US" altLang="zh-CN" sz="2400"/>
              <a:t>                  96001       A            CS     </a:t>
            </a:r>
            <a:endParaRPr lang="en-US" altLang="zh-CN" sz="2400"/>
          </a:p>
          <a:p>
            <a:pPr algn="just">
              <a:lnSpc>
                <a:spcPct val="90000"/>
              </a:lnSpc>
              <a:buNone/>
            </a:pPr>
            <a:r>
              <a:rPr lang="en-US" altLang="zh-CN" sz="2400"/>
              <a:t>                  96002       B            IS     </a:t>
            </a:r>
            <a:endParaRPr lang="en-US" altLang="zh-CN" sz="2400"/>
          </a:p>
          <a:p>
            <a:pPr algn="just">
              <a:lnSpc>
                <a:spcPct val="90000"/>
              </a:lnSpc>
              <a:buNone/>
            </a:pPr>
            <a:r>
              <a:rPr lang="en-US" altLang="zh-CN" sz="2400"/>
              <a:t>                  96002       B            PH     </a:t>
            </a:r>
            <a:endParaRPr lang="en-US" altLang="zh-CN" sz="2400"/>
          </a:p>
          <a:p>
            <a:pPr algn="just">
              <a:lnSpc>
                <a:spcPct val="90000"/>
              </a:lnSpc>
              <a:buNone/>
            </a:pPr>
            <a:r>
              <a:rPr lang="en-US" altLang="zh-CN" sz="2400"/>
              <a:t>                  96003       C            MA     </a:t>
            </a:r>
            <a:endParaRPr lang="en-US" altLang="zh-CN" sz="2400"/>
          </a:p>
          <a:p>
            <a:pPr algn="just">
              <a:lnSpc>
                <a:spcPct val="90000"/>
              </a:lnSpc>
              <a:buNone/>
            </a:pPr>
            <a:r>
              <a:rPr lang="en-US" altLang="zh-CN" sz="2400"/>
              <a:t>                  96004       B            IS</a:t>
            </a:r>
            <a:endParaRPr lang="en-US" altLang="zh-CN" sz="2400"/>
          </a:p>
          <a:p>
            <a:pPr algn="just">
              <a:lnSpc>
                <a:spcPct val="90000"/>
              </a:lnSpc>
              <a:buNone/>
            </a:pPr>
            <a:r>
              <a:rPr lang="en-US" altLang="zh-CN" sz="2400"/>
              <a:t>                  96004       B            PH              </a:t>
            </a:r>
            <a:endParaRPr lang="en-US" altLang="zh-CN" sz="2400"/>
          </a:p>
          <a:p>
            <a:pPr algn="just">
              <a:lnSpc>
                <a:spcPct val="90000"/>
              </a:lnSpc>
              <a:buNone/>
            </a:pPr>
            <a:r>
              <a:rPr lang="en-US" altLang="zh-CN" sz="2400"/>
              <a:t>                  96006       B            IS     </a:t>
            </a:r>
            <a:endParaRPr lang="en-US" altLang="zh-CN" sz="2400"/>
          </a:p>
          <a:p>
            <a:pPr algn="just">
              <a:lnSpc>
                <a:spcPct val="90000"/>
              </a:lnSpc>
              <a:buNone/>
            </a:pPr>
            <a:r>
              <a:rPr lang="en-US" altLang="zh-CN" sz="2400"/>
              <a:t>                  96006       B            PH     </a:t>
            </a:r>
            <a:endParaRPr lang="en-US" altLang="zh-CN" sz="2400"/>
          </a:p>
          <a:p>
            <a:pPr algn="just">
              <a:lnSpc>
                <a:spcPct val="90000"/>
              </a:lnSpc>
              <a:buNone/>
            </a:pPr>
            <a:endParaRPr lang="en-US" altLang="zh-CN" sz="2400"/>
          </a:p>
        </p:txBody>
      </p:sp>
      <p:sp>
        <p:nvSpPr>
          <p:cNvPr id="25604" name="直接连接符 521219"/>
          <p:cNvSpPr/>
          <p:nvPr/>
        </p:nvSpPr>
        <p:spPr>
          <a:xfrm>
            <a:off x="3810000" y="2438400"/>
            <a:ext cx="0" cy="4038600"/>
          </a:xfrm>
          <a:prstGeom prst="line">
            <a:avLst/>
          </a:prstGeom>
          <a:ln w="28575" cap="flat" cmpd="sng">
            <a:solidFill>
              <a:schemeClr val="tx1"/>
            </a:solidFill>
            <a:prstDash val="solid"/>
            <a:round/>
            <a:headEnd type="none" w="med" len="med"/>
            <a:tailEnd type="none" w="med" len="med"/>
          </a:ln>
        </p:spPr>
      </p:sp>
      <p:sp>
        <p:nvSpPr>
          <p:cNvPr id="25605" name="直接连接符 521220"/>
          <p:cNvSpPr/>
          <p:nvPr/>
        </p:nvSpPr>
        <p:spPr>
          <a:xfrm>
            <a:off x="4953000" y="2438400"/>
            <a:ext cx="0" cy="4038600"/>
          </a:xfrm>
          <a:prstGeom prst="line">
            <a:avLst/>
          </a:prstGeom>
          <a:ln w="28575" cap="flat" cmpd="sng">
            <a:solidFill>
              <a:schemeClr val="tx1"/>
            </a:solidFill>
            <a:prstDash val="solid"/>
            <a:round/>
            <a:headEnd type="none" w="med" len="med"/>
            <a:tailEnd type="none" w="med" len="med"/>
          </a:ln>
        </p:spPr>
      </p:sp>
      <p:sp>
        <p:nvSpPr>
          <p:cNvPr id="25606" name="流程图: 对照 521221"/>
          <p:cNvSpPr/>
          <p:nvPr/>
        </p:nvSpPr>
        <p:spPr>
          <a:xfrm rot="5400000">
            <a:off x="1657350" y="1924050"/>
            <a:ext cx="114300" cy="228600"/>
          </a:xfrm>
          <a:prstGeom prst="flowChartCollate">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26626" name="标题 522241"/>
          <p:cNvSpPr>
            <a:spLocks noGrp="1"/>
          </p:cNvSpPr>
          <p:nvPr>
            <p:ph type="title"/>
          </p:nvPr>
        </p:nvSpPr>
        <p:spPr>
          <a:ln/>
        </p:spPr>
        <p:txBody>
          <a:bodyPr anchor="b"/>
          <a:p>
            <a:r>
              <a:rPr lang="zh-CN" altLang="en-US" dirty="0"/>
              <a:t>模式的分解（续）</a:t>
            </a:r>
            <a:endParaRPr lang="zh-CN" altLang="en-US"/>
          </a:p>
        </p:txBody>
      </p:sp>
      <p:sp>
        <p:nvSpPr>
          <p:cNvPr id="26627" name="文本占位符 522242"/>
          <p:cNvSpPr>
            <a:spLocks noGrp="1"/>
          </p:cNvSpPr>
          <p:nvPr>
            <p:ph idx="1"/>
          </p:nvPr>
        </p:nvSpPr>
        <p:spPr>
          <a:xfrm>
            <a:off x="914400" y="1828800"/>
            <a:ext cx="7772400" cy="4114800"/>
          </a:xfrm>
          <a:ln/>
        </p:spPr>
        <p:txBody>
          <a:bodyPr anchor="t"/>
          <a:p>
            <a:pPr>
              <a:buNone/>
            </a:pPr>
            <a:r>
              <a:rPr lang="en-US" altLang="zh-CN" dirty="0"/>
              <a:t>	NL   DL</a:t>
            </a:r>
            <a:r>
              <a:rPr lang="zh-CN" altLang="en-US" dirty="0"/>
              <a:t>比原来的</a:t>
            </a:r>
            <a:r>
              <a:rPr lang="en-US" altLang="zh-CN" dirty="0"/>
              <a:t>SL</a:t>
            </a:r>
            <a:r>
              <a:rPr lang="zh-CN" altLang="en-US" dirty="0"/>
              <a:t>关系多了</a:t>
            </a:r>
            <a:r>
              <a:rPr lang="en-US" altLang="zh-CN" dirty="0"/>
              <a:t>3</a:t>
            </a:r>
            <a:r>
              <a:rPr lang="zh-CN" altLang="en-US" dirty="0"/>
              <a:t>个元组</a:t>
            </a:r>
            <a:endParaRPr lang="zh-CN" altLang="en-US" dirty="0"/>
          </a:p>
          <a:p>
            <a:pPr>
              <a:buNone/>
            </a:pPr>
            <a:r>
              <a:rPr lang="zh-CN" altLang="en-US"/>
              <a:t>   </a:t>
            </a:r>
            <a:r>
              <a:rPr lang="zh-CN" altLang="en-US" sz="2800" dirty="0"/>
              <a:t>无法知道</a:t>
            </a:r>
            <a:r>
              <a:rPr lang="en-US" altLang="zh-CN" sz="2800"/>
              <a:t>96002</a:t>
            </a:r>
            <a:r>
              <a:rPr lang="zh-CN" altLang="en-US" sz="2800"/>
              <a:t>、</a:t>
            </a:r>
            <a:r>
              <a:rPr lang="en-US" altLang="zh-CN" sz="2800"/>
              <a:t>96004</a:t>
            </a:r>
            <a:r>
              <a:rPr lang="zh-CN" altLang="en-US" sz="2800"/>
              <a:t>、</a:t>
            </a:r>
            <a:r>
              <a:rPr lang="en-US" altLang="zh-CN" sz="2800"/>
              <a:t>96006</a:t>
            </a:r>
            <a:endParaRPr lang="en-US" altLang="zh-CN" sz="2800"/>
          </a:p>
          <a:p>
            <a:pPr>
              <a:buNone/>
            </a:pPr>
            <a:r>
              <a:rPr lang="en-US" altLang="zh-CN" sz="2800" dirty="0"/>
              <a:t>   </a:t>
            </a:r>
            <a:r>
              <a:rPr lang="zh-CN" altLang="en-US" sz="2800" dirty="0"/>
              <a:t>究竟是哪个系的学生</a:t>
            </a:r>
            <a:endParaRPr lang="zh-CN" altLang="en-US" sz="2800" dirty="0"/>
          </a:p>
          <a:p>
            <a:pPr>
              <a:buNone/>
            </a:pPr>
            <a:endParaRPr lang="zh-CN" altLang="en-US" sz="2800" dirty="0"/>
          </a:p>
          <a:p>
            <a:pPr>
              <a:buNone/>
            </a:pPr>
            <a:r>
              <a:rPr lang="zh-CN" altLang="en-US" b="1" dirty="0"/>
              <a:t>   </a:t>
            </a:r>
            <a:r>
              <a:rPr lang="zh-CN" altLang="en-US" dirty="0">
                <a:solidFill>
                  <a:schemeClr val="accent2"/>
                </a:solidFill>
              </a:rPr>
              <a:t>元组增加了，信息丢失了</a:t>
            </a:r>
            <a:endParaRPr lang="zh-CN" altLang="en-US" sz="2800" dirty="0"/>
          </a:p>
          <a:p>
            <a:endParaRPr lang="zh-CN" altLang="en-US" dirty="0"/>
          </a:p>
        </p:txBody>
      </p:sp>
      <p:sp>
        <p:nvSpPr>
          <p:cNvPr id="26628" name="流程图: 对照 522243"/>
          <p:cNvSpPr/>
          <p:nvPr/>
        </p:nvSpPr>
        <p:spPr>
          <a:xfrm rot="5400000">
            <a:off x="1943100" y="1943100"/>
            <a:ext cx="228600" cy="304800"/>
          </a:xfrm>
          <a:prstGeom prst="flowChartCollate">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27650" name="标题 523265"/>
          <p:cNvSpPr>
            <a:spLocks noGrp="1"/>
          </p:cNvSpPr>
          <p:nvPr>
            <p:ph type="title"/>
          </p:nvPr>
        </p:nvSpPr>
        <p:spPr>
          <a:ln/>
        </p:spPr>
        <p:txBody>
          <a:bodyPr anchor="b"/>
          <a:p>
            <a:r>
              <a:rPr lang="zh-CN" altLang="en-US" sz="4000" dirty="0"/>
              <a:t>第三种分解方法</a:t>
            </a:r>
            <a:endParaRPr lang="zh-CN" altLang="en-US" sz="4000"/>
          </a:p>
        </p:txBody>
      </p:sp>
      <p:sp>
        <p:nvSpPr>
          <p:cNvPr id="27651" name="文本占位符 523266"/>
          <p:cNvSpPr>
            <a:spLocks noGrp="1"/>
          </p:cNvSpPr>
          <p:nvPr>
            <p:ph idx="1"/>
          </p:nvPr>
        </p:nvSpPr>
        <p:spPr>
          <a:ln/>
        </p:spPr>
        <p:txBody>
          <a:bodyPr anchor="t"/>
          <a:p>
            <a:pPr lvl="1">
              <a:buNone/>
            </a:pPr>
            <a:r>
              <a:rPr lang="en-US" altLang="zh-CN" sz="3200"/>
              <a:t>3. </a:t>
            </a:r>
            <a:r>
              <a:rPr lang="zh-CN" altLang="en-US" sz="2400" dirty="0"/>
              <a:t>将</a:t>
            </a:r>
            <a:r>
              <a:rPr lang="en-US" altLang="zh-CN" sz="2400" dirty="0"/>
              <a:t>SL</a:t>
            </a:r>
            <a:r>
              <a:rPr lang="zh-CN" altLang="en-US" sz="2400" dirty="0"/>
              <a:t>分解为下面二个关系模式：</a:t>
            </a:r>
            <a:endParaRPr lang="zh-CN" altLang="en-US" sz="2400" dirty="0"/>
          </a:p>
          <a:p>
            <a:pPr>
              <a:buNone/>
            </a:pPr>
            <a:r>
              <a:rPr lang="zh-CN" altLang="en-US" sz="2800" dirty="0"/>
              <a:t>               </a:t>
            </a:r>
            <a:r>
              <a:rPr lang="en-US" altLang="zh-CN" sz="2800" err="1"/>
              <a:t>ND(Sno, Sdept</a:t>
            </a:r>
            <a:r>
              <a:rPr lang="en-US" altLang="zh-CN" sz="2800"/>
              <a:t>)</a:t>
            </a:r>
            <a:endParaRPr lang="en-US" altLang="zh-CN" sz="2800"/>
          </a:p>
          <a:p>
            <a:pPr>
              <a:buNone/>
            </a:pPr>
            <a:r>
              <a:rPr lang="en-US" altLang="zh-CN" sz="2800" err="1"/>
              <a:t>               NL(Sno, Sloc</a:t>
            </a:r>
            <a:r>
              <a:rPr lang="en-US" altLang="zh-CN" sz="2800"/>
              <a:t>)</a:t>
            </a:r>
            <a:endParaRPr lang="en-US" altLang="zh-CN" sz="2800"/>
          </a:p>
          <a:p>
            <a:pPr>
              <a:buNone/>
            </a:pPr>
            <a:r>
              <a:rPr lang="en-US" altLang="zh-CN" sz="2800" dirty="0"/>
              <a:t>    </a:t>
            </a:r>
            <a:r>
              <a:rPr lang="zh-CN" altLang="en-US" sz="2800" dirty="0"/>
              <a:t>分解后的关系为：</a:t>
            </a:r>
            <a:endParaRPr lang="zh-CN" altLang="en-US" sz="2800" dirty="0"/>
          </a:p>
          <a:p>
            <a:pPr>
              <a:buNone/>
            </a:pPr>
            <a:r>
              <a:rPr lang="zh-CN" altLang="en-US" sz="2800" dirty="0"/>
              <a:t>       </a:t>
            </a: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28674" name="标题 524289"/>
          <p:cNvSpPr>
            <a:spLocks noGrp="1"/>
          </p:cNvSpPr>
          <p:nvPr>
            <p:ph type="title"/>
          </p:nvPr>
        </p:nvSpPr>
        <p:spPr>
          <a:ln/>
        </p:spPr>
        <p:txBody>
          <a:bodyPr anchor="b"/>
          <a:p>
            <a:r>
              <a:rPr lang="zh-CN" altLang="en-US" dirty="0"/>
              <a:t>模式的分解（续）</a:t>
            </a:r>
            <a:endParaRPr lang="zh-CN" altLang="en-US"/>
          </a:p>
        </p:txBody>
      </p:sp>
      <p:sp>
        <p:nvSpPr>
          <p:cNvPr id="28675" name="文本占位符 524290"/>
          <p:cNvSpPr>
            <a:spLocks noGrp="1"/>
          </p:cNvSpPr>
          <p:nvPr>
            <p:ph idx="1"/>
          </p:nvPr>
        </p:nvSpPr>
        <p:spPr>
          <a:xfrm>
            <a:off x="762000" y="1905000"/>
            <a:ext cx="7772400" cy="4114800"/>
          </a:xfrm>
          <a:ln/>
        </p:spPr>
        <p:txBody>
          <a:bodyPr anchor="t"/>
          <a:p>
            <a:pPr>
              <a:buNone/>
            </a:pPr>
            <a:r>
              <a:rPr lang="en-US" altLang="zh-CN" sz="2000"/>
              <a:t>ND ────────────       NL ──────────</a:t>
            </a:r>
            <a:endParaRPr lang="en-US" altLang="zh-CN" sz="2000"/>
          </a:p>
          <a:p>
            <a:pPr>
              <a:buNone/>
            </a:pPr>
            <a:r>
              <a:rPr lang="en-US" altLang="zh-CN" sz="2400" err="1"/>
              <a:t>               Sno        Sdept                Sno       Sloc</a:t>
            </a:r>
            <a:r>
              <a:rPr lang="en-US" altLang="zh-CN" sz="2400"/>
              <a:t>     </a:t>
            </a:r>
            <a:endParaRPr lang="en-US" altLang="zh-CN" sz="2400"/>
          </a:p>
          <a:p>
            <a:pPr>
              <a:buNone/>
            </a:pPr>
            <a:r>
              <a:rPr lang="en-US" altLang="zh-CN" sz="2400"/>
              <a:t>       </a:t>
            </a:r>
            <a:r>
              <a:rPr lang="en-US" altLang="zh-CN" sz="2000"/>
              <a:t>────────────        ──────────</a:t>
            </a:r>
            <a:endParaRPr lang="en-US" altLang="zh-CN" sz="2000"/>
          </a:p>
          <a:p>
            <a:pPr>
              <a:buNone/>
            </a:pPr>
            <a:r>
              <a:rPr lang="en-US" altLang="zh-CN" sz="2400"/>
              <a:t>              96001        CS                 96001       A       </a:t>
            </a:r>
            <a:endParaRPr lang="en-US" altLang="zh-CN" sz="2400"/>
          </a:p>
          <a:p>
            <a:pPr>
              <a:buNone/>
            </a:pPr>
            <a:r>
              <a:rPr lang="en-US" altLang="zh-CN" sz="2400"/>
              <a:t>              96002        IS                  96002       B       </a:t>
            </a:r>
            <a:endParaRPr lang="en-US" altLang="zh-CN" sz="2400"/>
          </a:p>
          <a:p>
            <a:pPr>
              <a:buNone/>
            </a:pPr>
            <a:r>
              <a:rPr lang="en-US" altLang="zh-CN" sz="2400"/>
              <a:t>              96003        MA                 96003       C       </a:t>
            </a:r>
            <a:endParaRPr lang="en-US" altLang="zh-CN" sz="2400"/>
          </a:p>
          <a:p>
            <a:pPr>
              <a:buNone/>
            </a:pPr>
            <a:r>
              <a:rPr lang="en-US" altLang="zh-CN" sz="2400"/>
              <a:t>              96004        IS                  96004       B       </a:t>
            </a:r>
            <a:endParaRPr lang="en-US" altLang="zh-CN" sz="2400"/>
          </a:p>
          <a:p>
            <a:pPr>
              <a:buNone/>
            </a:pPr>
            <a:r>
              <a:rPr lang="en-US" altLang="zh-CN" sz="2400"/>
              <a:t>              96006        PH                 96006       B       </a:t>
            </a:r>
            <a:endParaRPr lang="en-US" altLang="zh-CN" sz="2400"/>
          </a:p>
          <a:p>
            <a:pPr>
              <a:buNone/>
            </a:pPr>
            <a:r>
              <a:rPr lang="en-US" altLang="zh-CN" sz="2400"/>
              <a:t>       </a:t>
            </a:r>
            <a:r>
              <a:rPr lang="en-US" altLang="zh-CN" sz="2000"/>
              <a:t>────────────       ───────────</a:t>
            </a:r>
            <a:endParaRPr lang="en-US" altLang="zh-CN" sz="2000"/>
          </a:p>
          <a:p>
            <a:endParaRPr lang="en-US" altLang="zh-CN" sz="2800"/>
          </a:p>
        </p:txBody>
      </p:sp>
      <p:sp>
        <p:nvSpPr>
          <p:cNvPr id="28676" name="直接连接符 524291"/>
          <p:cNvSpPr/>
          <p:nvPr/>
        </p:nvSpPr>
        <p:spPr>
          <a:xfrm>
            <a:off x="3200400" y="2057400"/>
            <a:ext cx="0" cy="3505200"/>
          </a:xfrm>
          <a:prstGeom prst="line">
            <a:avLst/>
          </a:prstGeom>
          <a:ln w="28575" cap="flat" cmpd="sng">
            <a:solidFill>
              <a:schemeClr val="tx1"/>
            </a:solidFill>
            <a:prstDash val="solid"/>
            <a:round/>
            <a:headEnd type="none" w="med" len="med"/>
            <a:tailEnd type="none" w="med" len="med"/>
          </a:ln>
        </p:spPr>
      </p:sp>
      <p:sp>
        <p:nvSpPr>
          <p:cNvPr id="28677" name="直接连接符 524292"/>
          <p:cNvSpPr/>
          <p:nvPr/>
        </p:nvSpPr>
        <p:spPr>
          <a:xfrm>
            <a:off x="6858000" y="2057400"/>
            <a:ext cx="0" cy="3505200"/>
          </a:xfrm>
          <a:prstGeom prst="line">
            <a:avLst/>
          </a:prstGeom>
          <a:ln w="28575" cap="flat" cmpd="sng">
            <a:solidFill>
              <a:schemeClr val="tx1"/>
            </a:solidFill>
            <a:prstDash val="solid"/>
            <a:round/>
            <a:headEnd type="none" w="med" len="med"/>
            <a:tailEnd type="none" w="med" len="med"/>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29698" name="标题 525313"/>
          <p:cNvSpPr>
            <a:spLocks noGrp="1"/>
          </p:cNvSpPr>
          <p:nvPr>
            <p:ph type="title"/>
          </p:nvPr>
        </p:nvSpPr>
        <p:spPr>
          <a:ln/>
        </p:spPr>
        <p:txBody>
          <a:bodyPr anchor="b"/>
          <a:p>
            <a:r>
              <a:rPr lang="zh-CN" altLang="en-US" dirty="0"/>
              <a:t>模式的分解（续）</a:t>
            </a:r>
            <a:endParaRPr lang="zh-CN" altLang="en-US"/>
          </a:p>
        </p:txBody>
      </p:sp>
      <p:sp>
        <p:nvSpPr>
          <p:cNvPr id="29699" name="文本占位符 525314"/>
          <p:cNvSpPr>
            <a:spLocks noGrp="1"/>
          </p:cNvSpPr>
          <p:nvPr>
            <p:ph idx="1"/>
          </p:nvPr>
        </p:nvSpPr>
        <p:spPr>
          <a:ln/>
        </p:spPr>
        <p:txBody>
          <a:bodyPr anchor="t"/>
          <a:p>
            <a:pPr>
              <a:lnSpc>
                <a:spcPct val="90000"/>
              </a:lnSpc>
              <a:buNone/>
            </a:pPr>
            <a:r>
              <a:rPr lang="en-US" altLang="zh-CN" sz="2400"/>
              <a:t> ND     NL </a:t>
            </a:r>
            <a:endParaRPr lang="en-US" altLang="zh-CN" sz="2400"/>
          </a:p>
          <a:p>
            <a:pPr>
              <a:lnSpc>
                <a:spcPct val="90000"/>
              </a:lnSpc>
              <a:buNone/>
            </a:pPr>
            <a:r>
              <a:rPr lang="en-US" altLang="zh-CN" sz="2400"/>
              <a:t>             ──────────────</a:t>
            </a:r>
            <a:endParaRPr lang="en-US" altLang="zh-CN" sz="2400"/>
          </a:p>
          <a:p>
            <a:pPr>
              <a:lnSpc>
                <a:spcPct val="90000"/>
              </a:lnSpc>
              <a:buNone/>
            </a:pPr>
            <a:r>
              <a:rPr lang="en-US" altLang="zh-CN" sz="2400" err="1"/>
              <a:t>                  Sno        Sdept      Sloc</a:t>
            </a:r>
            <a:endParaRPr lang="en-US" altLang="zh-CN" sz="2400"/>
          </a:p>
          <a:p>
            <a:pPr>
              <a:lnSpc>
                <a:spcPct val="90000"/>
              </a:lnSpc>
              <a:buNone/>
            </a:pPr>
            <a:r>
              <a:rPr lang="en-US" altLang="zh-CN" sz="2400"/>
              <a:t>             ──────────────</a:t>
            </a:r>
            <a:endParaRPr lang="en-US" altLang="zh-CN" sz="2400"/>
          </a:p>
          <a:p>
            <a:pPr>
              <a:lnSpc>
                <a:spcPct val="90000"/>
              </a:lnSpc>
              <a:buNone/>
            </a:pPr>
            <a:r>
              <a:rPr lang="en-US" altLang="zh-CN" sz="2400"/>
              <a:t>                 </a:t>
            </a:r>
            <a:r>
              <a:rPr lang="en-US" altLang="zh-CN" sz="2000"/>
              <a:t>96001        CS              A</a:t>
            </a:r>
            <a:endParaRPr lang="en-US" altLang="zh-CN" sz="2000"/>
          </a:p>
          <a:p>
            <a:pPr>
              <a:lnSpc>
                <a:spcPct val="90000"/>
              </a:lnSpc>
              <a:buNone/>
            </a:pPr>
            <a:r>
              <a:rPr lang="en-US" altLang="zh-CN" sz="2000"/>
              <a:t>                     96002        IS              B</a:t>
            </a:r>
            <a:endParaRPr lang="en-US" altLang="zh-CN" sz="2000"/>
          </a:p>
          <a:p>
            <a:pPr>
              <a:lnSpc>
                <a:spcPct val="90000"/>
              </a:lnSpc>
              <a:buNone/>
            </a:pPr>
            <a:r>
              <a:rPr lang="en-US" altLang="zh-CN" sz="2000"/>
              <a:t>                     96003        MA            C</a:t>
            </a:r>
            <a:endParaRPr lang="en-US" altLang="zh-CN" sz="2000"/>
          </a:p>
          <a:p>
            <a:pPr>
              <a:lnSpc>
                <a:spcPct val="90000"/>
              </a:lnSpc>
              <a:buNone/>
            </a:pPr>
            <a:r>
              <a:rPr lang="en-US" altLang="zh-CN" sz="2000"/>
              <a:t>                     96004        CS             A</a:t>
            </a:r>
            <a:endParaRPr lang="en-US" altLang="zh-CN" sz="2000"/>
          </a:p>
          <a:p>
            <a:pPr>
              <a:lnSpc>
                <a:spcPct val="90000"/>
              </a:lnSpc>
              <a:buNone/>
            </a:pPr>
            <a:r>
              <a:rPr lang="en-US" altLang="zh-CN" sz="2000"/>
              <a:t>                     96006        PH             B</a:t>
            </a:r>
            <a:endParaRPr lang="en-US" altLang="zh-CN" sz="2000"/>
          </a:p>
          <a:p>
            <a:pPr>
              <a:lnSpc>
                <a:spcPct val="90000"/>
              </a:lnSpc>
              <a:buNone/>
            </a:pPr>
            <a:r>
              <a:rPr lang="en-US" altLang="zh-CN" sz="2400"/>
              <a:t>             ──────────────</a:t>
            </a:r>
            <a:endParaRPr lang="en-US" altLang="zh-CN" sz="2400"/>
          </a:p>
          <a:p>
            <a:pPr>
              <a:lnSpc>
                <a:spcPct val="90000"/>
              </a:lnSpc>
              <a:buNone/>
            </a:pPr>
            <a:r>
              <a:rPr lang="zh-CN" altLang="en-US" sz="2400" dirty="0"/>
              <a:t>与</a:t>
            </a:r>
            <a:r>
              <a:rPr lang="en-US" altLang="zh-CN" sz="2400" dirty="0"/>
              <a:t>SL</a:t>
            </a:r>
            <a:r>
              <a:rPr lang="zh-CN" altLang="en-US" sz="2400" dirty="0"/>
              <a:t>关系一样，因此没有丢失信息</a:t>
            </a:r>
            <a:endParaRPr lang="zh-CN" altLang="en-US" sz="2400"/>
          </a:p>
        </p:txBody>
      </p:sp>
      <p:sp>
        <p:nvSpPr>
          <p:cNvPr id="29700" name="流程图: 对照 525315"/>
          <p:cNvSpPr/>
          <p:nvPr/>
        </p:nvSpPr>
        <p:spPr>
          <a:xfrm rot="5400000">
            <a:off x="1946275" y="2022475"/>
            <a:ext cx="228600" cy="304800"/>
          </a:xfrm>
          <a:prstGeom prst="flowChartCollate">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30722" name="标题 526337"/>
          <p:cNvSpPr>
            <a:spLocks noGrp="1"/>
          </p:cNvSpPr>
          <p:nvPr>
            <p:ph type="title"/>
          </p:nvPr>
        </p:nvSpPr>
        <p:spPr>
          <a:ln/>
        </p:spPr>
        <p:txBody>
          <a:bodyPr anchor="b"/>
          <a:p>
            <a:r>
              <a:rPr lang="zh-CN" altLang="en-US" sz="3200" dirty="0"/>
              <a:t>具有无损连接性的模式分解</a:t>
            </a:r>
            <a:endParaRPr lang="zh-CN" altLang="en-US" sz="3200"/>
          </a:p>
        </p:txBody>
      </p:sp>
      <p:sp>
        <p:nvSpPr>
          <p:cNvPr id="30723" name="文本占位符 526338"/>
          <p:cNvSpPr>
            <a:spLocks noGrp="1"/>
          </p:cNvSpPr>
          <p:nvPr>
            <p:ph idx="1"/>
          </p:nvPr>
        </p:nvSpPr>
        <p:spPr>
          <a:ln/>
        </p:spPr>
        <p:txBody>
          <a:bodyPr anchor="t"/>
          <a:p>
            <a:pPr>
              <a:lnSpc>
                <a:spcPct val="120000"/>
              </a:lnSpc>
            </a:pPr>
            <a:r>
              <a:rPr lang="zh-CN" altLang="en-US" sz="2400" dirty="0"/>
              <a:t>关系模式</a:t>
            </a:r>
            <a:r>
              <a:rPr lang="en-US" altLang="zh-CN" sz="2400" dirty="0"/>
              <a:t>R&lt;U,F&gt;</a:t>
            </a:r>
            <a:r>
              <a:rPr lang="zh-CN" altLang="en-US" sz="2400" dirty="0"/>
              <a:t>的一个分解 </a:t>
            </a:r>
            <a:r>
              <a:rPr lang="en-US" altLang="zh-CN" i="1"/>
              <a:t>ρ</a:t>
            </a:r>
            <a:r>
              <a:rPr lang="en-US" altLang="zh-CN" sz="2000"/>
              <a:t>={ R</a:t>
            </a:r>
            <a:r>
              <a:rPr lang="en-US" altLang="zh-CN" sz="2000" baseline="-25000"/>
              <a:t>1</a:t>
            </a:r>
            <a:r>
              <a:rPr lang="en-US" altLang="zh-CN" sz="2000"/>
              <a:t>&lt;U</a:t>
            </a:r>
            <a:r>
              <a:rPr lang="en-US" altLang="zh-CN" sz="2000" baseline="-25000"/>
              <a:t>1</a:t>
            </a:r>
            <a:r>
              <a:rPr lang="en-US" altLang="zh-CN" sz="2000"/>
              <a:t>,F</a:t>
            </a:r>
            <a:r>
              <a:rPr lang="en-US" altLang="zh-CN" sz="2000" baseline="-25000"/>
              <a:t>1</a:t>
            </a:r>
            <a:r>
              <a:rPr lang="en-US" altLang="zh-CN" sz="2000"/>
              <a:t>&gt;</a:t>
            </a:r>
            <a:r>
              <a:rPr lang="zh-CN" altLang="en-US" sz="2000"/>
              <a:t>，</a:t>
            </a:r>
            <a:r>
              <a:rPr lang="en-US" altLang="zh-CN" sz="2000"/>
              <a:t>R</a:t>
            </a:r>
            <a:r>
              <a:rPr lang="en-US" altLang="zh-CN" sz="2000" baseline="-25000"/>
              <a:t>2</a:t>
            </a:r>
            <a:r>
              <a:rPr lang="en-US" altLang="zh-CN" sz="2000"/>
              <a:t>&lt;U</a:t>
            </a:r>
            <a:r>
              <a:rPr lang="en-US" altLang="zh-CN" sz="2000" baseline="-25000"/>
              <a:t>2</a:t>
            </a:r>
            <a:r>
              <a:rPr lang="en-US" altLang="zh-CN" sz="2000"/>
              <a:t>,F</a:t>
            </a:r>
            <a:r>
              <a:rPr lang="en-US" altLang="zh-CN" sz="2000" baseline="-25000"/>
              <a:t>2</a:t>
            </a:r>
            <a:r>
              <a:rPr lang="en-US" altLang="zh-CN" sz="2000"/>
              <a:t>&gt;</a:t>
            </a:r>
            <a:r>
              <a:rPr lang="zh-CN" altLang="en-US" sz="2000"/>
              <a:t>， </a:t>
            </a:r>
            <a:r>
              <a:rPr lang="en-US" altLang="zh-CN" sz="2000">
                <a:latin typeface="Times New Roman" panose="02020603050405020304" pitchFamily="18" charset="0"/>
              </a:rPr>
              <a:t>…</a:t>
            </a:r>
            <a:r>
              <a:rPr lang="zh-CN" altLang="en-US" sz="2000" err="1"/>
              <a:t>，</a:t>
            </a:r>
            <a:r>
              <a:rPr lang="en-US" altLang="zh-CN" sz="2000" err="1"/>
              <a:t>R</a:t>
            </a:r>
            <a:r>
              <a:rPr lang="en-US" altLang="zh-CN" sz="2000" baseline="-25000" err="1"/>
              <a:t>n</a:t>
            </a:r>
            <a:r>
              <a:rPr lang="en-US" altLang="zh-CN" sz="2000"/>
              <a:t>&lt;U</a:t>
            </a:r>
            <a:r>
              <a:rPr lang="en-US" altLang="zh-CN" sz="2000" baseline="-25000"/>
              <a:t>n</a:t>
            </a:r>
            <a:r>
              <a:rPr lang="en-US" altLang="zh-CN" sz="2000"/>
              <a:t>,F</a:t>
            </a:r>
            <a:r>
              <a:rPr lang="en-US" altLang="zh-CN" sz="2000" baseline="-25000"/>
              <a:t>n</a:t>
            </a:r>
            <a:r>
              <a:rPr lang="en-US" altLang="zh-CN" sz="2000"/>
              <a:t>&gt;}</a:t>
            </a:r>
            <a:endParaRPr lang="en-US" altLang="zh-CN" sz="2000"/>
          </a:p>
          <a:p>
            <a:pPr>
              <a:lnSpc>
                <a:spcPct val="180000"/>
              </a:lnSpc>
              <a:buNone/>
            </a:pPr>
            <a:r>
              <a:rPr lang="zh-CN" altLang="en-US" sz="2400"/>
              <a:t>若</a:t>
            </a:r>
            <a:r>
              <a:rPr lang="en-US" altLang="zh-CN" sz="2400"/>
              <a:t>R</a:t>
            </a:r>
            <a:r>
              <a:rPr lang="zh-CN" altLang="en-US" sz="2400"/>
              <a:t>与</a:t>
            </a:r>
            <a:r>
              <a:rPr lang="en-US" altLang="zh-CN" sz="2400"/>
              <a:t>R1</a:t>
            </a:r>
            <a:r>
              <a:rPr lang="zh-CN" altLang="en-US" sz="2400"/>
              <a:t>、</a:t>
            </a:r>
            <a:r>
              <a:rPr lang="en-US" altLang="zh-CN" sz="2400"/>
              <a:t>R2</a:t>
            </a:r>
            <a:r>
              <a:rPr lang="zh-CN" altLang="en-US" sz="2400"/>
              <a:t>、</a:t>
            </a:r>
            <a:r>
              <a:rPr lang="en-US" altLang="zh-CN" sz="2400">
                <a:latin typeface="Times New Roman" panose="02020603050405020304" pitchFamily="18" charset="0"/>
              </a:rPr>
              <a:t>…</a:t>
            </a:r>
            <a:r>
              <a:rPr lang="zh-CN" altLang="en-US" sz="2400" err="1"/>
              <a:t>、</a:t>
            </a:r>
            <a:r>
              <a:rPr lang="en-US" altLang="zh-CN" sz="2400" err="1"/>
              <a:t>Rn</a:t>
            </a:r>
            <a:r>
              <a:rPr lang="zh-CN" altLang="en-US" sz="2400" dirty="0"/>
              <a:t>自然连接的结果相等，则称关系</a:t>
            </a:r>
            <a:endParaRPr lang="zh-CN" altLang="en-US" sz="2400" dirty="0"/>
          </a:p>
          <a:p>
            <a:pPr>
              <a:lnSpc>
                <a:spcPct val="180000"/>
              </a:lnSpc>
              <a:buNone/>
            </a:pPr>
            <a:r>
              <a:rPr lang="zh-CN" altLang="en-US" sz="2400" dirty="0"/>
              <a:t>模式</a:t>
            </a:r>
            <a:r>
              <a:rPr lang="en-US" altLang="zh-CN" sz="2400" dirty="0"/>
              <a:t>R</a:t>
            </a:r>
            <a:r>
              <a:rPr lang="zh-CN" altLang="en-US" sz="2400" dirty="0"/>
              <a:t>的这个分解</a:t>
            </a:r>
            <a:r>
              <a:rPr lang="en-US" altLang="zh-CN" sz="2800" i="1"/>
              <a:t>ρ</a:t>
            </a:r>
            <a:r>
              <a:rPr lang="zh-CN" altLang="en-US" sz="2400" dirty="0"/>
              <a:t>具有无损连接性（</a:t>
            </a:r>
            <a:r>
              <a:rPr lang="en-US" altLang="zh-CN" sz="2400"/>
              <a:t>Lossless join</a:t>
            </a:r>
            <a:r>
              <a:rPr lang="zh-CN" altLang="en-US" sz="2400"/>
              <a:t>）</a:t>
            </a:r>
            <a:endParaRPr lang="zh-CN" altLang="en-US" sz="2400"/>
          </a:p>
          <a:p>
            <a:pPr>
              <a:lnSpc>
                <a:spcPct val="120000"/>
              </a:lnSpc>
            </a:pPr>
            <a:r>
              <a:rPr lang="zh-CN" altLang="en-US" sz="2400" dirty="0"/>
              <a:t>具有无损连接性的分解保证不丢失信息</a:t>
            </a:r>
            <a:endParaRPr lang="zh-CN" altLang="en-US" sz="2400" dirty="0"/>
          </a:p>
          <a:p>
            <a:pPr>
              <a:lnSpc>
                <a:spcPct val="120000"/>
              </a:lnSpc>
            </a:pPr>
            <a:r>
              <a:rPr lang="zh-CN" altLang="en-US" sz="2400" dirty="0"/>
              <a:t>无损连接性不一定能解决插入异常、删除异常、修改复杂、数据冗余等问题</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31746" name="标题 527361"/>
          <p:cNvSpPr>
            <a:spLocks noGrp="1"/>
          </p:cNvSpPr>
          <p:nvPr>
            <p:ph type="title"/>
          </p:nvPr>
        </p:nvSpPr>
        <p:spPr>
          <a:ln/>
        </p:spPr>
        <p:txBody>
          <a:bodyPr anchor="b"/>
          <a:p>
            <a:r>
              <a:rPr lang="zh-CN" altLang="en-US" dirty="0"/>
              <a:t>模式的分解（续）</a:t>
            </a:r>
            <a:endParaRPr lang="zh-CN" altLang="en-US"/>
          </a:p>
        </p:txBody>
      </p:sp>
      <p:sp>
        <p:nvSpPr>
          <p:cNvPr id="31747" name="文本占位符 527362"/>
          <p:cNvSpPr>
            <a:spLocks noGrp="1"/>
          </p:cNvSpPr>
          <p:nvPr>
            <p:ph idx="1"/>
          </p:nvPr>
        </p:nvSpPr>
        <p:spPr>
          <a:xfrm>
            <a:off x="1219200" y="2057400"/>
            <a:ext cx="7772400" cy="4114800"/>
          </a:xfrm>
          <a:ln/>
        </p:spPr>
        <p:txBody>
          <a:bodyPr anchor="t"/>
          <a:p>
            <a:pPr>
              <a:lnSpc>
                <a:spcPct val="110000"/>
              </a:lnSpc>
              <a:buNone/>
            </a:pPr>
            <a:r>
              <a:rPr lang="en-US" altLang="zh-CN" sz="2400" dirty="0"/>
              <a:t>  </a:t>
            </a:r>
            <a:r>
              <a:rPr lang="zh-CN" altLang="en-US" sz="2800" dirty="0"/>
              <a:t>第三种分解方法具有无损连接性</a:t>
            </a:r>
            <a:endParaRPr lang="zh-CN" altLang="en-US" sz="2800" dirty="0"/>
          </a:p>
          <a:p>
            <a:pPr>
              <a:lnSpc>
                <a:spcPct val="110000"/>
              </a:lnSpc>
              <a:buNone/>
            </a:pPr>
            <a:r>
              <a:rPr lang="zh-CN" altLang="en-US" sz="2400" dirty="0"/>
              <a:t>  </a:t>
            </a:r>
            <a:r>
              <a:rPr lang="zh-CN" altLang="en-US" sz="2800" dirty="0"/>
              <a:t>问题</a:t>
            </a:r>
            <a:r>
              <a:rPr lang="en-US" altLang="zh-CN" sz="2800"/>
              <a:t>:</a:t>
            </a:r>
            <a:endParaRPr lang="en-US" altLang="zh-CN" sz="2800"/>
          </a:p>
          <a:p>
            <a:pPr>
              <a:lnSpc>
                <a:spcPct val="110000"/>
              </a:lnSpc>
              <a:buNone/>
            </a:pPr>
            <a:r>
              <a:rPr lang="en-US" altLang="zh-CN" sz="2800" dirty="0"/>
              <a:t>  </a:t>
            </a:r>
            <a:r>
              <a:rPr lang="zh-CN" altLang="en-US" sz="2800" dirty="0"/>
              <a:t>这种分解方法没有保持原关系中的函数依赖</a:t>
            </a:r>
            <a:endParaRPr lang="zh-CN" altLang="en-US" sz="2800" dirty="0"/>
          </a:p>
          <a:p>
            <a:pPr>
              <a:lnSpc>
                <a:spcPct val="110000"/>
              </a:lnSpc>
              <a:buNone/>
            </a:pPr>
            <a:r>
              <a:rPr lang="zh-CN" altLang="en-US" sz="2800" dirty="0"/>
              <a:t>   </a:t>
            </a:r>
            <a:r>
              <a:rPr lang="en-US" altLang="zh-CN" sz="2800" dirty="0"/>
              <a:t>SL</a:t>
            </a:r>
            <a:r>
              <a:rPr lang="zh-CN" altLang="en-US" sz="2800" dirty="0"/>
              <a:t>中的函数依赖</a:t>
            </a:r>
            <a:r>
              <a:rPr lang="en-US" altLang="zh-CN" sz="2800" err="1"/>
              <a:t>Sdept→Sloc</a:t>
            </a:r>
            <a:endParaRPr lang="en-US" altLang="zh-CN" sz="2800"/>
          </a:p>
          <a:p>
            <a:pPr>
              <a:lnSpc>
                <a:spcPct val="110000"/>
              </a:lnSpc>
              <a:buNone/>
            </a:pPr>
            <a:r>
              <a:rPr lang="en-US" altLang="zh-CN" sz="2800" dirty="0"/>
              <a:t>   </a:t>
            </a:r>
            <a:r>
              <a:rPr lang="zh-CN" altLang="en-US" sz="2800" dirty="0"/>
              <a:t>没有投影到关系模式</a:t>
            </a:r>
            <a:r>
              <a:rPr lang="en-US" altLang="zh-CN" sz="2800"/>
              <a:t>ND</a:t>
            </a:r>
            <a:r>
              <a:rPr lang="zh-CN" altLang="en-US" sz="2800"/>
              <a:t>、</a:t>
            </a:r>
            <a:r>
              <a:rPr lang="en-US" altLang="zh-CN" sz="2800"/>
              <a:t>NL</a:t>
            </a:r>
            <a:r>
              <a:rPr lang="zh-CN" altLang="en-US" sz="2800"/>
              <a:t>上</a:t>
            </a:r>
            <a:endParaRPr lang="zh-CN" altLang="en-US" sz="2800"/>
          </a:p>
          <a:p>
            <a:pPr>
              <a:lnSpc>
                <a:spcPct val="110000"/>
              </a:lnSpc>
              <a:buNone/>
            </a:pPr>
            <a:r>
              <a:rPr lang="zh-CN" altLang="en-US" sz="2800"/>
              <a:t>            </a:t>
            </a:r>
            <a:endParaRPr lang="zh-CN" altLang="en-US" sz="2800"/>
          </a:p>
          <a:p>
            <a:pPr>
              <a:lnSpc>
                <a:spcPct val="110000"/>
              </a:lnSpc>
              <a:buNone/>
            </a:pPr>
            <a:r>
              <a:rPr lang="zh-CN" altLang="en-US" sz="2400"/>
              <a:t> </a:t>
            </a: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ea typeface="宋体" panose="02010600030101010101" pitchFamily="2" charset="-122"/>
              </a:rPr>
              <a:t>An Introduction to Database System</a:t>
            </a:r>
            <a:endParaRPr lang="zh-CN" altLang="en-US" sz="1400" dirty="0">
              <a:solidFill>
                <a:schemeClr val="hlink"/>
              </a:solidFill>
              <a:latin typeface="Principals of Database System"/>
              <a:ea typeface="宋体" panose="02010600030101010101" pitchFamily="2" charset="-122"/>
            </a:endParaRPr>
          </a:p>
        </p:txBody>
      </p:sp>
      <p:sp>
        <p:nvSpPr>
          <p:cNvPr id="32770" name="标题 444417"/>
          <p:cNvSpPr>
            <a:spLocks noGrp="1"/>
          </p:cNvSpPr>
          <p:nvPr>
            <p:ph type="title"/>
          </p:nvPr>
        </p:nvSpPr>
        <p:spPr>
          <a:xfrm>
            <a:off x="1116013" y="620713"/>
            <a:ext cx="7793037" cy="1143000"/>
          </a:xfrm>
          <a:ln/>
        </p:spPr>
        <p:txBody>
          <a:bodyPr vert="horz" wrap="square" lIns="91440" tIns="45720" rIns="91440" bIns="45720" anchor="ctr"/>
          <a:p>
            <a:r>
              <a:rPr lang="en-US" altLang="zh-CN" sz="3200" b="0" dirty="0"/>
              <a:t>6.6 </a:t>
            </a:r>
            <a:r>
              <a:rPr lang="zh-CN" altLang="en-US" sz="3200" b="0" dirty="0"/>
              <a:t>模式分解</a:t>
            </a:r>
            <a:endParaRPr lang="zh-CN" altLang="en-US" sz="3200" b="0" dirty="0"/>
          </a:p>
        </p:txBody>
      </p:sp>
      <p:sp>
        <p:nvSpPr>
          <p:cNvPr id="32771" name="文本占位符 444418"/>
          <p:cNvSpPr>
            <a:spLocks noGrp="1"/>
          </p:cNvSpPr>
          <p:nvPr>
            <p:ph type="body" sz="half"/>
          </p:nvPr>
        </p:nvSpPr>
        <p:spPr>
          <a:xfrm>
            <a:off x="611188" y="1773238"/>
            <a:ext cx="8153400" cy="4191000"/>
          </a:xfrm>
          <a:ln/>
        </p:spPr>
        <p:txBody>
          <a:bodyPr vert="horz" wrap="square" lIns="91440" tIns="45720" rIns="91440" bIns="45720"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marL="0" lvl="0" indent="0">
              <a:lnSpc>
                <a:spcPct val="110000"/>
              </a:lnSpc>
              <a:spcBef>
                <a:spcPct val="0"/>
              </a:spcBef>
              <a:spcAft>
                <a:spcPct val="20000"/>
              </a:spcAft>
            </a:pPr>
            <a:r>
              <a:rPr lang="zh-CN" altLang="en-US" sz="2800" dirty="0">
                <a:solidFill>
                  <a:srgbClr val="FF0000"/>
                </a:solidFill>
                <a:latin typeface="Times New Roman" panose="02020603050405020304" pitchFamily="18" charset="0"/>
              </a:rPr>
              <a:t>算法</a:t>
            </a:r>
            <a:r>
              <a:rPr lang="en-US" altLang="zh-CN" sz="2800" dirty="0">
                <a:solidFill>
                  <a:srgbClr val="FF0000"/>
                </a:solidFill>
                <a:latin typeface="Times New Roman" panose="02020603050405020304" pitchFamily="18" charset="0"/>
              </a:rPr>
              <a:t>6.3 </a:t>
            </a:r>
            <a:r>
              <a:rPr lang="zh-CN" altLang="en-US" sz="2800" dirty="0">
                <a:solidFill>
                  <a:srgbClr val="FF0000"/>
                </a:solidFill>
                <a:latin typeface="Times New Roman" panose="02020603050405020304" pitchFamily="18" charset="0"/>
              </a:rPr>
              <a:t>无损联接分解的测试。</a:t>
            </a:r>
            <a:endParaRPr lang="zh-CN" altLang="en-US" sz="2800">
              <a:solidFill>
                <a:srgbClr val="FF0000"/>
              </a:solidFill>
              <a:latin typeface="Times New Roman" panose="02020603050405020304" pitchFamily="18" charset="0"/>
            </a:endParaRPr>
          </a:p>
          <a:p>
            <a:pPr marL="440055" lvl="1" indent="4445">
              <a:lnSpc>
                <a:spcPct val="110000"/>
              </a:lnSpc>
              <a:spcBef>
                <a:spcPct val="0"/>
              </a:spcBef>
              <a:spcAft>
                <a:spcPct val="20000"/>
              </a:spcAft>
              <a:buClr>
                <a:schemeClr val="folHlink"/>
              </a:buClr>
              <a:buSzPct val="60000"/>
              <a:buFont typeface="Wingdings" panose="05000000000000000000" pitchFamily="2" charset="2"/>
              <a:buNone/>
            </a:pPr>
            <a:r>
              <a:rPr lang="zh-CN" altLang="en-US" sz="1800" dirty="0">
                <a:solidFill>
                  <a:srgbClr val="FF0000"/>
                </a:solidFill>
                <a:latin typeface="Times New Roman" panose="02020603050405020304" pitchFamily="18" charset="0"/>
              </a:rPr>
              <a:t>输人</a:t>
            </a:r>
            <a:r>
              <a:rPr lang="en-US" altLang="zh-CN" sz="1800">
                <a:solidFill>
                  <a:srgbClr val="FF0000"/>
                </a:solidFill>
                <a:latin typeface="Times New Roman" panose="02020603050405020304" pitchFamily="18" charset="0"/>
              </a:rPr>
              <a:t>:</a:t>
            </a:r>
            <a:r>
              <a:rPr lang="en-US" altLang="zh-CN" sz="1800" dirty="0">
                <a:solidFill>
                  <a:srgbClr val="000000"/>
                </a:solidFill>
                <a:latin typeface="Times New Roman" panose="02020603050405020304" pitchFamily="18" charset="0"/>
              </a:rPr>
              <a:t> </a:t>
            </a:r>
            <a:r>
              <a:rPr lang="zh-CN" altLang="en-US" sz="1800" dirty="0">
                <a:solidFill>
                  <a:srgbClr val="000000"/>
                </a:solidFill>
                <a:latin typeface="Times New Roman" panose="02020603050405020304" pitchFamily="18" charset="0"/>
              </a:rPr>
              <a:t>关系模式 </a:t>
            </a:r>
            <a:r>
              <a:rPr lang="en-US" altLang="zh-CN" sz="1800">
                <a:solidFill>
                  <a:srgbClr val="000000"/>
                </a:solidFill>
                <a:latin typeface="Times New Roman" panose="02020603050405020304" pitchFamily="18" charset="0"/>
              </a:rPr>
              <a:t>R=A</a:t>
            </a:r>
            <a:r>
              <a:rPr lang="en-US" altLang="zh-CN" sz="1800" baseline="-25000">
                <a:solidFill>
                  <a:srgbClr val="FF0000"/>
                </a:solidFill>
                <a:latin typeface="Times New Roman" panose="02020603050405020304" pitchFamily="18" charset="0"/>
              </a:rPr>
              <a:t>1</a:t>
            </a:r>
            <a:r>
              <a:rPr lang="en-US" altLang="zh-CN" sz="1800" err="1">
                <a:solidFill>
                  <a:srgbClr val="000000"/>
                </a:solidFill>
                <a:latin typeface="Times New Roman" panose="02020603050405020304" pitchFamily="18" charset="0"/>
              </a:rPr>
              <a:t>…A</a:t>
            </a:r>
            <a:r>
              <a:rPr lang="en-US" altLang="zh-CN" sz="1800" baseline="-25000" err="1">
                <a:solidFill>
                  <a:srgbClr val="FF0000"/>
                </a:solidFill>
                <a:latin typeface="Times New Roman" panose="02020603050405020304" pitchFamily="18" charset="0"/>
              </a:rPr>
              <a:t>n</a:t>
            </a:r>
            <a:r>
              <a:rPr lang="en-US" altLang="zh-CN" sz="1800" err="1">
                <a:solidFill>
                  <a:srgbClr val="000000"/>
                </a:solidFill>
                <a:latin typeface="Times New Roman" panose="02020603050405020304" pitchFamily="18" charset="0"/>
              </a:rPr>
              <a:t>,R</a:t>
            </a:r>
            <a:r>
              <a:rPr lang="zh-CN" altLang="en-US" sz="1800" dirty="0">
                <a:solidFill>
                  <a:srgbClr val="000000"/>
                </a:solidFill>
                <a:latin typeface="Times New Roman" panose="02020603050405020304" pitchFamily="18" charset="0"/>
              </a:rPr>
              <a:t>上成立的 </a:t>
            </a:r>
            <a:r>
              <a:rPr lang="en-US" altLang="zh-CN" sz="1800" dirty="0">
                <a:solidFill>
                  <a:srgbClr val="000000"/>
                </a:solidFill>
                <a:latin typeface="Times New Roman" panose="02020603050405020304" pitchFamily="18" charset="0"/>
              </a:rPr>
              <a:t>FD </a:t>
            </a:r>
            <a:r>
              <a:rPr lang="zh-CN" altLang="en-US" sz="1800" dirty="0">
                <a:solidFill>
                  <a:srgbClr val="000000"/>
                </a:solidFill>
                <a:latin typeface="Times New Roman" panose="02020603050405020304" pitchFamily="18" charset="0"/>
              </a:rPr>
              <a:t>集 </a:t>
            </a:r>
            <a:r>
              <a:rPr lang="en-US" altLang="zh-CN" sz="1800" dirty="0">
                <a:solidFill>
                  <a:srgbClr val="000000"/>
                </a:solidFill>
                <a:latin typeface="Times New Roman" panose="02020603050405020304" pitchFamily="18" charset="0"/>
              </a:rPr>
              <a:t>F,R </a:t>
            </a:r>
            <a:r>
              <a:rPr lang="zh-CN" altLang="en-US" sz="1800" dirty="0">
                <a:solidFill>
                  <a:srgbClr val="000000"/>
                </a:solidFill>
                <a:latin typeface="Times New Roman" panose="02020603050405020304" pitchFamily="18" charset="0"/>
              </a:rPr>
              <a:t>的一个分解 </a:t>
            </a:r>
            <a:r>
              <a:rPr lang="en-US" altLang="zh-CN" sz="1800">
                <a:solidFill>
                  <a:srgbClr val="000000"/>
                </a:solidFill>
                <a:latin typeface="Times New Roman" panose="02020603050405020304" pitchFamily="18" charset="0"/>
              </a:rPr>
              <a:t>p={R</a:t>
            </a:r>
            <a:r>
              <a:rPr lang="en-US" altLang="zh-CN" sz="1800" baseline="-25000">
                <a:solidFill>
                  <a:srgbClr val="FF0000"/>
                </a:solidFill>
                <a:latin typeface="Times New Roman" panose="02020603050405020304" pitchFamily="18" charset="0"/>
              </a:rPr>
              <a:t>1</a:t>
            </a:r>
            <a:r>
              <a:rPr lang="en-US" altLang="zh-CN" sz="1800" err="1">
                <a:solidFill>
                  <a:srgbClr val="000000"/>
                </a:solidFill>
                <a:latin typeface="Times New Roman" panose="02020603050405020304" pitchFamily="18" charset="0"/>
              </a:rPr>
              <a:t>,… ,R</a:t>
            </a:r>
            <a:r>
              <a:rPr lang="en-US" altLang="zh-CN" sz="1800" baseline="-25000" err="1">
                <a:solidFill>
                  <a:srgbClr val="FF0000"/>
                </a:solidFill>
                <a:latin typeface="Times New Roman" panose="02020603050405020304" pitchFamily="18" charset="0"/>
              </a:rPr>
              <a:t>k</a:t>
            </a:r>
            <a:r>
              <a:rPr lang="en-US" altLang="zh-CN" sz="1800">
                <a:solidFill>
                  <a:srgbClr val="000000"/>
                </a:solidFill>
                <a:latin typeface="Times New Roman" panose="02020603050405020304" pitchFamily="18" charset="0"/>
              </a:rPr>
              <a:t>} </a:t>
            </a:r>
            <a:endParaRPr lang="en-US" altLang="zh-CN" sz="1800" dirty="0">
              <a:latin typeface="Times New Roman" panose="02020603050405020304" pitchFamily="18" charset="0"/>
            </a:endParaRPr>
          </a:p>
          <a:p>
            <a:pPr marL="440055" lvl="1" indent="4445">
              <a:lnSpc>
                <a:spcPct val="110000"/>
              </a:lnSpc>
              <a:spcBef>
                <a:spcPct val="0"/>
              </a:spcBef>
              <a:spcAft>
                <a:spcPct val="20000"/>
              </a:spcAft>
              <a:buClr>
                <a:schemeClr val="folHlink"/>
              </a:buClr>
              <a:buSzPct val="60000"/>
              <a:buFont typeface="Wingdings" panose="05000000000000000000" pitchFamily="2" charset="2"/>
              <a:buNone/>
            </a:pPr>
            <a:r>
              <a:rPr lang="zh-CN" altLang="en-US" sz="1800" dirty="0">
                <a:solidFill>
                  <a:srgbClr val="FF0000"/>
                </a:solidFill>
                <a:latin typeface="Times New Roman" panose="02020603050405020304" pitchFamily="18" charset="0"/>
              </a:rPr>
              <a:t>输出</a:t>
            </a:r>
            <a:r>
              <a:rPr lang="en-US" altLang="zh-CN" sz="1800">
                <a:solidFill>
                  <a:srgbClr val="FF0000"/>
                </a:solidFill>
                <a:latin typeface="Times New Roman" panose="02020603050405020304" pitchFamily="18" charset="0"/>
              </a:rPr>
              <a:t>:</a:t>
            </a:r>
            <a:r>
              <a:rPr lang="en-US" altLang="zh-CN" sz="1800" dirty="0">
                <a:solidFill>
                  <a:srgbClr val="000000"/>
                </a:solidFill>
                <a:latin typeface="Times New Roman" panose="02020603050405020304" pitchFamily="18" charset="0"/>
              </a:rPr>
              <a:t> </a:t>
            </a:r>
            <a:r>
              <a:rPr lang="zh-CN" altLang="en-US" sz="1800" dirty="0">
                <a:solidFill>
                  <a:srgbClr val="000000"/>
                </a:solidFill>
                <a:latin typeface="Times New Roman" panose="02020603050405020304" pitchFamily="18" charset="0"/>
              </a:rPr>
              <a:t>判断</a:t>
            </a:r>
            <a:r>
              <a:rPr lang="en-US" altLang="zh-CN" sz="1800" dirty="0">
                <a:solidFill>
                  <a:srgbClr val="000000"/>
                </a:solidFill>
                <a:latin typeface="Times New Roman" panose="02020603050405020304" pitchFamily="18" charset="0"/>
                <a:sym typeface="Symbol" panose="05050102010706020507" pitchFamily="18" charset="2"/>
              </a:rPr>
              <a:t></a:t>
            </a:r>
            <a:r>
              <a:rPr lang="zh-CN" altLang="en-US" sz="1800" dirty="0">
                <a:solidFill>
                  <a:srgbClr val="000000"/>
                </a:solidFill>
                <a:latin typeface="Times New Roman" panose="02020603050405020304" pitchFamily="18" charset="0"/>
              </a:rPr>
              <a:t>相对于 </a:t>
            </a:r>
            <a:r>
              <a:rPr lang="en-US" altLang="zh-CN" sz="1800" dirty="0">
                <a:solidFill>
                  <a:srgbClr val="000000"/>
                </a:solidFill>
                <a:latin typeface="Times New Roman" panose="02020603050405020304" pitchFamily="18" charset="0"/>
              </a:rPr>
              <a:t>F </a:t>
            </a:r>
            <a:r>
              <a:rPr lang="zh-CN" altLang="en-US" sz="1800" dirty="0">
                <a:solidFill>
                  <a:srgbClr val="000000"/>
                </a:solidFill>
                <a:latin typeface="Times New Roman" panose="02020603050405020304" pitchFamily="18" charset="0"/>
              </a:rPr>
              <a:t>是否具有无损联接分解特性。</a:t>
            </a:r>
            <a:endParaRPr lang="zh-CN" altLang="en-US" sz="1800" dirty="0">
              <a:solidFill>
                <a:srgbClr val="FF0000"/>
              </a:solidFill>
              <a:latin typeface="Times New Roman" panose="02020603050405020304" pitchFamily="18" charset="0"/>
            </a:endParaRPr>
          </a:p>
          <a:p>
            <a:pPr marL="440055" lvl="1" indent="4445">
              <a:lnSpc>
                <a:spcPct val="110000"/>
              </a:lnSpc>
              <a:spcBef>
                <a:spcPct val="0"/>
              </a:spcBef>
              <a:spcAft>
                <a:spcPct val="20000"/>
              </a:spcAft>
              <a:buClr>
                <a:schemeClr val="folHlink"/>
              </a:buClr>
              <a:buSzPct val="60000"/>
              <a:buFont typeface="Wingdings" panose="05000000000000000000" pitchFamily="2" charset="2"/>
              <a:buNone/>
            </a:pPr>
            <a:r>
              <a:rPr lang="zh-CN" altLang="en-US" sz="1800" dirty="0">
                <a:solidFill>
                  <a:srgbClr val="FF0000"/>
                </a:solidFill>
                <a:latin typeface="Times New Roman" panose="02020603050405020304" pitchFamily="18" charset="0"/>
              </a:rPr>
              <a:t>方法</a:t>
            </a:r>
            <a:r>
              <a:rPr lang="en-US" altLang="zh-CN" sz="1800">
                <a:solidFill>
                  <a:srgbClr val="FF0000"/>
                </a:solidFill>
                <a:latin typeface="Times New Roman" panose="02020603050405020304" pitchFamily="18" charset="0"/>
              </a:rPr>
              <a:t>:</a:t>
            </a:r>
            <a:endParaRPr lang="en-US" altLang="zh-CN" sz="1800">
              <a:solidFill>
                <a:srgbClr val="FF0000"/>
              </a:solidFill>
              <a:latin typeface="Times New Roman" panose="02020603050405020304" pitchFamily="18" charset="0"/>
            </a:endParaRPr>
          </a:p>
          <a:p>
            <a:pPr marL="440055" lvl="1" indent="4445">
              <a:lnSpc>
                <a:spcPct val="110000"/>
              </a:lnSpc>
              <a:spcBef>
                <a:spcPct val="0"/>
              </a:spcBef>
              <a:spcAft>
                <a:spcPct val="20000"/>
              </a:spcAft>
              <a:buClr>
                <a:schemeClr val="folHlink"/>
              </a:buClr>
              <a:buSzPct val="60000"/>
              <a:buFont typeface="Wingdings" panose="05000000000000000000" pitchFamily="2" charset="2"/>
              <a:buNone/>
            </a:pPr>
            <a:r>
              <a:rPr lang="en-US" altLang="zh-CN" sz="1800" dirty="0">
                <a:solidFill>
                  <a:srgbClr val="000000"/>
                </a:solidFill>
                <a:latin typeface="Times New Roman" panose="02020603050405020304" pitchFamily="18" charset="0"/>
              </a:rPr>
              <a:t> ①</a:t>
            </a:r>
            <a:r>
              <a:rPr lang="zh-CN" altLang="en-US" sz="1800" dirty="0">
                <a:solidFill>
                  <a:srgbClr val="000000"/>
                </a:solidFill>
                <a:latin typeface="Times New Roman" panose="02020603050405020304" pitchFamily="18" charset="0"/>
              </a:rPr>
              <a:t>构造一张</a:t>
            </a:r>
            <a:r>
              <a:rPr lang="en-US" altLang="zh-CN" sz="1800" dirty="0">
                <a:solidFill>
                  <a:srgbClr val="000000"/>
                </a:solidFill>
                <a:latin typeface="Times New Roman" panose="02020603050405020304" pitchFamily="18" charset="0"/>
              </a:rPr>
              <a:t>k</a:t>
            </a:r>
            <a:r>
              <a:rPr lang="zh-CN" altLang="en-US" sz="1800" dirty="0">
                <a:solidFill>
                  <a:srgbClr val="000000"/>
                </a:solidFill>
                <a:latin typeface="Times New Roman" panose="02020603050405020304" pitchFamily="18" charset="0"/>
              </a:rPr>
              <a:t>行</a:t>
            </a:r>
            <a:r>
              <a:rPr lang="en-US" altLang="zh-CN" sz="1800" dirty="0">
                <a:solidFill>
                  <a:srgbClr val="000000"/>
                </a:solidFill>
                <a:latin typeface="Times New Roman" panose="02020603050405020304" pitchFamily="18" charset="0"/>
              </a:rPr>
              <a:t>n</a:t>
            </a:r>
            <a:r>
              <a:rPr lang="zh-CN" altLang="en-US" sz="1800" dirty="0">
                <a:solidFill>
                  <a:srgbClr val="000000"/>
                </a:solidFill>
                <a:latin typeface="Times New Roman" panose="02020603050405020304" pitchFamily="18" charset="0"/>
              </a:rPr>
              <a:t>列的表格</a:t>
            </a:r>
            <a:r>
              <a:rPr lang="en-US" altLang="zh-CN" sz="1800" dirty="0">
                <a:solidFill>
                  <a:srgbClr val="000000"/>
                </a:solidFill>
                <a:latin typeface="Times New Roman" panose="02020603050405020304" pitchFamily="18" charset="0"/>
              </a:rPr>
              <a:t>,</a:t>
            </a:r>
            <a:r>
              <a:rPr lang="zh-CN" altLang="en-US" sz="1800" dirty="0">
                <a:solidFill>
                  <a:srgbClr val="000000"/>
                </a:solidFill>
                <a:latin typeface="Times New Roman" panose="02020603050405020304" pitchFamily="18" charset="0"/>
              </a:rPr>
              <a:t>每列对应一个属性</a:t>
            </a:r>
            <a:r>
              <a:rPr lang="en-US" altLang="zh-CN" sz="1800">
                <a:solidFill>
                  <a:srgbClr val="000000"/>
                </a:solidFill>
                <a:latin typeface="Times New Roman" panose="02020603050405020304" pitchFamily="18" charset="0"/>
              </a:rPr>
              <a:t>A</a:t>
            </a:r>
            <a:r>
              <a:rPr lang="en-US" altLang="zh-CN" sz="1800" baseline="-25000">
                <a:solidFill>
                  <a:srgbClr val="000000"/>
                </a:solidFill>
                <a:latin typeface="Times New Roman" panose="02020603050405020304" pitchFamily="18" charset="0"/>
              </a:rPr>
              <a:t>j</a:t>
            </a:r>
            <a:r>
              <a:rPr lang="en-US" altLang="zh-CN" sz="1800">
                <a:solidFill>
                  <a:srgbClr val="000000"/>
                </a:solidFill>
                <a:latin typeface="Times New Roman" panose="02020603050405020304" pitchFamily="18" charset="0"/>
              </a:rPr>
              <a:t>(1</a:t>
            </a:r>
            <a:r>
              <a:rPr lang="en-US" altLang="en-US" sz="1400"/>
              <a:t>≦</a:t>
            </a:r>
            <a:r>
              <a:rPr lang="en-US" altLang="zh-CN" sz="1800">
                <a:solidFill>
                  <a:srgbClr val="000000"/>
                </a:solidFill>
                <a:latin typeface="Times New Roman" panose="02020603050405020304" pitchFamily="18" charset="0"/>
              </a:rPr>
              <a:t>j</a:t>
            </a:r>
            <a:r>
              <a:rPr lang="en-US" altLang="en-US" sz="1400"/>
              <a:t>≦</a:t>
            </a:r>
            <a:r>
              <a:rPr lang="en-US" altLang="zh-CN" sz="1800" dirty="0">
                <a:solidFill>
                  <a:srgbClr val="000000"/>
                </a:solidFill>
                <a:latin typeface="Times New Roman" panose="02020603050405020304" pitchFamily="18" charset="0"/>
              </a:rPr>
              <a:t>n</a:t>
            </a:r>
            <a:r>
              <a:rPr lang="zh-CN" altLang="en-US" sz="1800" dirty="0">
                <a:solidFill>
                  <a:srgbClr val="000000"/>
                </a:solidFill>
                <a:latin typeface="Times New Roman" panose="02020603050405020304" pitchFamily="18" charset="0"/>
              </a:rPr>
              <a:t>〉</a:t>
            </a:r>
            <a:r>
              <a:rPr lang="en-US" altLang="zh-CN" sz="1800" dirty="0">
                <a:solidFill>
                  <a:srgbClr val="000000"/>
                </a:solidFill>
                <a:latin typeface="Times New Roman" panose="02020603050405020304" pitchFamily="18" charset="0"/>
              </a:rPr>
              <a:t>,</a:t>
            </a:r>
            <a:r>
              <a:rPr lang="zh-CN" altLang="en-US" sz="1800" dirty="0">
                <a:solidFill>
                  <a:srgbClr val="000000"/>
                </a:solidFill>
                <a:latin typeface="Times New Roman" panose="02020603050405020304" pitchFamily="18" charset="0"/>
              </a:rPr>
              <a:t>每行对应一个模式</a:t>
            </a:r>
            <a:r>
              <a:rPr lang="en-US" altLang="zh-CN" sz="1800">
                <a:solidFill>
                  <a:srgbClr val="000000"/>
                </a:solidFill>
                <a:latin typeface="Times New Roman" panose="02020603050405020304" pitchFamily="18" charset="0"/>
              </a:rPr>
              <a:t>R</a:t>
            </a:r>
            <a:r>
              <a:rPr lang="en-US" altLang="zh-CN" sz="1800" baseline="-25000">
                <a:solidFill>
                  <a:srgbClr val="000000"/>
                </a:solidFill>
                <a:latin typeface="Times New Roman" panose="02020603050405020304" pitchFamily="18" charset="0"/>
              </a:rPr>
              <a:t>i</a:t>
            </a:r>
            <a:r>
              <a:rPr lang="en-US" altLang="zh-CN" sz="1800">
                <a:solidFill>
                  <a:srgbClr val="000000"/>
                </a:solidFill>
                <a:latin typeface="Times New Roman" panose="02020603050405020304" pitchFamily="18" charset="0"/>
              </a:rPr>
              <a:t>(1</a:t>
            </a:r>
            <a:r>
              <a:rPr lang="en-US" altLang="en-US" sz="1400"/>
              <a:t>≦</a:t>
            </a:r>
            <a:r>
              <a:rPr lang="en-US" altLang="zh-CN" sz="1800">
                <a:solidFill>
                  <a:srgbClr val="000000"/>
                </a:solidFill>
                <a:latin typeface="Times New Roman" panose="02020603050405020304" pitchFamily="18" charset="0"/>
              </a:rPr>
              <a:t>i</a:t>
            </a:r>
            <a:r>
              <a:rPr lang="en-US" altLang="en-US" sz="1400"/>
              <a:t>≦</a:t>
            </a:r>
            <a:r>
              <a:rPr lang="en-US" altLang="zh-CN" sz="1800" dirty="0">
                <a:solidFill>
                  <a:srgbClr val="000000"/>
                </a:solidFill>
                <a:latin typeface="Times New Roman" panose="02020603050405020304" pitchFamily="18" charset="0"/>
              </a:rPr>
              <a:t>k)</a:t>
            </a:r>
            <a:r>
              <a:rPr lang="zh-CN" altLang="en-US" sz="1800" dirty="0">
                <a:solidFill>
                  <a:srgbClr val="000000"/>
                </a:solidFill>
                <a:latin typeface="Times New Roman" panose="02020603050405020304" pitchFamily="18" charset="0"/>
              </a:rPr>
              <a:t>。如果 </a:t>
            </a:r>
            <a:r>
              <a:rPr lang="en-US" altLang="zh-CN" sz="1800" err="1">
                <a:solidFill>
                  <a:srgbClr val="000000"/>
                </a:solidFill>
                <a:latin typeface="Times New Roman" panose="02020603050405020304" pitchFamily="18" charset="0"/>
              </a:rPr>
              <a:t>A</a:t>
            </a:r>
            <a:r>
              <a:rPr lang="en-US" altLang="zh-CN" sz="1800" baseline="-25000" err="1">
                <a:solidFill>
                  <a:srgbClr val="000000"/>
                </a:solidFill>
                <a:latin typeface="Times New Roman" panose="02020603050405020304" pitchFamily="18" charset="0"/>
              </a:rPr>
              <a:t>j</a:t>
            </a:r>
            <a:r>
              <a:rPr lang="zh-CN" altLang="en-US" sz="1800" dirty="0">
                <a:solidFill>
                  <a:srgbClr val="000000"/>
                </a:solidFill>
                <a:latin typeface="Times New Roman" panose="02020603050405020304" pitchFamily="18" charset="0"/>
              </a:rPr>
              <a:t>在</a:t>
            </a:r>
            <a:r>
              <a:rPr lang="en-US" altLang="zh-CN" sz="1800" err="1">
                <a:solidFill>
                  <a:srgbClr val="000000"/>
                </a:solidFill>
                <a:latin typeface="Times New Roman" panose="02020603050405020304" pitchFamily="18" charset="0"/>
              </a:rPr>
              <a:t>R</a:t>
            </a:r>
            <a:r>
              <a:rPr lang="en-US" altLang="zh-CN" sz="1800" baseline="-25000" err="1">
                <a:solidFill>
                  <a:srgbClr val="000000"/>
                </a:solidFill>
                <a:latin typeface="Times New Roman" panose="02020603050405020304" pitchFamily="18" charset="0"/>
              </a:rPr>
              <a:t>i</a:t>
            </a:r>
            <a:r>
              <a:rPr lang="zh-CN" altLang="en-US" sz="1800" dirty="0">
                <a:solidFill>
                  <a:srgbClr val="000000"/>
                </a:solidFill>
                <a:latin typeface="Times New Roman" panose="02020603050405020304" pitchFamily="18" charset="0"/>
              </a:rPr>
              <a:t>中</a:t>
            </a:r>
            <a:r>
              <a:rPr lang="en-US" altLang="zh-CN" sz="1800" dirty="0">
                <a:solidFill>
                  <a:srgbClr val="000000"/>
                </a:solidFill>
                <a:latin typeface="Times New Roman" panose="02020603050405020304" pitchFamily="18" charset="0"/>
              </a:rPr>
              <a:t>,</a:t>
            </a:r>
            <a:r>
              <a:rPr lang="zh-CN" altLang="en-US" sz="1800" dirty="0">
                <a:solidFill>
                  <a:srgbClr val="000000"/>
                </a:solidFill>
                <a:latin typeface="Times New Roman" panose="02020603050405020304" pitchFamily="18" charset="0"/>
              </a:rPr>
              <a:t>那么在表格的第</a:t>
            </a:r>
            <a:r>
              <a:rPr lang="en-US" altLang="zh-CN" sz="1800" dirty="0">
                <a:solidFill>
                  <a:srgbClr val="000000"/>
                </a:solidFill>
                <a:latin typeface="Times New Roman" panose="02020603050405020304" pitchFamily="18" charset="0"/>
              </a:rPr>
              <a:t>i</a:t>
            </a:r>
            <a:r>
              <a:rPr lang="zh-CN" altLang="en-US" sz="1800" dirty="0">
                <a:solidFill>
                  <a:srgbClr val="000000"/>
                </a:solidFill>
                <a:latin typeface="Times New Roman" panose="02020603050405020304" pitchFamily="18" charset="0"/>
              </a:rPr>
              <a:t>行第</a:t>
            </a:r>
            <a:r>
              <a:rPr lang="en-US" altLang="zh-CN" sz="1800" dirty="0">
                <a:solidFill>
                  <a:srgbClr val="000000"/>
                </a:solidFill>
                <a:latin typeface="Times New Roman" panose="02020603050405020304" pitchFamily="18" charset="0"/>
              </a:rPr>
              <a:t>j</a:t>
            </a:r>
            <a:r>
              <a:rPr lang="zh-CN" altLang="en-US" sz="1800" dirty="0">
                <a:solidFill>
                  <a:srgbClr val="000000"/>
                </a:solidFill>
                <a:latin typeface="Times New Roman" panose="02020603050405020304" pitchFamily="18" charset="0"/>
              </a:rPr>
              <a:t>列处填上符号</a:t>
            </a:r>
            <a:r>
              <a:rPr lang="en-US" altLang="zh-CN" sz="1800" err="1">
                <a:solidFill>
                  <a:srgbClr val="000000"/>
                </a:solidFill>
                <a:latin typeface="Times New Roman" panose="02020603050405020304" pitchFamily="18" charset="0"/>
              </a:rPr>
              <a:t>a</a:t>
            </a:r>
            <a:r>
              <a:rPr lang="en-US" altLang="zh-CN" sz="1800" baseline="-25000" err="1">
                <a:solidFill>
                  <a:srgbClr val="FF0000"/>
                </a:solidFill>
                <a:latin typeface="Times New Roman" panose="02020603050405020304" pitchFamily="18" charset="0"/>
              </a:rPr>
              <a:t>j</a:t>
            </a:r>
            <a:r>
              <a:rPr lang="en-US" altLang="zh-CN" sz="1800" dirty="0">
                <a:solidFill>
                  <a:srgbClr val="000000"/>
                </a:solidFill>
                <a:latin typeface="Times New Roman" panose="02020603050405020304" pitchFamily="18" charset="0"/>
              </a:rPr>
              <a:t>,</a:t>
            </a:r>
            <a:r>
              <a:rPr lang="zh-CN" altLang="en-US" sz="1800" dirty="0">
                <a:solidFill>
                  <a:srgbClr val="000000"/>
                </a:solidFill>
                <a:latin typeface="Times New Roman" panose="02020603050405020304" pitchFamily="18" charset="0"/>
              </a:rPr>
              <a:t>否则填上符号</a:t>
            </a:r>
            <a:r>
              <a:rPr lang="en-US" altLang="zh-CN" sz="1800" err="1">
                <a:solidFill>
                  <a:srgbClr val="000000"/>
                </a:solidFill>
                <a:latin typeface="Times New Roman" panose="02020603050405020304" pitchFamily="18" charset="0"/>
              </a:rPr>
              <a:t>b</a:t>
            </a:r>
            <a:r>
              <a:rPr lang="en-US" altLang="zh-CN" sz="1800" baseline="-25000" err="1">
                <a:solidFill>
                  <a:srgbClr val="FF0000"/>
                </a:solidFill>
                <a:latin typeface="Times New Roman" panose="02020603050405020304" pitchFamily="18" charset="0"/>
              </a:rPr>
              <a:t>ij</a:t>
            </a:r>
            <a:r>
              <a:rPr lang="zh-CN" altLang="en-US" sz="1800" dirty="0">
                <a:solidFill>
                  <a:srgbClr val="000000"/>
                </a:solidFill>
                <a:latin typeface="Times New Roman" panose="02020603050405020304" pitchFamily="18" charset="0"/>
              </a:rPr>
              <a:t>。</a:t>
            </a:r>
            <a:endParaRPr lang="zh-CN" altLang="en-US" sz="1800" dirty="0">
              <a:solidFill>
                <a:srgbClr val="FF0000"/>
              </a:solidFill>
              <a:latin typeface="Times New Roman" panose="02020603050405020304" pitchFamily="18" charset="0"/>
            </a:endParaRPr>
          </a:p>
          <a:p>
            <a:pPr marL="440055" lvl="1" indent="4445">
              <a:lnSpc>
                <a:spcPct val="110000"/>
              </a:lnSpc>
              <a:spcBef>
                <a:spcPct val="0"/>
              </a:spcBef>
              <a:spcAft>
                <a:spcPct val="20000"/>
              </a:spcAft>
              <a:buClr>
                <a:schemeClr val="folHlink"/>
              </a:buClr>
              <a:buSzPct val="60000"/>
              <a:buFont typeface="Wingdings" panose="05000000000000000000" pitchFamily="2" charset="2"/>
              <a:buNone/>
            </a:pPr>
            <a:r>
              <a:rPr lang="en-US" altLang="zh-CN" sz="1800" dirty="0">
                <a:solidFill>
                  <a:srgbClr val="000000"/>
                </a:solidFill>
                <a:latin typeface="Times New Roman" panose="02020603050405020304" pitchFamily="18" charset="0"/>
              </a:rPr>
              <a:t>②</a:t>
            </a:r>
            <a:r>
              <a:rPr lang="zh-CN" altLang="en-US" sz="1800" dirty="0">
                <a:solidFill>
                  <a:srgbClr val="000000"/>
                </a:solidFill>
                <a:latin typeface="Times New Roman" panose="02020603050405020304" pitchFamily="18" charset="0"/>
              </a:rPr>
              <a:t>把表格看成模式</a:t>
            </a:r>
            <a:r>
              <a:rPr lang="en-US" altLang="zh-CN" sz="1800" dirty="0">
                <a:solidFill>
                  <a:srgbClr val="000000"/>
                </a:solidFill>
                <a:latin typeface="Times New Roman" panose="02020603050405020304" pitchFamily="18" charset="0"/>
              </a:rPr>
              <a:t>R</a:t>
            </a:r>
            <a:r>
              <a:rPr lang="zh-CN" altLang="en-US" sz="1800" dirty="0">
                <a:solidFill>
                  <a:srgbClr val="000000"/>
                </a:solidFill>
                <a:latin typeface="Times New Roman" panose="02020603050405020304" pitchFamily="18" charset="0"/>
              </a:rPr>
              <a:t>的一个关系</a:t>
            </a:r>
            <a:r>
              <a:rPr lang="en-US" altLang="zh-CN" sz="1800">
                <a:solidFill>
                  <a:srgbClr val="000000"/>
                </a:solidFill>
                <a:latin typeface="Times New Roman" panose="02020603050405020304" pitchFamily="18" charset="0"/>
              </a:rPr>
              <a:t>,</a:t>
            </a:r>
            <a:r>
              <a:rPr lang="zh-CN" altLang="en-US" sz="1800" dirty="0">
                <a:solidFill>
                  <a:srgbClr val="FF0000"/>
                </a:solidFill>
                <a:latin typeface="Times New Roman" panose="02020603050405020304" pitchFamily="18" charset="0"/>
              </a:rPr>
              <a:t>反复</a:t>
            </a:r>
            <a:r>
              <a:rPr lang="zh-CN" altLang="en-US" sz="1800" dirty="0">
                <a:latin typeface="Times New Roman" panose="02020603050405020304" pitchFamily="18" charset="0"/>
              </a:rPr>
              <a:t>检查</a:t>
            </a:r>
            <a:r>
              <a:rPr lang="en-US" altLang="zh-CN" sz="1800" dirty="0">
                <a:latin typeface="Times New Roman" panose="02020603050405020304" pitchFamily="18" charset="0"/>
              </a:rPr>
              <a:t>F</a:t>
            </a:r>
            <a:r>
              <a:rPr lang="zh-CN" altLang="en-US" sz="1800" dirty="0">
                <a:latin typeface="Times New Roman" panose="02020603050405020304" pitchFamily="18" charset="0"/>
              </a:rPr>
              <a:t>中每个</a:t>
            </a:r>
            <a:r>
              <a:rPr lang="en-US" altLang="zh-CN" sz="1800">
                <a:latin typeface="Times New Roman" panose="02020603050405020304" pitchFamily="18" charset="0"/>
              </a:rPr>
              <a:t>FD</a:t>
            </a:r>
            <a:r>
              <a:rPr lang="zh-CN" altLang="en-US" sz="1800" dirty="0">
                <a:solidFill>
                  <a:srgbClr val="000000"/>
                </a:solidFill>
                <a:latin typeface="Times New Roman" panose="02020603050405020304" pitchFamily="18" charset="0"/>
              </a:rPr>
              <a:t>在表格中是否成立</a:t>
            </a:r>
            <a:r>
              <a:rPr lang="en-US" altLang="zh-CN" sz="1800" dirty="0">
                <a:solidFill>
                  <a:srgbClr val="000000"/>
                </a:solidFill>
                <a:latin typeface="Times New Roman" panose="02020603050405020304" pitchFamily="18" charset="0"/>
              </a:rPr>
              <a:t>,</a:t>
            </a:r>
            <a:r>
              <a:rPr lang="zh-CN" altLang="en-US" sz="1800" dirty="0">
                <a:solidFill>
                  <a:srgbClr val="000000"/>
                </a:solidFill>
                <a:latin typeface="Times New Roman" panose="02020603050405020304" pitchFamily="18" charset="0"/>
              </a:rPr>
              <a:t>若不成立</a:t>
            </a:r>
            <a:r>
              <a:rPr lang="en-US" altLang="zh-CN" sz="1800" dirty="0">
                <a:solidFill>
                  <a:srgbClr val="000000"/>
                </a:solidFill>
                <a:latin typeface="Times New Roman" panose="02020603050405020304" pitchFamily="18" charset="0"/>
              </a:rPr>
              <a:t>,</a:t>
            </a:r>
            <a:r>
              <a:rPr lang="zh-CN" altLang="en-US" sz="1800" dirty="0">
                <a:solidFill>
                  <a:srgbClr val="000000"/>
                </a:solidFill>
                <a:latin typeface="Times New Roman" panose="02020603050405020304" pitchFamily="18" charset="0"/>
              </a:rPr>
              <a:t>则修改表格中元素。修改方法如下</a:t>
            </a:r>
            <a:r>
              <a:rPr lang="en-US" altLang="zh-CN" sz="1800">
                <a:solidFill>
                  <a:srgbClr val="000000"/>
                </a:solidFill>
                <a:latin typeface="Times New Roman" panose="02020603050405020304" pitchFamily="18" charset="0"/>
              </a:rPr>
              <a:t>:</a:t>
            </a:r>
            <a:endParaRPr lang="en-US" altLang="zh-CN" sz="1800">
              <a:solidFill>
                <a:srgbClr val="000000"/>
              </a:solidFill>
              <a:latin typeface="Times New Roman" panose="02020603050405020304" pitchFamily="18" charset="0"/>
            </a:endParaRPr>
          </a:p>
          <a:p>
            <a:pPr marL="624205" lvl="2" indent="493395">
              <a:lnSpc>
                <a:spcPct val="110000"/>
              </a:lnSpc>
              <a:spcBef>
                <a:spcPct val="0"/>
              </a:spcBef>
              <a:spcAft>
                <a:spcPct val="20000"/>
              </a:spcAft>
              <a:buClr>
                <a:schemeClr val="folHlink"/>
              </a:buClr>
              <a:buSzPct val="60000"/>
              <a:buFont typeface="Wingdings" panose="05000000000000000000" pitchFamily="2" charset="2"/>
              <a:buNone/>
            </a:pPr>
            <a:r>
              <a:rPr lang="zh-CN" altLang="en-US" sz="1400" dirty="0">
                <a:solidFill>
                  <a:srgbClr val="000000"/>
                </a:solidFill>
                <a:latin typeface="Times New Roman" panose="02020603050405020304" pitchFamily="18" charset="0"/>
              </a:rPr>
              <a:t>对于</a:t>
            </a:r>
            <a:r>
              <a:rPr lang="en-US" altLang="zh-CN" sz="1400" dirty="0">
                <a:solidFill>
                  <a:srgbClr val="000000"/>
                </a:solidFill>
                <a:latin typeface="Times New Roman" panose="02020603050405020304" pitchFamily="18" charset="0"/>
              </a:rPr>
              <a:t>F</a:t>
            </a:r>
            <a:r>
              <a:rPr lang="zh-CN" altLang="en-US" sz="1400" dirty="0">
                <a:solidFill>
                  <a:srgbClr val="000000"/>
                </a:solidFill>
                <a:latin typeface="Times New Roman" panose="02020603050405020304" pitchFamily="18" charset="0"/>
              </a:rPr>
              <a:t>中一个</a:t>
            </a:r>
            <a:r>
              <a:rPr lang="en-US" altLang="zh-CN" sz="1400" dirty="0">
                <a:solidFill>
                  <a:srgbClr val="000000"/>
                </a:solidFill>
                <a:latin typeface="Times New Roman" panose="02020603050405020304" pitchFamily="18" charset="0"/>
              </a:rPr>
              <a:t>FD  X→Y,</a:t>
            </a:r>
            <a:r>
              <a:rPr lang="zh-CN" altLang="en-US" sz="1400" dirty="0">
                <a:solidFill>
                  <a:srgbClr val="000000"/>
                </a:solidFill>
                <a:latin typeface="Times New Roman" panose="02020603050405020304" pitchFamily="18" charset="0"/>
              </a:rPr>
              <a:t>如果表格中有两行在 </a:t>
            </a:r>
            <a:r>
              <a:rPr lang="en-US" altLang="zh-CN" sz="1400" dirty="0">
                <a:solidFill>
                  <a:srgbClr val="000000"/>
                </a:solidFill>
                <a:latin typeface="Times New Roman" panose="02020603050405020304" pitchFamily="18" charset="0"/>
              </a:rPr>
              <a:t>X </a:t>
            </a:r>
            <a:r>
              <a:rPr lang="zh-CN" altLang="en-US" sz="1400" dirty="0">
                <a:solidFill>
                  <a:srgbClr val="000000"/>
                </a:solidFill>
                <a:latin typeface="Times New Roman" panose="02020603050405020304" pitchFamily="18" charset="0"/>
              </a:rPr>
              <a:t>分量上相等</a:t>
            </a:r>
            <a:r>
              <a:rPr lang="en-US" altLang="zh-CN" sz="1400" dirty="0">
                <a:solidFill>
                  <a:srgbClr val="000000"/>
                </a:solidFill>
                <a:latin typeface="Times New Roman" panose="02020603050405020304" pitchFamily="18" charset="0"/>
              </a:rPr>
              <a:t>,</a:t>
            </a:r>
            <a:r>
              <a:rPr lang="zh-CN" altLang="en-US" sz="1400" dirty="0">
                <a:solidFill>
                  <a:srgbClr val="000000"/>
                </a:solidFill>
                <a:latin typeface="Times New Roman" panose="02020603050405020304" pitchFamily="18" charset="0"/>
              </a:rPr>
              <a:t>在</a:t>
            </a:r>
            <a:r>
              <a:rPr lang="en-US" altLang="zh-CN" sz="1400" dirty="0">
                <a:solidFill>
                  <a:srgbClr val="000000"/>
                </a:solidFill>
                <a:latin typeface="Times New Roman" panose="02020603050405020304" pitchFamily="18" charset="0"/>
              </a:rPr>
              <a:t>Y</a:t>
            </a:r>
            <a:r>
              <a:rPr lang="zh-CN" altLang="en-US" sz="1400" dirty="0">
                <a:solidFill>
                  <a:srgbClr val="000000"/>
                </a:solidFill>
                <a:latin typeface="Times New Roman" panose="02020603050405020304" pitchFamily="18" charset="0"/>
              </a:rPr>
              <a:t>分量上不相等</a:t>
            </a:r>
            <a:r>
              <a:rPr lang="en-US" altLang="zh-CN" sz="1400" dirty="0">
                <a:solidFill>
                  <a:srgbClr val="000000"/>
                </a:solidFill>
                <a:latin typeface="Times New Roman" panose="02020603050405020304" pitchFamily="18" charset="0"/>
              </a:rPr>
              <a:t>,</a:t>
            </a:r>
            <a:r>
              <a:rPr lang="zh-CN" altLang="en-US" sz="1400" dirty="0">
                <a:solidFill>
                  <a:srgbClr val="000000"/>
                </a:solidFill>
                <a:latin typeface="Times New Roman" panose="02020603050405020304" pitchFamily="18" charset="0"/>
              </a:rPr>
              <a:t>那么把这两行在</a:t>
            </a:r>
            <a:r>
              <a:rPr lang="en-US" altLang="zh-CN" sz="1400" dirty="0">
                <a:solidFill>
                  <a:srgbClr val="000000"/>
                </a:solidFill>
                <a:latin typeface="Times New Roman" panose="02020603050405020304" pitchFamily="18" charset="0"/>
              </a:rPr>
              <a:t>Y</a:t>
            </a:r>
            <a:r>
              <a:rPr lang="zh-CN" altLang="en-US" sz="1400" dirty="0">
                <a:solidFill>
                  <a:srgbClr val="000000"/>
                </a:solidFill>
                <a:latin typeface="Times New Roman" panose="02020603050405020304" pitchFamily="18" charset="0"/>
              </a:rPr>
              <a:t>分量上改成相等。如果</a:t>
            </a:r>
            <a:r>
              <a:rPr lang="en-US" altLang="zh-CN" sz="1400" dirty="0">
                <a:solidFill>
                  <a:srgbClr val="000000"/>
                </a:solidFill>
                <a:latin typeface="Times New Roman" panose="02020603050405020304" pitchFamily="18" charset="0"/>
              </a:rPr>
              <a:t>Y</a:t>
            </a:r>
            <a:r>
              <a:rPr lang="zh-CN" altLang="en-US" sz="1400" dirty="0">
                <a:solidFill>
                  <a:srgbClr val="000000"/>
                </a:solidFill>
                <a:latin typeface="Times New Roman" panose="02020603050405020304" pitchFamily="18" charset="0"/>
              </a:rPr>
              <a:t>的分量中有一个是</a:t>
            </a:r>
            <a:r>
              <a:rPr lang="en-US" altLang="zh-CN" sz="1400" err="1">
                <a:solidFill>
                  <a:srgbClr val="000000"/>
                </a:solidFill>
                <a:latin typeface="Times New Roman" panose="02020603050405020304" pitchFamily="18" charset="0"/>
              </a:rPr>
              <a:t>a</a:t>
            </a:r>
            <a:r>
              <a:rPr lang="en-US" altLang="zh-CN" sz="1400" baseline="-25000" err="1">
                <a:solidFill>
                  <a:srgbClr val="FF0000"/>
                </a:solidFill>
                <a:latin typeface="Times New Roman" panose="02020603050405020304" pitchFamily="18" charset="0"/>
              </a:rPr>
              <a:t>j</a:t>
            </a:r>
            <a:r>
              <a:rPr lang="en-US" altLang="zh-CN" sz="1400" dirty="0">
                <a:solidFill>
                  <a:srgbClr val="000000"/>
                </a:solidFill>
                <a:latin typeface="Times New Roman" panose="02020603050405020304" pitchFamily="18" charset="0"/>
              </a:rPr>
              <a:t>,</a:t>
            </a:r>
            <a:r>
              <a:rPr lang="zh-CN" altLang="en-US" sz="1400" dirty="0">
                <a:solidFill>
                  <a:srgbClr val="000000"/>
                </a:solidFill>
                <a:latin typeface="Times New Roman" panose="02020603050405020304" pitchFamily="18" charset="0"/>
              </a:rPr>
              <a:t>那么另一个也改成</a:t>
            </a:r>
            <a:r>
              <a:rPr lang="en-US" altLang="zh-CN" sz="1400" err="1">
                <a:solidFill>
                  <a:srgbClr val="000000"/>
                </a:solidFill>
                <a:latin typeface="Times New Roman" panose="02020603050405020304" pitchFamily="18" charset="0"/>
              </a:rPr>
              <a:t>a</a:t>
            </a:r>
            <a:r>
              <a:rPr lang="en-US" altLang="zh-CN" sz="1400" baseline="-25000" err="1">
                <a:solidFill>
                  <a:srgbClr val="FF0000"/>
                </a:solidFill>
                <a:latin typeface="Times New Roman" panose="02020603050405020304" pitchFamily="18" charset="0"/>
              </a:rPr>
              <a:t>j</a:t>
            </a:r>
            <a:r>
              <a:rPr lang="en-US" altLang="zh-CN" sz="1400" dirty="0">
                <a:solidFill>
                  <a:srgbClr val="000000"/>
                </a:solidFill>
                <a:latin typeface="Times New Roman" panose="02020603050405020304" pitchFamily="18" charset="0"/>
              </a:rPr>
              <a:t>;</a:t>
            </a:r>
            <a:r>
              <a:rPr lang="zh-CN" altLang="en-US" sz="1400" dirty="0">
                <a:solidFill>
                  <a:srgbClr val="000000"/>
                </a:solidFill>
                <a:latin typeface="Times New Roman" panose="02020603050405020304" pitchFamily="18" charset="0"/>
              </a:rPr>
              <a:t>如果没有</a:t>
            </a:r>
            <a:r>
              <a:rPr lang="en-US" altLang="zh-CN" sz="1400" err="1">
                <a:solidFill>
                  <a:srgbClr val="000000"/>
                </a:solidFill>
                <a:latin typeface="Times New Roman" panose="02020603050405020304" pitchFamily="18" charset="0"/>
              </a:rPr>
              <a:t>a</a:t>
            </a:r>
            <a:r>
              <a:rPr lang="en-US" altLang="zh-CN" sz="1400" baseline="-25000" err="1">
                <a:solidFill>
                  <a:srgbClr val="FF0000"/>
                </a:solidFill>
                <a:latin typeface="Times New Roman" panose="02020603050405020304" pitchFamily="18" charset="0"/>
              </a:rPr>
              <a:t>j</a:t>
            </a:r>
            <a:r>
              <a:rPr lang="en-US" altLang="zh-CN" sz="1400" dirty="0">
                <a:solidFill>
                  <a:srgbClr val="000000"/>
                </a:solidFill>
                <a:latin typeface="Times New Roman" panose="02020603050405020304" pitchFamily="18" charset="0"/>
              </a:rPr>
              <a:t>,</a:t>
            </a:r>
            <a:r>
              <a:rPr lang="zh-CN" altLang="en-US" sz="1400" dirty="0">
                <a:solidFill>
                  <a:srgbClr val="000000"/>
                </a:solidFill>
                <a:latin typeface="Times New Roman" panose="02020603050405020304" pitchFamily="18" charset="0"/>
              </a:rPr>
              <a:t>那么用其中的一个</a:t>
            </a:r>
            <a:r>
              <a:rPr lang="en-US" altLang="zh-CN" sz="1400" err="1">
                <a:solidFill>
                  <a:srgbClr val="000000"/>
                </a:solidFill>
                <a:latin typeface="Times New Roman" panose="02020603050405020304" pitchFamily="18" charset="0"/>
              </a:rPr>
              <a:t>b</a:t>
            </a:r>
            <a:r>
              <a:rPr lang="en-US" altLang="zh-CN" sz="1400" baseline="-25000" err="1">
                <a:solidFill>
                  <a:schemeClr val="folHlink"/>
                </a:solidFill>
                <a:latin typeface="Times New Roman" panose="02020603050405020304" pitchFamily="18" charset="0"/>
              </a:rPr>
              <a:t>ij</a:t>
            </a:r>
            <a:r>
              <a:rPr lang="zh-CN" altLang="en-US" sz="1400" dirty="0">
                <a:solidFill>
                  <a:srgbClr val="000000"/>
                </a:solidFill>
                <a:latin typeface="Times New Roman" panose="02020603050405020304" pitchFamily="18" charset="0"/>
              </a:rPr>
              <a:t>替换另一个</a:t>
            </a:r>
            <a:r>
              <a:rPr lang="en-US" altLang="zh-CN" sz="1400" dirty="0">
                <a:solidFill>
                  <a:srgbClr val="000000"/>
                </a:solidFill>
                <a:latin typeface="Times New Roman" panose="02020603050405020304" pitchFamily="18" charset="0"/>
              </a:rPr>
              <a:t>(</a:t>
            </a:r>
            <a:r>
              <a:rPr lang="zh-CN" altLang="en-US" sz="1400" dirty="0">
                <a:solidFill>
                  <a:srgbClr val="000000"/>
                </a:solidFill>
                <a:latin typeface="Times New Roman" panose="02020603050405020304" pitchFamily="18" charset="0"/>
              </a:rPr>
              <a:t>尽量把下标改成较小的数</a:t>
            </a:r>
            <a:r>
              <a:rPr lang="en-US" altLang="zh-CN" sz="1400" dirty="0">
                <a:solidFill>
                  <a:srgbClr val="000000"/>
                </a:solidFill>
                <a:latin typeface="Times New Roman" panose="02020603050405020304" pitchFamily="18" charset="0"/>
              </a:rPr>
              <a:t>)</a:t>
            </a:r>
            <a:r>
              <a:rPr lang="zh-CN" altLang="en-US" sz="1400" dirty="0">
                <a:solidFill>
                  <a:srgbClr val="000000"/>
                </a:solidFill>
                <a:latin typeface="Times New Roman" panose="02020603050405020304" pitchFamily="18" charset="0"/>
              </a:rPr>
              <a:t>。一直到表格不能修改为止</a:t>
            </a:r>
            <a:r>
              <a:rPr lang="en-US" altLang="zh-CN" sz="1400" dirty="0">
                <a:solidFill>
                  <a:srgbClr val="000000"/>
                </a:solidFill>
                <a:latin typeface="Times New Roman" panose="02020603050405020304" pitchFamily="18" charset="0"/>
              </a:rPr>
              <a:t>(</a:t>
            </a:r>
            <a:r>
              <a:rPr lang="zh-CN" altLang="en-US" sz="1400" dirty="0">
                <a:solidFill>
                  <a:srgbClr val="000000"/>
                </a:solidFill>
                <a:latin typeface="Times New Roman" panose="02020603050405020304" pitchFamily="18" charset="0"/>
              </a:rPr>
              <a:t>这个过程称为</a:t>
            </a:r>
            <a:r>
              <a:rPr lang="en-US" altLang="zh-CN" sz="1400" dirty="0">
                <a:solidFill>
                  <a:srgbClr val="000000"/>
                </a:solidFill>
                <a:latin typeface="Times New Roman" panose="02020603050405020304" pitchFamily="18" charset="0"/>
              </a:rPr>
              <a:t>chase</a:t>
            </a:r>
            <a:r>
              <a:rPr lang="zh-CN" altLang="en-US" sz="1400" dirty="0">
                <a:solidFill>
                  <a:srgbClr val="000000"/>
                </a:solidFill>
                <a:latin typeface="Times New Roman" panose="02020603050405020304" pitchFamily="18" charset="0"/>
              </a:rPr>
              <a:t>过程</a:t>
            </a:r>
            <a:r>
              <a:rPr lang="en-US" altLang="zh-CN" sz="1400" dirty="0">
                <a:solidFill>
                  <a:srgbClr val="000000"/>
                </a:solidFill>
                <a:latin typeface="Times New Roman" panose="02020603050405020304" pitchFamily="18" charset="0"/>
              </a:rPr>
              <a:t>)</a:t>
            </a:r>
            <a:r>
              <a:rPr lang="zh-CN" altLang="en-US" sz="1400" dirty="0">
                <a:solidFill>
                  <a:srgbClr val="000000"/>
                </a:solidFill>
                <a:latin typeface="Times New Roman" panose="02020603050405020304" pitchFamily="18" charset="0"/>
              </a:rPr>
              <a:t>。</a:t>
            </a:r>
            <a:endParaRPr lang="zh-CN" altLang="en-US" sz="1400" dirty="0">
              <a:solidFill>
                <a:srgbClr val="000000"/>
              </a:solidFill>
              <a:latin typeface="Times New Roman" panose="02020603050405020304" pitchFamily="18" charset="0"/>
            </a:endParaRPr>
          </a:p>
          <a:p>
            <a:pPr marL="440055" lvl="1" indent="4445">
              <a:lnSpc>
                <a:spcPct val="110000"/>
              </a:lnSpc>
              <a:spcBef>
                <a:spcPct val="0"/>
              </a:spcBef>
              <a:spcAft>
                <a:spcPct val="20000"/>
              </a:spcAft>
              <a:buClr>
                <a:schemeClr val="folHlink"/>
              </a:buClr>
              <a:buSzPct val="60000"/>
              <a:buFont typeface="Wingdings" panose="05000000000000000000" pitchFamily="2" charset="2"/>
              <a:buNone/>
            </a:pPr>
            <a:r>
              <a:rPr lang="en-US" altLang="zh-CN" sz="1800" dirty="0">
                <a:solidFill>
                  <a:srgbClr val="000000"/>
                </a:solidFill>
                <a:latin typeface="Times New Roman" panose="02020603050405020304" pitchFamily="18" charset="0"/>
              </a:rPr>
              <a:t>③</a:t>
            </a:r>
            <a:r>
              <a:rPr lang="zh-CN" altLang="en-US" sz="1800" dirty="0">
                <a:solidFill>
                  <a:srgbClr val="000000"/>
                </a:solidFill>
                <a:latin typeface="Times New Roman" panose="02020603050405020304" pitchFamily="18" charset="0"/>
              </a:rPr>
              <a:t>若修改的最后一张表格中有一行是</a:t>
            </a:r>
            <a:r>
              <a:rPr lang="zh-CN" altLang="en-US" sz="1800" dirty="0">
                <a:solidFill>
                  <a:srgbClr val="FF0000"/>
                </a:solidFill>
                <a:latin typeface="Times New Roman" panose="02020603050405020304" pitchFamily="18" charset="0"/>
              </a:rPr>
              <a:t>全</a:t>
            </a:r>
            <a:r>
              <a:rPr lang="en-US" altLang="zh-CN" sz="1800">
                <a:solidFill>
                  <a:srgbClr val="FF0000"/>
                </a:solidFill>
                <a:latin typeface="Times New Roman" panose="02020603050405020304" pitchFamily="18" charset="0"/>
              </a:rPr>
              <a:t>a,</a:t>
            </a:r>
            <a:r>
              <a:rPr lang="en-US" altLang="zh-CN" sz="1800" dirty="0">
                <a:solidFill>
                  <a:srgbClr val="000000"/>
                </a:solidFill>
                <a:latin typeface="Times New Roman" panose="02020603050405020304" pitchFamily="18" charset="0"/>
              </a:rPr>
              <a:t> </a:t>
            </a:r>
            <a:r>
              <a:rPr lang="zh-CN" altLang="en-US" sz="1800" dirty="0">
                <a:solidFill>
                  <a:srgbClr val="000000"/>
                </a:solidFill>
                <a:latin typeface="Times New Roman" panose="02020603050405020304" pitchFamily="18" charset="0"/>
              </a:rPr>
              <a:t>即 </a:t>
            </a:r>
            <a:r>
              <a:rPr lang="en-US" altLang="zh-CN" sz="1800">
                <a:latin typeface="Times New Roman" panose="02020603050405020304" pitchFamily="18" charset="0"/>
              </a:rPr>
              <a:t>a</a:t>
            </a:r>
            <a:r>
              <a:rPr lang="en-US" altLang="zh-CN" sz="1800" baseline="-25000">
                <a:solidFill>
                  <a:srgbClr val="FF0000"/>
                </a:solidFill>
                <a:latin typeface="Times New Roman" panose="02020603050405020304" pitchFamily="18" charset="0"/>
              </a:rPr>
              <a:t>1</a:t>
            </a:r>
            <a:r>
              <a:rPr lang="en-US" altLang="zh-CN" sz="1800">
                <a:latin typeface="Times New Roman" panose="02020603050405020304" pitchFamily="18" charset="0"/>
              </a:rPr>
              <a:t>a</a:t>
            </a:r>
            <a:r>
              <a:rPr lang="en-US" altLang="zh-CN" sz="1800" baseline="-25000">
                <a:solidFill>
                  <a:srgbClr val="FF0000"/>
                </a:solidFill>
                <a:latin typeface="Times New Roman" panose="02020603050405020304" pitchFamily="18" charset="0"/>
              </a:rPr>
              <a:t>2</a:t>
            </a:r>
            <a:r>
              <a:rPr lang="en-US" altLang="zh-CN" sz="1800">
                <a:latin typeface="Times New Roman" panose="02020603050405020304" pitchFamily="18" charset="0"/>
              </a:rPr>
              <a:t> …a</a:t>
            </a:r>
            <a:r>
              <a:rPr lang="en-US" altLang="zh-CN" sz="1800" baseline="-25000">
                <a:solidFill>
                  <a:srgbClr val="FF0000"/>
                </a:solidFill>
                <a:latin typeface="Times New Roman" panose="02020603050405020304" pitchFamily="18" charset="0"/>
              </a:rPr>
              <a:t>n</a:t>
            </a:r>
            <a:r>
              <a:rPr lang="en-US" altLang="zh-CN" sz="1800" dirty="0">
                <a:solidFill>
                  <a:srgbClr val="000000"/>
                </a:solidFill>
                <a:latin typeface="Times New Roman" panose="02020603050405020304" pitchFamily="18" charset="0"/>
              </a:rPr>
              <a:t>, </a:t>
            </a:r>
            <a:r>
              <a:rPr lang="zh-CN" altLang="en-US" sz="1800" dirty="0">
                <a:solidFill>
                  <a:srgbClr val="000000"/>
                </a:solidFill>
                <a:latin typeface="Times New Roman" panose="02020603050405020304" pitchFamily="18" charset="0"/>
              </a:rPr>
              <a:t>那么</a:t>
            </a:r>
            <a:r>
              <a:rPr lang="en-US" altLang="zh-CN" sz="1800" dirty="0">
                <a:solidFill>
                  <a:srgbClr val="000000"/>
                </a:solidFill>
                <a:latin typeface="Times New Roman" panose="02020603050405020304" pitchFamily="18" charset="0"/>
                <a:sym typeface="Symbol" panose="05050102010706020507" pitchFamily="18" charset="2"/>
              </a:rPr>
              <a:t></a:t>
            </a:r>
            <a:r>
              <a:rPr lang="zh-CN" altLang="en-US" sz="1800" dirty="0">
                <a:solidFill>
                  <a:srgbClr val="000000"/>
                </a:solidFill>
                <a:latin typeface="Times New Roman" panose="02020603050405020304" pitchFamily="18" charset="0"/>
              </a:rPr>
              <a:t>相对于</a:t>
            </a:r>
            <a:r>
              <a:rPr lang="en-US" altLang="zh-CN" sz="1800" dirty="0">
                <a:solidFill>
                  <a:srgbClr val="000000"/>
                </a:solidFill>
                <a:latin typeface="Times New Roman" panose="02020603050405020304" pitchFamily="18" charset="0"/>
              </a:rPr>
              <a:t>F</a:t>
            </a:r>
            <a:r>
              <a:rPr lang="zh-CN" altLang="en-US" sz="1800" dirty="0">
                <a:solidFill>
                  <a:srgbClr val="000000"/>
                </a:solidFill>
                <a:latin typeface="Times New Roman" panose="02020603050405020304" pitchFamily="18" charset="0"/>
              </a:rPr>
              <a:t>是无损联接分解</a:t>
            </a:r>
            <a:r>
              <a:rPr lang="en-US" altLang="zh-CN" sz="1800" dirty="0">
                <a:solidFill>
                  <a:srgbClr val="000000"/>
                </a:solidFill>
                <a:latin typeface="Times New Roman" panose="02020603050405020304" pitchFamily="18" charset="0"/>
              </a:rPr>
              <a:t>,</a:t>
            </a:r>
            <a:r>
              <a:rPr lang="zh-CN" altLang="en-US" sz="1800" dirty="0">
                <a:solidFill>
                  <a:srgbClr val="000000"/>
                </a:solidFill>
                <a:latin typeface="Times New Roman" panose="02020603050405020304" pitchFamily="18" charset="0"/>
              </a:rPr>
              <a:t>否则是损失联接分解 。</a:t>
            </a:r>
            <a:endParaRPr lang="zh-CN" altLang="en-US" sz="1800" dirty="0">
              <a:solidFill>
                <a:srgbClr val="000000"/>
              </a:solidFill>
              <a:latin typeface="Times New Roman" panose="02020603050405020304" pitchFamily="18" charset="0"/>
            </a:endParaRPr>
          </a:p>
        </p:txBody>
      </p:sp>
      <p:sp>
        <p:nvSpPr>
          <p:cNvPr id="32772" name="矩形 444419"/>
          <p:cNvSpPr/>
          <p:nvPr/>
        </p:nvSpPr>
        <p:spPr>
          <a:xfrm>
            <a:off x="611188" y="260350"/>
            <a:ext cx="1905000" cy="990600"/>
          </a:xfrm>
          <a:prstGeom prst="rect">
            <a:avLst/>
          </a:prstGeom>
          <a:noFill/>
          <a:ln w="9525">
            <a:noFill/>
          </a:ln>
        </p:spPr>
        <p:txBody>
          <a:bodyPr anchor="t"/>
          <a:p>
            <a:pPr marL="342900" indent="-342900" algn="ctr">
              <a:spcBef>
                <a:spcPct val="20000"/>
              </a:spcBef>
              <a:buClr>
                <a:schemeClr val="bg2"/>
              </a:buClr>
              <a:buFont typeface="Monotype Sorts"/>
            </a:pPr>
            <a:endParaRPr lang="zh-CN" sz="2800" b="1">
              <a:latin typeface="Times New Roman" panose="02020603050405020304" pitchFamily="18" charset="0"/>
              <a:ea typeface="楷体_GB2312" pitchFamily="49" charset="-122"/>
            </a:endParaRPr>
          </a:p>
        </p:txBody>
      </p:sp>
      <p:sp>
        <p:nvSpPr>
          <p:cNvPr id="32773" name="矩形 444420"/>
          <p:cNvSpPr/>
          <p:nvPr/>
        </p:nvSpPr>
        <p:spPr>
          <a:xfrm>
            <a:off x="7010400" y="533400"/>
            <a:ext cx="1447800" cy="685800"/>
          </a:xfrm>
          <a:prstGeom prst="rect">
            <a:avLst/>
          </a:prstGeom>
          <a:noFill/>
          <a:ln w="9525">
            <a:noFill/>
          </a:ln>
        </p:spPr>
        <p:txBody>
          <a:bodyPr anchor="t"/>
          <a:p>
            <a:pPr marL="342900" indent="-342900" algn="ctr">
              <a:spcBef>
                <a:spcPct val="20000"/>
              </a:spcBef>
              <a:buClr>
                <a:schemeClr val="bg2"/>
              </a:buClr>
              <a:buFont typeface="Monotype Sorts"/>
            </a:pPr>
            <a:endParaRPr lang="zh-CN" sz="2800" b="1">
              <a:latin typeface="Times New Roman" panose="02020603050405020304" pitchFamily="18" charset="0"/>
              <a:ea typeface="楷体_GB2312" pitchFamily="49" charset="-122"/>
            </a:endParaRPr>
          </a:p>
        </p:txBody>
      </p:sp>
      <p:sp>
        <p:nvSpPr>
          <p:cNvPr id="32774" name="灯片编号占位符 2"/>
          <p:cNvSpPr txBox="1">
            <a:spLocks noGrp="1"/>
          </p:cNvSpPr>
          <p:nvPr/>
        </p:nvSpPr>
        <p:spPr>
          <a:xfrm>
            <a:off x="7239000" y="6400800"/>
            <a:ext cx="1905000" cy="457200"/>
          </a:xfrm>
          <a:prstGeom prst="rect">
            <a:avLst/>
          </a:prstGeom>
          <a:noFill/>
          <a:ln w="9525">
            <a:noFill/>
          </a:ln>
        </p:spPr>
        <p:txBody>
          <a:bodyPr anchor="t"/>
          <a:p>
            <a:pPr algn="r" eaLnBrk="0" hangingPunct="0">
              <a:buFont typeface="Arial" panose="020B0604020202020204" pitchFamily="34" charset="0"/>
            </a:pPr>
            <a:fld id="{9A0DB2DC-4C9A-4742-B13C-FB6460FD3503}" type="slidenum">
              <a:rPr lang="zh-CN" altLang="en-US" sz="1600">
                <a:solidFill>
                  <a:srgbClr val="008000"/>
                </a:solidFill>
                <a:latin typeface="Arial" panose="020B0604020202020204" pitchFamily="34" charset="0"/>
                <a:ea typeface="宋体" panose="02010600030101010101" pitchFamily="2" charset="-122"/>
              </a:rPr>
            </a:fld>
            <a:r>
              <a:rPr lang="en-US" altLang="zh-CN" sz="1600">
                <a:solidFill>
                  <a:srgbClr val="008000"/>
                </a:solidFill>
                <a:latin typeface="Arial" panose="020B0604020202020204" pitchFamily="34" charset="0"/>
                <a:ea typeface="宋体" panose="02010600030101010101" pitchFamily="2" charset="-122"/>
              </a:rPr>
              <a:t>/120</a:t>
            </a:r>
            <a:endParaRPr lang="en-US" altLang="zh-CN" sz="1600">
              <a:solidFill>
                <a:srgbClr val="00800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15362" name="标题 394241"/>
          <p:cNvSpPr>
            <a:spLocks noGrp="1"/>
          </p:cNvSpPr>
          <p:nvPr>
            <p:ph type="title"/>
          </p:nvPr>
        </p:nvSpPr>
        <p:spPr>
          <a:ln/>
        </p:spPr>
        <p:txBody>
          <a:bodyPr anchor="b"/>
          <a:p>
            <a:r>
              <a:rPr lang="zh-CN" altLang="en-US" dirty="0"/>
              <a:t>第五章 关系数据理论</a:t>
            </a:r>
            <a:endParaRPr lang="zh-CN" altLang="en-US"/>
          </a:p>
        </p:txBody>
      </p:sp>
      <p:sp>
        <p:nvSpPr>
          <p:cNvPr id="15363" name="文本占位符 394242"/>
          <p:cNvSpPr>
            <a:spLocks noGrp="1"/>
          </p:cNvSpPr>
          <p:nvPr>
            <p:ph idx="1"/>
          </p:nvPr>
        </p:nvSpPr>
        <p:spPr>
          <a:ln/>
        </p:spPr>
        <p:txBody>
          <a:bodyPr anchor="t"/>
          <a:p>
            <a:pPr>
              <a:lnSpc>
                <a:spcPct val="140000"/>
              </a:lnSpc>
              <a:buNone/>
            </a:pPr>
            <a:r>
              <a:rPr lang="en-US" altLang="zh-CN" dirty="0"/>
              <a:t>6.1 </a:t>
            </a:r>
            <a:r>
              <a:rPr lang="zh-CN" altLang="en-US" dirty="0"/>
              <a:t>问题的提出</a:t>
            </a:r>
            <a:endParaRPr lang="zh-CN" altLang="en-US" dirty="0"/>
          </a:p>
          <a:p>
            <a:pPr>
              <a:lnSpc>
                <a:spcPct val="140000"/>
              </a:lnSpc>
              <a:buNone/>
            </a:pPr>
            <a:r>
              <a:rPr lang="en-US" altLang="zh-CN" dirty="0"/>
              <a:t>6.2 </a:t>
            </a:r>
            <a:r>
              <a:rPr lang="zh-CN" altLang="en-US" dirty="0"/>
              <a:t>规范化</a:t>
            </a:r>
            <a:endParaRPr lang="zh-CN" altLang="en-US" dirty="0"/>
          </a:p>
          <a:p>
            <a:pPr>
              <a:lnSpc>
                <a:spcPct val="140000"/>
              </a:lnSpc>
              <a:buNone/>
            </a:pPr>
            <a:r>
              <a:rPr lang="en-US" altLang="zh-CN" dirty="0"/>
              <a:t>6.3 </a:t>
            </a:r>
            <a:r>
              <a:rPr lang="zh-CN" altLang="en-US" dirty="0"/>
              <a:t>数据依赖的公理系统</a:t>
            </a:r>
            <a:endParaRPr lang="zh-CN" altLang="en-US" dirty="0"/>
          </a:p>
          <a:p>
            <a:pPr>
              <a:lnSpc>
                <a:spcPct val="140000"/>
              </a:lnSpc>
              <a:buNone/>
            </a:pPr>
            <a:r>
              <a:rPr lang="en-US" altLang="zh-CN" dirty="0">
                <a:solidFill>
                  <a:schemeClr val="hlink"/>
                </a:solidFill>
              </a:rPr>
              <a:t>6.4 </a:t>
            </a:r>
            <a:r>
              <a:rPr lang="zh-CN" altLang="en-US" dirty="0">
                <a:solidFill>
                  <a:schemeClr val="hlink"/>
                </a:solidFill>
              </a:rPr>
              <a:t>模式的分解</a:t>
            </a:r>
            <a:endParaRPr lang="zh-CN" altLang="en-US" dirty="0">
              <a:solidFill>
                <a:schemeClr val="hlink"/>
              </a:solidFill>
            </a:endParaRPr>
          </a:p>
          <a:p>
            <a:pPr>
              <a:lnSpc>
                <a:spcPct val="140000"/>
              </a:lnSpc>
              <a:buNone/>
            </a:pPr>
            <a:r>
              <a:rPr lang="en-US" altLang="zh-CN" dirty="0"/>
              <a:t>6.6 </a:t>
            </a:r>
            <a:r>
              <a:rPr lang="zh-CN" altLang="en-US" dirty="0"/>
              <a:t>小结</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ea typeface="宋体" panose="02010600030101010101" pitchFamily="2" charset="-122"/>
              </a:rPr>
              <a:t>An Introduction to Database System</a:t>
            </a:r>
            <a:endParaRPr lang="zh-CN" altLang="en-US" sz="1400" dirty="0">
              <a:solidFill>
                <a:schemeClr val="hlink"/>
              </a:solidFill>
              <a:latin typeface="Principals of Database System"/>
              <a:ea typeface="宋体" panose="02010600030101010101" pitchFamily="2" charset="-122"/>
            </a:endParaRPr>
          </a:p>
        </p:txBody>
      </p:sp>
      <p:sp>
        <p:nvSpPr>
          <p:cNvPr id="33794" name="标题 445441"/>
          <p:cNvSpPr>
            <a:spLocks noGrp="1"/>
          </p:cNvSpPr>
          <p:nvPr>
            <p:ph type="title"/>
          </p:nvPr>
        </p:nvSpPr>
        <p:spPr>
          <a:ln/>
        </p:spPr>
        <p:txBody>
          <a:bodyPr vert="horz" wrap="square" lIns="91440" tIns="45720" rIns="91440" bIns="45720" anchor="ctr"/>
          <a:p>
            <a:r>
              <a:rPr lang="en-US" altLang="zh-CN" sz="3200" b="0" dirty="0"/>
              <a:t>6.6 </a:t>
            </a:r>
            <a:r>
              <a:rPr lang="zh-CN" altLang="en-US" sz="3200" b="0" dirty="0"/>
              <a:t>模式分解</a:t>
            </a:r>
            <a:endParaRPr lang="zh-CN" altLang="en-US" sz="3200" b="0" dirty="0"/>
          </a:p>
        </p:txBody>
      </p:sp>
      <p:sp>
        <p:nvSpPr>
          <p:cNvPr id="33795" name="文本占位符 445442"/>
          <p:cNvSpPr>
            <a:spLocks noGrp="1"/>
          </p:cNvSpPr>
          <p:nvPr>
            <p:ph type="body" sz="half"/>
          </p:nvPr>
        </p:nvSpPr>
        <p:spPr>
          <a:xfrm>
            <a:off x="611188" y="2276475"/>
            <a:ext cx="8153400" cy="4191000"/>
          </a:xfrm>
          <a:ln/>
        </p:spPr>
        <p:txBody>
          <a:bodyPr vert="horz" wrap="square" lIns="91440" tIns="45720" rIns="91440" bIns="45720"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marL="0" lvl="0" indent="0">
              <a:lnSpc>
                <a:spcPct val="110000"/>
              </a:lnSpc>
              <a:spcBef>
                <a:spcPct val="0"/>
              </a:spcBef>
              <a:spcAft>
                <a:spcPct val="20000"/>
              </a:spcAft>
            </a:pPr>
            <a:r>
              <a:rPr lang="zh-CN" altLang="en-US" sz="3200" dirty="0">
                <a:solidFill>
                  <a:srgbClr val="FF0000"/>
                </a:solidFill>
                <a:latin typeface="Times New Roman" panose="02020603050405020304" pitchFamily="18" charset="0"/>
              </a:rPr>
              <a:t>算法</a:t>
            </a:r>
            <a:r>
              <a:rPr lang="en-US" altLang="zh-CN" sz="3200" dirty="0">
                <a:solidFill>
                  <a:srgbClr val="FF0000"/>
                </a:solidFill>
                <a:latin typeface="Times New Roman" panose="02020603050405020304" pitchFamily="18" charset="0"/>
              </a:rPr>
              <a:t>6.3 </a:t>
            </a:r>
            <a:r>
              <a:rPr lang="zh-CN" altLang="en-US" sz="3200" dirty="0">
                <a:solidFill>
                  <a:srgbClr val="FF0000"/>
                </a:solidFill>
                <a:latin typeface="Times New Roman" panose="02020603050405020304" pitchFamily="18" charset="0"/>
              </a:rPr>
              <a:t>无损联接分解的测试。</a:t>
            </a:r>
            <a:endParaRPr lang="zh-CN" altLang="en-US" sz="3200" dirty="0">
              <a:solidFill>
                <a:srgbClr val="FF0000"/>
              </a:solidFill>
              <a:latin typeface="Times New Roman" panose="02020603050405020304" pitchFamily="18" charset="0"/>
            </a:endParaRPr>
          </a:p>
          <a:p>
            <a:pPr marL="0" lvl="0" indent="0">
              <a:lnSpc>
                <a:spcPct val="110000"/>
              </a:lnSpc>
              <a:spcBef>
                <a:spcPct val="0"/>
              </a:spcBef>
              <a:spcAft>
                <a:spcPct val="20000"/>
              </a:spcAft>
            </a:pPr>
            <a:r>
              <a:rPr lang="zh-CN" altLang="en-US" sz="3200" dirty="0">
                <a:solidFill>
                  <a:srgbClr val="FF0000"/>
                </a:solidFill>
                <a:latin typeface="Times New Roman" panose="02020603050405020304" pitchFamily="18" charset="0"/>
              </a:rPr>
              <a:t>定理</a:t>
            </a:r>
            <a:r>
              <a:rPr lang="en-US" altLang="zh-CN" sz="3200">
                <a:solidFill>
                  <a:srgbClr val="FF0000"/>
                </a:solidFill>
                <a:latin typeface="Times New Roman" panose="02020603050405020304" pitchFamily="18" charset="0"/>
              </a:rPr>
              <a:t>6.4 </a:t>
            </a:r>
            <a:endParaRPr lang="en-US" altLang="zh-CN" sz="3200">
              <a:solidFill>
                <a:srgbClr val="FF0000"/>
              </a:solidFill>
              <a:latin typeface="Times New Roman" panose="02020603050405020304" pitchFamily="18" charset="0"/>
            </a:endParaRPr>
          </a:p>
          <a:p>
            <a:pPr marL="440055" lvl="1" indent="4445">
              <a:lnSpc>
                <a:spcPct val="110000"/>
              </a:lnSpc>
              <a:spcBef>
                <a:spcPct val="0"/>
              </a:spcBef>
              <a:spcAft>
                <a:spcPct val="20000"/>
              </a:spcAft>
              <a:buClr>
                <a:schemeClr val="folHlink"/>
              </a:buClr>
              <a:buSzPct val="60000"/>
              <a:buFont typeface="Wingdings" panose="05000000000000000000" pitchFamily="2" charset="2"/>
              <a:buChar char="n"/>
            </a:pPr>
            <a:r>
              <a:rPr lang="zh-CN" altLang="en-US" sz="2400" dirty="0">
                <a:solidFill>
                  <a:schemeClr val="tx1"/>
                </a:solidFill>
                <a:latin typeface="Times New Roman" panose="02020603050405020304" pitchFamily="18" charset="0"/>
              </a:rPr>
              <a:t>算法</a:t>
            </a:r>
            <a:r>
              <a:rPr lang="en-US" altLang="zh-CN" sz="2400" dirty="0">
                <a:solidFill>
                  <a:schemeClr val="tx1"/>
                </a:solidFill>
                <a:latin typeface="Times New Roman" panose="02020603050405020304" pitchFamily="18" charset="0"/>
              </a:rPr>
              <a:t>6.3 </a:t>
            </a:r>
            <a:r>
              <a:rPr lang="zh-CN" altLang="en-US" sz="2400" dirty="0">
                <a:solidFill>
                  <a:schemeClr val="tx1"/>
                </a:solidFill>
                <a:latin typeface="Times New Roman" panose="02020603050405020304" pitchFamily="18" charset="0"/>
              </a:rPr>
              <a:t>终止时，表中的一行为</a:t>
            </a:r>
            <a:r>
              <a:rPr lang="en-US" altLang="zh-CN" sz="2400" dirty="0">
                <a:solidFill>
                  <a:schemeClr val="tx1"/>
                </a:solidFill>
                <a:latin typeface="Times New Roman" panose="02020603050405020304" pitchFamily="18" charset="0"/>
              </a:rPr>
              <a:t>a1,a2,…,an,</a:t>
            </a:r>
            <a:r>
              <a:rPr lang="zh-CN" altLang="en-US" sz="2400" dirty="0">
                <a:solidFill>
                  <a:schemeClr val="tx1"/>
                </a:solidFill>
                <a:latin typeface="Times New Roman" panose="02020603050405020304" pitchFamily="18" charset="0"/>
              </a:rPr>
              <a:t>则</a:t>
            </a:r>
            <a:r>
              <a:rPr lang="en-US" altLang="zh-CN" sz="2400" dirty="0">
                <a:solidFill>
                  <a:schemeClr val="tx1"/>
                </a:solidFill>
                <a:latin typeface="Times New Roman" panose="02020603050405020304" pitchFamily="18" charset="0"/>
                <a:sym typeface="Symbol" panose="05050102010706020507" pitchFamily="18" charset="2"/>
              </a:rPr>
              <a:t></a:t>
            </a:r>
            <a:r>
              <a:rPr lang="zh-CN" altLang="en-US" sz="2400" dirty="0">
                <a:solidFill>
                  <a:schemeClr val="tx1"/>
                </a:solidFill>
                <a:latin typeface="Times New Roman" panose="02020603050405020304" pitchFamily="18" charset="0"/>
              </a:rPr>
              <a:t>为无损连接分解。</a:t>
            </a:r>
            <a:endParaRPr lang="zh-CN" altLang="en-US" sz="2400" dirty="0">
              <a:solidFill>
                <a:schemeClr val="tx1"/>
              </a:solidFill>
              <a:latin typeface="Times New Roman" panose="02020603050405020304" pitchFamily="18" charset="0"/>
            </a:endParaRPr>
          </a:p>
        </p:txBody>
      </p:sp>
      <p:sp>
        <p:nvSpPr>
          <p:cNvPr id="33796" name="矩形 445443"/>
          <p:cNvSpPr/>
          <p:nvPr/>
        </p:nvSpPr>
        <p:spPr>
          <a:xfrm>
            <a:off x="609600" y="228600"/>
            <a:ext cx="1905000" cy="990600"/>
          </a:xfrm>
          <a:prstGeom prst="rect">
            <a:avLst/>
          </a:prstGeom>
          <a:noFill/>
          <a:ln w="9525">
            <a:noFill/>
          </a:ln>
        </p:spPr>
        <p:txBody>
          <a:bodyPr anchor="t"/>
          <a:p>
            <a:pPr marL="342900" indent="-342900" algn="ctr">
              <a:spcBef>
                <a:spcPct val="20000"/>
              </a:spcBef>
              <a:buClr>
                <a:schemeClr val="bg2"/>
              </a:buClr>
              <a:buFont typeface="Monotype Sorts"/>
            </a:pPr>
            <a:endParaRPr lang="zh-CN" sz="2800" b="1">
              <a:latin typeface="Times New Roman" panose="02020603050405020304" pitchFamily="18" charset="0"/>
              <a:ea typeface="楷体_GB2312" pitchFamily="49" charset="-122"/>
            </a:endParaRPr>
          </a:p>
        </p:txBody>
      </p:sp>
      <p:sp>
        <p:nvSpPr>
          <p:cNvPr id="33797" name="矩形 445444"/>
          <p:cNvSpPr/>
          <p:nvPr/>
        </p:nvSpPr>
        <p:spPr>
          <a:xfrm>
            <a:off x="7010400" y="533400"/>
            <a:ext cx="1447800" cy="685800"/>
          </a:xfrm>
          <a:prstGeom prst="rect">
            <a:avLst/>
          </a:prstGeom>
          <a:noFill/>
          <a:ln w="9525">
            <a:noFill/>
          </a:ln>
        </p:spPr>
        <p:txBody>
          <a:bodyPr anchor="t"/>
          <a:p>
            <a:pPr marL="342900" indent="-342900" algn="ctr">
              <a:spcBef>
                <a:spcPct val="20000"/>
              </a:spcBef>
              <a:buClr>
                <a:schemeClr val="bg2"/>
              </a:buClr>
              <a:buFont typeface="Monotype Sorts"/>
            </a:pPr>
            <a:endParaRPr lang="zh-CN" sz="2800" b="1">
              <a:latin typeface="Times New Roman" panose="02020603050405020304" pitchFamily="18" charset="0"/>
              <a:ea typeface="楷体_GB2312" pitchFamily="49" charset="-122"/>
            </a:endParaRPr>
          </a:p>
        </p:txBody>
      </p:sp>
      <p:sp>
        <p:nvSpPr>
          <p:cNvPr id="33798" name="灯片编号占位符 2"/>
          <p:cNvSpPr txBox="1">
            <a:spLocks noGrp="1"/>
          </p:cNvSpPr>
          <p:nvPr/>
        </p:nvSpPr>
        <p:spPr>
          <a:xfrm>
            <a:off x="7239000" y="6400800"/>
            <a:ext cx="1905000" cy="457200"/>
          </a:xfrm>
          <a:prstGeom prst="rect">
            <a:avLst/>
          </a:prstGeom>
          <a:noFill/>
          <a:ln w="9525">
            <a:noFill/>
          </a:ln>
        </p:spPr>
        <p:txBody>
          <a:bodyPr anchor="t"/>
          <a:p>
            <a:pPr algn="r" eaLnBrk="0" hangingPunct="0">
              <a:buFont typeface="Arial" panose="020B0604020202020204" pitchFamily="34" charset="0"/>
            </a:pPr>
            <a:fld id="{9A0DB2DC-4C9A-4742-B13C-FB6460FD3503}" type="slidenum">
              <a:rPr lang="zh-CN" altLang="en-US" sz="1600">
                <a:solidFill>
                  <a:srgbClr val="008000"/>
                </a:solidFill>
                <a:latin typeface="Arial" panose="020B0604020202020204" pitchFamily="34" charset="0"/>
                <a:ea typeface="宋体" panose="02010600030101010101" pitchFamily="2" charset="-122"/>
              </a:rPr>
            </a:fld>
            <a:r>
              <a:rPr lang="en-US" altLang="zh-CN" sz="1600">
                <a:solidFill>
                  <a:srgbClr val="008000"/>
                </a:solidFill>
                <a:latin typeface="Arial" panose="020B0604020202020204" pitchFamily="34" charset="0"/>
                <a:ea typeface="宋体" panose="02010600030101010101" pitchFamily="2" charset="-122"/>
              </a:rPr>
              <a:t>/120</a:t>
            </a:r>
            <a:endParaRPr lang="en-US" altLang="zh-CN" sz="1600">
              <a:solidFill>
                <a:srgbClr val="00800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ea typeface="宋体" panose="02010600030101010101" pitchFamily="2" charset="-122"/>
              </a:rPr>
              <a:t>An Introduction to Database System</a:t>
            </a:r>
            <a:endParaRPr lang="zh-CN" altLang="en-US" sz="1400" dirty="0">
              <a:solidFill>
                <a:schemeClr val="hlink"/>
              </a:solidFill>
              <a:latin typeface="Principals of Database System"/>
              <a:ea typeface="宋体" panose="02010600030101010101" pitchFamily="2" charset="-122"/>
            </a:endParaRPr>
          </a:p>
        </p:txBody>
      </p:sp>
      <p:sp>
        <p:nvSpPr>
          <p:cNvPr id="34818" name="标题 446465"/>
          <p:cNvSpPr>
            <a:spLocks noGrp="1"/>
          </p:cNvSpPr>
          <p:nvPr>
            <p:ph type="title"/>
          </p:nvPr>
        </p:nvSpPr>
        <p:spPr>
          <a:ln/>
        </p:spPr>
        <p:txBody>
          <a:bodyPr vert="horz" wrap="square" lIns="91440" tIns="45720" rIns="91440" bIns="45720" anchor="ctr"/>
          <a:p>
            <a:r>
              <a:rPr lang="en-US" altLang="zh-CN" sz="3200" b="0" dirty="0"/>
              <a:t>6.6 </a:t>
            </a:r>
            <a:r>
              <a:rPr lang="zh-CN" altLang="en-US" sz="3200" b="0" dirty="0"/>
              <a:t>模式分解</a:t>
            </a:r>
            <a:endParaRPr lang="zh-CN" altLang="en-US" sz="3200" b="0" dirty="0"/>
          </a:p>
        </p:txBody>
      </p:sp>
      <p:sp>
        <p:nvSpPr>
          <p:cNvPr id="34819" name="矩形 446467"/>
          <p:cNvSpPr/>
          <p:nvPr/>
        </p:nvSpPr>
        <p:spPr>
          <a:xfrm>
            <a:off x="609600" y="228600"/>
            <a:ext cx="1905000" cy="990600"/>
          </a:xfrm>
          <a:prstGeom prst="rect">
            <a:avLst/>
          </a:prstGeom>
          <a:noFill/>
          <a:ln w="9525">
            <a:noFill/>
          </a:ln>
        </p:spPr>
        <p:txBody>
          <a:bodyPr anchor="t"/>
          <a:p>
            <a:pPr marL="342900" indent="-342900" algn="ctr">
              <a:spcBef>
                <a:spcPct val="20000"/>
              </a:spcBef>
              <a:buClr>
                <a:schemeClr val="bg2"/>
              </a:buClr>
              <a:buFont typeface="Monotype Sorts"/>
            </a:pPr>
            <a:endParaRPr lang="zh-CN" sz="2800" b="1">
              <a:latin typeface="Times New Roman" panose="02020603050405020304" pitchFamily="18" charset="0"/>
              <a:ea typeface="楷体_GB2312" pitchFamily="49" charset="-122"/>
            </a:endParaRPr>
          </a:p>
        </p:txBody>
      </p:sp>
      <p:sp>
        <p:nvSpPr>
          <p:cNvPr id="34820" name="矩形 446468"/>
          <p:cNvSpPr/>
          <p:nvPr/>
        </p:nvSpPr>
        <p:spPr>
          <a:xfrm>
            <a:off x="7010400" y="533400"/>
            <a:ext cx="1447800" cy="685800"/>
          </a:xfrm>
          <a:prstGeom prst="rect">
            <a:avLst/>
          </a:prstGeom>
          <a:noFill/>
          <a:ln w="9525">
            <a:noFill/>
          </a:ln>
        </p:spPr>
        <p:txBody>
          <a:bodyPr anchor="t"/>
          <a:p>
            <a:pPr marL="342900" indent="-342900" algn="ctr">
              <a:spcBef>
                <a:spcPct val="20000"/>
              </a:spcBef>
              <a:buClr>
                <a:schemeClr val="bg2"/>
              </a:buClr>
              <a:buFont typeface="Monotype Sorts"/>
            </a:pPr>
            <a:endParaRPr lang="zh-CN" sz="2800" b="1">
              <a:latin typeface="Times New Roman" panose="02020603050405020304" pitchFamily="18" charset="0"/>
              <a:ea typeface="楷体_GB2312" pitchFamily="49" charset="-122"/>
            </a:endParaRPr>
          </a:p>
        </p:txBody>
      </p:sp>
      <p:pic>
        <p:nvPicPr>
          <p:cNvPr id="34821" name="图片 446469"/>
          <p:cNvPicPr>
            <a:picLocks noChangeAspect="1"/>
          </p:cNvPicPr>
          <p:nvPr/>
        </p:nvPicPr>
        <p:blipFill>
          <a:blip r:embed="rId1"/>
          <a:stretch>
            <a:fillRect/>
          </a:stretch>
        </p:blipFill>
        <p:spPr>
          <a:xfrm>
            <a:off x="900113" y="1916113"/>
            <a:ext cx="6985000" cy="4646612"/>
          </a:xfrm>
          <a:prstGeom prst="rect">
            <a:avLst/>
          </a:prstGeom>
          <a:noFill/>
          <a:ln w="9525">
            <a:noFill/>
          </a:ln>
        </p:spPr>
      </p:pic>
      <p:sp>
        <p:nvSpPr>
          <p:cNvPr id="34822" name="灯片编号占位符 2"/>
          <p:cNvSpPr txBox="1">
            <a:spLocks noGrp="1"/>
          </p:cNvSpPr>
          <p:nvPr/>
        </p:nvSpPr>
        <p:spPr>
          <a:xfrm>
            <a:off x="7239000" y="6400800"/>
            <a:ext cx="1905000" cy="457200"/>
          </a:xfrm>
          <a:prstGeom prst="rect">
            <a:avLst/>
          </a:prstGeom>
          <a:noFill/>
          <a:ln w="9525">
            <a:noFill/>
          </a:ln>
        </p:spPr>
        <p:txBody>
          <a:bodyPr anchor="t"/>
          <a:p>
            <a:pPr algn="r" eaLnBrk="0" hangingPunct="0">
              <a:buFont typeface="Arial" panose="020B0604020202020204" pitchFamily="34" charset="0"/>
            </a:pPr>
            <a:fld id="{9A0DB2DC-4C9A-4742-B13C-FB6460FD3503}" type="slidenum">
              <a:rPr lang="zh-CN" altLang="en-US" sz="1600">
                <a:solidFill>
                  <a:srgbClr val="008000"/>
                </a:solidFill>
                <a:latin typeface="Arial" panose="020B0604020202020204" pitchFamily="34" charset="0"/>
                <a:ea typeface="宋体" panose="02010600030101010101" pitchFamily="2" charset="-122"/>
              </a:rPr>
            </a:fld>
            <a:r>
              <a:rPr lang="en-US" altLang="zh-CN" sz="1600">
                <a:solidFill>
                  <a:srgbClr val="008000"/>
                </a:solidFill>
                <a:latin typeface="Arial" panose="020B0604020202020204" pitchFamily="34" charset="0"/>
                <a:ea typeface="宋体" panose="02010600030101010101" pitchFamily="2" charset="-122"/>
              </a:rPr>
              <a:t>/120</a:t>
            </a:r>
            <a:endParaRPr lang="en-US" altLang="zh-CN" sz="1600">
              <a:solidFill>
                <a:srgbClr val="00800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ea typeface="宋体" panose="02010600030101010101" pitchFamily="2" charset="-122"/>
              </a:rPr>
              <a:t>An Introduction to Database System</a:t>
            </a:r>
            <a:endParaRPr lang="zh-CN" altLang="en-US" sz="1400" dirty="0">
              <a:solidFill>
                <a:schemeClr val="hlink"/>
              </a:solidFill>
              <a:latin typeface="Principals of Database System"/>
              <a:ea typeface="宋体" panose="02010600030101010101" pitchFamily="2" charset="-122"/>
            </a:endParaRPr>
          </a:p>
        </p:txBody>
      </p:sp>
      <p:sp>
        <p:nvSpPr>
          <p:cNvPr id="35842" name="标题 448513"/>
          <p:cNvSpPr>
            <a:spLocks noGrp="1"/>
          </p:cNvSpPr>
          <p:nvPr>
            <p:ph type="title"/>
          </p:nvPr>
        </p:nvSpPr>
        <p:spPr>
          <a:xfrm>
            <a:off x="1116013" y="620713"/>
            <a:ext cx="7793037" cy="1143000"/>
          </a:xfrm>
          <a:ln/>
        </p:spPr>
        <p:txBody>
          <a:bodyPr vert="horz" wrap="square" lIns="91440" tIns="45720" rIns="91440" bIns="45720" anchor="ctr"/>
          <a:p>
            <a:r>
              <a:rPr lang="en-US" altLang="zh-CN" sz="3200" b="0" dirty="0"/>
              <a:t>6.6 </a:t>
            </a:r>
            <a:r>
              <a:rPr lang="zh-CN" altLang="en-US" sz="3200" b="0" dirty="0"/>
              <a:t>模式分解</a:t>
            </a:r>
            <a:endParaRPr lang="zh-CN" altLang="en-US" sz="3200" b="0" dirty="0"/>
          </a:p>
        </p:txBody>
      </p:sp>
      <p:sp>
        <p:nvSpPr>
          <p:cNvPr id="35843" name="文本占位符 448514"/>
          <p:cNvSpPr>
            <a:spLocks noGrp="1"/>
          </p:cNvSpPr>
          <p:nvPr>
            <p:ph type="body" sz="half"/>
          </p:nvPr>
        </p:nvSpPr>
        <p:spPr>
          <a:xfrm>
            <a:off x="755650" y="2276475"/>
            <a:ext cx="8153400" cy="4191000"/>
          </a:xfrm>
          <a:ln/>
        </p:spPr>
        <p:txBody>
          <a:bodyPr vert="horz" wrap="square" lIns="91440" tIns="45720" rIns="91440" bIns="45720"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marL="0" lvl="0" indent="0">
              <a:lnSpc>
                <a:spcPct val="120000"/>
              </a:lnSpc>
              <a:spcBef>
                <a:spcPct val="0"/>
              </a:spcBef>
              <a:spcAft>
                <a:spcPct val="20000"/>
              </a:spcAft>
            </a:pPr>
            <a:r>
              <a:rPr lang="zh-CN" altLang="en-US" sz="3200" dirty="0">
                <a:solidFill>
                  <a:srgbClr val="FF0000"/>
                </a:solidFill>
                <a:latin typeface="Times New Roman" panose="02020603050405020304" pitchFamily="18" charset="0"/>
              </a:rPr>
              <a:t>练习</a:t>
            </a:r>
            <a:endParaRPr lang="zh-CN" altLang="en-US" sz="3200">
              <a:solidFill>
                <a:srgbClr val="FF0000"/>
              </a:solidFill>
              <a:latin typeface="Times New Roman" panose="02020603050405020304" pitchFamily="18" charset="0"/>
            </a:endParaRPr>
          </a:p>
          <a:p>
            <a:pPr marL="440055" lvl="1" indent="4445">
              <a:lnSpc>
                <a:spcPct val="120000"/>
              </a:lnSpc>
              <a:spcBef>
                <a:spcPct val="0"/>
              </a:spcBef>
              <a:spcAft>
                <a:spcPct val="20000"/>
              </a:spcAft>
              <a:buClr>
                <a:schemeClr val="folHlink"/>
              </a:buClr>
              <a:buSzPct val="60000"/>
              <a:buFont typeface="Wingdings" panose="05000000000000000000" pitchFamily="2" charset="2"/>
              <a:buChar char="n"/>
            </a:pPr>
            <a:r>
              <a:rPr lang="zh-CN" altLang="en-US" sz="2400" dirty="0">
                <a:solidFill>
                  <a:schemeClr val="tx1"/>
                </a:solidFill>
                <a:latin typeface="Times New Roman" panose="02020603050405020304" pitchFamily="18" charset="0"/>
              </a:rPr>
              <a:t>    设关系模式</a:t>
            </a:r>
            <a:r>
              <a:rPr lang="en-US" altLang="zh-CN" sz="2400" dirty="0">
                <a:solidFill>
                  <a:schemeClr val="tx1"/>
                </a:solidFill>
                <a:latin typeface="Times New Roman" panose="02020603050405020304" pitchFamily="18" charset="0"/>
              </a:rPr>
              <a:t>R(U,F),  </a:t>
            </a:r>
            <a:r>
              <a:rPr lang="zh-CN" altLang="en-US" sz="2400" dirty="0">
                <a:solidFill>
                  <a:schemeClr val="tx1"/>
                </a:solidFill>
                <a:latin typeface="Times New Roman" panose="02020603050405020304" pitchFamily="18" charset="0"/>
              </a:rPr>
              <a:t>其中</a:t>
            </a:r>
            <a:r>
              <a:rPr lang="en-US" altLang="zh-CN" sz="2400" dirty="0">
                <a:solidFill>
                  <a:schemeClr val="tx1"/>
                </a:solidFill>
                <a:latin typeface="Times New Roman" panose="02020603050405020304" pitchFamily="18" charset="0"/>
              </a:rPr>
              <a:t>U=(ABCDE),F={A→C,B→C,C→D</a:t>
            </a:r>
            <a:br>
              <a:rPr lang="en-US" altLang="zh-CN" sz="2400" dirty="0">
                <a:solidFill>
                  <a:schemeClr val="tx1"/>
                </a:solidFill>
                <a:latin typeface="Times New Roman" panose="02020603050405020304" pitchFamily="18" charset="0"/>
              </a:rPr>
            </a:br>
            <a:r>
              <a:rPr lang="en-US" altLang="zh-CN" sz="2400" dirty="0">
                <a:solidFill>
                  <a:schemeClr val="tx1"/>
                </a:solidFill>
                <a:latin typeface="Times New Roman" panose="02020603050405020304" pitchFamily="18" charset="0"/>
              </a:rPr>
              <a:t>,DE→C,CE→A},  R</a:t>
            </a:r>
            <a:r>
              <a:rPr lang="zh-CN" altLang="en-US" sz="2400" dirty="0">
                <a:solidFill>
                  <a:schemeClr val="tx1"/>
                </a:solidFill>
                <a:latin typeface="Times New Roman" panose="02020603050405020304" pitchFamily="18" charset="0"/>
              </a:rPr>
              <a:t>的一个分解</a:t>
            </a:r>
            <a:r>
              <a:rPr lang="en-US" altLang="zh-CN" sz="2400" dirty="0">
                <a:solidFill>
                  <a:schemeClr val="tx1"/>
                </a:solidFill>
                <a:latin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rPr>
              <a:t>={AD,AB,BE,CDE,AE}</a:t>
            </a:r>
            <a:r>
              <a:rPr lang="zh-CN" altLang="en-US" sz="2400" dirty="0">
                <a:solidFill>
                  <a:schemeClr val="tx1"/>
                </a:solidFill>
                <a:latin typeface="Times New Roman" panose="02020603050405020304" pitchFamily="18" charset="0"/>
              </a:rPr>
              <a:t>。</a:t>
            </a:r>
            <a:endParaRPr lang="zh-CN" altLang="en-US" sz="2400" dirty="0">
              <a:solidFill>
                <a:schemeClr val="tx1"/>
              </a:solidFill>
              <a:latin typeface="Times New Roman" panose="02020603050405020304" pitchFamily="18" charset="0"/>
            </a:endParaRPr>
          </a:p>
          <a:p>
            <a:pPr marL="440055" lvl="1" indent="4445">
              <a:lnSpc>
                <a:spcPct val="120000"/>
              </a:lnSpc>
              <a:spcBef>
                <a:spcPct val="0"/>
              </a:spcBef>
              <a:spcAft>
                <a:spcPct val="20000"/>
              </a:spcAft>
              <a:buClr>
                <a:schemeClr val="folHlink"/>
              </a:buClr>
              <a:buSzPct val="60000"/>
              <a:buFont typeface="Wingdings" panose="05000000000000000000" pitchFamily="2" charset="2"/>
              <a:buChar char="n"/>
            </a:pPr>
            <a:r>
              <a:rPr lang="zh-CN" altLang="en-US" sz="2400" dirty="0">
                <a:solidFill>
                  <a:schemeClr val="tx1"/>
                </a:solidFill>
                <a:latin typeface="Times New Roman" panose="02020603050405020304" pitchFamily="18" charset="0"/>
              </a:rPr>
              <a:t>问：</a:t>
            </a:r>
            <a:r>
              <a:rPr lang="en-US" altLang="zh-CN" sz="2400" dirty="0">
                <a:solidFill>
                  <a:schemeClr val="tx1"/>
                </a:solidFill>
                <a:latin typeface="Times New Roman" panose="02020603050405020304" pitchFamily="18" charset="0"/>
                <a:sym typeface="Symbol" panose="05050102010706020507" pitchFamily="18" charset="2"/>
              </a:rPr>
              <a:t></a:t>
            </a:r>
            <a:r>
              <a:rPr lang="zh-CN" altLang="en-US" sz="2400" dirty="0">
                <a:solidFill>
                  <a:schemeClr val="tx1"/>
                </a:solidFill>
                <a:latin typeface="Times New Roman" panose="02020603050405020304" pitchFamily="18" charset="0"/>
                <a:sym typeface="Symbol" panose="05050102010706020507" pitchFamily="18" charset="2"/>
              </a:rPr>
              <a:t>是否为</a:t>
            </a:r>
            <a:r>
              <a:rPr lang="en-US" altLang="zh-CN" sz="2400" dirty="0">
                <a:solidFill>
                  <a:schemeClr val="tx1"/>
                </a:solidFill>
                <a:latin typeface="Times New Roman" panose="02020603050405020304" pitchFamily="18" charset="0"/>
                <a:sym typeface="Symbol" panose="05050102010706020507" pitchFamily="18" charset="2"/>
              </a:rPr>
              <a:t>R</a:t>
            </a:r>
            <a:r>
              <a:rPr lang="zh-CN" altLang="en-US" sz="2400" dirty="0">
                <a:solidFill>
                  <a:schemeClr val="tx1"/>
                </a:solidFill>
                <a:latin typeface="Times New Roman" panose="02020603050405020304" pitchFamily="18" charset="0"/>
                <a:sym typeface="Symbol" panose="05050102010706020507" pitchFamily="18" charset="2"/>
              </a:rPr>
              <a:t>的无损连接分解。</a:t>
            </a:r>
            <a:endParaRPr lang="zh-CN" altLang="en-US" sz="2400" dirty="0">
              <a:solidFill>
                <a:schemeClr val="tx1"/>
              </a:solidFill>
              <a:latin typeface="Times New Roman" panose="02020603050405020304" pitchFamily="18" charset="0"/>
              <a:sym typeface="Symbol" panose="05050102010706020507" pitchFamily="18" charset="2"/>
            </a:endParaRPr>
          </a:p>
        </p:txBody>
      </p:sp>
      <p:sp>
        <p:nvSpPr>
          <p:cNvPr id="35844" name="矩形 448515"/>
          <p:cNvSpPr/>
          <p:nvPr/>
        </p:nvSpPr>
        <p:spPr>
          <a:xfrm>
            <a:off x="609600" y="228600"/>
            <a:ext cx="1905000" cy="990600"/>
          </a:xfrm>
          <a:prstGeom prst="rect">
            <a:avLst/>
          </a:prstGeom>
          <a:noFill/>
          <a:ln w="9525">
            <a:noFill/>
          </a:ln>
        </p:spPr>
        <p:txBody>
          <a:bodyPr anchor="t"/>
          <a:p>
            <a:pPr marL="342900" indent="-342900" algn="ctr">
              <a:spcBef>
                <a:spcPct val="20000"/>
              </a:spcBef>
              <a:buClr>
                <a:schemeClr val="bg2"/>
              </a:buClr>
              <a:buFont typeface="Monotype Sorts"/>
            </a:pPr>
            <a:endParaRPr lang="zh-CN" sz="2800" b="1">
              <a:latin typeface="Times New Roman" panose="02020603050405020304" pitchFamily="18" charset="0"/>
              <a:ea typeface="楷体_GB2312" pitchFamily="49" charset="-122"/>
            </a:endParaRPr>
          </a:p>
        </p:txBody>
      </p:sp>
      <p:sp>
        <p:nvSpPr>
          <p:cNvPr id="35845" name="矩形 448516"/>
          <p:cNvSpPr/>
          <p:nvPr/>
        </p:nvSpPr>
        <p:spPr>
          <a:xfrm>
            <a:off x="7010400" y="533400"/>
            <a:ext cx="1447800" cy="685800"/>
          </a:xfrm>
          <a:prstGeom prst="rect">
            <a:avLst/>
          </a:prstGeom>
          <a:noFill/>
          <a:ln w="9525">
            <a:noFill/>
          </a:ln>
        </p:spPr>
        <p:txBody>
          <a:bodyPr anchor="t"/>
          <a:p>
            <a:pPr marL="342900" indent="-342900" algn="ctr">
              <a:spcBef>
                <a:spcPct val="20000"/>
              </a:spcBef>
              <a:buClr>
                <a:schemeClr val="bg2"/>
              </a:buClr>
              <a:buFont typeface="Monotype Sorts"/>
            </a:pPr>
            <a:endParaRPr lang="zh-CN" sz="2800" b="1">
              <a:latin typeface="Times New Roman" panose="02020603050405020304" pitchFamily="18" charset="0"/>
              <a:ea typeface="楷体_GB2312" pitchFamily="49" charset="-122"/>
            </a:endParaRPr>
          </a:p>
        </p:txBody>
      </p:sp>
      <p:sp>
        <p:nvSpPr>
          <p:cNvPr id="35846" name="灯片编号占位符 2"/>
          <p:cNvSpPr txBox="1">
            <a:spLocks noGrp="1"/>
          </p:cNvSpPr>
          <p:nvPr/>
        </p:nvSpPr>
        <p:spPr>
          <a:xfrm>
            <a:off x="7239000" y="6400800"/>
            <a:ext cx="1905000" cy="457200"/>
          </a:xfrm>
          <a:prstGeom prst="rect">
            <a:avLst/>
          </a:prstGeom>
          <a:noFill/>
          <a:ln w="9525">
            <a:noFill/>
          </a:ln>
        </p:spPr>
        <p:txBody>
          <a:bodyPr anchor="t"/>
          <a:p>
            <a:pPr algn="r" eaLnBrk="0" hangingPunct="0">
              <a:buFont typeface="Arial" panose="020B0604020202020204" pitchFamily="34" charset="0"/>
            </a:pPr>
            <a:fld id="{9A0DB2DC-4C9A-4742-B13C-FB6460FD3503}" type="slidenum">
              <a:rPr lang="zh-CN" altLang="en-US" sz="1600">
                <a:solidFill>
                  <a:srgbClr val="008000"/>
                </a:solidFill>
                <a:latin typeface="Arial" panose="020B0604020202020204" pitchFamily="34" charset="0"/>
                <a:ea typeface="宋体" panose="02010600030101010101" pitchFamily="2" charset="-122"/>
              </a:rPr>
            </a:fld>
            <a:r>
              <a:rPr lang="en-US" altLang="zh-CN" sz="1600">
                <a:solidFill>
                  <a:srgbClr val="008000"/>
                </a:solidFill>
                <a:latin typeface="Arial" panose="020B0604020202020204" pitchFamily="34" charset="0"/>
                <a:ea typeface="宋体" panose="02010600030101010101" pitchFamily="2" charset="-122"/>
              </a:rPr>
              <a:t>/120</a:t>
            </a:r>
            <a:endParaRPr lang="en-US" altLang="zh-CN" sz="1600">
              <a:solidFill>
                <a:srgbClr val="00800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ea typeface="宋体" panose="02010600030101010101" pitchFamily="2" charset="-122"/>
              </a:rPr>
              <a:t>An Introduction to Database System</a:t>
            </a:r>
            <a:endParaRPr lang="zh-CN" altLang="en-US" sz="1400" dirty="0">
              <a:solidFill>
                <a:schemeClr val="hlink"/>
              </a:solidFill>
              <a:latin typeface="Principals of Database System"/>
              <a:ea typeface="宋体" panose="02010600030101010101" pitchFamily="2" charset="-122"/>
            </a:endParaRPr>
          </a:p>
        </p:txBody>
      </p:sp>
      <p:sp>
        <p:nvSpPr>
          <p:cNvPr id="36866" name="标题 449537"/>
          <p:cNvSpPr>
            <a:spLocks noGrp="1"/>
          </p:cNvSpPr>
          <p:nvPr>
            <p:ph type="title"/>
          </p:nvPr>
        </p:nvSpPr>
        <p:spPr>
          <a:xfrm>
            <a:off x="1116013" y="620713"/>
            <a:ext cx="7793037" cy="1143000"/>
          </a:xfrm>
          <a:ln/>
        </p:spPr>
        <p:txBody>
          <a:bodyPr vert="horz" wrap="square" lIns="91440" tIns="45720" rIns="91440" bIns="45720" anchor="ctr"/>
          <a:p>
            <a:r>
              <a:rPr lang="en-US" altLang="zh-CN" sz="3200" b="0" dirty="0"/>
              <a:t>6.6 </a:t>
            </a:r>
            <a:r>
              <a:rPr lang="zh-CN" altLang="en-US" sz="3200" b="0" dirty="0"/>
              <a:t>模式分解</a:t>
            </a:r>
            <a:endParaRPr lang="zh-CN" altLang="en-US" sz="3200" b="0" dirty="0"/>
          </a:p>
        </p:txBody>
      </p:sp>
      <p:sp>
        <p:nvSpPr>
          <p:cNvPr id="36867" name="文本占位符 449538"/>
          <p:cNvSpPr>
            <a:spLocks noGrp="1"/>
          </p:cNvSpPr>
          <p:nvPr>
            <p:ph type="body" sz="half"/>
          </p:nvPr>
        </p:nvSpPr>
        <p:spPr>
          <a:xfrm>
            <a:off x="684213" y="2205038"/>
            <a:ext cx="8153400" cy="4191000"/>
          </a:xfrm>
          <a:ln/>
        </p:spPr>
        <p:txBody>
          <a:bodyPr vert="horz" wrap="square" lIns="91440" tIns="45720" rIns="91440" bIns="45720"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marL="0" lvl="0" indent="0">
              <a:lnSpc>
                <a:spcPct val="120000"/>
              </a:lnSpc>
              <a:spcBef>
                <a:spcPct val="0"/>
              </a:spcBef>
              <a:spcAft>
                <a:spcPct val="20000"/>
              </a:spcAft>
            </a:pPr>
            <a:r>
              <a:rPr lang="zh-CN" altLang="en-US" sz="3200" dirty="0">
                <a:solidFill>
                  <a:srgbClr val="FF0000"/>
                </a:solidFill>
                <a:latin typeface="Times New Roman" panose="02020603050405020304" pitchFamily="18" charset="0"/>
              </a:rPr>
              <a:t>定理</a:t>
            </a:r>
            <a:r>
              <a:rPr lang="en-US" altLang="zh-CN" sz="3200">
                <a:solidFill>
                  <a:srgbClr val="FF0000"/>
                </a:solidFill>
                <a:latin typeface="Times New Roman" panose="02020603050405020304" pitchFamily="18" charset="0"/>
              </a:rPr>
              <a:t>6.5</a:t>
            </a:r>
            <a:endParaRPr lang="en-US" altLang="zh-CN" sz="3200">
              <a:solidFill>
                <a:srgbClr val="FF0000"/>
              </a:solidFill>
              <a:latin typeface="Times New Roman" panose="02020603050405020304" pitchFamily="18" charset="0"/>
            </a:endParaRPr>
          </a:p>
          <a:p>
            <a:pPr marL="440055" lvl="1" indent="4445">
              <a:lnSpc>
                <a:spcPct val="120000"/>
              </a:lnSpc>
              <a:spcBef>
                <a:spcPct val="0"/>
              </a:spcBef>
              <a:spcAft>
                <a:spcPct val="20000"/>
              </a:spcAft>
              <a:buClr>
                <a:schemeClr val="folHlink"/>
              </a:buClr>
              <a:buSzPct val="60000"/>
              <a:buFont typeface="Wingdings" panose="05000000000000000000" pitchFamily="2" charset="2"/>
              <a:buChar char="n"/>
            </a:pPr>
            <a:r>
              <a:rPr lang="en-US" altLang="zh-CN" sz="2400">
                <a:solidFill>
                  <a:srgbClr val="FF0000"/>
                </a:solidFill>
                <a:latin typeface="Times New Roman" panose="02020603050405020304" pitchFamily="18" charset="0"/>
              </a:rPr>
              <a:t> </a:t>
            </a:r>
            <a:r>
              <a:rPr lang="zh-CN" altLang="en-US" sz="2400" dirty="0">
                <a:solidFill>
                  <a:schemeClr val="tx1"/>
                </a:solidFill>
                <a:latin typeface="Times New Roman" panose="02020603050405020304" pitchFamily="18" charset="0"/>
              </a:rPr>
              <a:t>设</a:t>
            </a:r>
            <a:r>
              <a:rPr lang="en-US" altLang="zh-CN" sz="2400" dirty="0">
                <a:solidFill>
                  <a:schemeClr val="tx1"/>
                </a:solidFill>
                <a:latin typeface="Times New Roman" panose="02020603050405020304" pitchFamily="18" charset="0"/>
                <a:sym typeface="Symbol" panose="05050102010706020507" pitchFamily="18" charset="2"/>
              </a:rPr>
              <a:t></a:t>
            </a:r>
            <a:r>
              <a:rPr lang="en-US" altLang="zh-CN" sz="2400">
                <a:solidFill>
                  <a:schemeClr val="tx1"/>
                </a:solidFill>
                <a:latin typeface="Times New Roman" panose="02020603050405020304" pitchFamily="18" charset="0"/>
              </a:rPr>
              <a:t>={R</a:t>
            </a:r>
            <a:r>
              <a:rPr lang="en-US" altLang="zh-CN" sz="2400" baseline="-30000">
                <a:solidFill>
                  <a:schemeClr val="tx1"/>
                </a:solidFill>
                <a:latin typeface="Times New Roman" panose="02020603050405020304" pitchFamily="18" charset="0"/>
              </a:rPr>
              <a:t>1</a:t>
            </a:r>
            <a:r>
              <a:rPr lang="en-US" altLang="zh-CN" sz="2400">
                <a:solidFill>
                  <a:schemeClr val="tx1"/>
                </a:solidFill>
                <a:latin typeface="Times New Roman" panose="02020603050405020304" pitchFamily="18" charset="0"/>
              </a:rPr>
              <a:t>(U</a:t>
            </a:r>
            <a:r>
              <a:rPr lang="en-US" altLang="zh-CN" sz="2400" baseline="-25000">
                <a:solidFill>
                  <a:schemeClr val="tx1"/>
                </a:solidFill>
                <a:latin typeface="Times New Roman" panose="02020603050405020304" pitchFamily="18" charset="0"/>
              </a:rPr>
              <a:t>1</a:t>
            </a:r>
            <a:r>
              <a:rPr lang="en-US" altLang="zh-CN" sz="2400">
                <a:solidFill>
                  <a:schemeClr val="tx1"/>
                </a:solidFill>
                <a:latin typeface="Times New Roman" panose="02020603050405020304" pitchFamily="18" charset="0"/>
              </a:rPr>
              <a:t>,F</a:t>
            </a:r>
            <a:r>
              <a:rPr lang="en-US" altLang="zh-CN" sz="2400" baseline="-25000">
                <a:solidFill>
                  <a:schemeClr val="tx1"/>
                </a:solidFill>
                <a:latin typeface="Times New Roman" panose="02020603050405020304" pitchFamily="18" charset="0"/>
              </a:rPr>
              <a:t>1</a:t>
            </a:r>
            <a:r>
              <a:rPr lang="en-US" altLang="zh-CN" sz="2400" dirty="0">
                <a:solidFill>
                  <a:schemeClr val="tx1"/>
                </a:solidFill>
                <a:latin typeface="Times New Roman" panose="02020603050405020304" pitchFamily="18" charset="0"/>
              </a:rPr>
              <a:t>)</a:t>
            </a:r>
            <a:r>
              <a:rPr lang="zh-CN" altLang="en-US" sz="2400" dirty="0">
                <a:solidFill>
                  <a:schemeClr val="tx1"/>
                </a:solidFill>
                <a:latin typeface="Times New Roman" panose="02020603050405020304" pitchFamily="18" charset="0"/>
              </a:rPr>
              <a:t>，</a:t>
            </a:r>
            <a:r>
              <a:rPr lang="en-US" altLang="zh-CN" sz="2400">
                <a:solidFill>
                  <a:schemeClr val="tx1"/>
                </a:solidFill>
                <a:latin typeface="Times New Roman" panose="02020603050405020304" pitchFamily="18" charset="0"/>
              </a:rPr>
              <a:t>R</a:t>
            </a:r>
            <a:r>
              <a:rPr lang="en-US" altLang="zh-CN" sz="2400" baseline="-30000">
                <a:solidFill>
                  <a:schemeClr val="tx1"/>
                </a:solidFill>
                <a:latin typeface="Times New Roman" panose="02020603050405020304" pitchFamily="18" charset="0"/>
              </a:rPr>
              <a:t>2</a:t>
            </a:r>
            <a:r>
              <a:rPr lang="en-US" altLang="zh-CN" sz="2400">
                <a:solidFill>
                  <a:schemeClr val="tx1"/>
                </a:solidFill>
                <a:latin typeface="Times New Roman" panose="02020603050405020304" pitchFamily="18" charset="0"/>
              </a:rPr>
              <a:t>(U</a:t>
            </a:r>
            <a:r>
              <a:rPr lang="en-US" altLang="zh-CN" sz="2400" baseline="-25000">
                <a:solidFill>
                  <a:schemeClr val="tx1"/>
                </a:solidFill>
                <a:latin typeface="Times New Roman" panose="02020603050405020304" pitchFamily="18" charset="0"/>
              </a:rPr>
              <a:t>2</a:t>
            </a:r>
            <a:r>
              <a:rPr lang="en-US" altLang="zh-CN" sz="2400">
                <a:solidFill>
                  <a:schemeClr val="tx1"/>
                </a:solidFill>
                <a:latin typeface="Times New Roman" panose="02020603050405020304" pitchFamily="18" charset="0"/>
              </a:rPr>
              <a:t>,F</a:t>
            </a:r>
            <a:r>
              <a:rPr lang="en-US" altLang="zh-CN" sz="2400" baseline="-25000">
                <a:solidFill>
                  <a:schemeClr val="tx1"/>
                </a:solidFill>
                <a:latin typeface="Times New Roman" panose="02020603050405020304" pitchFamily="18" charset="0"/>
              </a:rPr>
              <a:t>2</a:t>
            </a:r>
            <a:r>
              <a:rPr lang="en-US" altLang="zh-CN" sz="2400" dirty="0">
                <a:solidFill>
                  <a:schemeClr val="tx1"/>
                </a:solidFill>
                <a:latin typeface="Times New Roman" panose="02020603050405020304" pitchFamily="18" charset="0"/>
              </a:rPr>
              <a:t>)}</a:t>
            </a:r>
            <a:r>
              <a:rPr lang="zh-CN" altLang="en-US" sz="2400" dirty="0">
                <a:solidFill>
                  <a:schemeClr val="tx1"/>
                </a:solidFill>
                <a:latin typeface="Times New Roman" panose="02020603050405020304" pitchFamily="18" charset="0"/>
              </a:rPr>
              <a:t>是</a:t>
            </a:r>
            <a:r>
              <a:rPr lang="en-US" altLang="zh-CN" sz="2400" dirty="0">
                <a:solidFill>
                  <a:schemeClr val="tx1"/>
                </a:solidFill>
                <a:latin typeface="Times New Roman" panose="02020603050405020304" pitchFamily="18" charset="0"/>
              </a:rPr>
              <a:t>R(U,F)</a:t>
            </a:r>
            <a:r>
              <a:rPr lang="zh-CN" altLang="en-US" sz="2400" dirty="0">
                <a:solidFill>
                  <a:schemeClr val="tx1"/>
                </a:solidFill>
                <a:latin typeface="Times New Roman" panose="02020603050405020304" pitchFamily="18" charset="0"/>
              </a:rPr>
              <a:t>的一个分解</a:t>
            </a:r>
            <a:r>
              <a:rPr lang="en-US" altLang="zh-CN" sz="2400" dirty="0">
                <a:solidFill>
                  <a:schemeClr val="tx1"/>
                </a:solidFill>
                <a:latin typeface="Times New Roman" panose="02020603050405020304" pitchFamily="18" charset="0"/>
              </a:rPr>
              <a:t>,F</a:t>
            </a:r>
            <a:r>
              <a:rPr lang="zh-CN" altLang="en-US" sz="2400" dirty="0">
                <a:solidFill>
                  <a:schemeClr val="tx1"/>
                </a:solidFill>
                <a:latin typeface="Times New Roman" panose="02020603050405020304" pitchFamily="18" charset="0"/>
              </a:rPr>
              <a:t>是</a:t>
            </a:r>
            <a:r>
              <a:rPr lang="en-US" altLang="zh-CN" sz="2400" dirty="0">
                <a:solidFill>
                  <a:schemeClr val="tx1"/>
                </a:solidFill>
                <a:latin typeface="Times New Roman" panose="02020603050405020304" pitchFamily="18" charset="0"/>
              </a:rPr>
              <a:t>R</a:t>
            </a:r>
            <a:r>
              <a:rPr lang="zh-CN" altLang="en-US" sz="2400" dirty="0">
                <a:solidFill>
                  <a:schemeClr val="tx1"/>
                </a:solidFill>
                <a:latin typeface="Times New Roman" panose="02020603050405020304" pitchFamily="18" charset="0"/>
              </a:rPr>
              <a:t>上的</a:t>
            </a:r>
            <a:r>
              <a:rPr lang="en-US" altLang="zh-CN" sz="2400" dirty="0">
                <a:solidFill>
                  <a:schemeClr val="tx1"/>
                </a:solidFill>
                <a:latin typeface="Times New Roman" panose="02020603050405020304" pitchFamily="18" charset="0"/>
              </a:rPr>
              <a:t>FD </a:t>
            </a:r>
            <a:r>
              <a:rPr lang="zh-CN" altLang="en-US" sz="2400" dirty="0">
                <a:solidFill>
                  <a:schemeClr val="tx1"/>
                </a:solidFill>
                <a:latin typeface="Times New Roman" panose="02020603050405020304" pitchFamily="18" charset="0"/>
              </a:rPr>
              <a:t>集</a:t>
            </a:r>
            <a:r>
              <a:rPr lang="en-US" altLang="zh-CN" sz="2400" dirty="0">
                <a:solidFill>
                  <a:schemeClr val="tx1"/>
                </a:solidFill>
                <a:latin typeface="Times New Roman" panose="02020603050405020304" pitchFamily="18" charset="0"/>
              </a:rPr>
              <a:t>,</a:t>
            </a:r>
            <a:r>
              <a:rPr lang="zh-CN" altLang="en-US" sz="2400" dirty="0">
                <a:solidFill>
                  <a:schemeClr val="tx1"/>
                </a:solidFill>
                <a:latin typeface="Times New Roman" panose="02020603050405020304" pitchFamily="18" charset="0"/>
              </a:rPr>
              <a:t>那么分解</a:t>
            </a:r>
            <a:r>
              <a:rPr lang="en-US" altLang="zh-CN" sz="2400" dirty="0">
                <a:solidFill>
                  <a:schemeClr val="tx1"/>
                </a:solidFill>
                <a:latin typeface="Times New Roman" panose="02020603050405020304" pitchFamily="18" charset="0"/>
                <a:sym typeface="Symbol" panose="05050102010706020507" pitchFamily="18" charset="2"/>
              </a:rPr>
              <a:t></a:t>
            </a:r>
            <a:r>
              <a:rPr lang="zh-CN" altLang="en-US" sz="2400" dirty="0">
                <a:solidFill>
                  <a:schemeClr val="tx1"/>
                </a:solidFill>
                <a:latin typeface="Times New Roman" panose="02020603050405020304" pitchFamily="18" charset="0"/>
              </a:rPr>
              <a:t>相对于</a:t>
            </a:r>
            <a:r>
              <a:rPr lang="en-US" altLang="zh-CN" sz="2400" dirty="0">
                <a:solidFill>
                  <a:schemeClr val="tx1"/>
                </a:solidFill>
                <a:latin typeface="Times New Roman" panose="02020603050405020304" pitchFamily="18" charset="0"/>
              </a:rPr>
              <a:t>F</a:t>
            </a:r>
            <a:r>
              <a:rPr lang="zh-CN" altLang="en-US" sz="2400" dirty="0">
                <a:solidFill>
                  <a:schemeClr val="tx1"/>
                </a:solidFill>
                <a:latin typeface="Times New Roman" panose="02020603050405020304" pitchFamily="18" charset="0"/>
              </a:rPr>
              <a:t>是无损联接分解的充分必要条件是</a:t>
            </a:r>
            <a:r>
              <a:rPr lang="en-US" altLang="zh-CN" sz="2400">
                <a:solidFill>
                  <a:schemeClr val="tx1"/>
                </a:solidFill>
                <a:latin typeface="Times New Roman" panose="02020603050405020304" pitchFamily="18" charset="0"/>
              </a:rPr>
              <a:t>:</a:t>
            </a:r>
            <a:endParaRPr lang="en-US" altLang="zh-CN" sz="2400">
              <a:solidFill>
                <a:schemeClr val="tx1"/>
              </a:solidFill>
              <a:latin typeface="Times New Roman" panose="02020603050405020304" pitchFamily="18" charset="0"/>
            </a:endParaRPr>
          </a:p>
          <a:p>
            <a:pPr marL="624205" lvl="2" indent="493395">
              <a:lnSpc>
                <a:spcPct val="120000"/>
              </a:lnSpc>
              <a:spcBef>
                <a:spcPct val="0"/>
              </a:spcBef>
              <a:spcAft>
                <a:spcPct val="20000"/>
              </a:spcAft>
              <a:buClr>
                <a:schemeClr val="folHlink"/>
              </a:buClr>
              <a:buSzPct val="60000"/>
              <a:buFont typeface="Wingdings" panose="05000000000000000000" pitchFamily="2" charset="2"/>
              <a:buChar char="n"/>
            </a:pPr>
            <a:r>
              <a:rPr lang="en-US" altLang="zh-CN" sz="2400">
                <a:latin typeface="Times New Roman" panose="02020603050405020304" pitchFamily="18" charset="0"/>
              </a:rPr>
              <a:t>          (U</a:t>
            </a:r>
            <a:r>
              <a:rPr lang="en-US" altLang="zh-CN" sz="2400" baseline="-30000">
                <a:latin typeface="Times New Roman" panose="02020603050405020304" pitchFamily="18" charset="0"/>
              </a:rPr>
              <a:t>1</a:t>
            </a:r>
            <a:r>
              <a:rPr lang="en-US" altLang="zh-CN" sz="2400">
                <a:latin typeface="Times New Roman" panose="02020603050405020304" pitchFamily="18" charset="0"/>
              </a:rPr>
              <a:t>∩U</a:t>
            </a:r>
            <a:r>
              <a:rPr lang="en-US" altLang="zh-CN" sz="2400" baseline="-30000">
                <a:latin typeface="Times New Roman" panose="02020603050405020304" pitchFamily="18" charset="0"/>
              </a:rPr>
              <a:t>2</a:t>
            </a:r>
            <a:r>
              <a:rPr lang="en-US" altLang="zh-CN" sz="2400">
                <a:latin typeface="Times New Roman" panose="02020603050405020304" pitchFamily="18" charset="0"/>
              </a:rPr>
              <a:t>) → (U</a:t>
            </a:r>
            <a:r>
              <a:rPr lang="en-US" altLang="zh-CN" sz="2400" baseline="-30000">
                <a:latin typeface="Times New Roman" panose="02020603050405020304" pitchFamily="18" charset="0"/>
              </a:rPr>
              <a:t>l</a:t>
            </a:r>
            <a:r>
              <a:rPr lang="en-US" altLang="zh-CN" sz="2400">
                <a:latin typeface="Times New Roman" panose="02020603050405020304" pitchFamily="18" charset="0"/>
              </a:rPr>
              <a:t>-U</a:t>
            </a:r>
            <a:r>
              <a:rPr lang="en-US" altLang="zh-CN" sz="2400" baseline="-30000">
                <a:latin typeface="Times New Roman" panose="02020603050405020304" pitchFamily="18" charset="0"/>
              </a:rPr>
              <a:t>2</a:t>
            </a:r>
            <a:r>
              <a:rPr lang="en-US" altLang="zh-CN" sz="2400">
                <a:latin typeface="Times New Roman" panose="02020603050405020304" pitchFamily="18" charset="0"/>
              </a:rPr>
              <a:t>)</a:t>
            </a:r>
            <a:endParaRPr lang="en-US" altLang="zh-CN" sz="2400">
              <a:latin typeface="Times New Roman" panose="02020603050405020304" pitchFamily="18" charset="0"/>
            </a:endParaRPr>
          </a:p>
          <a:p>
            <a:pPr marL="624205" lvl="2" indent="493395">
              <a:lnSpc>
                <a:spcPct val="120000"/>
              </a:lnSpc>
              <a:spcBef>
                <a:spcPct val="0"/>
              </a:spcBef>
              <a:spcAft>
                <a:spcPct val="20000"/>
              </a:spcAft>
              <a:buClr>
                <a:schemeClr val="folHlink"/>
              </a:buClr>
              <a:buSzPct val="60000"/>
              <a:buFont typeface="Wingdings" panose="05000000000000000000" pitchFamily="2" charset="2"/>
              <a:buChar char="n"/>
            </a:pPr>
            <a:r>
              <a:rPr lang="en-US" altLang="zh-CN" sz="2400" dirty="0">
                <a:latin typeface="Times New Roman" panose="02020603050405020304" pitchFamily="18" charset="0"/>
              </a:rPr>
              <a:t>    </a:t>
            </a:r>
            <a:r>
              <a:rPr lang="zh-CN" altLang="en-US" sz="2400" dirty="0">
                <a:latin typeface="Times New Roman" panose="02020603050405020304" pitchFamily="18" charset="0"/>
              </a:rPr>
              <a:t>或  </a:t>
            </a:r>
            <a:r>
              <a:rPr lang="en-US" altLang="zh-CN" sz="2400">
                <a:latin typeface="Times New Roman" panose="02020603050405020304" pitchFamily="18" charset="0"/>
              </a:rPr>
              <a:t>(U</a:t>
            </a:r>
            <a:r>
              <a:rPr lang="en-US" altLang="zh-CN" sz="2400" baseline="-30000">
                <a:latin typeface="Times New Roman" panose="02020603050405020304" pitchFamily="18" charset="0"/>
              </a:rPr>
              <a:t>1</a:t>
            </a:r>
            <a:r>
              <a:rPr lang="en-US" altLang="zh-CN" sz="2400">
                <a:latin typeface="Times New Roman" panose="02020603050405020304" pitchFamily="18" charset="0"/>
              </a:rPr>
              <a:t>∩U</a:t>
            </a:r>
            <a:r>
              <a:rPr lang="en-US" altLang="zh-CN" sz="2400" baseline="-30000">
                <a:latin typeface="Times New Roman" panose="02020603050405020304" pitchFamily="18" charset="0"/>
              </a:rPr>
              <a:t>2</a:t>
            </a:r>
            <a:r>
              <a:rPr lang="en-US" altLang="zh-CN" sz="2400">
                <a:latin typeface="Times New Roman" panose="02020603050405020304" pitchFamily="18" charset="0"/>
              </a:rPr>
              <a:t>) → (U</a:t>
            </a:r>
            <a:r>
              <a:rPr lang="en-US" altLang="zh-CN" sz="2400" baseline="-30000">
                <a:latin typeface="Times New Roman" panose="02020603050405020304" pitchFamily="18" charset="0"/>
              </a:rPr>
              <a:t>2</a:t>
            </a:r>
            <a:r>
              <a:rPr lang="en-US" altLang="zh-CN" sz="2400">
                <a:latin typeface="Times New Roman" panose="02020603050405020304" pitchFamily="18" charset="0"/>
              </a:rPr>
              <a:t>-U</a:t>
            </a:r>
            <a:r>
              <a:rPr lang="en-US" altLang="zh-CN" sz="2400" baseline="-30000">
                <a:latin typeface="Times New Roman" panose="02020603050405020304" pitchFamily="18" charset="0"/>
              </a:rPr>
              <a:t>1</a:t>
            </a:r>
            <a:r>
              <a:rPr lang="en-US" altLang="zh-CN" sz="2400" dirty="0">
                <a:latin typeface="Times New Roman" panose="02020603050405020304" pitchFamily="18" charset="0"/>
              </a:rPr>
              <a:t>)</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sp>
        <p:nvSpPr>
          <p:cNvPr id="36868" name="矩形 449539"/>
          <p:cNvSpPr/>
          <p:nvPr/>
        </p:nvSpPr>
        <p:spPr>
          <a:xfrm>
            <a:off x="609600" y="228600"/>
            <a:ext cx="1905000" cy="990600"/>
          </a:xfrm>
          <a:prstGeom prst="rect">
            <a:avLst/>
          </a:prstGeom>
          <a:noFill/>
          <a:ln w="9525">
            <a:noFill/>
          </a:ln>
        </p:spPr>
        <p:txBody>
          <a:bodyPr anchor="t"/>
          <a:p>
            <a:pPr marL="342900" indent="-342900" algn="ctr">
              <a:spcBef>
                <a:spcPct val="20000"/>
              </a:spcBef>
              <a:buClr>
                <a:schemeClr val="bg2"/>
              </a:buClr>
              <a:buFont typeface="Monotype Sorts"/>
            </a:pPr>
            <a:endParaRPr lang="zh-CN" sz="2800" b="1">
              <a:latin typeface="Times New Roman" panose="02020603050405020304" pitchFamily="18" charset="0"/>
              <a:ea typeface="楷体_GB2312" pitchFamily="49" charset="-122"/>
            </a:endParaRPr>
          </a:p>
        </p:txBody>
      </p:sp>
      <p:sp>
        <p:nvSpPr>
          <p:cNvPr id="36869" name="矩形 449540"/>
          <p:cNvSpPr/>
          <p:nvPr/>
        </p:nvSpPr>
        <p:spPr>
          <a:xfrm>
            <a:off x="7010400" y="533400"/>
            <a:ext cx="1447800" cy="685800"/>
          </a:xfrm>
          <a:prstGeom prst="rect">
            <a:avLst/>
          </a:prstGeom>
          <a:noFill/>
          <a:ln w="9525">
            <a:noFill/>
          </a:ln>
        </p:spPr>
        <p:txBody>
          <a:bodyPr anchor="t"/>
          <a:p>
            <a:pPr marL="342900" indent="-342900" algn="ctr">
              <a:spcBef>
                <a:spcPct val="20000"/>
              </a:spcBef>
              <a:buClr>
                <a:schemeClr val="bg2"/>
              </a:buClr>
              <a:buFont typeface="Monotype Sorts"/>
            </a:pPr>
            <a:endParaRPr lang="zh-CN" sz="2800" b="1">
              <a:latin typeface="Times New Roman" panose="02020603050405020304" pitchFamily="18" charset="0"/>
              <a:ea typeface="楷体_GB2312" pitchFamily="49" charset="-122"/>
            </a:endParaRPr>
          </a:p>
        </p:txBody>
      </p:sp>
      <p:sp>
        <p:nvSpPr>
          <p:cNvPr id="36870" name="灯片编号占位符 2"/>
          <p:cNvSpPr txBox="1">
            <a:spLocks noGrp="1"/>
          </p:cNvSpPr>
          <p:nvPr/>
        </p:nvSpPr>
        <p:spPr>
          <a:xfrm>
            <a:off x="7239000" y="6400800"/>
            <a:ext cx="1905000" cy="457200"/>
          </a:xfrm>
          <a:prstGeom prst="rect">
            <a:avLst/>
          </a:prstGeom>
          <a:noFill/>
          <a:ln w="9525">
            <a:noFill/>
          </a:ln>
        </p:spPr>
        <p:txBody>
          <a:bodyPr anchor="t"/>
          <a:p>
            <a:pPr algn="r" eaLnBrk="0" hangingPunct="0">
              <a:buFont typeface="Arial" panose="020B0604020202020204" pitchFamily="34" charset="0"/>
            </a:pPr>
            <a:fld id="{9A0DB2DC-4C9A-4742-B13C-FB6460FD3503}" type="slidenum">
              <a:rPr lang="zh-CN" altLang="en-US" sz="1600">
                <a:solidFill>
                  <a:srgbClr val="008000"/>
                </a:solidFill>
                <a:latin typeface="Arial" panose="020B0604020202020204" pitchFamily="34" charset="0"/>
                <a:ea typeface="宋体" panose="02010600030101010101" pitchFamily="2" charset="-122"/>
              </a:rPr>
            </a:fld>
            <a:r>
              <a:rPr lang="en-US" altLang="zh-CN" sz="1600">
                <a:solidFill>
                  <a:srgbClr val="008000"/>
                </a:solidFill>
                <a:latin typeface="Arial" panose="020B0604020202020204" pitchFamily="34" charset="0"/>
                <a:ea typeface="宋体" panose="02010600030101010101" pitchFamily="2" charset="-122"/>
              </a:rPr>
              <a:t>/120</a:t>
            </a:r>
            <a:endParaRPr lang="en-US" altLang="zh-CN" sz="1600">
              <a:solidFill>
                <a:srgbClr val="00800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37890" name="标题 528385"/>
          <p:cNvSpPr>
            <a:spLocks noGrp="1"/>
          </p:cNvSpPr>
          <p:nvPr>
            <p:ph type="title"/>
          </p:nvPr>
        </p:nvSpPr>
        <p:spPr>
          <a:xfrm>
            <a:off x="1116013" y="620713"/>
            <a:ext cx="7793037" cy="1143000"/>
          </a:xfrm>
          <a:ln/>
        </p:spPr>
        <p:txBody>
          <a:bodyPr anchor="b"/>
          <a:p>
            <a:r>
              <a:rPr lang="zh-CN" altLang="en-US" dirty="0"/>
              <a:t>保持函数依赖的模式分解</a:t>
            </a:r>
            <a:endParaRPr lang="zh-CN" altLang="en-US" sz="4000"/>
          </a:p>
        </p:txBody>
      </p:sp>
      <p:sp>
        <p:nvSpPr>
          <p:cNvPr id="37891" name="文本占位符 528386"/>
          <p:cNvSpPr>
            <a:spLocks noGrp="1"/>
          </p:cNvSpPr>
          <p:nvPr>
            <p:ph idx="1"/>
          </p:nvPr>
        </p:nvSpPr>
        <p:spPr>
          <a:xfrm>
            <a:off x="990600" y="1600200"/>
            <a:ext cx="7772400" cy="4114800"/>
          </a:xfrm>
          <a:ln/>
        </p:spPr>
        <p:txBody>
          <a:bodyPr anchor="t"/>
          <a:p>
            <a:pPr>
              <a:lnSpc>
                <a:spcPct val="170000"/>
              </a:lnSpc>
              <a:buNone/>
            </a:pPr>
            <a:r>
              <a:rPr lang="zh-CN" altLang="en-US" sz="2400" dirty="0"/>
              <a:t>设关系模式</a:t>
            </a:r>
            <a:r>
              <a:rPr lang="en-US" altLang="zh-CN" sz="2400" dirty="0"/>
              <a:t>R&lt;U,F&gt;</a:t>
            </a:r>
            <a:r>
              <a:rPr lang="zh-CN" altLang="en-US" sz="2400" dirty="0"/>
              <a:t>被分解为若干个关系模式</a:t>
            </a:r>
            <a:endParaRPr lang="zh-CN" altLang="en-US" sz="2400" dirty="0"/>
          </a:p>
          <a:p>
            <a:pPr>
              <a:lnSpc>
                <a:spcPct val="170000"/>
              </a:lnSpc>
              <a:buNone/>
            </a:pPr>
            <a:r>
              <a:rPr lang="en-US" altLang="zh-CN" sz="2400"/>
              <a:t>R</a:t>
            </a:r>
            <a:r>
              <a:rPr lang="en-US" altLang="zh-CN" sz="2400" baseline="-25000"/>
              <a:t>1</a:t>
            </a:r>
            <a:r>
              <a:rPr lang="en-US" altLang="zh-CN" sz="2400"/>
              <a:t>&lt;U</a:t>
            </a:r>
            <a:r>
              <a:rPr lang="en-US" altLang="zh-CN" sz="2400" baseline="-25000"/>
              <a:t>1</a:t>
            </a:r>
            <a:r>
              <a:rPr lang="en-US" altLang="zh-CN" sz="2400"/>
              <a:t>,F</a:t>
            </a:r>
            <a:r>
              <a:rPr lang="en-US" altLang="zh-CN" sz="2400" baseline="-25000"/>
              <a:t>1</a:t>
            </a:r>
            <a:r>
              <a:rPr lang="en-US" altLang="zh-CN" sz="2400"/>
              <a:t>&gt;</a:t>
            </a:r>
            <a:r>
              <a:rPr lang="zh-CN" altLang="en-US" sz="2400"/>
              <a:t>，</a:t>
            </a:r>
            <a:r>
              <a:rPr lang="en-US" altLang="zh-CN" sz="2400"/>
              <a:t>R</a:t>
            </a:r>
            <a:r>
              <a:rPr lang="en-US" altLang="zh-CN" sz="2400" baseline="-25000"/>
              <a:t>2</a:t>
            </a:r>
            <a:r>
              <a:rPr lang="en-US" altLang="zh-CN" sz="2400"/>
              <a:t>&lt;U</a:t>
            </a:r>
            <a:r>
              <a:rPr lang="en-US" altLang="zh-CN" sz="2400" baseline="-25000"/>
              <a:t>2</a:t>
            </a:r>
            <a:r>
              <a:rPr lang="en-US" altLang="zh-CN" sz="2400"/>
              <a:t>,F</a:t>
            </a:r>
            <a:r>
              <a:rPr lang="en-US" altLang="zh-CN" sz="2400" baseline="-25000"/>
              <a:t>2</a:t>
            </a:r>
            <a:r>
              <a:rPr lang="en-US" altLang="zh-CN" sz="2400"/>
              <a:t>&gt;</a:t>
            </a:r>
            <a:r>
              <a:rPr lang="zh-CN" altLang="en-US" sz="2400"/>
              <a:t>，</a:t>
            </a:r>
            <a:r>
              <a:rPr lang="en-US" altLang="zh-CN" sz="2400">
                <a:latin typeface="Times New Roman" panose="02020603050405020304" pitchFamily="18" charset="0"/>
              </a:rPr>
              <a:t>…</a:t>
            </a:r>
            <a:r>
              <a:rPr lang="zh-CN" altLang="en-US" sz="2400" err="1"/>
              <a:t>，</a:t>
            </a:r>
            <a:r>
              <a:rPr lang="en-US" altLang="zh-CN" sz="2400" err="1"/>
              <a:t>R</a:t>
            </a:r>
            <a:r>
              <a:rPr lang="en-US" altLang="zh-CN" sz="2400" baseline="-25000" err="1"/>
              <a:t>n</a:t>
            </a:r>
            <a:r>
              <a:rPr lang="en-US" altLang="zh-CN" sz="2400"/>
              <a:t>&lt;U</a:t>
            </a:r>
            <a:r>
              <a:rPr lang="en-US" altLang="zh-CN" sz="2400" baseline="-25000"/>
              <a:t>n</a:t>
            </a:r>
            <a:r>
              <a:rPr lang="en-US" altLang="zh-CN" sz="2400"/>
              <a:t>,F</a:t>
            </a:r>
            <a:r>
              <a:rPr lang="en-US" altLang="zh-CN" sz="2400" baseline="-25000"/>
              <a:t>n</a:t>
            </a:r>
            <a:r>
              <a:rPr lang="en-US" altLang="zh-CN" sz="2400"/>
              <a:t>&gt; </a:t>
            </a:r>
            <a:endParaRPr lang="en-US" altLang="zh-CN" sz="2400"/>
          </a:p>
          <a:p>
            <a:pPr>
              <a:lnSpc>
                <a:spcPct val="170000"/>
              </a:lnSpc>
              <a:buNone/>
            </a:pPr>
            <a:r>
              <a:rPr lang="zh-CN" altLang="en-US" sz="2400" dirty="0"/>
              <a:t>（其中</a:t>
            </a:r>
            <a:r>
              <a:rPr lang="en-US" altLang="zh-CN" sz="2400"/>
              <a:t>U=U</a:t>
            </a:r>
            <a:r>
              <a:rPr lang="en-US" altLang="zh-CN" sz="2400" baseline="-25000"/>
              <a:t>1</a:t>
            </a:r>
            <a:r>
              <a:rPr lang="en-US" altLang="zh-CN" sz="2400"/>
              <a:t>∪U</a:t>
            </a:r>
            <a:r>
              <a:rPr lang="en-US" altLang="zh-CN" sz="2400" baseline="-25000"/>
              <a:t>2</a:t>
            </a:r>
            <a:r>
              <a:rPr lang="en-US" altLang="zh-CN" sz="2400"/>
              <a:t>∪</a:t>
            </a:r>
            <a:r>
              <a:rPr lang="en-US" altLang="zh-CN" sz="2400">
                <a:latin typeface="Times New Roman" panose="02020603050405020304" pitchFamily="18" charset="0"/>
              </a:rPr>
              <a:t>…</a:t>
            </a:r>
            <a:r>
              <a:rPr lang="en-US" altLang="zh-CN" sz="2400"/>
              <a:t>∪U</a:t>
            </a:r>
            <a:r>
              <a:rPr lang="en-US" altLang="zh-CN" sz="2400" baseline="-25000"/>
              <a:t>n</a:t>
            </a:r>
            <a:r>
              <a:rPr lang="zh-CN" altLang="en-US" sz="2400" dirty="0"/>
              <a:t>，且不存在</a:t>
            </a:r>
            <a:r>
              <a:rPr lang="en-US" altLang="zh-CN" sz="2400" err="1"/>
              <a:t>U</a:t>
            </a:r>
            <a:r>
              <a:rPr lang="en-US" altLang="zh-CN" sz="2400" baseline="-25000" err="1"/>
              <a:t>i</a:t>
            </a:r>
            <a:r>
              <a:rPr lang="en-US" altLang="zh-CN" sz="2400" baseline="-25000"/>
              <a:t> </a:t>
            </a:r>
            <a:r>
              <a:rPr lang="en-US" altLang="zh-CN" sz="2400">
                <a:sym typeface="Symbol" panose="05050102010706020507" pitchFamily="18" charset="2"/>
              </a:rPr>
              <a:t></a:t>
            </a:r>
            <a:r>
              <a:rPr lang="en-US" altLang="zh-CN" sz="2400" err="1"/>
              <a:t> U</a:t>
            </a:r>
            <a:r>
              <a:rPr lang="en-US" altLang="zh-CN" sz="2400" baseline="-25000" err="1"/>
              <a:t>j</a:t>
            </a:r>
            <a:r>
              <a:rPr lang="zh-CN" altLang="en-US" sz="2400" err="1"/>
              <a:t>，</a:t>
            </a:r>
            <a:r>
              <a:rPr lang="en-US" altLang="zh-CN" sz="2400" err="1"/>
              <a:t>F</a:t>
            </a:r>
            <a:r>
              <a:rPr lang="en-US" altLang="zh-CN" sz="2400" baseline="-25000" err="1"/>
              <a:t>i</a:t>
            </a:r>
            <a:r>
              <a:rPr lang="zh-CN" altLang="en-US" sz="2400" err="1"/>
              <a:t>为</a:t>
            </a:r>
            <a:r>
              <a:rPr lang="en-US" altLang="zh-CN" sz="2400" err="1"/>
              <a:t>F</a:t>
            </a:r>
            <a:r>
              <a:rPr lang="zh-CN" altLang="en-US" sz="2400" err="1"/>
              <a:t>在</a:t>
            </a:r>
            <a:r>
              <a:rPr lang="en-US" altLang="zh-CN" sz="2400" err="1"/>
              <a:t>U</a:t>
            </a:r>
            <a:r>
              <a:rPr lang="en-US" altLang="zh-CN" sz="2400" baseline="-25000" err="1"/>
              <a:t>i</a:t>
            </a:r>
            <a:r>
              <a:rPr lang="zh-CN" altLang="en-US" sz="2400" dirty="0"/>
              <a:t>上的投影），若</a:t>
            </a:r>
            <a:r>
              <a:rPr lang="en-US" altLang="zh-CN" sz="2400" dirty="0"/>
              <a:t>F</a:t>
            </a:r>
            <a:r>
              <a:rPr lang="zh-CN" altLang="en-US" sz="2400" dirty="0"/>
              <a:t>所逻辑蕴含的函数依赖一定也由分解得到的某个关系模式中的函数依赖</a:t>
            </a:r>
            <a:r>
              <a:rPr lang="en-US" altLang="zh-CN" sz="2400" err="1"/>
              <a:t>F</a:t>
            </a:r>
            <a:r>
              <a:rPr lang="en-US" altLang="zh-CN" sz="2400" baseline="-25000" err="1"/>
              <a:t>i</a:t>
            </a:r>
            <a:r>
              <a:rPr lang="zh-CN" altLang="en-US" sz="2400" dirty="0"/>
              <a:t>所逻辑蕴含，则称关系模式</a:t>
            </a:r>
            <a:r>
              <a:rPr lang="en-US" altLang="zh-CN" sz="2400" dirty="0"/>
              <a:t>R</a:t>
            </a:r>
            <a:r>
              <a:rPr lang="zh-CN" altLang="en-US" sz="2400" dirty="0"/>
              <a:t>的这个分解是保持函数依赖的（</a:t>
            </a:r>
            <a:r>
              <a:rPr lang="en-US" altLang="zh-CN" sz="2400"/>
              <a:t>Preserve dependency</a:t>
            </a:r>
            <a:r>
              <a:rPr lang="zh-CN" altLang="en-US" sz="2400"/>
              <a:t>）。</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38914" name="标题 529409"/>
          <p:cNvSpPr>
            <a:spLocks noGrp="1"/>
          </p:cNvSpPr>
          <p:nvPr>
            <p:ph type="title"/>
          </p:nvPr>
        </p:nvSpPr>
        <p:spPr>
          <a:ln/>
        </p:spPr>
        <p:txBody>
          <a:bodyPr anchor="b"/>
          <a:p>
            <a:r>
              <a:rPr lang="zh-CN" altLang="en-US" dirty="0"/>
              <a:t>第四种分解方法</a:t>
            </a:r>
            <a:endParaRPr lang="zh-CN" altLang="en-US"/>
          </a:p>
        </p:txBody>
      </p:sp>
      <p:sp>
        <p:nvSpPr>
          <p:cNvPr id="38915" name="文本占位符 529410"/>
          <p:cNvSpPr>
            <a:spLocks noGrp="1"/>
          </p:cNvSpPr>
          <p:nvPr>
            <p:ph idx="1"/>
          </p:nvPr>
        </p:nvSpPr>
        <p:spPr>
          <a:ln/>
        </p:spPr>
        <p:txBody>
          <a:bodyPr anchor="t"/>
          <a:p>
            <a:pPr>
              <a:lnSpc>
                <a:spcPct val="90000"/>
              </a:lnSpc>
              <a:buNone/>
            </a:pPr>
            <a:endParaRPr lang="en-US" altLang="zh-CN" dirty="0"/>
          </a:p>
          <a:p>
            <a:pPr>
              <a:lnSpc>
                <a:spcPct val="90000"/>
              </a:lnSpc>
              <a:buClrTx/>
              <a:buSzTx/>
              <a:buFontTx/>
              <a:buNone/>
            </a:pPr>
            <a:r>
              <a:rPr lang="en-US" altLang="zh-CN" dirty="0"/>
              <a:t>    </a:t>
            </a:r>
            <a:r>
              <a:rPr lang="zh-CN" altLang="en-US" dirty="0"/>
              <a:t>将</a:t>
            </a:r>
            <a:r>
              <a:rPr lang="en-US" altLang="zh-CN" dirty="0"/>
              <a:t>SL</a:t>
            </a:r>
            <a:r>
              <a:rPr lang="zh-CN" altLang="en-US" dirty="0"/>
              <a:t>分解为下面二个关系模式：</a:t>
            </a:r>
            <a:endParaRPr lang="zh-CN" altLang="en-US" dirty="0"/>
          </a:p>
          <a:p>
            <a:pPr>
              <a:lnSpc>
                <a:spcPct val="90000"/>
              </a:lnSpc>
              <a:buClrTx/>
              <a:buSzTx/>
              <a:buFontTx/>
              <a:buNone/>
            </a:pPr>
            <a:r>
              <a:rPr lang="zh-CN" altLang="en-US" dirty="0"/>
              <a:t>               </a:t>
            </a:r>
            <a:r>
              <a:rPr lang="en-US" altLang="zh-CN" err="1"/>
              <a:t>ND(Sno, Sdept</a:t>
            </a:r>
            <a:r>
              <a:rPr lang="en-US" altLang="zh-CN"/>
              <a:t>)</a:t>
            </a:r>
            <a:endParaRPr lang="en-US" altLang="zh-CN"/>
          </a:p>
          <a:p>
            <a:pPr>
              <a:lnSpc>
                <a:spcPct val="90000"/>
              </a:lnSpc>
              <a:buClrTx/>
              <a:buSzTx/>
              <a:buFontTx/>
              <a:buNone/>
            </a:pPr>
            <a:r>
              <a:rPr lang="en-US" altLang="zh-CN" err="1"/>
              <a:t>               DL(Sdept, Sloc</a:t>
            </a:r>
            <a:r>
              <a:rPr lang="en-US" altLang="zh-CN"/>
              <a:t>)</a:t>
            </a:r>
            <a:endParaRPr lang="en-US" altLang="zh-CN"/>
          </a:p>
          <a:p>
            <a:pPr>
              <a:lnSpc>
                <a:spcPct val="90000"/>
              </a:lnSpc>
              <a:buClrTx/>
              <a:buSzTx/>
              <a:buFontTx/>
              <a:buNone/>
            </a:pPr>
            <a:r>
              <a:rPr lang="en-US" altLang="zh-CN" dirty="0"/>
              <a:t>        </a:t>
            </a:r>
            <a:r>
              <a:rPr lang="zh-CN" altLang="en-US" dirty="0"/>
              <a:t>这种分解方法就保持了函数依赖。</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39938" name="标题 530433"/>
          <p:cNvSpPr>
            <a:spLocks noGrp="1"/>
          </p:cNvSpPr>
          <p:nvPr>
            <p:ph type="title"/>
          </p:nvPr>
        </p:nvSpPr>
        <p:spPr>
          <a:ln/>
        </p:spPr>
        <p:txBody>
          <a:bodyPr anchor="b"/>
          <a:p>
            <a:r>
              <a:rPr lang="zh-CN" altLang="en-US" dirty="0"/>
              <a:t>模式的分解（续）</a:t>
            </a:r>
            <a:endParaRPr lang="zh-CN" altLang="en-US"/>
          </a:p>
        </p:txBody>
      </p:sp>
      <p:sp>
        <p:nvSpPr>
          <p:cNvPr id="39939" name="文本占位符 530434"/>
          <p:cNvSpPr>
            <a:spLocks noGrp="1"/>
          </p:cNvSpPr>
          <p:nvPr>
            <p:ph idx="1"/>
          </p:nvPr>
        </p:nvSpPr>
        <p:spPr>
          <a:xfrm>
            <a:off x="762000" y="1828800"/>
            <a:ext cx="7772400" cy="4114800"/>
          </a:xfrm>
          <a:ln/>
        </p:spPr>
        <p:txBody>
          <a:bodyPr anchor="t"/>
          <a:p>
            <a:pPr>
              <a:lnSpc>
                <a:spcPct val="120000"/>
              </a:lnSpc>
            </a:pPr>
            <a:r>
              <a:rPr lang="zh-CN" altLang="en-US" sz="2800" dirty="0"/>
              <a:t>如果一个分解具有无损连接性，则它能够保证不丢失信息。</a:t>
            </a:r>
            <a:endParaRPr lang="zh-CN" altLang="en-US" sz="2800" dirty="0"/>
          </a:p>
          <a:p>
            <a:pPr>
              <a:lnSpc>
                <a:spcPct val="120000"/>
              </a:lnSpc>
            </a:pPr>
            <a:r>
              <a:rPr lang="zh-CN" altLang="en-US" sz="2800" dirty="0"/>
              <a:t>如果一个分解保持了函数依赖，则它可以减轻或解决各种异常情况。</a:t>
            </a:r>
            <a:endParaRPr lang="zh-CN" altLang="en-US" sz="2800" dirty="0"/>
          </a:p>
          <a:p>
            <a:pPr>
              <a:lnSpc>
                <a:spcPct val="120000"/>
              </a:lnSpc>
            </a:pPr>
            <a:r>
              <a:rPr lang="zh-CN" altLang="en-US" sz="2800" dirty="0"/>
              <a:t>分解具有无损连接性和分解保持函数依赖是两个互相独立的标准。具有无损连接性的分解不一定能够保持函数依赖。同样，保持函数依赖的分解也不一定具有无损连接性。</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ea typeface="宋体" panose="02010600030101010101" pitchFamily="2" charset="-122"/>
              </a:rPr>
              <a:t>An Introduction to Database System</a:t>
            </a:r>
            <a:endParaRPr lang="zh-CN" altLang="en-US" sz="1400" dirty="0">
              <a:solidFill>
                <a:schemeClr val="hlink"/>
              </a:solidFill>
              <a:latin typeface="Principals of Database System"/>
              <a:ea typeface="宋体" panose="02010600030101010101" pitchFamily="2" charset="-122"/>
            </a:endParaRPr>
          </a:p>
        </p:txBody>
      </p:sp>
      <p:sp>
        <p:nvSpPr>
          <p:cNvPr id="40962" name="标题 454657"/>
          <p:cNvSpPr>
            <a:spLocks noGrp="1"/>
          </p:cNvSpPr>
          <p:nvPr>
            <p:ph type="title"/>
          </p:nvPr>
        </p:nvSpPr>
        <p:spPr>
          <a:xfrm>
            <a:off x="1116013" y="620713"/>
            <a:ext cx="7793037" cy="1143000"/>
          </a:xfrm>
          <a:ln/>
        </p:spPr>
        <p:txBody>
          <a:bodyPr vert="horz" wrap="square" lIns="91440" tIns="45720" rIns="91440" bIns="45720" anchor="ctr"/>
          <a:p>
            <a:r>
              <a:rPr lang="en-US" altLang="zh-CN" sz="3200" b="0" dirty="0"/>
              <a:t>6.6 </a:t>
            </a:r>
            <a:r>
              <a:rPr lang="zh-CN" altLang="en-US" sz="3200" b="0" dirty="0"/>
              <a:t>模式分解</a:t>
            </a:r>
            <a:endParaRPr lang="zh-CN" altLang="en-US" sz="3200" b="0" dirty="0"/>
          </a:p>
        </p:txBody>
      </p:sp>
      <p:sp>
        <p:nvSpPr>
          <p:cNvPr id="40963" name="矩形 454658"/>
          <p:cNvSpPr/>
          <p:nvPr/>
        </p:nvSpPr>
        <p:spPr>
          <a:xfrm>
            <a:off x="609600" y="228600"/>
            <a:ext cx="1905000" cy="990600"/>
          </a:xfrm>
          <a:prstGeom prst="rect">
            <a:avLst/>
          </a:prstGeom>
          <a:noFill/>
          <a:ln w="9525">
            <a:noFill/>
          </a:ln>
        </p:spPr>
        <p:txBody>
          <a:bodyPr anchor="t"/>
          <a:p>
            <a:pPr marL="342900" indent="-342900" algn="ctr">
              <a:spcBef>
                <a:spcPct val="20000"/>
              </a:spcBef>
              <a:buClr>
                <a:schemeClr val="bg2"/>
              </a:buClr>
              <a:buFont typeface="Monotype Sorts"/>
            </a:pPr>
            <a:endParaRPr lang="zh-CN" sz="2800" b="1">
              <a:latin typeface="Times New Roman" panose="02020603050405020304" pitchFamily="18" charset="0"/>
              <a:ea typeface="楷体_GB2312" pitchFamily="49" charset="-122"/>
            </a:endParaRPr>
          </a:p>
        </p:txBody>
      </p:sp>
      <p:sp>
        <p:nvSpPr>
          <p:cNvPr id="40964" name="矩形 454659"/>
          <p:cNvSpPr/>
          <p:nvPr/>
        </p:nvSpPr>
        <p:spPr>
          <a:xfrm>
            <a:off x="7010400" y="533400"/>
            <a:ext cx="1447800" cy="685800"/>
          </a:xfrm>
          <a:prstGeom prst="rect">
            <a:avLst/>
          </a:prstGeom>
          <a:noFill/>
          <a:ln w="9525">
            <a:noFill/>
          </a:ln>
        </p:spPr>
        <p:txBody>
          <a:bodyPr anchor="t"/>
          <a:p>
            <a:pPr marL="342900" indent="-342900" algn="ctr">
              <a:spcBef>
                <a:spcPct val="20000"/>
              </a:spcBef>
              <a:buClr>
                <a:schemeClr val="bg2"/>
              </a:buClr>
              <a:buFont typeface="Monotype Sorts"/>
            </a:pPr>
            <a:endParaRPr lang="zh-CN" sz="2800" b="1">
              <a:latin typeface="Times New Roman" panose="02020603050405020304" pitchFamily="18" charset="0"/>
              <a:ea typeface="楷体_GB2312" pitchFamily="49" charset="-122"/>
            </a:endParaRPr>
          </a:p>
        </p:txBody>
      </p:sp>
      <p:sp>
        <p:nvSpPr>
          <p:cNvPr id="545797" name="文本占位符 454660"/>
          <p:cNvSpPr>
            <a:spLocks noGrp="1"/>
          </p:cNvSpPr>
          <p:nvPr>
            <p:ph type="body" sz="half"/>
          </p:nvPr>
        </p:nvSpPr>
        <p:spPr>
          <a:xfrm>
            <a:off x="539750" y="1844675"/>
            <a:ext cx="8208963" cy="4752975"/>
          </a:xfrm>
          <a:ln/>
        </p:spPr>
        <p:txBody>
          <a:bodyPr vert="horz" wrap="square" lIns="91440" tIns="45720" rIns="91440" bIns="45720"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marL="0" lvl="0" indent="0">
              <a:lnSpc>
                <a:spcPct val="120000"/>
              </a:lnSpc>
              <a:spcBef>
                <a:spcPct val="0"/>
              </a:spcBef>
              <a:spcAft>
                <a:spcPct val="20000"/>
              </a:spcAft>
              <a:buClrTx/>
              <a:buFont typeface="Times New Roman" panose="02020603050405020304" pitchFamily="18" charset="0"/>
              <a:buNone/>
            </a:pPr>
            <a:r>
              <a:rPr lang="zh-CN" altLang="en-US" sz="2800" dirty="0">
                <a:solidFill>
                  <a:srgbClr val="FF0000"/>
                </a:solidFill>
                <a:latin typeface="Times New Roman" panose="02020603050405020304" pitchFamily="18" charset="0"/>
              </a:rPr>
              <a:t>关系模式的分解的若干实例：</a:t>
            </a:r>
            <a:endParaRPr lang="zh-CN" altLang="en-US" sz="2800" dirty="0">
              <a:solidFill>
                <a:srgbClr val="FF0000"/>
              </a:solidFill>
              <a:latin typeface="Times New Roman" panose="02020603050405020304" pitchFamily="18" charset="0"/>
            </a:endParaRPr>
          </a:p>
          <a:p>
            <a:pPr marL="833755" lvl="1" indent="-285750">
              <a:lnSpc>
                <a:spcPct val="120000"/>
              </a:lnSpc>
              <a:spcBef>
                <a:spcPct val="0"/>
              </a:spcBef>
              <a:spcAft>
                <a:spcPct val="20000"/>
              </a:spcAft>
              <a:buClr>
                <a:schemeClr val="folHlink"/>
              </a:buClr>
              <a:buSzPct val="60000"/>
              <a:buFont typeface="Wingdings" panose="05000000000000000000" pitchFamily="2" charset="2"/>
              <a:buNone/>
            </a:pPr>
            <a:r>
              <a:rPr lang="en-US" altLang="zh-CN" sz="2400" dirty="0">
                <a:latin typeface="Times New Roman" panose="02020603050405020304" pitchFamily="18" charset="0"/>
              </a:rPr>
              <a:t>①</a:t>
            </a:r>
            <a:r>
              <a:rPr lang="zh-CN" altLang="en-US" sz="2400" dirty="0">
                <a:solidFill>
                  <a:schemeClr val="tx1"/>
                </a:solidFill>
                <a:latin typeface="Times New Roman" panose="02020603050405020304" pitchFamily="18" charset="0"/>
              </a:rPr>
              <a:t>设 </a:t>
            </a:r>
            <a:r>
              <a:rPr lang="en-US" altLang="zh-CN" sz="2400">
                <a:solidFill>
                  <a:schemeClr val="tx1"/>
                </a:solidFill>
                <a:latin typeface="Times New Roman" panose="02020603050405020304" pitchFamily="18" charset="0"/>
              </a:rPr>
              <a:t>R(ABC),F</a:t>
            </a:r>
            <a:r>
              <a:rPr lang="en-US" altLang="zh-CN" sz="2400" baseline="-25000">
                <a:solidFill>
                  <a:schemeClr val="tx1"/>
                </a:solidFill>
                <a:latin typeface="Times New Roman" panose="02020603050405020304" pitchFamily="18" charset="0"/>
              </a:rPr>
              <a:t>1</a:t>
            </a:r>
            <a:r>
              <a:rPr lang="en-US" altLang="zh-CN" sz="2400" dirty="0">
                <a:solidFill>
                  <a:schemeClr val="tx1"/>
                </a:solidFill>
                <a:latin typeface="Times New Roman" panose="02020603050405020304" pitchFamily="18" charset="0"/>
              </a:rPr>
              <a:t>={A→B} </a:t>
            </a:r>
            <a:r>
              <a:rPr lang="zh-CN" altLang="en-US" sz="2400" dirty="0">
                <a:solidFill>
                  <a:schemeClr val="tx1"/>
                </a:solidFill>
                <a:latin typeface="Times New Roman" panose="02020603050405020304" pitchFamily="18" charset="0"/>
              </a:rPr>
              <a:t>在</a:t>
            </a:r>
            <a:r>
              <a:rPr lang="en-US" altLang="zh-CN" sz="2400" dirty="0">
                <a:solidFill>
                  <a:schemeClr val="tx1"/>
                </a:solidFill>
                <a:latin typeface="Times New Roman" panose="02020603050405020304" pitchFamily="18" charset="0"/>
              </a:rPr>
              <a:t>R</a:t>
            </a:r>
            <a:r>
              <a:rPr lang="zh-CN" altLang="en-US" sz="2400" dirty="0">
                <a:solidFill>
                  <a:schemeClr val="tx1"/>
                </a:solidFill>
                <a:latin typeface="Times New Roman" panose="02020603050405020304" pitchFamily="18" charset="0"/>
              </a:rPr>
              <a:t>成立</a:t>
            </a:r>
            <a:r>
              <a:rPr lang="en-US" altLang="zh-CN" sz="2400">
                <a:solidFill>
                  <a:schemeClr val="tx1"/>
                </a:solidFill>
                <a:latin typeface="Times New Roman" panose="02020603050405020304" pitchFamily="18" charset="0"/>
              </a:rPr>
              <a:t>, </a:t>
            </a:r>
            <a:r>
              <a:rPr lang="en-US" altLang="zh-CN" sz="2400" dirty="0">
                <a:solidFill>
                  <a:schemeClr val="tx1"/>
                </a:solidFill>
                <a:latin typeface="Times New Roman" panose="02020603050405020304" pitchFamily="18" charset="0"/>
                <a:sym typeface="Symbol" panose="05050102010706020507" pitchFamily="18" charset="2"/>
              </a:rPr>
              <a:t></a:t>
            </a:r>
            <a:r>
              <a:rPr lang="en-US" altLang="zh-CN" sz="2400" baseline="-25000">
                <a:solidFill>
                  <a:schemeClr val="tx1"/>
                </a:solidFill>
                <a:latin typeface="Times New Roman" panose="02020603050405020304" pitchFamily="18" charset="0"/>
              </a:rPr>
              <a:t>1</a:t>
            </a:r>
            <a:r>
              <a:rPr lang="en-US" altLang="zh-CN" sz="2400" dirty="0">
                <a:solidFill>
                  <a:schemeClr val="tx1"/>
                </a:solidFill>
                <a:latin typeface="Times New Roman" panose="02020603050405020304" pitchFamily="18" charset="0"/>
              </a:rPr>
              <a:t>={AB,AC}, </a:t>
            </a:r>
            <a:r>
              <a:rPr lang="zh-CN" altLang="en-US" sz="2400" dirty="0">
                <a:solidFill>
                  <a:schemeClr val="tx1"/>
                </a:solidFill>
                <a:latin typeface="Times New Roman" panose="02020603050405020304" pitchFamily="18" charset="0"/>
              </a:rPr>
              <a:t>则</a:t>
            </a:r>
            <a:r>
              <a:rPr lang="en-US" altLang="zh-CN" sz="2400" dirty="0">
                <a:solidFill>
                  <a:schemeClr val="tx1"/>
                </a:solidFill>
                <a:latin typeface="Times New Roman" panose="02020603050405020304" pitchFamily="18" charset="0"/>
                <a:sym typeface="Symbol" panose="05050102010706020507" pitchFamily="18" charset="2"/>
              </a:rPr>
              <a:t></a:t>
            </a:r>
            <a:r>
              <a:rPr lang="en-US" altLang="zh-CN" sz="2400" baseline="-25000">
                <a:solidFill>
                  <a:schemeClr val="tx1"/>
                </a:solidFill>
                <a:latin typeface="Times New Roman" panose="02020603050405020304" pitchFamily="18" charset="0"/>
              </a:rPr>
              <a:t>1</a:t>
            </a:r>
            <a:r>
              <a:rPr lang="zh-CN" altLang="en-US" sz="2400" dirty="0">
                <a:solidFill>
                  <a:schemeClr val="tx1"/>
                </a:solidFill>
                <a:latin typeface="Times New Roman" panose="02020603050405020304" pitchFamily="18" charset="0"/>
              </a:rPr>
              <a:t>是无损联接且保持</a:t>
            </a:r>
            <a:r>
              <a:rPr lang="en-US" altLang="zh-CN" sz="2400" dirty="0">
                <a:solidFill>
                  <a:schemeClr val="tx1"/>
                </a:solidFill>
                <a:latin typeface="Times New Roman" panose="02020603050405020304" pitchFamily="18" charset="0"/>
              </a:rPr>
              <a:t>FD</a:t>
            </a:r>
            <a:r>
              <a:rPr lang="zh-CN" altLang="en-US" sz="2400" dirty="0">
                <a:solidFill>
                  <a:schemeClr val="tx1"/>
                </a:solidFill>
                <a:latin typeface="Times New Roman" panose="02020603050405020304" pitchFamily="18" charset="0"/>
              </a:rPr>
              <a:t>集的分解。</a:t>
            </a:r>
            <a:endParaRPr lang="zh-CN" altLang="en-US" sz="2400" dirty="0">
              <a:latin typeface="Times New Roman" panose="02020603050405020304" pitchFamily="18" charset="0"/>
            </a:endParaRPr>
          </a:p>
          <a:p>
            <a:pPr marL="833755" lvl="1" indent="-285750">
              <a:lnSpc>
                <a:spcPct val="120000"/>
              </a:lnSpc>
              <a:spcBef>
                <a:spcPct val="0"/>
              </a:spcBef>
              <a:spcAft>
                <a:spcPct val="20000"/>
              </a:spcAft>
              <a:buClr>
                <a:schemeClr val="folHlink"/>
              </a:buClr>
              <a:buSzPct val="60000"/>
              <a:buFont typeface="Wingdings" panose="05000000000000000000" pitchFamily="2" charset="2"/>
              <a:buNone/>
            </a:pPr>
            <a:r>
              <a:rPr lang="en-US" altLang="zh-CN" sz="2400" dirty="0">
                <a:latin typeface="Times New Roman" panose="02020603050405020304" pitchFamily="18" charset="0"/>
              </a:rPr>
              <a:t>②</a:t>
            </a:r>
            <a:r>
              <a:rPr lang="zh-CN" altLang="en-US" sz="2400" dirty="0">
                <a:solidFill>
                  <a:schemeClr val="tx1"/>
                </a:solidFill>
                <a:latin typeface="Times New Roman" panose="02020603050405020304" pitchFamily="18" charset="0"/>
              </a:rPr>
              <a:t>设 </a:t>
            </a:r>
            <a:r>
              <a:rPr lang="en-US" altLang="zh-CN" sz="2400">
                <a:solidFill>
                  <a:schemeClr val="tx1"/>
                </a:solidFill>
                <a:latin typeface="Times New Roman" panose="02020603050405020304" pitchFamily="18" charset="0"/>
              </a:rPr>
              <a:t>R(ABC),F</a:t>
            </a:r>
            <a:r>
              <a:rPr lang="en-US" altLang="zh-CN" sz="2400" baseline="-25000">
                <a:solidFill>
                  <a:schemeClr val="tx1"/>
                </a:solidFill>
                <a:latin typeface="Times New Roman" panose="02020603050405020304" pitchFamily="18" charset="0"/>
              </a:rPr>
              <a:t>2</a:t>
            </a:r>
            <a:r>
              <a:rPr lang="en-US" altLang="zh-CN" sz="2400" dirty="0">
                <a:solidFill>
                  <a:schemeClr val="tx1"/>
                </a:solidFill>
                <a:latin typeface="Times New Roman" panose="02020603050405020304" pitchFamily="18" charset="0"/>
              </a:rPr>
              <a:t>={A→C,B→C}</a:t>
            </a:r>
            <a:r>
              <a:rPr lang="zh-CN" altLang="en-US" sz="2400" dirty="0">
                <a:solidFill>
                  <a:schemeClr val="tx1"/>
                </a:solidFill>
                <a:latin typeface="Times New Roman" panose="02020603050405020304" pitchFamily="18" charset="0"/>
              </a:rPr>
              <a:t>在</a:t>
            </a:r>
            <a:r>
              <a:rPr lang="en-US" altLang="zh-CN" sz="2400" dirty="0">
                <a:solidFill>
                  <a:schemeClr val="tx1"/>
                </a:solidFill>
                <a:latin typeface="Times New Roman" panose="02020603050405020304" pitchFamily="18" charset="0"/>
              </a:rPr>
              <a:t>R</a:t>
            </a:r>
            <a:r>
              <a:rPr lang="zh-CN" altLang="en-US" sz="2400" dirty="0">
                <a:solidFill>
                  <a:schemeClr val="tx1"/>
                </a:solidFill>
                <a:latin typeface="Times New Roman" panose="02020603050405020304" pitchFamily="18" charset="0"/>
              </a:rPr>
              <a:t>上成立</a:t>
            </a:r>
            <a:r>
              <a:rPr lang="en-US" altLang="zh-CN" sz="2400">
                <a:solidFill>
                  <a:schemeClr val="tx1"/>
                </a:solidFill>
                <a:latin typeface="Times New Roman" panose="02020603050405020304" pitchFamily="18" charset="0"/>
              </a:rPr>
              <a:t>, </a:t>
            </a:r>
            <a:r>
              <a:rPr lang="en-US" altLang="zh-CN" sz="2400" dirty="0">
                <a:solidFill>
                  <a:schemeClr val="tx1"/>
                </a:solidFill>
                <a:latin typeface="Times New Roman" panose="02020603050405020304" pitchFamily="18" charset="0"/>
                <a:sym typeface="Symbol" panose="05050102010706020507" pitchFamily="18" charset="2"/>
              </a:rPr>
              <a:t></a:t>
            </a:r>
            <a:r>
              <a:rPr lang="en-US" altLang="zh-CN" sz="2400" baseline="-25000">
                <a:solidFill>
                  <a:schemeClr val="tx1"/>
                </a:solidFill>
                <a:latin typeface="Times New Roman" panose="02020603050405020304" pitchFamily="18" charset="0"/>
              </a:rPr>
              <a:t>2</a:t>
            </a:r>
            <a:r>
              <a:rPr lang="en-US" altLang="zh-CN" sz="2400" dirty="0">
                <a:solidFill>
                  <a:schemeClr val="tx1"/>
                </a:solidFill>
                <a:latin typeface="Times New Roman" panose="02020603050405020304" pitchFamily="18" charset="0"/>
              </a:rPr>
              <a:t>={AB</a:t>
            </a:r>
            <a:r>
              <a:rPr lang="zh-CN" altLang="en-US" sz="2400" dirty="0">
                <a:solidFill>
                  <a:schemeClr val="tx1"/>
                </a:solidFill>
                <a:latin typeface="Times New Roman" panose="02020603050405020304" pitchFamily="18" charset="0"/>
              </a:rPr>
              <a:t>，</a:t>
            </a:r>
            <a:r>
              <a:rPr lang="en-US" altLang="zh-CN" sz="2400" dirty="0">
                <a:solidFill>
                  <a:schemeClr val="tx1"/>
                </a:solidFill>
                <a:latin typeface="Times New Roman" panose="02020603050405020304" pitchFamily="18" charset="0"/>
              </a:rPr>
              <a:t>AC}</a:t>
            </a:r>
            <a:r>
              <a:rPr lang="zh-CN" altLang="en-US" sz="2400" dirty="0">
                <a:solidFill>
                  <a:schemeClr val="tx1"/>
                </a:solidFill>
                <a:latin typeface="Times New Roman" panose="02020603050405020304" pitchFamily="18" charset="0"/>
              </a:rPr>
              <a:t>则 </a:t>
            </a:r>
            <a:r>
              <a:rPr lang="en-US" altLang="zh-CN" sz="2400" dirty="0">
                <a:solidFill>
                  <a:schemeClr val="tx1"/>
                </a:solidFill>
                <a:latin typeface="Times New Roman" panose="02020603050405020304" pitchFamily="18" charset="0"/>
                <a:sym typeface="Symbol" panose="05050102010706020507" pitchFamily="18" charset="2"/>
              </a:rPr>
              <a:t></a:t>
            </a:r>
            <a:r>
              <a:rPr lang="en-US" altLang="zh-CN" sz="2400" baseline="-25000">
                <a:solidFill>
                  <a:schemeClr val="tx1"/>
                </a:solidFill>
                <a:latin typeface="Times New Roman" panose="02020603050405020304" pitchFamily="18" charset="0"/>
              </a:rPr>
              <a:t>2</a:t>
            </a:r>
            <a:r>
              <a:rPr lang="zh-CN" altLang="en-US" sz="2400" dirty="0">
                <a:solidFill>
                  <a:schemeClr val="tx1"/>
                </a:solidFill>
                <a:latin typeface="Times New Roman" panose="02020603050405020304" pitchFamily="18" charset="0"/>
              </a:rPr>
              <a:t>是无损联接分解</a:t>
            </a:r>
            <a:r>
              <a:rPr lang="en-US" altLang="zh-CN" sz="2400" dirty="0">
                <a:solidFill>
                  <a:schemeClr val="tx1"/>
                </a:solidFill>
                <a:latin typeface="Times New Roman" panose="02020603050405020304" pitchFamily="18" charset="0"/>
              </a:rPr>
              <a:t>,</a:t>
            </a:r>
            <a:r>
              <a:rPr lang="zh-CN" altLang="en-US" sz="2400" dirty="0">
                <a:solidFill>
                  <a:schemeClr val="tx1"/>
                </a:solidFill>
                <a:latin typeface="Times New Roman" panose="02020603050405020304" pitchFamily="18" charset="0"/>
              </a:rPr>
              <a:t>但不保持</a:t>
            </a:r>
            <a:r>
              <a:rPr lang="en-US" altLang="zh-CN" sz="2400" dirty="0">
                <a:solidFill>
                  <a:schemeClr val="tx1"/>
                </a:solidFill>
                <a:latin typeface="Times New Roman" panose="02020603050405020304" pitchFamily="18" charset="0"/>
              </a:rPr>
              <a:t>FD</a:t>
            </a:r>
            <a:r>
              <a:rPr lang="zh-CN" altLang="en-US" sz="2400" dirty="0">
                <a:solidFill>
                  <a:schemeClr val="tx1"/>
                </a:solidFill>
                <a:latin typeface="Times New Roman" panose="02020603050405020304" pitchFamily="18" charset="0"/>
              </a:rPr>
              <a:t>集</a:t>
            </a:r>
            <a:r>
              <a:rPr lang="en-US" altLang="zh-CN" sz="2400" dirty="0">
                <a:solidFill>
                  <a:schemeClr val="tx1"/>
                </a:solidFill>
                <a:latin typeface="Times New Roman" panose="02020603050405020304" pitchFamily="18" charset="0"/>
              </a:rPr>
              <a:t>,</a:t>
            </a:r>
            <a:r>
              <a:rPr lang="zh-CN" altLang="en-US" sz="2400" dirty="0">
                <a:solidFill>
                  <a:schemeClr val="tx1"/>
                </a:solidFill>
                <a:latin typeface="Times New Roman" panose="02020603050405020304" pitchFamily="18" charset="0"/>
              </a:rPr>
              <a:t>因为</a:t>
            </a:r>
            <a:r>
              <a:rPr lang="en-US" altLang="zh-CN" sz="2400" dirty="0">
                <a:solidFill>
                  <a:schemeClr val="tx1"/>
                </a:solidFill>
                <a:latin typeface="Times New Roman" panose="02020603050405020304" pitchFamily="18" charset="0"/>
              </a:rPr>
              <a:t>B→C</a:t>
            </a:r>
            <a:r>
              <a:rPr lang="zh-CN" altLang="en-US" sz="2400" dirty="0">
                <a:solidFill>
                  <a:schemeClr val="tx1"/>
                </a:solidFill>
                <a:latin typeface="Times New Roman" panose="02020603050405020304" pitchFamily="18" charset="0"/>
              </a:rPr>
              <a:t>丢失了。</a:t>
            </a:r>
            <a:endParaRPr lang="zh-CN" altLang="en-US" sz="2400" dirty="0">
              <a:latin typeface="Times New Roman" panose="02020603050405020304" pitchFamily="18" charset="0"/>
            </a:endParaRPr>
          </a:p>
          <a:p>
            <a:pPr marL="833755" lvl="1" indent="-285750">
              <a:lnSpc>
                <a:spcPct val="120000"/>
              </a:lnSpc>
              <a:spcBef>
                <a:spcPct val="0"/>
              </a:spcBef>
              <a:spcAft>
                <a:spcPct val="20000"/>
              </a:spcAft>
              <a:buClr>
                <a:schemeClr val="folHlink"/>
              </a:buClr>
              <a:buSzPct val="60000"/>
              <a:buFont typeface="Wingdings" panose="05000000000000000000" pitchFamily="2" charset="2"/>
              <a:buNone/>
            </a:pPr>
            <a:r>
              <a:rPr lang="en-US" altLang="zh-CN" sz="2400" dirty="0">
                <a:latin typeface="Times New Roman" panose="02020603050405020304" pitchFamily="18" charset="0"/>
              </a:rPr>
              <a:t>③</a:t>
            </a:r>
            <a:r>
              <a:rPr lang="zh-CN" altLang="en-US" sz="2400" dirty="0">
                <a:solidFill>
                  <a:schemeClr val="tx1"/>
                </a:solidFill>
                <a:latin typeface="Times New Roman" panose="02020603050405020304" pitchFamily="18" charset="0"/>
              </a:rPr>
              <a:t>设 </a:t>
            </a:r>
            <a:r>
              <a:rPr lang="en-US" altLang="zh-CN" sz="2400">
                <a:solidFill>
                  <a:schemeClr val="tx1"/>
                </a:solidFill>
                <a:latin typeface="Times New Roman" panose="02020603050405020304" pitchFamily="18" charset="0"/>
              </a:rPr>
              <a:t>R(ABC),F</a:t>
            </a:r>
            <a:r>
              <a:rPr lang="en-US" altLang="zh-CN" sz="2400" baseline="-25000">
                <a:solidFill>
                  <a:schemeClr val="tx1"/>
                </a:solidFill>
                <a:latin typeface="Times New Roman" panose="02020603050405020304" pitchFamily="18" charset="0"/>
              </a:rPr>
              <a:t>3</a:t>
            </a:r>
            <a:r>
              <a:rPr lang="en-US" altLang="zh-CN" sz="2400" dirty="0">
                <a:solidFill>
                  <a:schemeClr val="tx1"/>
                </a:solidFill>
                <a:latin typeface="Times New Roman" panose="02020603050405020304" pitchFamily="18" charset="0"/>
              </a:rPr>
              <a:t>={A→B} </a:t>
            </a:r>
            <a:r>
              <a:rPr lang="zh-CN" altLang="en-US" sz="2400" dirty="0">
                <a:solidFill>
                  <a:schemeClr val="tx1"/>
                </a:solidFill>
                <a:latin typeface="Times New Roman" panose="02020603050405020304" pitchFamily="18" charset="0"/>
              </a:rPr>
              <a:t>在</a:t>
            </a:r>
            <a:r>
              <a:rPr lang="en-US" altLang="zh-CN" sz="2400" dirty="0">
                <a:solidFill>
                  <a:schemeClr val="tx1"/>
                </a:solidFill>
                <a:latin typeface="Times New Roman" panose="02020603050405020304" pitchFamily="18" charset="0"/>
              </a:rPr>
              <a:t>R </a:t>
            </a:r>
            <a:r>
              <a:rPr lang="zh-CN" altLang="en-US" sz="2400" dirty="0">
                <a:solidFill>
                  <a:schemeClr val="tx1"/>
                </a:solidFill>
                <a:latin typeface="Times New Roman" panose="02020603050405020304" pitchFamily="18" charset="0"/>
              </a:rPr>
              <a:t>成立</a:t>
            </a:r>
            <a:r>
              <a:rPr lang="en-US" altLang="zh-CN" sz="2400">
                <a:solidFill>
                  <a:schemeClr val="tx1"/>
                </a:solidFill>
                <a:latin typeface="Times New Roman" panose="02020603050405020304" pitchFamily="18" charset="0"/>
              </a:rPr>
              <a:t>, </a:t>
            </a:r>
            <a:r>
              <a:rPr lang="en-US" altLang="zh-CN" sz="2400" dirty="0">
                <a:solidFill>
                  <a:schemeClr val="tx1"/>
                </a:solidFill>
                <a:latin typeface="Times New Roman" panose="02020603050405020304" pitchFamily="18" charset="0"/>
                <a:sym typeface="Symbol" panose="05050102010706020507" pitchFamily="18" charset="2"/>
              </a:rPr>
              <a:t></a:t>
            </a:r>
            <a:r>
              <a:rPr lang="en-US" altLang="zh-CN" sz="2400" baseline="-25000">
                <a:solidFill>
                  <a:schemeClr val="tx1"/>
                </a:solidFill>
                <a:latin typeface="Times New Roman" panose="02020603050405020304" pitchFamily="18" charset="0"/>
              </a:rPr>
              <a:t>3</a:t>
            </a:r>
            <a:r>
              <a:rPr lang="en-US" altLang="zh-CN" sz="2400" dirty="0">
                <a:solidFill>
                  <a:schemeClr val="tx1"/>
                </a:solidFill>
                <a:latin typeface="Times New Roman" panose="02020603050405020304" pitchFamily="18" charset="0"/>
              </a:rPr>
              <a:t>={AB,BC}</a:t>
            </a:r>
            <a:r>
              <a:rPr lang="zh-CN" altLang="en-US" sz="2400" dirty="0">
                <a:solidFill>
                  <a:schemeClr val="tx1"/>
                </a:solidFill>
                <a:latin typeface="Times New Roman" panose="02020603050405020304" pitchFamily="18" charset="0"/>
              </a:rPr>
              <a:t>则</a:t>
            </a:r>
            <a:r>
              <a:rPr lang="en-US" altLang="zh-CN" sz="2400" dirty="0">
                <a:solidFill>
                  <a:schemeClr val="tx1"/>
                </a:solidFill>
                <a:latin typeface="Times New Roman" panose="02020603050405020304" pitchFamily="18" charset="0"/>
                <a:sym typeface="Symbol" panose="05050102010706020507" pitchFamily="18" charset="2"/>
              </a:rPr>
              <a:t></a:t>
            </a:r>
            <a:r>
              <a:rPr lang="en-US" altLang="zh-CN" sz="2400" baseline="-25000">
                <a:solidFill>
                  <a:schemeClr val="tx1"/>
                </a:solidFill>
                <a:latin typeface="Times New Roman" panose="02020603050405020304" pitchFamily="18" charset="0"/>
              </a:rPr>
              <a:t>3</a:t>
            </a:r>
            <a:r>
              <a:rPr lang="zh-CN" altLang="en-US" sz="2400" dirty="0">
                <a:solidFill>
                  <a:schemeClr val="tx1"/>
                </a:solidFill>
                <a:latin typeface="Times New Roman" panose="02020603050405020304" pitchFamily="18" charset="0"/>
              </a:rPr>
              <a:t>是损失联接但保持</a:t>
            </a:r>
            <a:r>
              <a:rPr lang="en-US" altLang="zh-CN" sz="2400" dirty="0">
                <a:solidFill>
                  <a:schemeClr val="tx1"/>
                </a:solidFill>
                <a:latin typeface="Times New Roman" panose="02020603050405020304" pitchFamily="18" charset="0"/>
              </a:rPr>
              <a:t>FD</a:t>
            </a:r>
            <a:r>
              <a:rPr lang="zh-CN" altLang="en-US" sz="2400" dirty="0">
                <a:solidFill>
                  <a:schemeClr val="tx1"/>
                </a:solidFill>
                <a:latin typeface="Times New Roman" panose="02020603050405020304" pitchFamily="18" charset="0"/>
              </a:rPr>
              <a:t>集的分解。</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marL="833755" lvl="1" indent="-285750">
              <a:lnSpc>
                <a:spcPct val="120000"/>
              </a:lnSpc>
              <a:spcBef>
                <a:spcPct val="0"/>
              </a:spcBef>
              <a:spcAft>
                <a:spcPct val="20000"/>
              </a:spcAft>
              <a:buClr>
                <a:schemeClr val="folHlink"/>
              </a:buClr>
              <a:buSzPct val="60000"/>
              <a:buFont typeface="Wingdings" panose="05000000000000000000" pitchFamily="2" charset="2"/>
              <a:buNone/>
            </a:pPr>
            <a:r>
              <a:rPr lang="en-US" altLang="zh-CN" sz="2400" dirty="0">
                <a:latin typeface="Times New Roman" panose="02020603050405020304" pitchFamily="18" charset="0"/>
              </a:rPr>
              <a:t>④</a:t>
            </a:r>
            <a:r>
              <a:rPr lang="zh-CN" altLang="en-US" sz="2400" dirty="0">
                <a:solidFill>
                  <a:schemeClr val="tx1"/>
                </a:solidFill>
                <a:latin typeface="Times New Roman" panose="02020603050405020304" pitchFamily="18" charset="0"/>
              </a:rPr>
              <a:t>设 </a:t>
            </a:r>
            <a:r>
              <a:rPr lang="en-US" altLang="zh-CN" sz="2400">
                <a:solidFill>
                  <a:schemeClr val="tx1"/>
                </a:solidFill>
                <a:latin typeface="Times New Roman" panose="02020603050405020304" pitchFamily="18" charset="0"/>
              </a:rPr>
              <a:t>R(ABC),F</a:t>
            </a:r>
            <a:r>
              <a:rPr lang="en-US" altLang="zh-CN" sz="2400" baseline="-25000">
                <a:solidFill>
                  <a:schemeClr val="tx1"/>
                </a:solidFill>
                <a:latin typeface="Times New Roman" panose="02020603050405020304" pitchFamily="18" charset="0"/>
              </a:rPr>
              <a:t>4</a:t>
            </a:r>
            <a:r>
              <a:rPr lang="en-US" altLang="zh-CN" sz="2400" dirty="0">
                <a:solidFill>
                  <a:schemeClr val="tx1"/>
                </a:solidFill>
                <a:latin typeface="Times New Roman" panose="02020603050405020304" pitchFamily="18" charset="0"/>
              </a:rPr>
              <a:t>={A→B,B→C}</a:t>
            </a:r>
            <a:r>
              <a:rPr lang="zh-CN" altLang="en-US" sz="2400" dirty="0">
                <a:solidFill>
                  <a:schemeClr val="tx1"/>
                </a:solidFill>
                <a:latin typeface="Times New Roman" panose="02020603050405020304" pitchFamily="18" charset="0"/>
              </a:rPr>
              <a:t>在 </a:t>
            </a:r>
            <a:r>
              <a:rPr lang="en-US" altLang="zh-CN" sz="2400" dirty="0">
                <a:solidFill>
                  <a:schemeClr val="tx1"/>
                </a:solidFill>
                <a:latin typeface="Times New Roman" panose="02020603050405020304" pitchFamily="18" charset="0"/>
              </a:rPr>
              <a:t>R </a:t>
            </a:r>
            <a:r>
              <a:rPr lang="zh-CN" altLang="en-US" sz="2400" dirty="0">
                <a:solidFill>
                  <a:schemeClr val="tx1"/>
                </a:solidFill>
                <a:latin typeface="Times New Roman" panose="02020603050405020304" pitchFamily="18" charset="0"/>
              </a:rPr>
              <a:t>上成立</a:t>
            </a:r>
            <a:r>
              <a:rPr lang="en-US" altLang="zh-CN" sz="2400">
                <a:solidFill>
                  <a:schemeClr val="tx1"/>
                </a:solidFill>
                <a:latin typeface="Times New Roman" panose="02020603050405020304" pitchFamily="18" charset="0"/>
              </a:rPr>
              <a:t>, </a:t>
            </a:r>
            <a:r>
              <a:rPr lang="en-US" altLang="zh-CN" sz="2400" dirty="0">
                <a:solidFill>
                  <a:schemeClr val="tx1"/>
                </a:solidFill>
                <a:latin typeface="Times New Roman" panose="02020603050405020304" pitchFamily="18" charset="0"/>
                <a:sym typeface="Symbol" panose="05050102010706020507" pitchFamily="18" charset="2"/>
              </a:rPr>
              <a:t></a:t>
            </a:r>
            <a:r>
              <a:rPr lang="en-US" altLang="zh-CN" sz="2400" baseline="-25000">
                <a:solidFill>
                  <a:schemeClr val="tx1"/>
                </a:solidFill>
                <a:latin typeface="Times New Roman" panose="02020603050405020304" pitchFamily="18" charset="0"/>
              </a:rPr>
              <a:t>4</a:t>
            </a:r>
            <a:r>
              <a:rPr lang="en-US" altLang="zh-CN" sz="2400" dirty="0">
                <a:solidFill>
                  <a:schemeClr val="tx1"/>
                </a:solidFill>
                <a:latin typeface="Times New Roman" panose="02020603050405020304" pitchFamily="18" charset="0"/>
              </a:rPr>
              <a:t>={AC,BC} </a:t>
            </a:r>
            <a:r>
              <a:rPr lang="zh-CN" altLang="en-US" sz="2400" dirty="0">
                <a:solidFill>
                  <a:schemeClr val="tx1"/>
                </a:solidFill>
                <a:latin typeface="Times New Roman" panose="02020603050405020304" pitchFamily="18" charset="0"/>
              </a:rPr>
              <a:t>则 </a:t>
            </a:r>
            <a:r>
              <a:rPr lang="en-US" altLang="zh-CN" sz="2400" dirty="0">
                <a:solidFill>
                  <a:schemeClr val="tx1"/>
                </a:solidFill>
                <a:latin typeface="Times New Roman" panose="02020603050405020304" pitchFamily="18" charset="0"/>
                <a:sym typeface="Symbol" panose="05050102010706020507" pitchFamily="18" charset="2"/>
              </a:rPr>
              <a:t></a:t>
            </a:r>
            <a:r>
              <a:rPr lang="en-US" altLang="zh-CN" sz="2400" baseline="-25000">
                <a:solidFill>
                  <a:schemeClr val="tx1"/>
                </a:solidFill>
                <a:latin typeface="Times New Roman" panose="02020603050405020304" pitchFamily="18" charset="0"/>
              </a:rPr>
              <a:t>4</a:t>
            </a:r>
            <a:r>
              <a:rPr lang="zh-CN" altLang="en-US" sz="2400" dirty="0">
                <a:solidFill>
                  <a:schemeClr val="tx1"/>
                </a:solidFill>
                <a:latin typeface="Times New Roman" panose="02020603050405020304" pitchFamily="18" charset="0"/>
              </a:rPr>
              <a:t>是损失联接且不保持</a:t>
            </a:r>
            <a:r>
              <a:rPr lang="en-US" altLang="zh-CN" sz="2400" dirty="0">
                <a:solidFill>
                  <a:schemeClr val="tx1"/>
                </a:solidFill>
                <a:latin typeface="Times New Roman" panose="02020603050405020304" pitchFamily="18" charset="0"/>
              </a:rPr>
              <a:t>FD</a:t>
            </a:r>
            <a:r>
              <a:rPr lang="zh-CN" altLang="en-US" sz="2400" dirty="0">
                <a:solidFill>
                  <a:schemeClr val="tx1"/>
                </a:solidFill>
                <a:latin typeface="Times New Roman" panose="02020603050405020304" pitchFamily="18" charset="0"/>
              </a:rPr>
              <a:t>集的分解。</a:t>
            </a:r>
            <a:endParaRPr lang="zh-CN" altLang="en-US" sz="2400" dirty="0">
              <a:solidFill>
                <a:schemeClr val="tx1"/>
              </a:solidFill>
              <a:latin typeface="Times New Roman" panose="02020603050405020304" pitchFamily="18" charset="0"/>
            </a:endParaRPr>
          </a:p>
        </p:txBody>
      </p:sp>
      <p:sp>
        <p:nvSpPr>
          <p:cNvPr id="40966" name="灯片编号占位符 2"/>
          <p:cNvSpPr txBox="1">
            <a:spLocks noGrp="1"/>
          </p:cNvSpPr>
          <p:nvPr/>
        </p:nvSpPr>
        <p:spPr>
          <a:xfrm>
            <a:off x="7239000" y="6400800"/>
            <a:ext cx="1905000" cy="457200"/>
          </a:xfrm>
          <a:prstGeom prst="rect">
            <a:avLst/>
          </a:prstGeom>
          <a:noFill/>
          <a:ln w="9525">
            <a:noFill/>
          </a:ln>
        </p:spPr>
        <p:txBody>
          <a:bodyPr anchor="t"/>
          <a:p>
            <a:pPr algn="r" eaLnBrk="0" hangingPunct="0">
              <a:buFont typeface="Arial" panose="020B0604020202020204" pitchFamily="34" charset="0"/>
            </a:pPr>
            <a:fld id="{9A0DB2DC-4C9A-4742-B13C-FB6460FD3503}" type="slidenum">
              <a:rPr lang="zh-CN" altLang="en-US" sz="1600">
                <a:solidFill>
                  <a:srgbClr val="008000"/>
                </a:solidFill>
                <a:latin typeface="Arial" panose="020B0604020202020204" pitchFamily="34" charset="0"/>
                <a:ea typeface="宋体" panose="02010600030101010101" pitchFamily="2" charset="-122"/>
              </a:rPr>
            </a:fld>
            <a:r>
              <a:rPr lang="en-US" altLang="zh-CN" sz="1600">
                <a:solidFill>
                  <a:srgbClr val="008000"/>
                </a:solidFill>
                <a:latin typeface="Arial" panose="020B0604020202020204" pitchFamily="34" charset="0"/>
                <a:ea typeface="宋体" panose="02010600030101010101" pitchFamily="2" charset="-122"/>
              </a:rPr>
              <a:t>/120</a:t>
            </a:r>
            <a:endParaRPr lang="en-US" altLang="zh-CN" sz="1600">
              <a:solidFill>
                <a:srgbClr val="008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45797">
                                            <p:txEl>
                                              <p:charRg st="14" end="70"/>
                                            </p:txEl>
                                          </p:spTgt>
                                        </p:tgtEl>
                                        <p:attrNameLst>
                                          <p:attrName>style.visibility</p:attrName>
                                        </p:attrNameLst>
                                      </p:cBhvr>
                                      <p:to>
                                        <p:strVal val="visible"/>
                                      </p:to>
                                    </p:set>
                                    <p:animEffect transition="in" filter="fade">
                                      <p:cBhvr>
                                        <p:cTn id="7" dur="1000"/>
                                        <p:tgtEl>
                                          <p:spTgt spid="545797">
                                            <p:txEl>
                                              <p:charRg st="14" end="70"/>
                                            </p:txEl>
                                          </p:spTgt>
                                        </p:tgtEl>
                                      </p:cBhvr>
                                    </p:animEffect>
                                    <p:anim calcmode="lin" valueType="num">
                                      <p:cBhvr>
                                        <p:cTn id="8" dur="1000" fill="hold"/>
                                        <p:tgtEl>
                                          <p:spTgt spid="545797">
                                            <p:txEl>
                                              <p:charRg st="14" end="70"/>
                                            </p:txEl>
                                          </p:spTgt>
                                        </p:tgtEl>
                                        <p:attrNameLst>
                                          <p:attrName>ppt_x</p:attrName>
                                        </p:attrNameLst>
                                      </p:cBhvr>
                                      <p:tavLst>
                                        <p:tav tm="0">
                                          <p:val>
                                            <p:strVal val="#ppt_x"/>
                                          </p:val>
                                        </p:tav>
                                        <p:tav tm="100000">
                                          <p:val>
                                            <p:strVal val="#ppt_x"/>
                                          </p:val>
                                        </p:tav>
                                      </p:tavLst>
                                    </p:anim>
                                    <p:anim calcmode="lin" valueType="num">
                                      <p:cBhvr>
                                        <p:cTn id="9" dur="1000" fill="hold"/>
                                        <p:tgtEl>
                                          <p:spTgt spid="545797">
                                            <p:txEl>
                                              <p:charRg st="14" end="7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45797">
                                            <p:txEl>
                                              <p:charRg st="70" end="139"/>
                                            </p:txEl>
                                          </p:spTgt>
                                        </p:tgtEl>
                                        <p:attrNameLst>
                                          <p:attrName>style.visibility</p:attrName>
                                        </p:attrNameLst>
                                      </p:cBhvr>
                                      <p:to>
                                        <p:strVal val="visible"/>
                                      </p:to>
                                    </p:set>
                                    <p:animEffect transition="in" filter="fade">
                                      <p:cBhvr>
                                        <p:cTn id="14" dur="1000"/>
                                        <p:tgtEl>
                                          <p:spTgt spid="545797">
                                            <p:txEl>
                                              <p:charRg st="70" end="139"/>
                                            </p:txEl>
                                          </p:spTgt>
                                        </p:tgtEl>
                                      </p:cBhvr>
                                    </p:animEffect>
                                    <p:anim calcmode="lin" valueType="num">
                                      <p:cBhvr>
                                        <p:cTn id="15" dur="1000" fill="hold"/>
                                        <p:tgtEl>
                                          <p:spTgt spid="545797">
                                            <p:txEl>
                                              <p:charRg st="70" end="139"/>
                                            </p:txEl>
                                          </p:spTgt>
                                        </p:tgtEl>
                                        <p:attrNameLst>
                                          <p:attrName>ppt_x</p:attrName>
                                        </p:attrNameLst>
                                      </p:cBhvr>
                                      <p:tavLst>
                                        <p:tav tm="0">
                                          <p:val>
                                            <p:strVal val="#ppt_x"/>
                                          </p:val>
                                        </p:tav>
                                        <p:tav tm="100000">
                                          <p:val>
                                            <p:strVal val="#ppt_x"/>
                                          </p:val>
                                        </p:tav>
                                      </p:tavLst>
                                    </p:anim>
                                    <p:anim calcmode="lin" valueType="num">
                                      <p:cBhvr>
                                        <p:cTn id="16" dur="1000" fill="hold"/>
                                        <p:tgtEl>
                                          <p:spTgt spid="545797">
                                            <p:txEl>
                                              <p:charRg st="70" end="139"/>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45797">
                                            <p:txEl>
                                              <p:charRg st="139" end="195"/>
                                            </p:txEl>
                                          </p:spTgt>
                                        </p:tgtEl>
                                        <p:attrNameLst>
                                          <p:attrName>style.visibility</p:attrName>
                                        </p:attrNameLst>
                                      </p:cBhvr>
                                      <p:to>
                                        <p:strVal val="visible"/>
                                      </p:to>
                                    </p:set>
                                    <p:animEffect transition="in" filter="fade">
                                      <p:cBhvr>
                                        <p:cTn id="21" dur="1000"/>
                                        <p:tgtEl>
                                          <p:spTgt spid="545797">
                                            <p:txEl>
                                              <p:charRg st="139" end="195"/>
                                            </p:txEl>
                                          </p:spTgt>
                                        </p:tgtEl>
                                      </p:cBhvr>
                                    </p:animEffect>
                                    <p:anim calcmode="lin" valueType="num">
                                      <p:cBhvr>
                                        <p:cTn id="22" dur="1000" fill="hold"/>
                                        <p:tgtEl>
                                          <p:spTgt spid="545797">
                                            <p:txEl>
                                              <p:charRg st="139" end="195"/>
                                            </p:txEl>
                                          </p:spTgt>
                                        </p:tgtEl>
                                        <p:attrNameLst>
                                          <p:attrName>ppt_x</p:attrName>
                                        </p:attrNameLst>
                                      </p:cBhvr>
                                      <p:tavLst>
                                        <p:tav tm="0">
                                          <p:val>
                                            <p:strVal val="#ppt_x"/>
                                          </p:val>
                                        </p:tav>
                                        <p:tav tm="100000">
                                          <p:val>
                                            <p:strVal val="#ppt_x"/>
                                          </p:val>
                                        </p:tav>
                                      </p:tavLst>
                                    </p:anim>
                                    <p:anim calcmode="lin" valueType="num">
                                      <p:cBhvr>
                                        <p:cTn id="23" dur="1000" fill="hold"/>
                                        <p:tgtEl>
                                          <p:spTgt spid="545797">
                                            <p:txEl>
                                              <p:charRg st="139" end="19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45797">
                                            <p:txEl>
                                              <p:charRg st="195" end="258"/>
                                            </p:txEl>
                                          </p:spTgt>
                                        </p:tgtEl>
                                        <p:attrNameLst>
                                          <p:attrName>style.visibility</p:attrName>
                                        </p:attrNameLst>
                                      </p:cBhvr>
                                      <p:to>
                                        <p:strVal val="visible"/>
                                      </p:to>
                                    </p:set>
                                    <p:animEffect transition="in" filter="fade">
                                      <p:cBhvr>
                                        <p:cTn id="28" dur="1000"/>
                                        <p:tgtEl>
                                          <p:spTgt spid="545797">
                                            <p:txEl>
                                              <p:charRg st="195" end="258"/>
                                            </p:txEl>
                                          </p:spTgt>
                                        </p:tgtEl>
                                      </p:cBhvr>
                                    </p:animEffect>
                                    <p:anim calcmode="lin" valueType="num">
                                      <p:cBhvr>
                                        <p:cTn id="29" dur="1000" fill="hold"/>
                                        <p:tgtEl>
                                          <p:spTgt spid="545797">
                                            <p:txEl>
                                              <p:charRg st="195" end="258"/>
                                            </p:txEl>
                                          </p:spTgt>
                                        </p:tgtEl>
                                        <p:attrNameLst>
                                          <p:attrName>ppt_x</p:attrName>
                                        </p:attrNameLst>
                                      </p:cBhvr>
                                      <p:tavLst>
                                        <p:tav tm="0">
                                          <p:val>
                                            <p:strVal val="#ppt_x"/>
                                          </p:val>
                                        </p:tav>
                                        <p:tav tm="100000">
                                          <p:val>
                                            <p:strVal val="#ppt_x"/>
                                          </p:val>
                                        </p:tav>
                                      </p:tavLst>
                                    </p:anim>
                                    <p:anim calcmode="lin" valueType="num">
                                      <p:cBhvr>
                                        <p:cTn id="30" dur="1000" fill="hold"/>
                                        <p:tgtEl>
                                          <p:spTgt spid="545797">
                                            <p:txEl>
                                              <p:charRg st="195" end="25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41986" name="标题 532481"/>
          <p:cNvSpPr>
            <a:spLocks noGrp="1"/>
          </p:cNvSpPr>
          <p:nvPr>
            <p:ph type="title"/>
          </p:nvPr>
        </p:nvSpPr>
        <p:spPr>
          <a:ln/>
        </p:spPr>
        <p:txBody>
          <a:bodyPr anchor="b"/>
          <a:p>
            <a:r>
              <a:rPr lang="zh-CN" altLang="en-US" sz="4000" dirty="0"/>
              <a:t>分解算法</a:t>
            </a:r>
            <a:endParaRPr lang="zh-CN" altLang="en-US" sz="4000"/>
          </a:p>
        </p:txBody>
      </p:sp>
      <p:sp>
        <p:nvSpPr>
          <p:cNvPr id="41987" name="文本占位符 532482"/>
          <p:cNvSpPr>
            <a:spLocks noGrp="1"/>
          </p:cNvSpPr>
          <p:nvPr>
            <p:ph idx="1"/>
          </p:nvPr>
        </p:nvSpPr>
        <p:spPr>
          <a:xfrm>
            <a:off x="838200" y="1828800"/>
            <a:ext cx="7772400" cy="4114800"/>
          </a:xfrm>
          <a:ln/>
        </p:spPr>
        <p:txBody>
          <a:bodyPr anchor="t"/>
          <a:p>
            <a:pPr lvl="1"/>
            <a:r>
              <a:rPr lang="zh-CN" altLang="en-US" dirty="0">
                <a:latin typeface="Times New Roman" panose="02020603050405020304" pitchFamily="18" charset="0"/>
              </a:rPr>
              <a:t>算法</a:t>
            </a:r>
            <a:r>
              <a:rPr lang="en-US" altLang="zh-CN" dirty="0">
                <a:latin typeface="Times New Roman" panose="02020603050405020304" pitchFamily="18" charset="0"/>
              </a:rPr>
              <a:t>6.4 </a:t>
            </a:r>
            <a:r>
              <a:rPr lang="zh-CN" altLang="en-US" dirty="0">
                <a:latin typeface="Times New Roman" panose="02020603050405020304" pitchFamily="18" charset="0"/>
              </a:rPr>
              <a:t>转换成</a:t>
            </a:r>
            <a:r>
              <a:rPr lang="en-US" altLang="zh-CN" dirty="0">
                <a:latin typeface="Times New Roman" panose="02020603050405020304" pitchFamily="18" charset="0"/>
              </a:rPr>
              <a:t>3NF</a:t>
            </a:r>
            <a:r>
              <a:rPr lang="zh-CN" altLang="en-US" dirty="0">
                <a:latin typeface="Times New Roman" panose="02020603050405020304" pitchFamily="18" charset="0"/>
              </a:rPr>
              <a:t>的保持函数依赖的分解。</a:t>
            </a:r>
            <a:endParaRPr lang="zh-CN" altLang="en-US" dirty="0">
              <a:latin typeface="Times New Roman" panose="02020603050405020304" pitchFamily="18" charset="0"/>
            </a:endParaRPr>
          </a:p>
          <a:p>
            <a:pPr lvl="1"/>
            <a:r>
              <a:rPr lang="zh-CN" altLang="en-US" dirty="0">
                <a:latin typeface="Times New Roman" panose="02020603050405020304" pitchFamily="18" charset="0"/>
              </a:rPr>
              <a:t>算法</a:t>
            </a:r>
            <a:r>
              <a:rPr lang="en-US" altLang="zh-CN" dirty="0">
                <a:latin typeface="Times New Roman" panose="02020603050405020304" pitchFamily="18" charset="0"/>
              </a:rPr>
              <a:t>6.5 </a:t>
            </a:r>
            <a:r>
              <a:rPr lang="zh-CN" altLang="en-US" dirty="0">
                <a:latin typeface="Times New Roman" panose="02020603050405020304" pitchFamily="18" charset="0"/>
              </a:rPr>
              <a:t>转换成</a:t>
            </a:r>
            <a:r>
              <a:rPr lang="en-US" altLang="zh-CN" dirty="0">
                <a:latin typeface="Times New Roman" panose="02020603050405020304" pitchFamily="18" charset="0"/>
              </a:rPr>
              <a:t>3NF</a:t>
            </a:r>
            <a:r>
              <a:rPr lang="zh-CN" altLang="en-US" dirty="0">
                <a:latin typeface="Times New Roman" panose="02020603050405020304" pitchFamily="18" charset="0"/>
              </a:rPr>
              <a:t>既无损联接又保持函数依赖。</a:t>
            </a:r>
            <a:endParaRPr lang="zh-CN" altLang="en-US" dirty="0">
              <a:latin typeface="Times New Roman" panose="02020603050405020304" pitchFamily="18" charset="0"/>
            </a:endParaRPr>
          </a:p>
          <a:p>
            <a:pPr lvl="1"/>
            <a:r>
              <a:rPr lang="zh-CN" altLang="en-US" dirty="0">
                <a:latin typeface="Times New Roman" panose="02020603050405020304" pitchFamily="18" charset="0"/>
              </a:rPr>
              <a:t>算法</a:t>
            </a:r>
            <a:r>
              <a:rPr lang="en-US" altLang="zh-CN" dirty="0">
                <a:latin typeface="Times New Roman" panose="02020603050405020304" pitchFamily="18" charset="0"/>
              </a:rPr>
              <a:t>6.6 </a:t>
            </a:r>
            <a:r>
              <a:rPr lang="zh-CN" altLang="en-US" dirty="0">
                <a:latin typeface="Times New Roman" panose="02020603050405020304" pitchFamily="18" charset="0"/>
              </a:rPr>
              <a:t>无损联接地分解成</a:t>
            </a:r>
            <a:r>
              <a:rPr lang="en-US" altLang="zh-CN" dirty="0">
                <a:latin typeface="Times New Roman" panose="02020603050405020304" pitchFamily="18" charset="0"/>
              </a:rPr>
              <a:t>BCNF</a:t>
            </a:r>
            <a:r>
              <a:rPr lang="zh-CN" altLang="en-US" dirty="0">
                <a:latin typeface="Times New Roman" panose="02020603050405020304" pitchFamily="18" charset="0"/>
              </a:rPr>
              <a:t>模式集。</a:t>
            </a:r>
            <a:endParaRPr lang="zh-CN" altLang="en-US" dirty="0">
              <a:latin typeface="Times New Roman" panose="02020603050405020304" pitchFamily="18" charset="0"/>
            </a:endParaRPr>
          </a:p>
          <a:p>
            <a:pPr lvl="1"/>
            <a:r>
              <a:rPr lang="zh-CN" altLang="en-US" dirty="0">
                <a:latin typeface="Times New Roman" panose="02020603050405020304" pitchFamily="18" charset="0"/>
              </a:rPr>
              <a:t>算法</a:t>
            </a:r>
            <a:r>
              <a:rPr lang="en-US" altLang="zh-CN" dirty="0">
                <a:latin typeface="Times New Roman" panose="02020603050405020304" pitchFamily="18" charset="0"/>
              </a:rPr>
              <a:t>6.7 </a:t>
            </a:r>
            <a:r>
              <a:rPr lang="zh-CN" altLang="en-US" dirty="0">
                <a:latin typeface="Times New Roman" panose="02020603050405020304" pitchFamily="18" charset="0"/>
              </a:rPr>
              <a:t>达到</a:t>
            </a:r>
            <a:r>
              <a:rPr lang="en-US" altLang="zh-CN" dirty="0">
                <a:latin typeface="Times New Roman" panose="02020603050405020304" pitchFamily="18" charset="0"/>
              </a:rPr>
              <a:t>4NF</a:t>
            </a:r>
            <a:r>
              <a:rPr lang="zh-CN" altLang="en-US" dirty="0">
                <a:latin typeface="Times New Roman" panose="02020603050405020304" pitchFamily="18" charset="0"/>
              </a:rPr>
              <a:t>的具有无损联接性的分解。</a:t>
            </a:r>
            <a:endParaRPr lang="zh-CN" altLang="en-US">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ea typeface="宋体" panose="02010600030101010101" pitchFamily="2" charset="-122"/>
              </a:rPr>
              <a:t>An Introduction to Database System</a:t>
            </a:r>
            <a:endParaRPr lang="zh-CN" altLang="en-US" sz="1400" dirty="0">
              <a:solidFill>
                <a:schemeClr val="hlink"/>
              </a:solidFill>
              <a:latin typeface="Principals of Database System"/>
              <a:ea typeface="宋体" panose="02010600030101010101" pitchFamily="2" charset="-122"/>
            </a:endParaRPr>
          </a:p>
        </p:txBody>
      </p:sp>
      <p:sp>
        <p:nvSpPr>
          <p:cNvPr id="43010" name="标题 456705"/>
          <p:cNvSpPr>
            <a:spLocks noGrp="1"/>
          </p:cNvSpPr>
          <p:nvPr>
            <p:ph type="title"/>
          </p:nvPr>
        </p:nvSpPr>
        <p:spPr>
          <a:xfrm>
            <a:off x="1116013" y="620713"/>
            <a:ext cx="7793037" cy="1143000"/>
          </a:xfrm>
          <a:ln/>
        </p:spPr>
        <p:txBody>
          <a:bodyPr vert="horz" wrap="square" lIns="91440" tIns="45720" rIns="91440" bIns="45720" anchor="ctr"/>
          <a:p>
            <a:r>
              <a:rPr lang="zh-CN" altLang="en-US" sz="3200" b="0" dirty="0"/>
              <a:t>分解算法：</a:t>
            </a:r>
            <a:endParaRPr lang="zh-CN" altLang="en-US" sz="3200" b="0" dirty="0"/>
          </a:p>
        </p:txBody>
      </p:sp>
      <p:sp>
        <p:nvSpPr>
          <p:cNvPr id="43011" name="矩形 456706"/>
          <p:cNvSpPr/>
          <p:nvPr/>
        </p:nvSpPr>
        <p:spPr>
          <a:xfrm>
            <a:off x="609600" y="228600"/>
            <a:ext cx="1905000" cy="990600"/>
          </a:xfrm>
          <a:prstGeom prst="rect">
            <a:avLst/>
          </a:prstGeom>
          <a:noFill/>
          <a:ln w="9525">
            <a:noFill/>
          </a:ln>
        </p:spPr>
        <p:txBody>
          <a:bodyPr anchor="t"/>
          <a:p>
            <a:pPr marL="342900" indent="-342900" algn="ctr">
              <a:spcBef>
                <a:spcPct val="20000"/>
              </a:spcBef>
              <a:buClr>
                <a:schemeClr val="bg2"/>
              </a:buClr>
              <a:buFont typeface="Monotype Sorts"/>
            </a:pPr>
            <a:endParaRPr lang="zh-CN" sz="2800" b="1">
              <a:latin typeface="Times New Roman" panose="02020603050405020304" pitchFamily="18" charset="0"/>
              <a:ea typeface="楷体_GB2312" pitchFamily="49" charset="-122"/>
            </a:endParaRPr>
          </a:p>
        </p:txBody>
      </p:sp>
      <p:sp>
        <p:nvSpPr>
          <p:cNvPr id="43012" name="矩形 456707"/>
          <p:cNvSpPr/>
          <p:nvPr/>
        </p:nvSpPr>
        <p:spPr>
          <a:xfrm>
            <a:off x="7010400" y="533400"/>
            <a:ext cx="1447800" cy="685800"/>
          </a:xfrm>
          <a:prstGeom prst="rect">
            <a:avLst/>
          </a:prstGeom>
          <a:noFill/>
          <a:ln w="9525">
            <a:noFill/>
          </a:ln>
        </p:spPr>
        <p:txBody>
          <a:bodyPr anchor="t"/>
          <a:p>
            <a:pPr marL="342900" indent="-342900" algn="ctr">
              <a:spcBef>
                <a:spcPct val="20000"/>
              </a:spcBef>
              <a:buClr>
                <a:schemeClr val="bg2"/>
              </a:buClr>
              <a:buFont typeface="Monotype Sorts"/>
            </a:pPr>
            <a:endParaRPr lang="zh-CN" sz="2800" b="1">
              <a:latin typeface="Times New Roman" panose="02020603050405020304" pitchFamily="18" charset="0"/>
              <a:ea typeface="楷体_GB2312" pitchFamily="49" charset="-122"/>
            </a:endParaRPr>
          </a:p>
        </p:txBody>
      </p:sp>
      <p:sp>
        <p:nvSpPr>
          <p:cNvPr id="43013" name="文本占位符 456708"/>
          <p:cNvSpPr>
            <a:spLocks noGrp="1"/>
          </p:cNvSpPr>
          <p:nvPr>
            <p:ph type="body" sz="half"/>
          </p:nvPr>
        </p:nvSpPr>
        <p:spPr>
          <a:xfrm>
            <a:off x="755650" y="1989138"/>
            <a:ext cx="8077200" cy="5105400"/>
          </a:xfrm>
          <a:ln/>
        </p:spPr>
        <p:txBody>
          <a:bodyPr vert="horz" wrap="square" lIns="91440" tIns="45720" rIns="91440" bIns="45720"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marL="0" lvl="0" indent="0">
              <a:lnSpc>
                <a:spcPct val="90000"/>
              </a:lnSpc>
              <a:buNone/>
            </a:pPr>
            <a:r>
              <a:rPr lang="zh-CN" altLang="en-US" sz="2400" b="1" dirty="0">
                <a:solidFill>
                  <a:schemeClr val="hlink"/>
                </a:solidFill>
                <a:latin typeface="Times New Roman" panose="02020603050405020304" pitchFamily="18" charset="0"/>
              </a:rPr>
              <a:t>算法</a:t>
            </a:r>
            <a:r>
              <a:rPr lang="en-US" altLang="zh-CN" sz="2400" b="1" dirty="0">
                <a:solidFill>
                  <a:schemeClr val="hlink"/>
                </a:solidFill>
                <a:latin typeface="Times New Roman" panose="02020603050405020304" pitchFamily="18" charset="0"/>
              </a:rPr>
              <a:t>6.4 </a:t>
            </a:r>
            <a:r>
              <a:rPr lang="zh-CN" altLang="en-US" sz="2400" b="1" dirty="0">
                <a:solidFill>
                  <a:schemeClr val="hlink"/>
                </a:solidFill>
                <a:latin typeface="Times New Roman" panose="02020603050405020304" pitchFamily="18" charset="0"/>
              </a:rPr>
              <a:t>转换成</a:t>
            </a:r>
            <a:r>
              <a:rPr lang="en-US" altLang="zh-CN" sz="2400" b="1" dirty="0">
                <a:solidFill>
                  <a:schemeClr val="hlink"/>
                </a:solidFill>
                <a:latin typeface="Times New Roman" panose="02020603050405020304" pitchFamily="18" charset="0"/>
              </a:rPr>
              <a:t>3NF</a:t>
            </a:r>
            <a:r>
              <a:rPr lang="zh-CN" altLang="en-US" sz="2400" b="1" dirty="0">
                <a:solidFill>
                  <a:schemeClr val="hlink"/>
                </a:solidFill>
                <a:latin typeface="Times New Roman" panose="02020603050405020304" pitchFamily="18" charset="0"/>
              </a:rPr>
              <a:t>的保持函数依赖的分解。</a:t>
            </a:r>
            <a:endParaRPr lang="zh-CN" altLang="en-US" sz="2400" b="1" dirty="0">
              <a:solidFill>
                <a:schemeClr val="hlink"/>
              </a:solidFill>
              <a:latin typeface="Times New Roman" panose="02020603050405020304" pitchFamily="18" charset="0"/>
            </a:endParaRPr>
          </a:p>
          <a:p>
            <a:pPr marL="0" lvl="0" indent="0">
              <a:lnSpc>
                <a:spcPct val="90000"/>
              </a:lnSpc>
            </a:pPr>
            <a:r>
              <a:rPr lang="zh-CN" altLang="en-US" sz="2400" b="1" dirty="0">
                <a:solidFill>
                  <a:srgbClr val="0000FF"/>
                </a:solidFill>
                <a:latin typeface="Times New Roman" panose="02020603050405020304" pitchFamily="18" charset="0"/>
              </a:rPr>
              <a:t>输入：</a:t>
            </a:r>
            <a:r>
              <a:rPr lang="zh-CN" altLang="en-US" sz="2400" b="1" dirty="0">
                <a:latin typeface="Times New Roman" panose="02020603050405020304" pitchFamily="18" charset="0"/>
              </a:rPr>
              <a:t>关系模式</a:t>
            </a:r>
            <a:r>
              <a:rPr lang="en-US" altLang="zh-CN" sz="2400" b="1" dirty="0">
                <a:latin typeface="Times New Roman" panose="02020603050405020304" pitchFamily="18" charset="0"/>
              </a:rPr>
              <a:t>R</a:t>
            </a:r>
            <a:r>
              <a:rPr lang="zh-CN" altLang="en-US" sz="2400" b="1" dirty="0">
                <a:latin typeface="Times New Roman" panose="02020603050405020304" pitchFamily="18" charset="0"/>
              </a:rPr>
              <a:t>及其上的最小函数依赖集</a:t>
            </a:r>
            <a:r>
              <a:rPr lang="en-US" altLang="zh-CN" sz="2400" b="1" err="1">
                <a:latin typeface="Times New Roman" panose="02020603050405020304" pitchFamily="18" charset="0"/>
              </a:rPr>
              <a:t>Fmin</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marL="0" lvl="0" indent="0">
              <a:lnSpc>
                <a:spcPct val="90000"/>
              </a:lnSpc>
            </a:pPr>
            <a:r>
              <a:rPr lang="zh-CN" altLang="en-US" sz="2400" b="1" dirty="0">
                <a:solidFill>
                  <a:srgbClr val="0000FF"/>
                </a:solidFill>
                <a:latin typeface="Times New Roman" panose="02020603050405020304" pitchFamily="18" charset="0"/>
              </a:rPr>
              <a:t>输出：</a:t>
            </a:r>
            <a:r>
              <a:rPr lang="en-US" altLang="zh-CN" sz="2400" b="1" dirty="0">
                <a:latin typeface="Times New Roman" panose="02020603050405020304" pitchFamily="18" charset="0"/>
              </a:rPr>
              <a:t>R</a:t>
            </a:r>
            <a:r>
              <a:rPr lang="zh-CN" altLang="en-US" sz="2400" b="1" dirty="0">
                <a:latin typeface="Times New Roman" panose="02020603050405020304" pitchFamily="18" charset="0"/>
              </a:rPr>
              <a:t>的保持函数依赖的分解，其中每一个关系模式是关于</a:t>
            </a:r>
            <a:r>
              <a:rPr lang="en-US" altLang="zh-CN" sz="2400" b="1" dirty="0">
                <a:latin typeface="Times New Roman" panose="02020603050405020304" pitchFamily="18" charset="0"/>
              </a:rPr>
              <a:t>F</a:t>
            </a:r>
            <a:r>
              <a:rPr lang="zh-CN" altLang="en-US" sz="2400" b="1" dirty="0">
                <a:latin typeface="Times New Roman" panose="02020603050405020304" pitchFamily="18" charset="0"/>
              </a:rPr>
              <a:t>在其上投影的</a:t>
            </a:r>
            <a:r>
              <a:rPr lang="en-US" altLang="zh-CN" sz="2400" b="1" dirty="0">
                <a:latin typeface="Times New Roman" panose="02020603050405020304" pitchFamily="18" charset="0"/>
              </a:rPr>
              <a:t>3NF</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marL="0" lvl="0" indent="0">
              <a:lnSpc>
                <a:spcPct val="90000"/>
              </a:lnSpc>
            </a:pPr>
            <a:r>
              <a:rPr lang="zh-CN" altLang="en-US" sz="2400" b="1" dirty="0">
                <a:solidFill>
                  <a:srgbClr val="0000FF"/>
                </a:solidFill>
                <a:latin typeface="Times New Roman" panose="02020603050405020304" pitchFamily="18" charset="0"/>
              </a:rPr>
              <a:t>算法实现：</a:t>
            </a:r>
            <a:endParaRPr lang="zh-CN" altLang="en-US" sz="2400" b="1" dirty="0">
              <a:solidFill>
                <a:srgbClr val="0000FF"/>
              </a:solidFill>
              <a:latin typeface="Times New Roman" panose="02020603050405020304" pitchFamily="18" charset="0"/>
            </a:endParaRPr>
          </a:p>
          <a:p>
            <a:pPr marL="351155" lvl="1" indent="4445">
              <a:lnSpc>
                <a:spcPct val="90000"/>
              </a:lnSpc>
              <a:buClr>
                <a:schemeClr val="folHlink"/>
              </a:buClr>
              <a:buSzPct val="60000"/>
              <a:buFont typeface="Wingdings" panose="05000000000000000000" pitchFamily="2" charset="2"/>
              <a:buNone/>
            </a:pPr>
            <a:r>
              <a:rPr lang="en-US" altLang="zh-CN" sz="2000" b="1" dirty="0">
                <a:latin typeface="Times New Roman" panose="02020603050405020304" pitchFamily="18" charset="0"/>
              </a:rPr>
              <a:t>STEP1</a:t>
            </a:r>
            <a:r>
              <a:rPr lang="zh-CN" altLang="en-US" sz="2000" b="1" dirty="0">
                <a:latin typeface="Times New Roman" panose="02020603050405020304" pitchFamily="18" charset="0"/>
              </a:rPr>
              <a:t>：</a:t>
            </a:r>
            <a:r>
              <a:rPr lang="zh-CN" altLang="en-US" sz="2000" b="1" dirty="0">
                <a:solidFill>
                  <a:schemeClr val="tx1"/>
                </a:solidFill>
                <a:latin typeface="Times New Roman" panose="02020603050405020304" pitchFamily="18" charset="0"/>
              </a:rPr>
              <a:t>如果</a:t>
            </a:r>
            <a:r>
              <a:rPr lang="en-US" altLang="zh-CN" sz="2000" b="1" dirty="0">
                <a:solidFill>
                  <a:schemeClr val="tx1"/>
                </a:solidFill>
                <a:latin typeface="Times New Roman" panose="02020603050405020304" pitchFamily="18" charset="0"/>
              </a:rPr>
              <a:t>R</a:t>
            </a:r>
            <a:r>
              <a:rPr lang="zh-CN" altLang="en-US" sz="2000" b="1" dirty="0">
                <a:solidFill>
                  <a:schemeClr val="tx1"/>
                </a:solidFill>
                <a:latin typeface="Times New Roman" panose="02020603050405020304" pitchFamily="18" charset="0"/>
              </a:rPr>
              <a:t>中存在一些不在</a:t>
            </a:r>
            <a:r>
              <a:rPr lang="en-US" altLang="zh-CN" sz="2000" b="1" err="1">
                <a:solidFill>
                  <a:schemeClr val="tx1"/>
                </a:solidFill>
                <a:latin typeface="Times New Roman" panose="02020603050405020304" pitchFamily="18" charset="0"/>
              </a:rPr>
              <a:t>Fmin</a:t>
            </a:r>
            <a:r>
              <a:rPr lang="zh-CN" altLang="en-US" sz="2000" b="1" dirty="0">
                <a:solidFill>
                  <a:schemeClr val="tx1"/>
                </a:solidFill>
                <a:latin typeface="Times New Roman" panose="02020603050405020304" pitchFamily="18" charset="0"/>
              </a:rPr>
              <a:t>中出现的属性，则将它们单独构成一个关系模式，并从模式中消去；</a:t>
            </a:r>
            <a:endParaRPr lang="zh-CN" altLang="en-US" sz="2000" b="1" dirty="0">
              <a:solidFill>
                <a:schemeClr val="tx1"/>
              </a:solidFill>
              <a:latin typeface="Times New Roman" panose="02020603050405020304" pitchFamily="18" charset="0"/>
            </a:endParaRPr>
          </a:p>
          <a:p>
            <a:pPr marL="351155" lvl="1" indent="4445">
              <a:lnSpc>
                <a:spcPct val="90000"/>
              </a:lnSpc>
              <a:buClr>
                <a:schemeClr val="folHlink"/>
              </a:buClr>
              <a:buSzPct val="60000"/>
              <a:buFont typeface="Wingdings" panose="05000000000000000000" pitchFamily="2" charset="2"/>
              <a:buNone/>
            </a:pPr>
            <a:r>
              <a:rPr lang="en-US" altLang="zh-CN" sz="2000" b="1" dirty="0">
                <a:latin typeface="Times New Roman" panose="02020603050405020304" pitchFamily="18" charset="0"/>
              </a:rPr>
              <a:t>STEP2</a:t>
            </a:r>
            <a:r>
              <a:rPr lang="zh-CN" altLang="en-US" sz="2000" b="1" dirty="0">
                <a:latin typeface="Times New Roman" panose="02020603050405020304" pitchFamily="18" charset="0"/>
              </a:rPr>
              <a:t>：</a:t>
            </a:r>
            <a:r>
              <a:rPr lang="zh-CN" altLang="en-US" sz="2000" b="1" dirty="0">
                <a:solidFill>
                  <a:schemeClr val="tx1"/>
                </a:solidFill>
                <a:latin typeface="Times New Roman" panose="02020603050405020304" pitchFamily="18" charset="0"/>
              </a:rPr>
              <a:t>如果</a:t>
            </a:r>
            <a:r>
              <a:rPr lang="en-US" altLang="zh-CN" sz="2000" b="1" err="1">
                <a:solidFill>
                  <a:schemeClr val="tx1"/>
                </a:solidFill>
                <a:latin typeface="Times New Roman" panose="02020603050405020304" pitchFamily="18" charset="0"/>
              </a:rPr>
              <a:t>Fmin</a:t>
            </a:r>
            <a:r>
              <a:rPr lang="zh-CN" altLang="en-US" sz="2000" b="1" dirty="0">
                <a:solidFill>
                  <a:schemeClr val="tx1"/>
                </a:solidFill>
                <a:latin typeface="Times New Roman" panose="02020603050405020304" pitchFamily="18" charset="0"/>
              </a:rPr>
              <a:t>中有一个函数</a:t>
            </a:r>
            <a:r>
              <a:rPr lang="en-US" altLang="zh-CN" sz="2000" b="1" dirty="0">
                <a:solidFill>
                  <a:schemeClr val="tx1"/>
                </a:solidFill>
                <a:latin typeface="Times New Roman" panose="02020603050405020304" pitchFamily="18" charset="0"/>
              </a:rPr>
              <a:t>X→A</a:t>
            </a:r>
            <a:r>
              <a:rPr lang="zh-CN" altLang="en-US" sz="2000" b="1" dirty="0">
                <a:solidFill>
                  <a:schemeClr val="tx1"/>
                </a:solidFill>
                <a:latin typeface="Times New Roman" panose="02020603050405020304" pitchFamily="18" charset="0"/>
              </a:rPr>
              <a:t>，且</a:t>
            </a:r>
            <a:r>
              <a:rPr lang="en-US" altLang="zh-CN" sz="2000" b="1" dirty="0">
                <a:solidFill>
                  <a:schemeClr val="tx1"/>
                </a:solidFill>
                <a:latin typeface="Times New Roman" panose="02020603050405020304" pitchFamily="18" charset="0"/>
              </a:rPr>
              <a:t>XA=U</a:t>
            </a:r>
            <a:r>
              <a:rPr lang="zh-CN" altLang="en-US" sz="2000" b="1" dirty="0">
                <a:solidFill>
                  <a:schemeClr val="tx1"/>
                </a:solidFill>
                <a:latin typeface="Times New Roman" panose="02020603050405020304" pitchFamily="18" charset="0"/>
              </a:rPr>
              <a:t>，则</a:t>
            </a:r>
            <a:r>
              <a:rPr lang="en-US" altLang="zh-CN" sz="2000" b="1" dirty="0">
                <a:solidFill>
                  <a:schemeClr val="tx1"/>
                </a:solidFill>
                <a:latin typeface="Times New Roman" panose="02020603050405020304" pitchFamily="18" charset="0"/>
              </a:rPr>
              <a:t>R</a:t>
            </a:r>
            <a:r>
              <a:rPr lang="zh-CN" altLang="en-US" sz="2000" b="1" dirty="0">
                <a:solidFill>
                  <a:schemeClr val="tx1"/>
                </a:solidFill>
                <a:latin typeface="Times New Roman" panose="02020603050405020304" pitchFamily="18" charset="0"/>
              </a:rPr>
              <a:t>不用再分，算法终止。</a:t>
            </a:r>
            <a:endParaRPr lang="zh-CN" altLang="en-US" sz="2000" b="1" dirty="0">
              <a:solidFill>
                <a:schemeClr val="tx1"/>
              </a:solidFill>
              <a:latin typeface="Times New Roman" panose="02020603050405020304" pitchFamily="18" charset="0"/>
            </a:endParaRPr>
          </a:p>
          <a:p>
            <a:pPr marL="351155" lvl="1" indent="4445">
              <a:lnSpc>
                <a:spcPct val="90000"/>
              </a:lnSpc>
              <a:buClr>
                <a:schemeClr val="folHlink"/>
              </a:buClr>
              <a:buSzPct val="60000"/>
              <a:buFont typeface="Wingdings" panose="05000000000000000000" pitchFamily="2" charset="2"/>
              <a:buNone/>
            </a:pPr>
            <a:r>
              <a:rPr lang="en-US" altLang="zh-CN" sz="2000" b="1" dirty="0">
                <a:latin typeface="Times New Roman" panose="02020603050405020304" pitchFamily="18" charset="0"/>
              </a:rPr>
              <a:t>STEP3</a:t>
            </a:r>
            <a:r>
              <a:rPr lang="zh-CN" altLang="en-US" sz="2000" b="1" dirty="0">
                <a:latin typeface="Times New Roman" panose="02020603050405020304" pitchFamily="18" charset="0"/>
              </a:rPr>
              <a:t>：</a:t>
            </a:r>
            <a:r>
              <a:rPr lang="zh-CN" altLang="en-US" sz="2000" b="1" dirty="0">
                <a:solidFill>
                  <a:schemeClr val="tx1"/>
                </a:solidFill>
                <a:latin typeface="Times New Roman" panose="02020603050405020304" pitchFamily="18" charset="0"/>
              </a:rPr>
              <a:t>对</a:t>
            </a:r>
            <a:r>
              <a:rPr lang="en-US" altLang="zh-CN" sz="2000" b="1" err="1">
                <a:solidFill>
                  <a:schemeClr val="tx1"/>
                </a:solidFill>
                <a:latin typeface="Times New Roman" panose="02020603050405020304" pitchFamily="18" charset="0"/>
              </a:rPr>
              <a:t>Fmin</a:t>
            </a:r>
            <a:r>
              <a:rPr lang="zh-CN" altLang="en-US" sz="2000" b="1" dirty="0">
                <a:solidFill>
                  <a:schemeClr val="tx1"/>
                </a:solidFill>
                <a:latin typeface="Times New Roman" panose="02020603050405020304" pitchFamily="18" charset="0"/>
              </a:rPr>
              <a:t>中的每一个函数依赖</a:t>
            </a:r>
            <a:r>
              <a:rPr lang="en-US" altLang="zh-CN" sz="2000" b="1" dirty="0">
                <a:solidFill>
                  <a:schemeClr val="tx1"/>
                </a:solidFill>
                <a:latin typeface="Times New Roman" panose="02020603050405020304" pitchFamily="18" charset="0"/>
              </a:rPr>
              <a:t>X →A</a:t>
            </a:r>
            <a:r>
              <a:rPr lang="zh-CN" altLang="en-US" sz="2000" b="1" dirty="0">
                <a:solidFill>
                  <a:schemeClr val="tx1"/>
                </a:solidFill>
                <a:latin typeface="Times New Roman" panose="02020603050405020304" pitchFamily="18" charset="0"/>
              </a:rPr>
              <a:t>，构造一个关系模式</a:t>
            </a:r>
            <a:r>
              <a:rPr lang="en-US" altLang="zh-CN" sz="2000" b="1" dirty="0">
                <a:solidFill>
                  <a:schemeClr val="tx1"/>
                </a:solidFill>
                <a:latin typeface="Times New Roman" panose="02020603050405020304" pitchFamily="18" charset="0"/>
              </a:rPr>
              <a:t>A</a:t>
            </a:r>
            <a:r>
              <a:rPr lang="zh-CN" altLang="en-US" sz="2000" b="1" dirty="0">
                <a:solidFill>
                  <a:schemeClr val="tx1"/>
                </a:solidFill>
                <a:latin typeface="Times New Roman" panose="02020603050405020304" pitchFamily="18" charset="0"/>
              </a:rPr>
              <a:t>。如果</a:t>
            </a:r>
            <a:r>
              <a:rPr lang="en-US" altLang="zh-CN" sz="2000" b="1">
                <a:solidFill>
                  <a:schemeClr val="tx1"/>
                </a:solidFill>
                <a:latin typeface="Times New Roman" panose="02020603050405020304" pitchFamily="18" charset="0"/>
              </a:rPr>
              <a:t>X →A</a:t>
            </a:r>
            <a:r>
              <a:rPr lang="en-US" altLang="zh-CN" sz="2000" b="1" baseline="-25000">
                <a:solidFill>
                  <a:schemeClr val="tx1"/>
                </a:solidFill>
                <a:latin typeface="Times New Roman" panose="02020603050405020304" pitchFamily="18" charset="0"/>
              </a:rPr>
              <a:t>1</a:t>
            </a:r>
            <a:r>
              <a:rPr lang="zh-CN" altLang="en-US" sz="2000" b="1" dirty="0">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X →A</a:t>
            </a:r>
            <a:r>
              <a:rPr lang="en-US" altLang="zh-CN" sz="2000" b="1" baseline="-25000">
                <a:solidFill>
                  <a:schemeClr val="tx1"/>
                </a:solidFill>
                <a:latin typeface="Times New Roman" panose="02020603050405020304" pitchFamily="18" charset="0"/>
              </a:rPr>
              <a:t>2</a:t>
            </a:r>
            <a:r>
              <a:rPr lang="zh-CN" altLang="en-US" sz="2000" b="1" dirty="0">
                <a:solidFill>
                  <a:schemeClr val="tx1"/>
                </a:solidFill>
                <a:latin typeface="Times New Roman" panose="02020603050405020304" pitchFamily="18" charset="0"/>
              </a:rPr>
              <a:t>，</a:t>
            </a:r>
            <a:r>
              <a:rPr lang="en-US" altLang="zh-CN" sz="2000" b="1" dirty="0">
                <a:solidFill>
                  <a:schemeClr val="tx1"/>
                </a:solidFill>
                <a:latin typeface="Times New Roman" panose="02020603050405020304" pitchFamily="18" charset="0"/>
              </a:rPr>
              <a:t>…</a:t>
            </a:r>
            <a:r>
              <a:rPr lang="zh-CN" altLang="en-US" sz="2000" b="1" dirty="0">
                <a:solidFill>
                  <a:schemeClr val="tx1"/>
                </a:solidFill>
                <a:latin typeface="Times New Roman" panose="02020603050405020304" pitchFamily="18" charset="0"/>
              </a:rPr>
              <a:t>， </a:t>
            </a:r>
            <a:r>
              <a:rPr lang="en-US" altLang="zh-CN" sz="2000" b="1">
                <a:solidFill>
                  <a:schemeClr val="tx1"/>
                </a:solidFill>
                <a:latin typeface="Times New Roman" panose="02020603050405020304" pitchFamily="18" charset="0"/>
              </a:rPr>
              <a:t>X →A</a:t>
            </a:r>
            <a:r>
              <a:rPr lang="en-US" altLang="zh-CN" sz="2000" b="1" baseline="-25000">
                <a:solidFill>
                  <a:schemeClr val="tx1"/>
                </a:solidFill>
                <a:latin typeface="Times New Roman" panose="02020603050405020304" pitchFamily="18" charset="0"/>
              </a:rPr>
              <a:t>n</a:t>
            </a:r>
            <a:r>
              <a:rPr lang="zh-CN" altLang="en-US" sz="2000" b="1" dirty="0">
                <a:solidFill>
                  <a:schemeClr val="tx1"/>
                </a:solidFill>
                <a:latin typeface="Times New Roman" panose="02020603050405020304" pitchFamily="18" charset="0"/>
              </a:rPr>
              <a:t>，均属于</a:t>
            </a:r>
            <a:r>
              <a:rPr lang="en-US" altLang="zh-CN" sz="2000" b="1" err="1">
                <a:solidFill>
                  <a:schemeClr val="tx1"/>
                </a:solidFill>
                <a:latin typeface="Times New Roman" panose="02020603050405020304" pitchFamily="18" charset="0"/>
              </a:rPr>
              <a:t>Fmin</a:t>
            </a:r>
            <a:r>
              <a:rPr lang="zh-CN" altLang="en-US" sz="2000" b="1" dirty="0">
                <a:solidFill>
                  <a:schemeClr val="tx1"/>
                </a:solidFill>
                <a:latin typeface="Times New Roman" panose="02020603050405020304" pitchFamily="18" charset="0"/>
              </a:rPr>
              <a:t>，则构造一个关系模式</a:t>
            </a:r>
            <a:r>
              <a:rPr lang="en-US" altLang="zh-CN" sz="2000" b="1">
                <a:solidFill>
                  <a:schemeClr val="tx1"/>
                </a:solidFill>
                <a:latin typeface="Times New Roman" panose="02020603050405020304" pitchFamily="18" charset="0"/>
              </a:rPr>
              <a:t>XA</a:t>
            </a:r>
            <a:r>
              <a:rPr lang="en-US" altLang="zh-CN" sz="2000" b="1" baseline="-25000">
                <a:solidFill>
                  <a:schemeClr val="tx1"/>
                </a:solidFill>
                <a:latin typeface="Times New Roman" panose="02020603050405020304" pitchFamily="18" charset="0"/>
              </a:rPr>
              <a:t>1</a:t>
            </a:r>
            <a:r>
              <a:rPr lang="en-US" altLang="zh-CN" sz="2000" b="1">
                <a:solidFill>
                  <a:schemeClr val="tx1"/>
                </a:solidFill>
                <a:latin typeface="Times New Roman" panose="02020603050405020304" pitchFamily="18" charset="0"/>
              </a:rPr>
              <a:t>A</a:t>
            </a:r>
            <a:r>
              <a:rPr lang="en-US" altLang="zh-CN" sz="2000" b="1" baseline="-25000">
                <a:solidFill>
                  <a:schemeClr val="tx1"/>
                </a:solidFill>
                <a:latin typeface="Times New Roman" panose="02020603050405020304" pitchFamily="18" charset="0"/>
              </a:rPr>
              <a:t>2</a:t>
            </a:r>
            <a:r>
              <a:rPr lang="en-US" altLang="zh-CN" sz="2000" b="1">
                <a:solidFill>
                  <a:schemeClr val="tx1"/>
                </a:solidFill>
                <a:latin typeface="Times New Roman" panose="02020603050405020304" pitchFamily="18" charset="0"/>
              </a:rPr>
              <a:t>…A</a:t>
            </a:r>
            <a:r>
              <a:rPr lang="en-US" altLang="zh-CN" sz="2000" b="1" baseline="-25000">
                <a:solidFill>
                  <a:schemeClr val="tx1"/>
                </a:solidFill>
                <a:latin typeface="Times New Roman" panose="02020603050405020304" pitchFamily="18" charset="0"/>
              </a:rPr>
              <a:t>n</a:t>
            </a:r>
            <a:r>
              <a:rPr lang="zh-CN" altLang="en-US" sz="2000" b="1" dirty="0">
                <a:solidFill>
                  <a:schemeClr val="tx1"/>
                </a:solidFill>
                <a:latin typeface="Times New Roman" panose="02020603050405020304" pitchFamily="18" charset="0"/>
              </a:rPr>
              <a:t>。</a:t>
            </a:r>
            <a:endParaRPr lang="zh-CN" altLang="en-US" sz="2000" b="1" dirty="0">
              <a:solidFill>
                <a:schemeClr val="tx1"/>
              </a:solidFill>
              <a:latin typeface="Times New Roman" panose="02020603050405020304" pitchFamily="18" charset="0"/>
            </a:endParaRPr>
          </a:p>
          <a:p>
            <a:pPr marL="0" lvl="0" indent="0">
              <a:lnSpc>
                <a:spcPct val="90000"/>
              </a:lnSpc>
              <a:buNone/>
            </a:pPr>
            <a:endParaRPr lang="zh-CN" altLang="en-US" sz="3200" b="1" dirty="0">
              <a:latin typeface="Times New Roman" panose="02020603050405020304" pitchFamily="18" charset="0"/>
            </a:endParaRPr>
          </a:p>
        </p:txBody>
      </p:sp>
      <p:sp>
        <p:nvSpPr>
          <p:cNvPr id="43014" name="灯片编号占位符 2"/>
          <p:cNvSpPr txBox="1">
            <a:spLocks noGrp="1"/>
          </p:cNvSpPr>
          <p:nvPr/>
        </p:nvSpPr>
        <p:spPr>
          <a:xfrm>
            <a:off x="7239000" y="6400800"/>
            <a:ext cx="1905000" cy="457200"/>
          </a:xfrm>
          <a:prstGeom prst="rect">
            <a:avLst/>
          </a:prstGeom>
          <a:noFill/>
          <a:ln w="9525">
            <a:noFill/>
          </a:ln>
        </p:spPr>
        <p:txBody>
          <a:bodyPr anchor="t"/>
          <a:p>
            <a:pPr algn="r" eaLnBrk="0" hangingPunct="0">
              <a:buFont typeface="Arial" panose="020B0604020202020204" pitchFamily="34" charset="0"/>
            </a:pPr>
            <a:fld id="{9A0DB2DC-4C9A-4742-B13C-FB6460FD3503}" type="slidenum">
              <a:rPr lang="zh-CN" altLang="en-US" sz="1600">
                <a:solidFill>
                  <a:srgbClr val="008000"/>
                </a:solidFill>
                <a:latin typeface="Arial" panose="020B0604020202020204" pitchFamily="34" charset="0"/>
                <a:ea typeface="宋体" panose="02010600030101010101" pitchFamily="2" charset="-122"/>
              </a:rPr>
            </a:fld>
            <a:r>
              <a:rPr lang="en-US" altLang="zh-CN" sz="1600">
                <a:solidFill>
                  <a:srgbClr val="008000"/>
                </a:solidFill>
                <a:latin typeface="Arial" panose="020B0604020202020204" pitchFamily="34" charset="0"/>
                <a:ea typeface="宋体" panose="02010600030101010101" pitchFamily="2" charset="-122"/>
              </a:rPr>
              <a:t>/120</a:t>
            </a:r>
            <a:endParaRPr lang="en-US" altLang="zh-CN" sz="1600">
              <a:solidFill>
                <a:srgbClr val="00800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16386" name="标题 512001"/>
          <p:cNvSpPr>
            <a:spLocks noGrp="1"/>
          </p:cNvSpPr>
          <p:nvPr>
            <p:ph type="title"/>
          </p:nvPr>
        </p:nvSpPr>
        <p:spPr>
          <a:ln/>
        </p:spPr>
        <p:txBody>
          <a:bodyPr anchor="b"/>
          <a:p>
            <a:r>
              <a:rPr lang="en-US" altLang="zh-CN" dirty="0"/>
              <a:t>6.4 </a:t>
            </a:r>
            <a:r>
              <a:rPr lang="zh-CN" altLang="en-US" dirty="0"/>
              <a:t>模式的分解</a:t>
            </a:r>
            <a:endParaRPr lang="zh-CN" altLang="en-US"/>
          </a:p>
        </p:txBody>
      </p:sp>
      <p:sp>
        <p:nvSpPr>
          <p:cNvPr id="16387" name="文本占位符 512002"/>
          <p:cNvSpPr>
            <a:spLocks noGrp="1"/>
          </p:cNvSpPr>
          <p:nvPr>
            <p:ph idx="1"/>
          </p:nvPr>
        </p:nvSpPr>
        <p:spPr>
          <a:ln/>
        </p:spPr>
        <p:txBody>
          <a:bodyPr anchor="t"/>
          <a:p>
            <a:pPr>
              <a:lnSpc>
                <a:spcPct val="120000"/>
              </a:lnSpc>
              <a:spcBef>
                <a:spcPct val="0"/>
              </a:spcBef>
              <a:spcAft>
                <a:spcPct val="20000"/>
              </a:spcAft>
            </a:pPr>
            <a:r>
              <a:rPr lang="zh-CN" altLang="en-US" dirty="0">
                <a:solidFill>
                  <a:srgbClr val="FF0000"/>
                </a:solidFill>
                <a:latin typeface="Times New Roman" panose="02020603050405020304" pitchFamily="18" charset="0"/>
              </a:rPr>
              <a:t>分解的目的：</a:t>
            </a:r>
            <a:endParaRPr lang="zh-CN" altLang="en-US" dirty="0">
              <a:solidFill>
                <a:srgbClr val="FF0000"/>
              </a:solidFill>
              <a:latin typeface="Times New Roman" panose="02020603050405020304" pitchFamily="18" charset="0"/>
            </a:endParaRPr>
          </a:p>
          <a:p>
            <a:pPr lvl="1">
              <a:lnSpc>
                <a:spcPct val="120000"/>
              </a:lnSpc>
              <a:spcBef>
                <a:spcPct val="0"/>
              </a:spcBef>
              <a:spcAft>
                <a:spcPct val="20000"/>
              </a:spcAft>
            </a:pPr>
            <a:r>
              <a:rPr lang="zh-CN" altLang="en-US" sz="2400" dirty="0">
                <a:latin typeface="Times New Roman" panose="02020603050405020304" pitchFamily="18" charset="0"/>
              </a:rPr>
              <a:t>解决关系模式中存在的异常现象而采取的措施</a:t>
            </a:r>
            <a:endParaRPr lang="zh-CN" altLang="en-US" sz="2400" dirty="0">
              <a:latin typeface="Times New Roman" panose="02020603050405020304" pitchFamily="18" charset="0"/>
            </a:endParaRPr>
          </a:p>
          <a:p>
            <a:pPr>
              <a:lnSpc>
                <a:spcPct val="120000"/>
              </a:lnSpc>
              <a:spcBef>
                <a:spcPct val="0"/>
              </a:spcBef>
              <a:spcAft>
                <a:spcPct val="20000"/>
              </a:spcAft>
            </a:pPr>
            <a:r>
              <a:rPr lang="zh-CN" altLang="en-US" dirty="0">
                <a:solidFill>
                  <a:srgbClr val="FF0000"/>
                </a:solidFill>
                <a:latin typeface="Times New Roman" panose="02020603050405020304" pitchFamily="18" charset="0"/>
              </a:rPr>
              <a:t>分解的特点：</a:t>
            </a:r>
            <a:endParaRPr lang="zh-CN" altLang="en-US" dirty="0">
              <a:solidFill>
                <a:srgbClr val="FF0000"/>
              </a:solidFill>
              <a:latin typeface="Times New Roman" panose="02020603050405020304" pitchFamily="18" charset="0"/>
            </a:endParaRPr>
          </a:p>
          <a:p>
            <a:pPr lvl="1">
              <a:lnSpc>
                <a:spcPct val="120000"/>
              </a:lnSpc>
              <a:spcBef>
                <a:spcPct val="0"/>
              </a:spcBef>
              <a:spcAft>
                <a:spcPct val="20000"/>
              </a:spcAft>
            </a:pPr>
            <a:r>
              <a:rPr lang="zh-CN" altLang="en-US" sz="2400" dirty="0">
                <a:latin typeface="Times New Roman" panose="02020603050405020304" pitchFamily="18" charset="0"/>
              </a:rPr>
              <a:t>把低一级的关系模式分解为若干个高一级的关系模式的方法并不是唯一的</a:t>
            </a:r>
            <a:endParaRPr lang="zh-CN" altLang="en-US" sz="2400" dirty="0">
              <a:latin typeface="Times New Roman" panose="02020603050405020304" pitchFamily="18" charset="0"/>
            </a:endParaRPr>
          </a:p>
          <a:p>
            <a:pPr lvl="1">
              <a:lnSpc>
                <a:spcPct val="120000"/>
              </a:lnSpc>
              <a:spcBef>
                <a:spcPct val="0"/>
              </a:spcBef>
              <a:spcAft>
                <a:spcPct val="20000"/>
              </a:spcAft>
            </a:pPr>
            <a:r>
              <a:rPr lang="zh-CN" altLang="en-US" sz="2400" dirty="0">
                <a:latin typeface="Times New Roman" panose="02020603050405020304" pitchFamily="18" charset="0"/>
              </a:rPr>
              <a:t>分解后的关系模式与原关系模式等价</a:t>
            </a:r>
            <a:endParaRPr lang="zh-CN" altLang="en-US" sz="2400" dirty="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ea typeface="宋体" panose="02010600030101010101" pitchFamily="2" charset="-122"/>
              </a:rPr>
              <a:t>An Introduction to Database System</a:t>
            </a:r>
            <a:endParaRPr lang="zh-CN" altLang="en-US" sz="1400" dirty="0">
              <a:solidFill>
                <a:schemeClr val="hlink"/>
              </a:solidFill>
              <a:latin typeface="Principals of Database System"/>
              <a:ea typeface="宋体" panose="02010600030101010101" pitchFamily="2" charset="-122"/>
            </a:endParaRPr>
          </a:p>
        </p:txBody>
      </p:sp>
      <p:sp>
        <p:nvSpPr>
          <p:cNvPr id="44034" name="标题 322561"/>
          <p:cNvSpPr>
            <a:spLocks noGrp="1"/>
          </p:cNvSpPr>
          <p:nvPr>
            <p:ph type="title"/>
          </p:nvPr>
        </p:nvSpPr>
        <p:spPr>
          <a:xfrm>
            <a:off x="1116013" y="620713"/>
            <a:ext cx="7793037" cy="1143000"/>
          </a:xfrm>
          <a:ln/>
        </p:spPr>
        <p:txBody>
          <a:bodyPr vert="horz" wrap="square" lIns="91440" tIns="45720" rIns="91440" bIns="45720" anchor="ctr"/>
          <a:p>
            <a:r>
              <a:rPr lang="en-US" altLang="zh-CN" b="0" dirty="0"/>
              <a:t>6.6 </a:t>
            </a:r>
            <a:r>
              <a:rPr lang="zh-CN" altLang="en-US" b="0" dirty="0"/>
              <a:t>模式分解</a:t>
            </a:r>
            <a:endParaRPr lang="zh-CN" altLang="en-US" b="0" dirty="0"/>
          </a:p>
        </p:txBody>
      </p:sp>
      <p:sp>
        <p:nvSpPr>
          <p:cNvPr id="44035" name="文本占位符 322562"/>
          <p:cNvSpPr>
            <a:spLocks noGrp="1"/>
          </p:cNvSpPr>
          <p:nvPr>
            <p:ph idx="4294967295"/>
          </p:nvPr>
        </p:nvSpPr>
        <p:spPr>
          <a:xfrm>
            <a:off x="461963" y="1616075"/>
            <a:ext cx="8597900" cy="1143000"/>
          </a:xfrm>
          <a:ln/>
        </p:spPr>
        <p:txBody>
          <a:bodyPr vert="horz" wrap="square" lIns="91440" tIns="45720" rIns="91440" bIns="45720" anchor="t"/>
          <a:p>
            <a:pPr>
              <a:lnSpc>
                <a:spcPct val="120000"/>
              </a:lnSpc>
              <a:spcBef>
                <a:spcPct val="0"/>
              </a:spcBef>
              <a:spcAft>
                <a:spcPct val="20000"/>
              </a:spcAft>
            </a:pPr>
            <a:r>
              <a:rPr lang="en-US" altLang="zh-CN" sz="2800" b="1" dirty="0">
                <a:latin typeface="Times New Roman" panose="02020603050405020304" pitchFamily="18" charset="0"/>
              </a:rPr>
              <a:t> </a:t>
            </a:r>
            <a:r>
              <a:rPr lang="zh-CN" altLang="en-US" sz="2000" b="1" dirty="0">
                <a:latin typeface="Times New Roman" panose="02020603050405020304" pitchFamily="18" charset="0"/>
              </a:rPr>
              <a:t>例：关系模式</a:t>
            </a:r>
            <a:r>
              <a:rPr lang="en-US" altLang="zh-CN" sz="2000" b="1" dirty="0">
                <a:latin typeface="Times New Roman" panose="02020603050405020304" pitchFamily="18" charset="0"/>
              </a:rPr>
              <a:t>R(U,F)</a:t>
            </a:r>
            <a:r>
              <a:rPr lang="zh-CN" altLang="en-US" sz="2000" b="1" dirty="0">
                <a:latin typeface="Times New Roman" panose="02020603050405020304" pitchFamily="18" charset="0"/>
              </a:rPr>
              <a:t>，其中</a:t>
            </a:r>
            <a:r>
              <a:rPr lang="en-US" altLang="zh-CN" sz="2000" b="1" dirty="0">
                <a:latin typeface="Times New Roman" panose="02020603050405020304" pitchFamily="18" charset="0"/>
              </a:rPr>
              <a:t>U={C,T,H,R,S,G}</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F={CS→G,C→T,TH→R,HR→C,HS→R}</a:t>
            </a:r>
            <a:r>
              <a:rPr lang="zh-CN" altLang="en-US" sz="2000" b="1" dirty="0">
                <a:latin typeface="Times New Roman" panose="02020603050405020304" pitchFamily="18" charset="0"/>
              </a:rPr>
              <a:t>，将其分解成</a:t>
            </a:r>
            <a:r>
              <a:rPr lang="en-US" altLang="zh-CN" sz="2000" b="1" dirty="0">
                <a:latin typeface="Times New Roman" panose="02020603050405020304" pitchFamily="18" charset="0"/>
              </a:rPr>
              <a:t>3NF</a:t>
            </a:r>
            <a:r>
              <a:rPr lang="zh-CN" altLang="en-US" sz="2000" b="1" dirty="0">
                <a:latin typeface="Times New Roman" panose="02020603050405020304" pitchFamily="18" charset="0"/>
              </a:rPr>
              <a:t>并保持函数依赖。</a:t>
            </a:r>
            <a:endParaRPr lang="zh-CN" altLang="en-US" sz="2000" b="1" dirty="0">
              <a:latin typeface="Times New Roman" panose="02020603050405020304" pitchFamily="18" charset="0"/>
            </a:endParaRPr>
          </a:p>
        </p:txBody>
      </p:sp>
      <p:sp>
        <p:nvSpPr>
          <p:cNvPr id="322564" name="矩形 322563"/>
          <p:cNvSpPr/>
          <p:nvPr/>
        </p:nvSpPr>
        <p:spPr>
          <a:xfrm>
            <a:off x="539750" y="2924175"/>
            <a:ext cx="7848600" cy="3508375"/>
          </a:xfrm>
          <a:prstGeom prst="rect">
            <a:avLst/>
          </a:prstGeom>
          <a:noFill/>
          <a:ln w="9525">
            <a:noFill/>
          </a:ln>
        </p:spPr>
        <p:txBody>
          <a:bodyPr anchor="t">
            <a:spAutoFit/>
          </a:bodyPr>
          <a:p>
            <a:pPr>
              <a:lnSpc>
                <a:spcPct val="120000"/>
              </a:lnSpc>
              <a:spcAft>
                <a:spcPct val="20000"/>
              </a:spcAft>
              <a:buFont typeface="Arial" panose="020B0604020202020204" pitchFamily="34" charset="0"/>
            </a:pPr>
            <a:r>
              <a:rPr lang="zh-CN" altLang="en-US" sz="1800" b="1" dirty="0">
                <a:latin typeface="Times New Roman" panose="02020603050405020304" pitchFamily="18" charset="0"/>
                <a:ea typeface="宋体" panose="02010600030101010101" pitchFamily="2" charset="-122"/>
              </a:rPr>
              <a:t>解：根据算法进行求解</a:t>
            </a:r>
            <a:r>
              <a:rPr lang="en-US" altLang="zh-CN" sz="1800" b="1" dirty="0">
                <a:latin typeface="Times New Roman" panose="02020603050405020304" pitchFamily="18" charset="0"/>
                <a:ea typeface="宋体" panose="02010600030101010101" pitchFamily="2" charset="-122"/>
              </a:rPr>
              <a:t>      </a:t>
            </a:r>
            <a:endParaRPr lang="en-US" altLang="zh-CN" sz="1800" b="1" dirty="0">
              <a:latin typeface="Times New Roman" panose="02020603050405020304" pitchFamily="18" charset="0"/>
              <a:ea typeface="宋体" panose="02010600030101010101" pitchFamily="2" charset="-122"/>
            </a:endParaRPr>
          </a:p>
          <a:p>
            <a:pPr>
              <a:lnSpc>
                <a:spcPct val="120000"/>
              </a:lnSpc>
              <a:spcAft>
                <a:spcPct val="20000"/>
              </a:spcAft>
              <a:buFont typeface="Arial" panose="020B0604020202020204" pitchFamily="34" charset="0"/>
            </a:pPr>
            <a:r>
              <a:rPr lang="en-US" altLang="zh-CN" sz="1800" b="1" dirty="0">
                <a:latin typeface="Times New Roman" panose="02020603050405020304" pitchFamily="18" charset="0"/>
                <a:ea typeface="宋体" panose="02010600030101010101" pitchFamily="2" charset="-122"/>
              </a:rPr>
              <a:t>(</a:t>
            </a:r>
            <a:r>
              <a:rPr lang="zh-CN" altLang="en-US" sz="1800" b="1" dirty="0">
                <a:latin typeface="Times New Roman" panose="02020603050405020304" pitchFamily="18" charset="0"/>
                <a:ea typeface="宋体" panose="02010600030101010101" pitchFamily="2" charset="-122"/>
              </a:rPr>
              <a:t>一</a:t>
            </a: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hlinkClick r:id="rId1" action="ppaction://hlinkfile"/>
              </a:rPr>
              <a:t>计算</a:t>
            </a:r>
            <a:r>
              <a:rPr lang="en-US" altLang="zh-CN" sz="1800" b="1" dirty="0">
                <a:latin typeface="Times New Roman" panose="02020603050405020304" pitchFamily="18" charset="0"/>
                <a:ea typeface="宋体" panose="02010600030101010101" pitchFamily="2" charset="-122"/>
                <a:hlinkClick r:id="rId1" action="ppaction://hlinkfile"/>
              </a:rPr>
              <a:t>F</a:t>
            </a:r>
            <a:r>
              <a:rPr lang="zh-CN" altLang="en-US" sz="1800" b="1" dirty="0">
                <a:latin typeface="Times New Roman" panose="02020603050405020304" pitchFamily="18" charset="0"/>
                <a:ea typeface="宋体" panose="02010600030101010101" pitchFamily="2" charset="-122"/>
                <a:hlinkClick r:id="rId1" action="ppaction://hlinkfile"/>
              </a:rPr>
              <a:t>的最小函数依赖集 </a:t>
            </a:r>
            <a:endParaRPr lang="zh-CN" altLang="en-US" sz="1800" b="1" dirty="0">
              <a:latin typeface="Times New Roman" panose="02020603050405020304" pitchFamily="18" charset="0"/>
              <a:ea typeface="宋体" panose="02010600030101010101" pitchFamily="2" charset="-122"/>
            </a:endParaRPr>
          </a:p>
          <a:p>
            <a:pPr>
              <a:lnSpc>
                <a:spcPct val="120000"/>
              </a:lnSpc>
              <a:spcAft>
                <a:spcPct val="20000"/>
              </a:spcAft>
              <a:buFont typeface="Arial" panose="020B0604020202020204" pitchFamily="34" charset="0"/>
            </a:pPr>
            <a:r>
              <a:rPr lang="zh-CN" altLang="en-US" sz="1800" b="1" dirty="0">
                <a:latin typeface="Times New Roman" panose="02020603050405020304" pitchFamily="18" charset="0"/>
                <a:ea typeface="宋体" panose="02010600030101010101" pitchFamily="2" charset="-122"/>
              </a:rPr>
              <a:t>         </a:t>
            </a:r>
            <a:r>
              <a:rPr lang="en-US" altLang="zh-CN" sz="1800" b="1">
                <a:latin typeface="Times New Roman" panose="02020603050405020304" pitchFamily="18" charset="0"/>
                <a:ea typeface="宋体" panose="02010600030101010101" pitchFamily="2" charset="-122"/>
              </a:rPr>
              <a:t>F={CS→G,C→T,TH→R,HR→C,HS→R}</a:t>
            </a:r>
            <a:r>
              <a:rPr lang="en-US" altLang="zh-CN" sz="1800">
                <a:latin typeface="Times New Roman" panose="02020603050405020304" pitchFamily="18" charset="0"/>
                <a:ea typeface="宋体" panose="02010600030101010101" pitchFamily="2" charset="-122"/>
              </a:rPr>
              <a:t> </a:t>
            </a:r>
            <a:endParaRPr lang="en-US" altLang="zh-CN" sz="1800" b="1">
              <a:latin typeface="Times New Roman" panose="02020603050405020304" pitchFamily="18" charset="0"/>
              <a:ea typeface="宋体" panose="02010600030101010101" pitchFamily="2" charset="-122"/>
            </a:endParaRPr>
          </a:p>
          <a:p>
            <a:pPr>
              <a:lnSpc>
                <a:spcPct val="120000"/>
              </a:lnSpc>
              <a:spcAft>
                <a:spcPct val="20000"/>
              </a:spcAft>
              <a:buFont typeface="Arial" panose="020B0604020202020204" pitchFamily="34" charset="0"/>
            </a:pPr>
            <a:r>
              <a:rPr lang="en-US" altLang="zh-CN" sz="1800" b="1" dirty="0">
                <a:latin typeface="Times New Roman" panose="02020603050405020304" pitchFamily="18" charset="0"/>
                <a:ea typeface="宋体" panose="02010600030101010101" pitchFamily="2" charset="-122"/>
              </a:rPr>
              <a:t>(</a:t>
            </a:r>
            <a:r>
              <a:rPr lang="zh-CN" altLang="en-US" sz="1800" b="1" dirty="0">
                <a:latin typeface="Times New Roman" panose="02020603050405020304" pitchFamily="18" charset="0"/>
                <a:ea typeface="宋体" panose="02010600030101010101" pitchFamily="2" charset="-122"/>
              </a:rPr>
              <a:t>二</a:t>
            </a: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由于</a:t>
            </a:r>
            <a:r>
              <a:rPr lang="en-US" altLang="zh-CN" sz="1800" b="1" dirty="0">
                <a:latin typeface="Times New Roman" panose="02020603050405020304" pitchFamily="18" charset="0"/>
                <a:ea typeface="宋体" panose="02010600030101010101" pitchFamily="2" charset="-122"/>
              </a:rPr>
              <a:t>R</a:t>
            </a:r>
            <a:r>
              <a:rPr lang="zh-CN" altLang="en-US" sz="1800" b="1" dirty="0">
                <a:latin typeface="Times New Roman" panose="02020603050405020304" pitchFamily="18" charset="0"/>
                <a:ea typeface="宋体" panose="02010600030101010101" pitchFamily="2" charset="-122"/>
              </a:rPr>
              <a:t>中的所有属性均在</a:t>
            </a:r>
            <a:r>
              <a:rPr lang="en-US" altLang="zh-CN" sz="1800" b="1" dirty="0">
                <a:latin typeface="Times New Roman" panose="02020603050405020304" pitchFamily="18" charset="0"/>
                <a:ea typeface="宋体" panose="02010600030101010101" pitchFamily="2" charset="-122"/>
              </a:rPr>
              <a:t>F</a:t>
            </a:r>
            <a:r>
              <a:rPr lang="zh-CN" altLang="en-US" sz="1800" b="1" dirty="0">
                <a:latin typeface="Times New Roman" panose="02020603050405020304" pitchFamily="18" charset="0"/>
                <a:ea typeface="宋体" panose="02010600030101010101" pitchFamily="2" charset="-122"/>
              </a:rPr>
              <a:t>中都出现，所以转下一步。</a:t>
            </a:r>
            <a:r>
              <a:rPr lang="en-US" altLang="zh-CN" sz="1800" b="1" dirty="0">
                <a:latin typeface="Times New Roman" panose="02020603050405020304" pitchFamily="18" charset="0"/>
                <a:ea typeface="宋体" panose="02010600030101010101" pitchFamily="2" charset="-122"/>
              </a:rPr>
              <a:t>      </a:t>
            </a:r>
            <a:endParaRPr lang="en-US" altLang="zh-CN" sz="1800" b="1" dirty="0">
              <a:latin typeface="Times New Roman" panose="02020603050405020304" pitchFamily="18" charset="0"/>
              <a:ea typeface="宋体" panose="02010600030101010101" pitchFamily="2" charset="-122"/>
            </a:endParaRPr>
          </a:p>
          <a:p>
            <a:pPr>
              <a:lnSpc>
                <a:spcPct val="120000"/>
              </a:lnSpc>
              <a:spcAft>
                <a:spcPct val="20000"/>
              </a:spcAft>
              <a:buFont typeface="Arial" panose="020B0604020202020204" pitchFamily="34" charset="0"/>
            </a:pPr>
            <a:r>
              <a:rPr lang="en-US" altLang="zh-CN" sz="1800" b="1" dirty="0">
                <a:latin typeface="Times New Roman" panose="02020603050405020304" pitchFamily="18" charset="0"/>
                <a:ea typeface="宋体" panose="02010600030101010101" pitchFamily="2" charset="-122"/>
              </a:rPr>
              <a:t>(</a:t>
            </a:r>
            <a:r>
              <a:rPr lang="zh-CN" altLang="en-US" sz="1800" b="1" dirty="0">
                <a:latin typeface="Times New Roman" panose="02020603050405020304" pitchFamily="18" charset="0"/>
                <a:ea typeface="宋体" panose="02010600030101010101" pitchFamily="2" charset="-122"/>
              </a:rPr>
              <a:t>三</a:t>
            </a: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对</a:t>
            </a:r>
            <a:r>
              <a:rPr lang="en-US" altLang="zh-CN" sz="1800" b="1" dirty="0">
                <a:latin typeface="Times New Roman" panose="02020603050405020304" pitchFamily="18" charset="0"/>
                <a:ea typeface="宋体" panose="02010600030101010101" pitchFamily="2" charset="-122"/>
              </a:rPr>
              <a:t>F</a:t>
            </a:r>
            <a:r>
              <a:rPr lang="zh-CN" altLang="en-US" sz="1800" b="1" dirty="0">
                <a:latin typeface="Times New Roman" panose="02020603050405020304" pitchFamily="18" charset="0"/>
                <a:ea typeface="宋体" panose="02010600030101010101" pitchFamily="2" charset="-122"/>
              </a:rPr>
              <a:t>按具有相同左部的原则分为：</a:t>
            </a:r>
            <a:endParaRPr lang="zh-CN" altLang="en-US" sz="1800" b="1" dirty="0">
              <a:latin typeface="Times New Roman" panose="02020603050405020304" pitchFamily="18" charset="0"/>
              <a:ea typeface="宋体" panose="02010600030101010101" pitchFamily="2" charset="-122"/>
            </a:endParaRPr>
          </a:p>
          <a:p>
            <a:pPr>
              <a:lnSpc>
                <a:spcPct val="120000"/>
              </a:lnSpc>
              <a:spcAft>
                <a:spcPct val="20000"/>
              </a:spcAft>
              <a:buFont typeface="Arial" panose="020B0604020202020204" pitchFamily="34" charset="0"/>
            </a:pPr>
            <a:r>
              <a:rPr lang="zh-CN" altLang="en-US" sz="1800" b="1"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R1=CSG</a:t>
            </a:r>
            <a:r>
              <a:rPr lang="zh-CN" altLang="en-US" sz="1800" b="1" dirty="0">
                <a:latin typeface="Times New Roman" panose="02020603050405020304" pitchFamily="18" charset="0"/>
                <a:ea typeface="宋体" panose="02010600030101010101" pitchFamily="2" charset="-122"/>
              </a:rPr>
              <a:t>，</a:t>
            </a:r>
            <a:r>
              <a:rPr lang="en-US" altLang="zh-CN" sz="1800" b="1" dirty="0">
                <a:latin typeface="Times New Roman" panose="02020603050405020304" pitchFamily="18" charset="0"/>
                <a:ea typeface="宋体" panose="02010600030101010101" pitchFamily="2" charset="-122"/>
              </a:rPr>
              <a:t>R2=CT</a:t>
            </a:r>
            <a:r>
              <a:rPr lang="zh-CN" altLang="en-US" sz="1800" b="1" dirty="0">
                <a:latin typeface="Times New Roman" panose="02020603050405020304" pitchFamily="18" charset="0"/>
                <a:ea typeface="宋体" panose="02010600030101010101" pitchFamily="2" charset="-122"/>
              </a:rPr>
              <a:t>，</a:t>
            </a:r>
            <a:r>
              <a:rPr lang="en-US" altLang="zh-CN" sz="1800" b="1" dirty="0">
                <a:latin typeface="Times New Roman" panose="02020603050405020304" pitchFamily="18" charset="0"/>
                <a:ea typeface="宋体" panose="02010600030101010101" pitchFamily="2" charset="-122"/>
              </a:rPr>
              <a:t>R3=THR</a:t>
            </a:r>
            <a:r>
              <a:rPr lang="zh-CN" altLang="en-US" sz="1800" b="1" dirty="0">
                <a:latin typeface="Times New Roman" panose="02020603050405020304" pitchFamily="18" charset="0"/>
                <a:ea typeface="宋体" panose="02010600030101010101" pitchFamily="2" charset="-122"/>
              </a:rPr>
              <a:t>，</a:t>
            </a:r>
            <a:endParaRPr lang="zh-CN" altLang="en-US" sz="1800" b="1" dirty="0">
              <a:latin typeface="Times New Roman" panose="02020603050405020304" pitchFamily="18" charset="0"/>
              <a:ea typeface="宋体" panose="02010600030101010101" pitchFamily="2" charset="-122"/>
            </a:endParaRPr>
          </a:p>
          <a:p>
            <a:pPr>
              <a:lnSpc>
                <a:spcPct val="120000"/>
              </a:lnSpc>
              <a:spcAft>
                <a:spcPct val="20000"/>
              </a:spcAft>
              <a:buFont typeface="Arial" panose="020B0604020202020204" pitchFamily="34" charset="0"/>
            </a:pPr>
            <a:r>
              <a:rPr lang="zh-CN" altLang="en-US" sz="1800" b="1"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R4=HRC</a:t>
            </a:r>
            <a:r>
              <a:rPr lang="zh-CN" altLang="en-US" sz="1800" b="1" dirty="0">
                <a:latin typeface="Times New Roman" panose="02020603050405020304" pitchFamily="18" charset="0"/>
                <a:ea typeface="宋体" panose="02010600030101010101" pitchFamily="2" charset="-122"/>
              </a:rPr>
              <a:t>，</a:t>
            </a:r>
            <a:r>
              <a:rPr lang="en-US" altLang="zh-CN" sz="1800" b="1" dirty="0">
                <a:latin typeface="Times New Roman" panose="02020603050405020304" pitchFamily="18" charset="0"/>
                <a:ea typeface="宋体" panose="02010600030101010101" pitchFamily="2" charset="-122"/>
              </a:rPr>
              <a:t>R5=HSR</a:t>
            </a:r>
            <a:r>
              <a:rPr lang="zh-CN" altLang="en-US" sz="1800" b="1" dirty="0">
                <a:latin typeface="Times New Roman" panose="02020603050405020304" pitchFamily="18" charset="0"/>
                <a:ea typeface="宋体" panose="02010600030101010101" pitchFamily="2" charset="-122"/>
              </a:rPr>
              <a:t>。</a:t>
            </a:r>
            <a:endParaRPr lang="zh-CN" altLang="en-US" sz="1800" b="1" dirty="0">
              <a:latin typeface="Times New Roman" panose="02020603050405020304" pitchFamily="18" charset="0"/>
              <a:ea typeface="宋体" panose="02010600030101010101" pitchFamily="2" charset="-122"/>
            </a:endParaRPr>
          </a:p>
          <a:p>
            <a:pPr>
              <a:lnSpc>
                <a:spcPct val="120000"/>
              </a:lnSpc>
              <a:spcAft>
                <a:spcPct val="20000"/>
              </a:spcAft>
              <a:buFont typeface="Arial" panose="020B0604020202020204" pitchFamily="34" charset="0"/>
            </a:pPr>
            <a:r>
              <a:rPr lang="zh-CN" altLang="en-US" sz="1800" b="1" dirty="0">
                <a:latin typeface="Times New Roman" panose="02020603050405020304" pitchFamily="18" charset="0"/>
                <a:ea typeface="宋体" panose="02010600030101010101" pitchFamily="2" charset="-122"/>
              </a:rPr>
              <a:t>所以    </a:t>
            </a:r>
            <a:endParaRPr lang="zh-CN" altLang="en-US" sz="1800" b="1" dirty="0">
              <a:latin typeface="Times New Roman" panose="02020603050405020304" pitchFamily="18" charset="0"/>
              <a:ea typeface="宋体" panose="02010600030101010101" pitchFamily="2" charset="-122"/>
            </a:endParaRPr>
          </a:p>
          <a:p>
            <a:pPr>
              <a:lnSpc>
                <a:spcPct val="120000"/>
              </a:lnSpc>
              <a:spcAft>
                <a:spcPct val="20000"/>
              </a:spcAft>
              <a:buFont typeface="Arial" panose="020B0604020202020204" pitchFamily="34" charset="0"/>
            </a:pPr>
            <a:r>
              <a:rPr lang="zh-CN" altLang="en-US" sz="1800" b="1" dirty="0">
                <a:latin typeface="Times New Roman" panose="02020603050405020304" pitchFamily="18" charset="0"/>
                <a:ea typeface="宋体" panose="02010600030101010101" pitchFamily="2" charset="-122"/>
              </a:rPr>
              <a:t>      </a:t>
            </a:r>
            <a:r>
              <a:rPr lang="en-US" altLang="zh-CN" sz="1600" b="1" dirty="0">
                <a:latin typeface="Arial" panose="020B0604020202020204" pitchFamily="34" charset="0"/>
                <a:ea typeface="宋体" panose="02010600030101010101" pitchFamily="2" charset="-122"/>
                <a:sym typeface="Symbol" panose="05050102010706020507" pitchFamily="18" charset="2"/>
              </a:rPr>
              <a:t></a:t>
            </a:r>
            <a:r>
              <a:rPr lang="en-US" altLang="zh-CN" sz="1800" b="1" dirty="0">
                <a:latin typeface="Times New Roman" panose="02020603050405020304" pitchFamily="18" charset="0"/>
                <a:ea typeface="宋体" panose="02010600030101010101" pitchFamily="2" charset="-122"/>
              </a:rPr>
              <a:t>={R1(CSG),R2(CT),R3(THR),R4(HRC),R5(HSR)}</a:t>
            </a:r>
            <a:r>
              <a:rPr lang="zh-CN" altLang="en-US" sz="1800" b="1" dirty="0">
                <a:latin typeface="Times New Roman" panose="02020603050405020304" pitchFamily="18" charset="0"/>
                <a:ea typeface="宋体" panose="02010600030101010101" pitchFamily="2" charset="-122"/>
              </a:rPr>
              <a:t>。</a:t>
            </a:r>
            <a:endParaRPr lang="zh-CN" altLang="en-US" sz="1800" b="1" dirty="0">
              <a:latin typeface="Times New Roman" panose="02020603050405020304" pitchFamily="18" charset="0"/>
              <a:ea typeface="宋体" panose="02010600030101010101" pitchFamily="2" charset="-122"/>
            </a:endParaRPr>
          </a:p>
        </p:txBody>
      </p:sp>
      <p:sp>
        <p:nvSpPr>
          <p:cNvPr id="44037" name="灯片编号占位符 2"/>
          <p:cNvSpPr txBox="1">
            <a:spLocks noGrp="1"/>
          </p:cNvSpPr>
          <p:nvPr/>
        </p:nvSpPr>
        <p:spPr>
          <a:xfrm>
            <a:off x="7239000" y="6400800"/>
            <a:ext cx="1905000" cy="457200"/>
          </a:xfrm>
          <a:prstGeom prst="rect">
            <a:avLst/>
          </a:prstGeom>
          <a:noFill/>
          <a:ln w="9525">
            <a:noFill/>
          </a:ln>
        </p:spPr>
        <p:txBody>
          <a:bodyPr anchor="t"/>
          <a:p>
            <a:pPr algn="r" eaLnBrk="0" hangingPunct="0">
              <a:buFont typeface="Arial" panose="020B0604020202020204" pitchFamily="34" charset="0"/>
            </a:pPr>
            <a:fld id="{9A0DB2DC-4C9A-4742-B13C-FB6460FD3503}" type="slidenum">
              <a:rPr lang="zh-CN" altLang="en-US" sz="1600">
                <a:solidFill>
                  <a:srgbClr val="008000"/>
                </a:solidFill>
                <a:latin typeface="Arial" panose="020B0604020202020204" pitchFamily="34" charset="0"/>
                <a:ea typeface="宋体" panose="02010600030101010101" pitchFamily="2" charset="-122"/>
              </a:rPr>
            </a:fld>
            <a:r>
              <a:rPr lang="en-US" altLang="zh-CN" sz="1600">
                <a:solidFill>
                  <a:srgbClr val="008000"/>
                </a:solidFill>
                <a:latin typeface="Arial" panose="020B0604020202020204" pitchFamily="34" charset="0"/>
                <a:ea typeface="宋体" panose="02010600030101010101" pitchFamily="2" charset="-122"/>
              </a:rPr>
              <a:t>/120</a:t>
            </a:r>
            <a:endParaRPr lang="en-US" altLang="zh-CN" sz="1600">
              <a:solidFill>
                <a:srgbClr val="008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2564">
                                            <p:txEl>
                                              <p:charRg st="17" end="35"/>
                                            </p:txEl>
                                          </p:spTgt>
                                        </p:tgtEl>
                                        <p:attrNameLst>
                                          <p:attrName>style.visibility</p:attrName>
                                        </p:attrNameLst>
                                      </p:cBhvr>
                                      <p:to>
                                        <p:strVal val="visible"/>
                                      </p:to>
                                    </p:set>
                                    <p:animEffect transition="in" filter="blinds(horizontal)">
                                      <p:cBhvr>
                                        <p:cTn id="7" dur="500"/>
                                        <p:tgtEl>
                                          <p:spTgt spid="322564">
                                            <p:txEl>
                                              <p:charRg st="17"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22564">
                                            <p:txEl>
                                              <p:charRg st="35" end="73"/>
                                            </p:txEl>
                                          </p:spTgt>
                                        </p:tgtEl>
                                        <p:attrNameLst>
                                          <p:attrName>style.visibility</p:attrName>
                                        </p:attrNameLst>
                                      </p:cBhvr>
                                      <p:to>
                                        <p:strVal val="visible"/>
                                      </p:to>
                                    </p:set>
                                    <p:animEffect transition="in" filter="diamond(in)">
                                      <p:cBhvr>
                                        <p:cTn id="12" dur="2000"/>
                                        <p:tgtEl>
                                          <p:spTgt spid="322564">
                                            <p:txEl>
                                              <p:charRg st="35" end="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2564">
                                            <p:txEl>
                                              <p:charRg st="73" end="108"/>
                                            </p:txEl>
                                          </p:spTgt>
                                        </p:tgtEl>
                                        <p:attrNameLst>
                                          <p:attrName>style.visibility</p:attrName>
                                        </p:attrNameLst>
                                      </p:cBhvr>
                                      <p:to>
                                        <p:strVal val="visible"/>
                                      </p:to>
                                    </p:set>
                                    <p:animEffect transition="in" filter="blinds(horizontal)">
                                      <p:cBhvr>
                                        <p:cTn id="17" dur="500"/>
                                        <p:tgtEl>
                                          <p:spTgt spid="322564">
                                            <p:txEl>
                                              <p:charRg st="73" end="10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2564">
                                            <p:txEl>
                                              <p:charRg st="108" end="128"/>
                                            </p:txEl>
                                          </p:spTgt>
                                        </p:tgtEl>
                                        <p:attrNameLst>
                                          <p:attrName>style.visibility</p:attrName>
                                        </p:attrNameLst>
                                      </p:cBhvr>
                                      <p:to>
                                        <p:strVal val="visible"/>
                                      </p:to>
                                    </p:set>
                                    <p:animEffect transition="in" filter="blinds(horizontal)">
                                      <p:cBhvr>
                                        <p:cTn id="22" dur="500"/>
                                        <p:tgtEl>
                                          <p:spTgt spid="322564">
                                            <p:txEl>
                                              <p:charRg st="108" end="12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22564">
                                            <p:txEl>
                                              <p:charRg st="128" end="156"/>
                                            </p:txEl>
                                          </p:spTgt>
                                        </p:tgtEl>
                                        <p:attrNameLst>
                                          <p:attrName>style.visibility</p:attrName>
                                        </p:attrNameLst>
                                      </p:cBhvr>
                                      <p:to>
                                        <p:strVal val="visible"/>
                                      </p:to>
                                    </p:set>
                                    <p:animEffect transition="in" filter="box(in)">
                                      <p:cBhvr>
                                        <p:cTn id="27" dur="500"/>
                                        <p:tgtEl>
                                          <p:spTgt spid="322564">
                                            <p:txEl>
                                              <p:charRg st="128" end="156"/>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22564">
                                            <p:txEl>
                                              <p:charRg st="156" end="178"/>
                                            </p:txEl>
                                          </p:spTgt>
                                        </p:tgtEl>
                                        <p:attrNameLst>
                                          <p:attrName>style.visibility</p:attrName>
                                        </p:attrNameLst>
                                      </p:cBhvr>
                                      <p:to>
                                        <p:strVal val="visible"/>
                                      </p:to>
                                    </p:set>
                                    <p:animEffect transition="in" filter="box(in)">
                                      <p:cBhvr>
                                        <p:cTn id="30" dur="500"/>
                                        <p:tgtEl>
                                          <p:spTgt spid="322564">
                                            <p:txEl>
                                              <p:charRg st="156" end="17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22564">
                                            <p:txEl>
                                              <p:charRg st="178" end="185"/>
                                            </p:txEl>
                                          </p:spTgt>
                                        </p:tgtEl>
                                        <p:attrNameLst>
                                          <p:attrName>style.visibility</p:attrName>
                                        </p:attrNameLst>
                                      </p:cBhvr>
                                      <p:to>
                                        <p:strVal val="visible"/>
                                      </p:to>
                                    </p:set>
                                    <p:animEffect transition="in" filter="blinds(horizontal)">
                                      <p:cBhvr>
                                        <p:cTn id="35" dur="500"/>
                                        <p:tgtEl>
                                          <p:spTgt spid="322564">
                                            <p:txEl>
                                              <p:charRg st="178" end="18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322564">
                                            <p:txEl>
                                              <p:charRg st="185" end="235"/>
                                            </p:txEl>
                                          </p:spTgt>
                                        </p:tgtEl>
                                        <p:attrNameLst>
                                          <p:attrName>style.visibility</p:attrName>
                                        </p:attrNameLst>
                                      </p:cBhvr>
                                      <p:to>
                                        <p:strVal val="visible"/>
                                      </p:to>
                                    </p:set>
                                    <p:animEffect transition="in" filter="box(in)">
                                      <p:cBhvr>
                                        <p:cTn id="40" dur="500"/>
                                        <p:tgtEl>
                                          <p:spTgt spid="322564">
                                            <p:txEl>
                                              <p:charRg st="185" end="2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ea typeface="宋体" panose="02010600030101010101" pitchFamily="2" charset="-122"/>
              </a:rPr>
              <a:t>An Introduction to Database System</a:t>
            </a:r>
            <a:endParaRPr lang="zh-CN" altLang="en-US" sz="1400" dirty="0">
              <a:solidFill>
                <a:schemeClr val="hlink"/>
              </a:solidFill>
              <a:latin typeface="Principals of Database System"/>
              <a:ea typeface="宋体" panose="02010600030101010101" pitchFamily="2" charset="-122"/>
            </a:endParaRPr>
          </a:p>
        </p:txBody>
      </p:sp>
      <p:sp>
        <p:nvSpPr>
          <p:cNvPr id="45058" name="标题 459777"/>
          <p:cNvSpPr>
            <a:spLocks noGrp="1"/>
          </p:cNvSpPr>
          <p:nvPr>
            <p:ph type="title"/>
          </p:nvPr>
        </p:nvSpPr>
        <p:spPr>
          <a:xfrm>
            <a:off x="1116013" y="620713"/>
            <a:ext cx="7793037" cy="1143000"/>
          </a:xfrm>
          <a:ln/>
        </p:spPr>
        <p:txBody>
          <a:bodyPr vert="horz" wrap="square" lIns="91440" tIns="45720" rIns="91440" bIns="45720" anchor="ctr"/>
          <a:p>
            <a:r>
              <a:rPr lang="en-US" altLang="zh-CN" sz="3200" b="0" dirty="0"/>
              <a:t>6.6 </a:t>
            </a:r>
            <a:r>
              <a:rPr lang="zh-CN" altLang="en-US" sz="3200" b="0" dirty="0"/>
              <a:t>模式分解</a:t>
            </a:r>
            <a:endParaRPr lang="zh-CN" altLang="en-US" sz="3200" b="0" dirty="0"/>
          </a:p>
        </p:txBody>
      </p:sp>
      <p:sp>
        <p:nvSpPr>
          <p:cNvPr id="45059" name="矩形 459779"/>
          <p:cNvSpPr/>
          <p:nvPr/>
        </p:nvSpPr>
        <p:spPr>
          <a:xfrm>
            <a:off x="7010400" y="533400"/>
            <a:ext cx="1447800" cy="685800"/>
          </a:xfrm>
          <a:prstGeom prst="rect">
            <a:avLst/>
          </a:prstGeom>
          <a:noFill/>
          <a:ln w="9525">
            <a:noFill/>
          </a:ln>
        </p:spPr>
        <p:txBody>
          <a:bodyPr anchor="t"/>
          <a:p>
            <a:pPr marL="342900" indent="-342900" algn="ctr">
              <a:spcBef>
                <a:spcPct val="20000"/>
              </a:spcBef>
              <a:buClr>
                <a:schemeClr val="bg2"/>
              </a:buClr>
              <a:buFont typeface="Monotype Sorts"/>
            </a:pPr>
            <a:endParaRPr lang="zh-CN" sz="2800" b="1">
              <a:latin typeface="Times New Roman" panose="02020603050405020304" pitchFamily="18" charset="0"/>
              <a:ea typeface="楷体_GB2312" pitchFamily="49" charset="-122"/>
            </a:endParaRPr>
          </a:p>
        </p:txBody>
      </p:sp>
      <p:sp>
        <p:nvSpPr>
          <p:cNvPr id="45060" name="文本占位符 459780"/>
          <p:cNvSpPr>
            <a:spLocks noGrp="1"/>
          </p:cNvSpPr>
          <p:nvPr>
            <p:ph type="body" sz="half"/>
          </p:nvPr>
        </p:nvSpPr>
        <p:spPr>
          <a:xfrm>
            <a:off x="1066800" y="1752600"/>
            <a:ext cx="8077200" cy="5105400"/>
          </a:xfrm>
          <a:ln/>
        </p:spPr>
        <p:txBody>
          <a:bodyPr vert="horz" wrap="square" lIns="91440" tIns="45720" rIns="91440" bIns="45720" anchor="t"/>
          <a:lstStyle>
            <a:lvl1pPr lvl="0">
              <a:buClr>
                <a:schemeClr val="folHlink"/>
              </a:buClr>
              <a:buSzPct val="60000"/>
              <a:buFont typeface="Wingdings" panose="05000000000000000000" pitchFamily="2" charset="2"/>
              <a:defRPr sz="2800"/>
            </a:lvl1pPr>
            <a:lvl2pPr lvl="1">
              <a:buClr>
                <a:schemeClr val="folHlink"/>
              </a:buClr>
              <a:buSzPct val="60000"/>
              <a:buFont typeface="Wingdings" panose="05000000000000000000" pitchFamily="2" charset="2"/>
              <a:defRPr sz="2400"/>
            </a:lvl2pPr>
            <a:lvl3pPr lvl="2">
              <a:buClr>
                <a:schemeClr val="folHlink"/>
              </a:buClr>
              <a:buSzPct val="60000"/>
              <a:buFont typeface="Wingdings" panose="05000000000000000000" pitchFamily="2" charset="2"/>
              <a:defRPr sz="2000"/>
            </a:lvl3pPr>
            <a:lvl4pPr lvl="3">
              <a:buClr>
                <a:schemeClr val="folHlink"/>
              </a:buClr>
              <a:buSzPct val="60000"/>
              <a:buFont typeface="Wingdings" panose="05000000000000000000" pitchFamily="2" charset="2"/>
              <a:defRPr sz="1800"/>
            </a:lvl4pPr>
            <a:lvl5pPr lvl="4">
              <a:buClr>
                <a:schemeClr val="folHlink"/>
              </a:buClr>
              <a:buSzPct val="60000"/>
              <a:buFont typeface="Wingdings" panose="05000000000000000000" pitchFamily="2" charset="2"/>
              <a:defRPr sz="1800"/>
            </a:lvl5pPr>
          </a:lstStyle>
          <a:p>
            <a:pPr lvl="0">
              <a:lnSpc>
                <a:spcPct val="120000"/>
              </a:lnSpc>
              <a:spcBef>
                <a:spcPct val="0"/>
              </a:spcBef>
              <a:spcAft>
                <a:spcPct val="20000"/>
              </a:spcAft>
              <a:buClrTx/>
              <a:buNone/>
            </a:pPr>
            <a:r>
              <a:rPr lang="zh-CN" altLang="en-US" sz="2400" b="1" dirty="0">
                <a:solidFill>
                  <a:schemeClr val="hlink"/>
                </a:solidFill>
                <a:latin typeface="Times New Roman" panose="02020603050405020304" pitchFamily="18" charset="0"/>
              </a:rPr>
              <a:t>算法</a:t>
            </a:r>
            <a:r>
              <a:rPr lang="en-US" altLang="zh-CN" sz="2400" b="1" dirty="0">
                <a:solidFill>
                  <a:schemeClr val="hlink"/>
                </a:solidFill>
                <a:latin typeface="Times New Roman" panose="02020603050405020304" pitchFamily="18" charset="0"/>
              </a:rPr>
              <a:t>6.5 </a:t>
            </a:r>
            <a:r>
              <a:rPr lang="zh-CN" altLang="en-US" sz="2400" b="1" dirty="0">
                <a:solidFill>
                  <a:schemeClr val="hlink"/>
                </a:solidFill>
                <a:latin typeface="Times New Roman" panose="02020603050405020304" pitchFamily="18" charset="0"/>
              </a:rPr>
              <a:t>转换成</a:t>
            </a:r>
            <a:r>
              <a:rPr lang="en-US" altLang="zh-CN" sz="2400" b="1" dirty="0">
                <a:solidFill>
                  <a:schemeClr val="hlink"/>
                </a:solidFill>
                <a:latin typeface="Times New Roman" panose="02020603050405020304" pitchFamily="18" charset="0"/>
              </a:rPr>
              <a:t>3NF</a:t>
            </a:r>
            <a:r>
              <a:rPr lang="zh-CN" altLang="en-US" sz="2400" b="1" dirty="0">
                <a:solidFill>
                  <a:schemeClr val="hlink"/>
                </a:solidFill>
                <a:latin typeface="Times New Roman" panose="02020603050405020304" pitchFamily="18" charset="0"/>
              </a:rPr>
              <a:t>既无损联接又保持函数依赖。</a:t>
            </a:r>
            <a:endParaRPr lang="zh-CN" altLang="en-US" sz="2400" b="1" dirty="0">
              <a:solidFill>
                <a:schemeClr val="hlink"/>
              </a:solidFill>
              <a:latin typeface="Times New Roman" panose="02020603050405020304" pitchFamily="18" charset="0"/>
            </a:endParaRPr>
          </a:p>
          <a:p>
            <a:pPr lvl="0">
              <a:lnSpc>
                <a:spcPct val="120000"/>
              </a:lnSpc>
              <a:spcBef>
                <a:spcPct val="0"/>
              </a:spcBef>
              <a:spcAft>
                <a:spcPct val="20000"/>
              </a:spcAft>
            </a:pPr>
            <a:r>
              <a:rPr lang="zh-CN" altLang="en-US" sz="2400" b="1" dirty="0">
                <a:latin typeface="Times New Roman" panose="02020603050405020304" pitchFamily="18" charset="0"/>
              </a:rPr>
              <a:t>算法实现：</a:t>
            </a:r>
            <a:endParaRPr lang="zh-CN" altLang="en-US" sz="2400" b="1" dirty="0">
              <a:latin typeface="Times New Roman" panose="02020603050405020304" pitchFamily="18" charset="0"/>
            </a:endParaRPr>
          </a:p>
          <a:p>
            <a:pPr lvl="0">
              <a:lnSpc>
                <a:spcPct val="120000"/>
              </a:lnSpc>
              <a:spcBef>
                <a:spcPct val="0"/>
              </a:spcBef>
              <a:spcAft>
                <a:spcPct val="20000"/>
              </a:spcAft>
            </a:pPr>
            <a:r>
              <a:rPr lang="en-US" altLang="zh-CN" sz="2400" b="1" dirty="0">
                <a:latin typeface="Times New Roman" panose="02020603050405020304" pitchFamily="18" charset="0"/>
              </a:rPr>
              <a:t>step1</a:t>
            </a:r>
            <a:r>
              <a:rPr lang="zh-CN" altLang="en-US" sz="2400" b="1" dirty="0">
                <a:latin typeface="Times New Roman" panose="02020603050405020304" pitchFamily="18" charset="0"/>
              </a:rPr>
              <a:t>：首先用算法</a:t>
            </a:r>
            <a:r>
              <a:rPr lang="en-US" altLang="zh-CN" sz="2400" b="1" dirty="0">
                <a:latin typeface="Times New Roman" panose="02020603050405020304" pitchFamily="18" charset="0"/>
              </a:rPr>
              <a:t>6.4</a:t>
            </a:r>
            <a:r>
              <a:rPr lang="zh-CN" altLang="en-US" sz="2400" b="1" dirty="0">
                <a:latin typeface="Times New Roman" panose="02020603050405020304" pitchFamily="18" charset="0"/>
              </a:rPr>
              <a:t>求出</a:t>
            </a:r>
            <a:r>
              <a:rPr lang="en-US" altLang="zh-CN" sz="2400" b="1" dirty="0">
                <a:latin typeface="Times New Roman" panose="02020603050405020304" pitchFamily="18" charset="0"/>
              </a:rPr>
              <a:t>R</a:t>
            </a:r>
            <a:r>
              <a:rPr lang="zh-CN" altLang="en-US" sz="2400" b="1" dirty="0">
                <a:latin typeface="Times New Roman" panose="02020603050405020304" pitchFamily="18" charset="0"/>
              </a:rPr>
              <a:t>的保持函数依赖的</a:t>
            </a:r>
            <a:r>
              <a:rPr lang="en-US" altLang="zh-CN" sz="2400" b="1" dirty="0">
                <a:latin typeface="Times New Roman" panose="02020603050405020304" pitchFamily="18" charset="0"/>
              </a:rPr>
              <a:t>3NF</a:t>
            </a:r>
            <a:r>
              <a:rPr lang="zh-CN" altLang="en-US" sz="2400" b="1" dirty="0">
                <a:latin typeface="Times New Roman" panose="02020603050405020304" pitchFamily="18" charset="0"/>
              </a:rPr>
              <a:t>分解，设为</a:t>
            </a:r>
            <a:r>
              <a:rPr lang="en-US" altLang="zh-CN" sz="2400" b="1">
                <a:latin typeface="Times New Roman" panose="02020603050405020304" pitchFamily="18" charset="0"/>
              </a:rPr>
              <a:t>q={R</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,R</a:t>
            </a:r>
            <a:r>
              <a:rPr lang="en-US" altLang="zh-CN" sz="2400" b="1" baseline="-25000">
                <a:latin typeface="Times New Roman" panose="02020603050405020304" pitchFamily="18" charset="0"/>
              </a:rPr>
              <a:t>2</a:t>
            </a:r>
            <a:r>
              <a:rPr lang="en-US" altLang="zh-CN" sz="2400" b="1" err="1">
                <a:latin typeface="Times New Roman" panose="02020603050405020304" pitchFamily="18" charset="0"/>
              </a:rPr>
              <a:t>,…,R</a:t>
            </a:r>
            <a:r>
              <a:rPr lang="en-US" altLang="zh-CN" sz="2400" b="1" baseline="-25000" err="1">
                <a:latin typeface="Times New Roman" panose="02020603050405020304" pitchFamily="18" charset="0"/>
              </a:rPr>
              <a:t>k</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（这步完成后分解已经是保持函数依赖，但不一定具有保持无损连接）</a:t>
            </a:r>
            <a:endParaRPr lang="zh-CN" altLang="en-US" sz="2400" b="1" dirty="0">
              <a:latin typeface="Times New Roman" panose="02020603050405020304" pitchFamily="18" charset="0"/>
            </a:endParaRPr>
          </a:p>
          <a:p>
            <a:pPr lvl="0">
              <a:lnSpc>
                <a:spcPct val="120000"/>
              </a:lnSpc>
              <a:spcBef>
                <a:spcPct val="0"/>
              </a:spcBef>
              <a:spcAft>
                <a:spcPct val="20000"/>
              </a:spcAft>
            </a:pPr>
            <a:r>
              <a:rPr lang="en-US" altLang="zh-CN" sz="2400" b="1" dirty="0">
                <a:latin typeface="Times New Roman" panose="02020603050405020304" pitchFamily="18" charset="0"/>
              </a:rPr>
              <a:t>step2</a:t>
            </a:r>
            <a:r>
              <a:rPr lang="zh-CN" altLang="en-US" sz="2400" b="1" dirty="0">
                <a:latin typeface="Times New Roman" panose="02020603050405020304" pitchFamily="18" charset="0"/>
              </a:rPr>
              <a:t>： 如果任意一个</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是</a:t>
            </a:r>
            <a:r>
              <a:rPr lang="en-US" altLang="zh-CN" sz="2400" b="1" dirty="0">
                <a:latin typeface="Times New Roman" panose="02020603050405020304" pitchFamily="18" charset="0"/>
              </a:rPr>
              <a:t>R</a:t>
            </a:r>
            <a:r>
              <a:rPr lang="zh-CN" altLang="en-US" sz="2400" b="1" dirty="0">
                <a:latin typeface="Times New Roman" panose="02020603050405020304" pitchFamily="18" charset="0"/>
              </a:rPr>
              <a:t>的码，均不存在</a:t>
            </a:r>
            <a:r>
              <a:rPr lang="en-US" altLang="zh-CN" sz="2400" b="1" err="1">
                <a:latin typeface="Times New Roman" panose="02020603050405020304" pitchFamily="18" charset="0"/>
              </a:rPr>
              <a:t>U</a:t>
            </a:r>
            <a:r>
              <a:rPr lang="en-US" altLang="zh-CN" sz="2400" b="1" baseline="-25000" err="1">
                <a:latin typeface="Times New Roman" panose="02020603050405020304" pitchFamily="18" charset="0"/>
              </a:rPr>
              <a:t>i</a:t>
            </a:r>
            <a:r>
              <a:rPr lang="en-US" altLang="zh-CN" sz="2400" b="1" err="1">
                <a:latin typeface="Times New Roman" panose="02020603050405020304" pitchFamily="18" charset="0"/>
              </a:rPr>
              <a:t>(i</a:t>
            </a:r>
            <a:r>
              <a:rPr lang="en-US" altLang="zh-CN" sz="2400" b="1" dirty="0">
                <a:latin typeface="Times New Roman" panose="02020603050405020304" pitchFamily="18" charset="0"/>
              </a:rPr>
              <a:t>=1,2,…,k)</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包含于</a:t>
            </a:r>
            <a:r>
              <a:rPr lang="en-US" altLang="zh-CN" sz="2400" b="1" err="1">
                <a:latin typeface="Times New Roman" panose="02020603050405020304" pitchFamily="18" charset="0"/>
              </a:rPr>
              <a:t>U</a:t>
            </a:r>
            <a:r>
              <a:rPr lang="en-US" altLang="zh-CN" sz="2400" b="1" baseline="-25000" err="1">
                <a:latin typeface="Times New Roman" panose="02020603050405020304" pitchFamily="18" charset="0"/>
              </a:rPr>
              <a:t>i</a:t>
            </a:r>
            <a:r>
              <a:rPr lang="zh-CN" altLang="en-US" sz="2400" b="1" dirty="0">
                <a:latin typeface="Times New Roman" panose="02020603050405020304" pitchFamily="18" charset="0"/>
              </a:rPr>
              <a:t>，则构造</a:t>
            </a:r>
            <a:r>
              <a:rPr lang="en-US" altLang="zh-CN" sz="2400" b="1">
                <a:latin typeface="Times New Roman" panose="02020603050405020304" pitchFamily="18" charset="0"/>
              </a:rPr>
              <a:t>R</a:t>
            </a:r>
            <a:r>
              <a:rPr lang="en-US" altLang="zh-CN" sz="2400" b="1" baseline="-25000">
                <a:latin typeface="Times New Roman" panose="02020603050405020304" pitchFamily="18" charset="0"/>
              </a:rPr>
              <a:t>k+1</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，并令</a:t>
            </a:r>
            <a:r>
              <a:rPr lang="en-US" altLang="zh-CN" sz="2000" b="1" dirty="0">
                <a:sym typeface="Symbol" panose="05050102010706020507" pitchFamily="18" charset="2"/>
              </a:rPr>
              <a:t></a:t>
            </a:r>
            <a:r>
              <a:rPr lang="en-US" altLang="zh-CN" sz="2400" b="1">
                <a:latin typeface="Times New Roman" panose="02020603050405020304" pitchFamily="18" charset="0"/>
              </a:rPr>
              <a:t>=q∪{R</a:t>
            </a:r>
            <a:r>
              <a:rPr lang="en-US" altLang="zh-CN" sz="2400" b="1" baseline="-25000">
                <a:latin typeface="Times New Roman" panose="02020603050405020304" pitchFamily="18" charset="0"/>
              </a:rPr>
              <a:t>k+1</a:t>
            </a:r>
            <a:r>
              <a:rPr lang="en-US" altLang="zh-CN" sz="2400" b="1">
                <a:latin typeface="Times New Roman" panose="02020603050405020304" pitchFamily="18" charset="0"/>
              </a:rPr>
              <a:t>}</a:t>
            </a:r>
            <a:endParaRPr lang="en-US" altLang="zh-CN" sz="2400" b="1">
              <a:latin typeface="Times New Roman" panose="02020603050405020304" pitchFamily="18" charset="0"/>
            </a:endParaRPr>
          </a:p>
          <a:p>
            <a:pPr lvl="0">
              <a:lnSpc>
                <a:spcPct val="120000"/>
              </a:lnSpc>
              <a:spcBef>
                <a:spcPct val="0"/>
              </a:spcBef>
              <a:spcAft>
                <a:spcPct val="20000"/>
              </a:spcAft>
            </a:pPr>
            <a:r>
              <a:rPr lang="en-US" altLang="zh-CN" sz="2400" b="1" dirty="0">
                <a:latin typeface="Times New Roman" panose="02020603050405020304" pitchFamily="18" charset="0"/>
              </a:rPr>
              <a:t>step3</a:t>
            </a:r>
            <a:r>
              <a:rPr lang="zh-CN" altLang="en-US" sz="2400" b="1" dirty="0">
                <a:latin typeface="Times New Roman" panose="02020603050405020304" pitchFamily="18" charset="0"/>
              </a:rPr>
              <a:t>：得到的</a:t>
            </a:r>
            <a:r>
              <a:rPr lang="en-US" altLang="zh-CN" sz="2000" b="1" dirty="0">
                <a:sym typeface="Symbol" panose="05050102010706020507" pitchFamily="18" charset="2"/>
              </a:rPr>
              <a:t></a:t>
            </a:r>
            <a:r>
              <a:rPr lang="zh-CN" altLang="en-US" sz="2400" b="1" dirty="0">
                <a:latin typeface="Times New Roman" panose="02020603050405020304" pitchFamily="18" charset="0"/>
              </a:rPr>
              <a:t>就是最终结果 </a:t>
            </a:r>
            <a:endParaRPr lang="zh-CN" altLang="en-US" sz="2400" b="1" dirty="0">
              <a:latin typeface="Times New Roman" panose="02020603050405020304" pitchFamily="18" charset="0"/>
            </a:endParaRPr>
          </a:p>
          <a:p>
            <a:pPr lvl="0">
              <a:lnSpc>
                <a:spcPct val="120000"/>
              </a:lnSpc>
              <a:spcBef>
                <a:spcPct val="0"/>
              </a:spcBef>
              <a:spcAft>
                <a:spcPct val="20000"/>
              </a:spcAft>
              <a:buClrTx/>
              <a:buNone/>
            </a:pPr>
            <a:endParaRPr lang="zh-CN" altLang="en-US" sz="2400" b="1" dirty="0">
              <a:solidFill>
                <a:srgbClr val="0000FF"/>
              </a:solidFill>
              <a:latin typeface="Times New Roman" panose="02020603050405020304" pitchFamily="18" charset="0"/>
            </a:endParaRPr>
          </a:p>
        </p:txBody>
      </p:sp>
      <p:sp>
        <p:nvSpPr>
          <p:cNvPr id="45061" name="灯片编号占位符 2"/>
          <p:cNvSpPr txBox="1">
            <a:spLocks noGrp="1"/>
          </p:cNvSpPr>
          <p:nvPr/>
        </p:nvSpPr>
        <p:spPr>
          <a:xfrm>
            <a:off x="7239000" y="6400800"/>
            <a:ext cx="1905000" cy="457200"/>
          </a:xfrm>
          <a:prstGeom prst="rect">
            <a:avLst/>
          </a:prstGeom>
          <a:noFill/>
          <a:ln w="9525">
            <a:noFill/>
          </a:ln>
        </p:spPr>
        <p:txBody>
          <a:bodyPr anchor="t"/>
          <a:p>
            <a:pPr algn="r" eaLnBrk="0" hangingPunct="0">
              <a:buFont typeface="Arial" panose="020B0604020202020204" pitchFamily="34" charset="0"/>
            </a:pPr>
            <a:fld id="{9A0DB2DC-4C9A-4742-B13C-FB6460FD3503}" type="slidenum">
              <a:rPr lang="zh-CN" altLang="en-US" sz="1600">
                <a:solidFill>
                  <a:srgbClr val="008000"/>
                </a:solidFill>
                <a:latin typeface="Arial" panose="020B0604020202020204" pitchFamily="34" charset="0"/>
                <a:ea typeface="宋体" panose="02010600030101010101" pitchFamily="2" charset="-122"/>
              </a:rPr>
            </a:fld>
            <a:r>
              <a:rPr lang="en-US" altLang="zh-CN" sz="1600">
                <a:solidFill>
                  <a:srgbClr val="008000"/>
                </a:solidFill>
                <a:latin typeface="Arial" panose="020B0604020202020204" pitchFamily="34" charset="0"/>
                <a:ea typeface="宋体" panose="02010600030101010101" pitchFamily="2" charset="-122"/>
              </a:rPr>
              <a:t>/120</a:t>
            </a:r>
            <a:endParaRPr lang="en-US" altLang="zh-CN" sz="1600">
              <a:solidFill>
                <a:srgbClr val="00800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ea typeface="宋体" panose="02010600030101010101" pitchFamily="2" charset="-122"/>
              </a:rPr>
              <a:t>An Introduction to Database System</a:t>
            </a:r>
            <a:endParaRPr lang="zh-CN" altLang="en-US" sz="1400" dirty="0">
              <a:solidFill>
                <a:schemeClr val="hlink"/>
              </a:solidFill>
              <a:latin typeface="Principals of Database System"/>
              <a:ea typeface="宋体" panose="02010600030101010101" pitchFamily="2" charset="-122"/>
            </a:endParaRPr>
          </a:p>
        </p:txBody>
      </p:sp>
      <p:sp>
        <p:nvSpPr>
          <p:cNvPr id="549890" name="内容占位符 325634"/>
          <p:cNvSpPr>
            <a:spLocks noGrp="1"/>
          </p:cNvSpPr>
          <p:nvPr>
            <p:ph idx="4294967295"/>
          </p:nvPr>
        </p:nvSpPr>
        <p:spPr>
          <a:xfrm>
            <a:off x="990600" y="1916113"/>
            <a:ext cx="8153400" cy="5334000"/>
          </a:xfrm>
          <a:ln/>
        </p:spPr>
        <p:txBody>
          <a:bodyPr vert="horz" wrap="square" lIns="91440" tIns="45720" rIns="91440" bIns="45720" anchor="t"/>
          <a:p>
            <a:r>
              <a:rPr lang="en-US" altLang="zh-CN" sz="2400" b="1" dirty="0">
                <a:latin typeface="Times New Roman" panose="02020603050405020304" pitchFamily="18" charset="0"/>
              </a:rPr>
              <a:t>R(U,F),U={S#,C,P,G,SN,Z},F={S#→Z,(P,C,SN)→Z,Z→P,Z→C, (S#,C) → G}</a:t>
            </a:r>
            <a:r>
              <a:rPr lang="zh-CN" altLang="en-US" sz="2400" b="1" dirty="0">
                <a:latin typeface="Times New Roman" panose="02020603050405020304" pitchFamily="18" charset="0"/>
              </a:rPr>
              <a:t>，转换成</a:t>
            </a:r>
            <a:r>
              <a:rPr lang="en-US" altLang="zh-CN" sz="2400" b="1" dirty="0">
                <a:latin typeface="Times New Roman" panose="02020603050405020304" pitchFamily="18" charset="0"/>
              </a:rPr>
              <a:t>3NF</a:t>
            </a:r>
            <a:r>
              <a:rPr lang="zh-CN" altLang="en-US" sz="2400" b="1" dirty="0">
                <a:latin typeface="Times New Roman" panose="02020603050405020304" pitchFamily="18" charset="0"/>
              </a:rPr>
              <a:t>既无损联接又保持函数依赖的</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a:t>
            </a:r>
            <a:endParaRPr lang="zh-CN" altLang="en-US" sz="2400" b="1" dirty="0">
              <a:latin typeface="Times New Roman" panose="02020603050405020304" pitchFamily="18" charset="0"/>
            </a:endParaRPr>
          </a:p>
          <a:p>
            <a:r>
              <a:rPr lang="zh-CN" altLang="en-US" sz="2800" b="1" dirty="0">
                <a:latin typeface="Times New Roman" panose="02020603050405020304" pitchFamily="18" charset="0"/>
              </a:rPr>
              <a:t> 解：</a:t>
            </a:r>
            <a:endParaRPr lang="zh-CN" altLang="en-US" sz="2800" b="1" dirty="0">
              <a:latin typeface="Times New Roman" panose="02020603050405020304" pitchFamily="18" charset="0"/>
            </a:endParaRPr>
          </a:p>
          <a:p>
            <a:pPr lvl="1"/>
            <a:r>
              <a:rPr lang="zh-CN" altLang="en-US" sz="2400" b="1" dirty="0">
                <a:latin typeface="Times New Roman" panose="02020603050405020304" pitchFamily="18" charset="0"/>
              </a:rPr>
              <a:t>第一步</a:t>
            </a:r>
            <a:r>
              <a:rPr lang="en-US" altLang="zh-CN" sz="2400" b="1">
                <a:latin typeface="Times New Roman" panose="02020603050405020304" pitchFamily="18" charset="0"/>
              </a:rPr>
              <a:t>:</a:t>
            </a:r>
            <a:endParaRPr lang="en-US" altLang="zh-CN" sz="2400" b="1">
              <a:latin typeface="Times New Roman" panose="02020603050405020304" pitchFamily="18" charset="0"/>
            </a:endParaRPr>
          </a:p>
          <a:p>
            <a:pPr lvl="2"/>
            <a:r>
              <a:rPr lang="zh-CN" altLang="en-US" sz="2000" b="1" dirty="0">
                <a:latin typeface="Times New Roman" panose="02020603050405020304" pitchFamily="18" charset="0"/>
              </a:rPr>
              <a:t>使用算法</a:t>
            </a:r>
            <a:r>
              <a:rPr lang="en-US" altLang="zh-CN" sz="2000" b="1" dirty="0">
                <a:latin typeface="Times New Roman" panose="02020603050405020304" pitchFamily="18" charset="0"/>
              </a:rPr>
              <a:t>6.4</a:t>
            </a:r>
            <a:r>
              <a:rPr lang="zh-CN" altLang="en-US" sz="2000" b="1" dirty="0">
                <a:latin typeface="Times New Roman" panose="02020603050405020304" pitchFamily="18" charset="0"/>
              </a:rPr>
              <a:t>将</a:t>
            </a:r>
            <a:r>
              <a:rPr lang="en-US" altLang="zh-CN" sz="2000" b="1" dirty="0">
                <a:latin typeface="Times New Roman" panose="02020603050405020304" pitchFamily="18" charset="0"/>
              </a:rPr>
              <a:t>R</a:t>
            </a:r>
            <a:r>
              <a:rPr lang="zh-CN" altLang="en-US" sz="2000" b="1" dirty="0">
                <a:latin typeface="Times New Roman" panose="02020603050405020304" pitchFamily="18" charset="0"/>
              </a:rPr>
              <a:t>转换成满足</a:t>
            </a:r>
            <a:r>
              <a:rPr lang="en-US" altLang="zh-CN" sz="2000" b="1" dirty="0">
                <a:latin typeface="Times New Roman" panose="02020603050405020304" pitchFamily="18" charset="0"/>
              </a:rPr>
              <a:t>3NF</a:t>
            </a:r>
            <a:r>
              <a:rPr lang="zh-CN" altLang="en-US" sz="2000" b="1" dirty="0">
                <a:latin typeface="Times New Roman" panose="02020603050405020304" pitchFamily="18" charset="0"/>
              </a:rPr>
              <a:t>保持函数依赖的分解</a:t>
            </a:r>
            <a:r>
              <a:rPr lang="en-US" altLang="zh-CN" sz="2000" b="1" dirty="0">
                <a:latin typeface="Times New Roman" panose="02020603050405020304" pitchFamily="18" charset="0"/>
              </a:rPr>
              <a:t>q</a:t>
            </a:r>
            <a:r>
              <a:rPr lang="zh-CN" altLang="en-US" sz="2000" b="1" dirty="0">
                <a:latin typeface="Times New Roman" panose="02020603050405020304" pitchFamily="18" charset="0"/>
              </a:rPr>
              <a:t>：</a:t>
            </a:r>
            <a:endParaRPr lang="zh-CN" altLang="en-US" sz="2000" b="1" dirty="0">
              <a:latin typeface="Times New Roman" panose="02020603050405020304" pitchFamily="18" charset="0"/>
            </a:endParaRPr>
          </a:p>
          <a:p>
            <a:pPr lvl="2"/>
            <a:r>
              <a:rPr lang="en-US" altLang="zh-CN" sz="2000" b="1">
                <a:latin typeface="Times New Roman" panose="02020603050405020304" pitchFamily="18" charset="0"/>
              </a:rPr>
              <a:t>q={R1(S#,Z),R2(P,C,SN,Z), R3(Z,P,C),R4(S#,C,G)}</a:t>
            </a:r>
            <a:endParaRPr lang="en-US" altLang="zh-CN" sz="2000" b="1">
              <a:latin typeface="Times New Roman" panose="02020603050405020304" pitchFamily="18" charset="0"/>
            </a:endParaRPr>
          </a:p>
          <a:p>
            <a:pPr lvl="1"/>
            <a:r>
              <a:rPr lang="zh-CN" altLang="en-US" sz="2400" b="1" dirty="0">
                <a:latin typeface="Times New Roman" panose="02020603050405020304" pitchFamily="18" charset="0"/>
              </a:rPr>
              <a:t>第二步</a:t>
            </a:r>
            <a:r>
              <a:rPr lang="en-US" altLang="zh-CN" sz="2400" b="1">
                <a:latin typeface="Times New Roman" panose="02020603050405020304" pitchFamily="18" charset="0"/>
              </a:rPr>
              <a:t>:</a:t>
            </a:r>
            <a:endParaRPr lang="en-US" altLang="zh-CN" sz="2400" b="1">
              <a:latin typeface="Times New Roman" panose="02020603050405020304" pitchFamily="18" charset="0"/>
            </a:endParaRPr>
          </a:p>
          <a:p>
            <a:pPr lvl="2"/>
            <a:r>
              <a:rPr lang="en-US" altLang="zh-CN" sz="2000" b="1" dirty="0">
                <a:latin typeface="Times New Roman" panose="02020603050405020304" pitchFamily="18" charset="0"/>
              </a:rPr>
              <a:t>R</a:t>
            </a:r>
            <a:r>
              <a:rPr lang="zh-CN" altLang="en-US" sz="2000" b="1" dirty="0">
                <a:latin typeface="Times New Roman" panose="02020603050405020304" pitchFamily="18" charset="0"/>
              </a:rPr>
              <a:t>的码为</a:t>
            </a:r>
            <a:r>
              <a:rPr lang="en-US" altLang="zh-CN" sz="2000" b="1">
                <a:latin typeface="Times New Roman" panose="02020603050405020304" pitchFamily="18" charset="0"/>
              </a:rPr>
              <a:t>: (S#,SN),…, R5(S#,SN)</a:t>
            </a:r>
            <a:endParaRPr lang="en-US" altLang="zh-CN" sz="2000" b="1">
              <a:latin typeface="Times New Roman" panose="02020603050405020304" pitchFamily="18" charset="0"/>
            </a:endParaRPr>
          </a:p>
          <a:p>
            <a:pPr lvl="1"/>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即为最终结果</a:t>
            </a:r>
            <a:endParaRPr lang="zh-CN" altLang="en-US" sz="2400" b="1" dirty="0">
              <a:latin typeface="Times New Roman" panose="02020603050405020304" pitchFamily="18" charset="0"/>
            </a:endParaRPr>
          </a:p>
        </p:txBody>
      </p:sp>
      <p:sp>
        <p:nvSpPr>
          <p:cNvPr id="46083" name="标题 325635"/>
          <p:cNvSpPr>
            <a:spLocks noGrp="1"/>
          </p:cNvSpPr>
          <p:nvPr>
            <p:ph type="title"/>
          </p:nvPr>
        </p:nvSpPr>
        <p:spPr>
          <a:xfrm>
            <a:off x="1116013" y="620713"/>
            <a:ext cx="7793037" cy="1143000"/>
          </a:xfrm>
          <a:ln/>
        </p:spPr>
        <p:txBody>
          <a:bodyPr vert="horz" wrap="square" lIns="91440" tIns="45720" rIns="91440" bIns="45720" anchor="ctr"/>
          <a:p>
            <a:r>
              <a:rPr lang="en-US" altLang="zh-CN" b="0" dirty="0"/>
              <a:t>6.6 </a:t>
            </a:r>
            <a:r>
              <a:rPr lang="zh-CN" altLang="en-US" b="0" dirty="0"/>
              <a:t>模式分解</a:t>
            </a:r>
            <a:endParaRPr lang="zh-CN" altLang="en-US" b="0" dirty="0"/>
          </a:p>
        </p:txBody>
      </p:sp>
      <p:sp>
        <p:nvSpPr>
          <p:cNvPr id="46084" name="灯片编号占位符 2"/>
          <p:cNvSpPr txBox="1">
            <a:spLocks noGrp="1"/>
          </p:cNvSpPr>
          <p:nvPr/>
        </p:nvSpPr>
        <p:spPr>
          <a:xfrm>
            <a:off x="7239000" y="6400800"/>
            <a:ext cx="1905000" cy="457200"/>
          </a:xfrm>
          <a:prstGeom prst="rect">
            <a:avLst/>
          </a:prstGeom>
          <a:noFill/>
          <a:ln w="9525">
            <a:noFill/>
          </a:ln>
        </p:spPr>
        <p:txBody>
          <a:bodyPr anchor="t"/>
          <a:p>
            <a:pPr algn="r" eaLnBrk="0" hangingPunct="0">
              <a:buFont typeface="Arial" panose="020B0604020202020204" pitchFamily="34" charset="0"/>
            </a:pPr>
            <a:fld id="{9A0DB2DC-4C9A-4742-B13C-FB6460FD3503}" type="slidenum">
              <a:rPr lang="zh-CN" altLang="en-US" sz="1600">
                <a:solidFill>
                  <a:srgbClr val="008000"/>
                </a:solidFill>
                <a:latin typeface="Arial" panose="020B0604020202020204" pitchFamily="34" charset="0"/>
                <a:ea typeface="宋体" panose="02010600030101010101" pitchFamily="2" charset="-122"/>
              </a:rPr>
            </a:fld>
            <a:r>
              <a:rPr lang="en-US" altLang="zh-CN" sz="1600">
                <a:solidFill>
                  <a:srgbClr val="008000"/>
                </a:solidFill>
                <a:latin typeface="Arial" panose="020B0604020202020204" pitchFamily="34" charset="0"/>
                <a:ea typeface="宋体" panose="02010600030101010101" pitchFamily="2" charset="-122"/>
              </a:rPr>
              <a:t>/120</a:t>
            </a:r>
            <a:endParaRPr lang="en-US" altLang="zh-CN" sz="1600">
              <a:solidFill>
                <a:srgbClr val="008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9890">
                                            <p:txEl>
                                              <p:charRg st="91" end="96"/>
                                            </p:txEl>
                                          </p:spTgt>
                                        </p:tgtEl>
                                        <p:attrNameLst>
                                          <p:attrName>style.visibility</p:attrName>
                                        </p:attrNameLst>
                                      </p:cBhvr>
                                      <p:to>
                                        <p:strVal val="visible"/>
                                      </p:to>
                                    </p:set>
                                    <p:animEffect transition="in" filter="blinds(horizontal)">
                                      <p:cBhvr>
                                        <p:cTn id="7" dur="2000"/>
                                        <p:tgtEl>
                                          <p:spTgt spid="549890">
                                            <p:txEl>
                                              <p:charRg st="91" end="9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9890">
                                            <p:txEl>
                                              <p:charRg st="96" end="125"/>
                                            </p:txEl>
                                          </p:spTgt>
                                        </p:tgtEl>
                                        <p:attrNameLst>
                                          <p:attrName>style.visibility</p:attrName>
                                        </p:attrNameLst>
                                      </p:cBhvr>
                                      <p:to>
                                        <p:strVal val="visible"/>
                                      </p:to>
                                    </p:set>
                                    <p:animEffect transition="in" filter="blinds(horizontal)">
                                      <p:cBhvr>
                                        <p:cTn id="12" dur="2000"/>
                                        <p:tgtEl>
                                          <p:spTgt spid="549890">
                                            <p:txEl>
                                              <p:charRg st="96" end="12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49890">
                                            <p:txEl>
                                              <p:charRg st="125" end="173"/>
                                            </p:txEl>
                                          </p:spTgt>
                                        </p:tgtEl>
                                        <p:attrNameLst>
                                          <p:attrName>style.visibility</p:attrName>
                                        </p:attrNameLst>
                                      </p:cBhvr>
                                      <p:to>
                                        <p:strVal val="visible"/>
                                      </p:to>
                                    </p:set>
                                    <p:animEffect transition="in" filter="blinds(horizontal)">
                                      <p:cBhvr>
                                        <p:cTn id="15" dur="2000"/>
                                        <p:tgtEl>
                                          <p:spTgt spid="549890">
                                            <p:txEl>
                                              <p:charRg st="125" end="17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49890">
                                            <p:txEl>
                                              <p:charRg st="173" end="178"/>
                                            </p:txEl>
                                          </p:spTgt>
                                        </p:tgtEl>
                                        <p:attrNameLst>
                                          <p:attrName>style.visibility</p:attrName>
                                        </p:attrNameLst>
                                      </p:cBhvr>
                                      <p:to>
                                        <p:strVal val="visible"/>
                                      </p:to>
                                    </p:set>
                                    <p:animEffect transition="in" filter="blinds(horizontal)">
                                      <p:cBhvr>
                                        <p:cTn id="20" dur="500"/>
                                        <p:tgtEl>
                                          <p:spTgt spid="549890">
                                            <p:txEl>
                                              <p:charRg st="173" end="17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49890">
                                            <p:txEl>
                                              <p:charRg st="178" end="205"/>
                                            </p:txEl>
                                          </p:spTgt>
                                        </p:tgtEl>
                                        <p:attrNameLst>
                                          <p:attrName>style.visibility</p:attrName>
                                        </p:attrNameLst>
                                      </p:cBhvr>
                                      <p:to>
                                        <p:strVal val="visible"/>
                                      </p:to>
                                    </p:set>
                                    <p:animEffect transition="in" filter="blinds(horizontal)">
                                      <p:cBhvr>
                                        <p:cTn id="25" dur="500"/>
                                        <p:tgtEl>
                                          <p:spTgt spid="549890">
                                            <p:txEl>
                                              <p:charRg st="178" end="20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49890">
                                            <p:txEl>
                                              <p:charRg st="205" end="217"/>
                                            </p:txEl>
                                          </p:spTgt>
                                        </p:tgtEl>
                                        <p:attrNameLst>
                                          <p:attrName>style.visibility</p:attrName>
                                        </p:attrNameLst>
                                      </p:cBhvr>
                                      <p:to>
                                        <p:strVal val="visible"/>
                                      </p:to>
                                    </p:set>
                                    <p:animEffect transition="in" filter="blinds(horizontal)">
                                      <p:cBhvr>
                                        <p:cTn id="30" dur="500"/>
                                        <p:tgtEl>
                                          <p:spTgt spid="549890">
                                            <p:txEl>
                                              <p:charRg st="205" end="2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47106" name="标题 533505"/>
          <p:cNvSpPr>
            <a:spLocks noGrp="1"/>
          </p:cNvSpPr>
          <p:nvPr>
            <p:ph type="title"/>
          </p:nvPr>
        </p:nvSpPr>
        <p:spPr>
          <a:ln/>
        </p:spPr>
        <p:txBody>
          <a:bodyPr anchor="b"/>
          <a:p>
            <a:r>
              <a:rPr lang="zh-CN" altLang="en-US" sz="4000" dirty="0"/>
              <a:t>分解算法</a:t>
            </a:r>
            <a:endParaRPr lang="zh-CN" altLang="en-US" sz="4000"/>
          </a:p>
        </p:txBody>
      </p:sp>
      <p:sp>
        <p:nvSpPr>
          <p:cNvPr id="47107" name="文本占位符 533506"/>
          <p:cNvSpPr>
            <a:spLocks noGrp="1"/>
          </p:cNvSpPr>
          <p:nvPr>
            <p:ph idx="1"/>
          </p:nvPr>
        </p:nvSpPr>
        <p:spPr>
          <a:xfrm>
            <a:off x="762000" y="1905000"/>
            <a:ext cx="7772400" cy="4114800"/>
          </a:xfrm>
          <a:ln/>
        </p:spPr>
        <p:txBody>
          <a:bodyPr anchor="t"/>
          <a:p>
            <a:pPr>
              <a:buNone/>
            </a:pPr>
            <a:r>
              <a:rPr lang="zh-CN" altLang="en-US" sz="2800" dirty="0">
                <a:solidFill>
                  <a:schemeClr val="hlink"/>
                </a:solidFill>
              </a:rPr>
              <a:t>结论：</a:t>
            </a:r>
            <a:endParaRPr lang="zh-CN" altLang="en-US" sz="2800" dirty="0">
              <a:solidFill>
                <a:schemeClr val="hlink"/>
              </a:solidFill>
            </a:endParaRPr>
          </a:p>
          <a:p>
            <a:pPr>
              <a:lnSpc>
                <a:spcPct val="110000"/>
              </a:lnSpc>
            </a:pPr>
            <a:r>
              <a:rPr lang="zh-CN" altLang="en-US" sz="2800" dirty="0"/>
              <a:t>若要求分解具有无损连接性，那么模式分解一定能够达到</a:t>
            </a:r>
            <a:r>
              <a:rPr lang="en-US" altLang="zh-CN" sz="2800"/>
              <a:t>4NF</a:t>
            </a:r>
            <a:r>
              <a:rPr lang="zh-CN" altLang="en-US" sz="2800"/>
              <a:t>。</a:t>
            </a:r>
            <a:endParaRPr lang="zh-CN" altLang="en-US" sz="2800"/>
          </a:p>
          <a:p>
            <a:pPr>
              <a:lnSpc>
                <a:spcPct val="110000"/>
              </a:lnSpc>
            </a:pPr>
            <a:r>
              <a:rPr lang="zh-CN" altLang="en-US" sz="2800" dirty="0"/>
              <a:t>若要求分解保持函数依赖，那么模式分解一定能够达到</a:t>
            </a:r>
            <a:r>
              <a:rPr lang="en-US" altLang="zh-CN" sz="2800" dirty="0"/>
              <a:t>3NF</a:t>
            </a:r>
            <a:r>
              <a:rPr lang="zh-CN" altLang="en-US" sz="2800" dirty="0"/>
              <a:t>，但不一定能够达到</a:t>
            </a:r>
            <a:r>
              <a:rPr lang="en-US" altLang="zh-CN" sz="2800"/>
              <a:t>BCNF</a:t>
            </a:r>
            <a:r>
              <a:rPr lang="zh-CN" altLang="en-US" sz="2800"/>
              <a:t>。</a:t>
            </a:r>
            <a:endParaRPr lang="zh-CN" altLang="en-US" sz="2800"/>
          </a:p>
          <a:p>
            <a:pPr>
              <a:lnSpc>
                <a:spcPct val="110000"/>
              </a:lnSpc>
            </a:pPr>
            <a:r>
              <a:rPr lang="zh-CN" altLang="en-US" sz="2800" dirty="0"/>
              <a:t>若要求分解既具有无损连接性，又保持函数依赖，则</a:t>
            </a:r>
            <a:r>
              <a:rPr lang="zh-CN" altLang="en-US" sz="2800" dirty="0">
                <a:solidFill>
                  <a:srgbClr val="FF0000"/>
                </a:solidFill>
              </a:rPr>
              <a:t>模式分解一定能够达到</a:t>
            </a:r>
            <a:r>
              <a:rPr lang="en-US" altLang="zh-CN" sz="2800" dirty="0">
                <a:solidFill>
                  <a:srgbClr val="FF0000"/>
                </a:solidFill>
              </a:rPr>
              <a:t>3NF</a:t>
            </a:r>
            <a:r>
              <a:rPr lang="zh-CN" altLang="en-US" sz="2800" dirty="0">
                <a:solidFill>
                  <a:srgbClr val="FF0000"/>
                </a:solidFill>
              </a:rPr>
              <a:t>，但不一定能够达到</a:t>
            </a:r>
            <a:r>
              <a:rPr lang="en-US" altLang="zh-CN" sz="2800">
                <a:solidFill>
                  <a:srgbClr val="FF0000"/>
                </a:solidFill>
              </a:rPr>
              <a:t>BCNF</a:t>
            </a:r>
            <a:r>
              <a:rPr lang="zh-CN" altLang="en-US" sz="2800"/>
              <a:t>。</a:t>
            </a:r>
            <a:endParaRPr lang="zh-CN" altLang="en-US"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48130" name="标题 534529"/>
          <p:cNvSpPr>
            <a:spLocks noGrp="1"/>
          </p:cNvSpPr>
          <p:nvPr>
            <p:ph type="title"/>
          </p:nvPr>
        </p:nvSpPr>
        <p:spPr>
          <a:ln/>
        </p:spPr>
        <p:txBody>
          <a:bodyPr anchor="b"/>
          <a:p>
            <a:r>
              <a:rPr lang="zh-CN" altLang="en-US" dirty="0"/>
              <a:t>泛关系假设</a:t>
            </a:r>
            <a:endParaRPr lang="zh-CN" altLang="en-US"/>
          </a:p>
        </p:txBody>
      </p:sp>
      <p:sp>
        <p:nvSpPr>
          <p:cNvPr id="48131" name="文本占位符 534530"/>
          <p:cNvSpPr>
            <a:spLocks noGrp="1"/>
          </p:cNvSpPr>
          <p:nvPr>
            <p:ph idx="1"/>
          </p:nvPr>
        </p:nvSpPr>
        <p:spPr>
          <a:xfrm>
            <a:off x="762000" y="1981200"/>
            <a:ext cx="7772400" cy="4114800"/>
          </a:xfrm>
          <a:ln/>
        </p:spPr>
        <p:txBody>
          <a:bodyPr anchor="t"/>
          <a:p>
            <a:pPr>
              <a:lnSpc>
                <a:spcPct val="90000"/>
              </a:lnSpc>
            </a:pPr>
            <a:r>
              <a:rPr lang="en-US" altLang="zh-CN" dirty="0"/>
              <a:t>   “</a:t>
            </a:r>
            <a:r>
              <a:rPr lang="zh-CN" altLang="en-US" dirty="0"/>
              <a:t>假设已知一个模式</a:t>
            </a:r>
            <a:r>
              <a:rPr lang="en-US" altLang="zh-CN" dirty="0"/>
              <a:t>Sφ</a:t>
            </a:r>
            <a:r>
              <a:rPr lang="zh-CN" altLang="en-US" dirty="0"/>
              <a:t>，它仅由单个关系模式组成，问题是要设计一个模式</a:t>
            </a:r>
            <a:r>
              <a:rPr lang="en-US" altLang="zh-CN" dirty="0"/>
              <a:t>SD</a:t>
            </a:r>
            <a:r>
              <a:rPr lang="zh-CN" altLang="en-US" dirty="0"/>
              <a:t>，它与</a:t>
            </a:r>
            <a:r>
              <a:rPr lang="en-US" altLang="zh-CN" dirty="0"/>
              <a:t>Sφ‘</a:t>
            </a:r>
            <a:r>
              <a:rPr lang="zh-CN" altLang="en-US" dirty="0"/>
              <a:t>等价’，但在某些方面更好一些”</a:t>
            </a:r>
            <a:endParaRPr lang="zh-CN" altLang="en-US" dirty="0"/>
          </a:p>
          <a:p>
            <a:pPr>
              <a:lnSpc>
                <a:spcPct val="90000"/>
              </a:lnSpc>
            </a:pPr>
            <a:r>
              <a:rPr lang="zh-CN" altLang="en-US" sz="3600" dirty="0"/>
              <a:t>从一个关系模式出发，而不是从一组关系模式出发实行分解</a:t>
            </a:r>
            <a:endParaRPr lang="zh-CN" altLang="en-US" sz="3600" dirty="0"/>
          </a:p>
          <a:p>
            <a:pPr>
              <a:lnSpc>
                <a:spcPct val="90000"/>
              </a:lnSpc>
            </a:pPr>
            <a:r>
              <a:rPr lang="zh-CN" altLang="en-US" sz="3600" dirty="0"/>
              <a:t>“等价”的定义也是一组关系模式与一个关系模式的“等价”</a:t>
            </a:r>
            <a:endParaRPr lang="zh-CN" altLang="en-US" sz="3600" dirty="0"/>
          </a:p>
          <a:p>
            <a:pPr>
              <a:lnSpc>
                <a:spcPct val="90000"/>
              </a:lnSpc>
            </a:pP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49154" name="标题 535553"/>
          <p:cNvSpPr>
            <a:spLocks noGrp="1"/>
          </p:cNvSpPr>
          <p:nvPr>
            <p:ph type="title"/>
          </p:nvPr>
        </p:nvSpPr>
        <p:spPr>
          <a:ln/>
        </p:spPr>
        <p:txBody>
          <a:bodyPr anchor="b"/>
          <a:p>
            <a:r>
              <a:rPr lang="zh-CN" altLang="en-US" dirty="0"/>
              <a:t>小结</a:t>
            </a:r>
            <a:r>
              <a:rPr lang="en-US" altLang="zh-CN"/>
              <a:t>(</a:t>
            </a:r>
            <a:r>
              <a:rPr lang="zh-CN" altLang="en-US"/>
              <a:t>续</a:t>
            </a:r>
            <a:r>
              <a:rPr lang="en-US" altLang="zh-CN"/>
              <a:t>)</a:t>
            </a:r>
            <a:endParaRPr lang="en-US" altLang="zh-CN"/>
          </a:p>
        </p:txBody>
      </p:sp>
      <p:sp>
        <p:nvSpPr>
          <p:cNvPr id="49155" name="文本占位符 535554"/>
          <p:cNvSpPr>
            <a:spLocks noGrp="1"/>
          </p:cNvSpPr>
          <p:nvPr>
            <p:ph idx="1"/>
          </p:nvPr>
        </p:nvSpPr>
        <p:spPr>
          <a:ln/>
        </p:spPr>
        <p:txBody>
          <a:bodyPr anchor="t"/>
          <a:p>
            <a:pPr algn="just"/>
            <a:r>
              <a:rPr lang="zh-CN" altLang="en-US" dirty="0"/>
              <a:t>规范化理论为数据库设计提供了理论的指南和工具</a:t>
            </a:r>
            <a:endParaRPr lang="zh-CN" altLang="en-US" dirty="0"/>
          </a:p>
          <a:p>
            <a:pPr lvl="1" algn="just"/>
            <a:r>
              <a:rPr lang="zh-CN" altLang="en-US" dirty="0"/>
              <a:t>也仅仅是指南和工具</a:t>
            </a:r>
            <a:endParaRPr lang="zh-CN" altLang="en-US" dirty="0"/>
          </a:p>
          <a:p>
            <a:pPr algn="just"/>
            <a:endParaRPr lang="zh-CN" altLang="en-US" sz="2800" dirty="0"/>
          </a:p>
          <a:p>
            <a:pPr algn="just"/>
            <a:r>
              <a:rPr lang="zh-CN" altLang="en-US" dirty="0"/>
              <a:t>并不是规范化程度越高，模式就越好</a:t>
            </a:r>
            <a:endParaRPr lang="zh-CN" altLang="en-US" dirty="0"/>
          </a:p>
          <a:p>
            <a:pPr lvl="1" algn="just"/>
            <a:r>
              <a:rPr lang="zh-CN" altLang="en-US" dirty="0"/>
              <a:t>必须结合应用环境和现实世界的具体情况合理地选择数据库模式</a:t>
            </a:r>
            <a:endParaRPr lang="zh-CN" altLang="en-US" dirty="0"/>
          </a:p>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50178" name="标题 536577"/>
          <p:cNvSpPr>
            <a:spLocks noGrp="1"/>
          </p:cNvSpPr>
          <p:nvPr>
            <p:ph type="title" sz="quarter"/>
          </p:nvPr>
        </p:nvSpPr>
        <p:spPr>
          <a:ln/>
        </p:spPr>
        <p:txBody>
          <a:bodyPr anchor="b"/>
          <a:p>
            <a:r>
              <a:rPr lang="en-US" altLang="zh-CN" b="0" dirty="0"/>
              <a:t>       </a:t>
            </a:r>
            <a:r>
              <a:rPr lang="zh-CN" altLang="en-US" i="1" dirty="0">
                <a:solidFill>
                  <a:schemeClr val="folHlink"/>
                </a:solidFill>
                <a:ea typeface="楷体_GB2312" pitchFamily="49" charset="-122"/>
              </a:rPr>
              <a:t>下课了。。。</a:t>
            </a:r>
            <a:endParaRPr lang="zh-CN" altLang="en-US" i="1" dirty="0">
              <a:solidFill>
                <a:schemeClr val="folHlink"/>
              </a:solidFill>
              <a:ea typeface="楷体_GB2312" pitchFamily="49" charset="-122"/>
            </a:endParaRPr>
          </a:p>
        </p:txBody>
      </p:sp>
      <p:graphicFrame>
        <p:nvGraphicFramePr>
          <p:cNvPr id="50179" name="内容占位符 536582"/>
          <p:cNvGraphicFramePr>
            <a:graphicFrameLocks noGrp="1"/>
          </p:cNvGraphicFramePr>
          <p:nvPr>
            <p:ph sz="quarter" idx="1"/>
          </p:nvPr>
        </p:nvGraphicFramePr>
        <p:xfrm>
          <a:off x="2170113" y="2017713"/>
          <a:ext cx="1835150" cy="1981200"/>
        </p:xfrm>
        <a:graphic>
          <a:graphicData uri="http://schemas.openxmlformats.org/presentationml/2006/ole">
            <mc:AlternateContent xmlns:mc="http://schemas.openxmlformats.org/markup-compatibility/2006">
              <mc:Choice xmlns:v="urn:schemas-microsoft-com:vml" Requires="v">
                <p:oleObj spid="_x0000_s3076" name="" r:id="rId1" imgW="5022850" imgH="5423535" progId="MSGraph.Chart.8">
                  <p:embed/>
                </p:oleObj>
              </mc:Choice>
              <mc:Fallback>
                <p:oleObj name="" r:id="rId1" imgW="5022850" imgH="5423535" progId="MSGraph.Chart.8">
                  <p:embed/>
                  <p:pic>
                    <p:nvPicPr>
                      <p:cNvPr id="0" name="图片 3075"/>
                      <p:cNvPicPr/>
                      <p:nvPr/>
                    </p:nvPicPr>
                    <p:blipFill>
                      <a:blip r:embed="rId2"/>
                      <a:stretch>
                        <a:fillRect/>
                      </a:stretch>
                    </p:blipFill>
                    <p:spPr>
                      <a:xfrm>
                        <a:off x="2170113" y="2017713"/>
                        <a:ext cx="1835150" cy="1981200"/>
                      </a:xfrm>
                      <a:prstGeom prst="rect">
                        <a:avLst/>
                      </a:prstGeom>
                      <a:noFill/>
                      <a:ln w="38100">
                        <a:miter/>
                      </a:ln>
                    </p:spPr>
                  </p:pic>
                </p:oleObj>
              </mc:Fallback>
            </mc:AlternateContent>
          </a:graphicData>
        </a:graphic>
      </p:graphicFrame>
      <p:sp>
        <p:nvSpPr>
          <p:cNvPr id="536581" name="矩形 536580"/>
          <p:cNvSpPr/>
          <p:nvPr/>
        </p:nvSpPr>
        <p:spPr>
          <a:xfrm>
            <a:off x="6543675" y="3276600"/>
            <a:ext cx="558800" cy="1121410"/>
          </a:xfrm>
          <a:prstGeom prst="rect">
            <a:avLst/>
          </a:prstGeom>
        </p:spPr>
        <p:txBody>
          <a:bodyPr wrap="none" fromWordArt="1">
            <a:prstTxWarp prst="textPlain">
              <a:avLst>
                <a:gd name="adj" fmla="val 50000"/>
              </a:avLst>
            </a:prstTxWarp>
            <a:normAutofit lnSpcReduction="10000"/>
          </a:bodyPr>
          <a:p>
            <a:pPr algn="ctr" fontAlgn="base"/>
            <a:r>
              <a:rPr lang="zh-CN" altLang="en-US" sz="3600" b="1" strike="noStrike" noProof="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楷体_GB2312" charset="0"/>
                <a:ea typeface="楷体_GB2312" charset="0"/>
                <a:cs typeface="+mn-cs"/>
              </a:rPr>
              <a:t>研</a:t>
            </a:r>
            <a:endParaRPr lang="zh-CN" altLang="en-US" sz="3600" b="1" strike="noStrike" noProof="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楷体_GB2312" charset="0"/>
              <a:ea typeface="楷体_GB2312" charset="0"/>
            </a:endParaRPr>
          </a:p>
          <a:p>
            <a:pPr algn="ctr" fontAlgn="base"/>
            <a:r>
              <a:rPr lang="zh-CN" altLang="en-US" sz="3600" b="1" strike="noStrike" noProof="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楷体_GB2312" charset="0"/>
                <a:ea typeface="楷体_GB2312" charset="0"/>
                <a:cs typeface="+mn-cs"/>
              </a:rPr>
              <a:t>究</a:t>
            </a:r>
            <a:endParaRPr lang="zh-CN" altLang="en-US" sz="3600" b="1" strike="noStrike" noProof="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楷体_GB2312" charset="0"/>
              <a:ea typeface="楷体_GB2312" charset="0"/>
            </a:endParaRPr>
          </a:p>
        </p:txBody>
      </p:sp>
      <p:pic>
        <p:nvPicPr>
          <p:cNvPr id="50183" name="内容占位符 536587" descr="j0292020"/>
          <p:cNvPicPr>
            <a:picLocks noGrp="1" noChangeAspect="1"/>
          </p:cNvPicPr>
          <p:nvPr>
            <p:ph sz="quarter" idx="3"/>
          </p:nvPr>
        </p:nvPicPr>
        <p:blipFill>
          <a:blip r:embed="rId3"/>
          <a:stretch>
            <a:fillRect/>
          </a:stretch>
        </p:blipFill>
        <p:spPr>
          <a:xfrm>
            <a:off x="1894840" y="2277745"/>
            <a:ext cx="3896360" cy="3888105"/>
          </a:xfr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17410" name="标题 513025"/>
          <p:cNvSpPr>
            <a:spLocks noGrp="1"/>
          </p:cNvSpPr>
          <p:nvPr>
            <p:ph type="title"/>
          </p:nvPr>
        </p:nvSpPr>
        <p:spPr>
          <a:ln/>
        </p:spPr>
        <p:txBody>
          <a:bodyPr anchor="b"/>
          <a:p>
            <a:r>
              <a:rPr lang="zh-CN" altLang="en-US" sz="2000" dirty="0"/>
              <a:t>关系模式分解的标准</a:t>
            </a:r>
            <a:endParaRPr lang="zh-CN" altLang="en-US"/>
          </a:p>
        </p:txBody>
      </p:sp>
      <p:sp>
        <p:nvSpPr>
          <p:cNvPr id="17411" name="文本占位符 513026"/>
          <p:cNvSpPr>
            <a:spLocks noGrp="1"/>
          </p:cNvSpPr>
          <p:nvPr>
            <p:ph idx="1"/>
          </p:nvPr>
        </p:nvSpPr>
        <p:spPr>
          <a:ln/>
        </p:spPr>
        <p:txBody>
          <a:bodyPr anchor="t"/>
          <a:p>
            <a:pPr>
              <a:lnSpc>
                <a:spcPct val="90000"/>
              </a:lnSpc>
              <a:buNone/>
            </a:pPr>
            <a:r>
              <a:rPr lang="zh-CN" altLang="en-US" sz="2800" dirty="0">
                <a:solidFill>
                  <a:schemeClr val="hlink"/>
                </a:solidFill>
              </a:rPr>
              <a:t>三种模式分解的等价定义</a:t>
            </a:r>
            <a:endParaRPr lang="zh-CN" altLang="en-US" sz="2800" dirty="0">
              <a:solidFill>
                <a:schemeClr val="hlink"/>
              </a:solidFill>
            </a:endParaRPr>
          </a:p>
          <a:p>
            <a:pPr>
              <a:lnSpc>
                <a:spcPct val="90000"/>
              </a:lnSpc>
              <a:buNone/>
            </a:pPr>
            <a:endParaRPr lang="zh-CN" altLang="en-US" sz="2800">
              <a:solidFill>
                <a:schemeClr val="hlink"/>
              </a:solidFill>
            </a:endParaRPr>
          </a:p>
          <a:p>
            <a:pPr>
              <a:lnSpc>
                <a:spcPct val="90000"/>
              </a:lnSpc>
              <a:buNone/>
            </a:pPr>
            <a:r>
              <a:rPr lang="en-US" altLang="zh-CN" sz="2800" dirty="0"/>
              <a:t>⒈ </a:t>
            </a:r>
            <a:r>
              <a:rPr lang="zh-CN" altLang="en-US" sz="2800" dirty="0"/>
              <a:t>分解具有无损连接性</a:t>
            </a:r>
            <a:endParaRPr lang="zh-CN" altLang="en-US" sz="2800" dirty="0"/>
          </a:p>
          <a:p>
            <a:pPr>
              <a:lnSpc>
                <a:spcPct val="190000"/>
              </a:lnSpc>
              <a:buNone/>
            </a:pPr>
            <a:r>
              <a:rPr lang="en-US" altLang="zh-CN" sz="2800" dirty="0"/>
              <a:t>⒉ </a:t>
            </a:r>
            <a:r>
              <a:rPr lang="zh-CN" altLang="en-US" sz="2800" dirty="0"/>
              <a:t>分解要保持函数依赖</a:t>
            </a:r>
            <a:endParaRPr lang="zh-CN" altLang="en-US" sz="2800" dirty="0"/>
          </a:p>
          <a:p>
            <a:pPr>
              <a:lnSpc>
                <a:spcPct val="190000"/>
              </a:lnSpc>
              <a:buNone/>
            </a:pPr>
            <a:r>
              <a:rPr lang="en-US" altLang="zh-CN" sz="2800" dirty="0"/>
              <a:t>⒊ </a:t>
            </a:r>
            <a:r>
              <a:rPr lang="zh-CN" altLang="en-US" sz="2800" dirty="0"/>
              <a:t>分解既要保持函数依赖，又要具有无损连接性</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18434" name="标题 514049"/>
          <p:cNvSpPr>
            <a:spLocks noGrp="1"/>
          </p:cNvSpPr>
          <p:nvPr>
            <p:ph type="title"/>
          </p:nvPr>
        </p:nvSpPr>
        <p:spPr>
          <a:ln/>
        </p:spPr>
        <p:txBody>
          <a:bodyPr anchor="b"/>
          <a:p>
            <a:r>
              <a:rPr lang="zh-CN" altLang="en-US" dirty="0"/>
              <a:t>模式的分解（续）</a:t>
            </a:r>
            <a:endParaRPr lang="zh-CN" altLang="en-US"/>
          </a:p>
        </p:txBody>
      </p:sp>
      <p:sp>
        <p:nvSpPr>
          <p:cNvPr id="18435" name="文本占位符 514050"/>
          <p:cNvSpPr>
            <a:spLocks noGrp="1"/>
          </p:cNvSpPr>
          <p:nvPr>
            <p:ph idx="1"/>
          </p:nvPr>
        </p:nvSpPr>
        <p:spPr>
          <a:xfrm>
            <a:off x="990600" y="1524000"/>
            <a:ext cx="7772400" cy="4114800"/>
          </a:xfrm>
          <a:ln/>
        </p:spPr>
        <p:txBody>
          <a:bodyPr anchor="t"/>
          <a:p>
            <a:pPr>
              <a:lnSpc>
                <a:spcPct val="180000"/>
              </a:lnSpc>
              <a:buNone/>
            </a:pPr>
            <a:r>
              <a:rPr lang="zh-CN" altLang="en-US" sz="2800" b="1" dirty="0">
                <a:ea typeface="黑体" panose="02010609060101010101" pitchFamily="49" charset="-122"/>
              </a:rPr>
              <a:t>定义</a:t>
            </a:r>
            <a:r>
              <a:rPr lang="en-US" altLang="zh-CN" sz="2800"/>
              <a:t>6.16 </a:t>
            </a:r>
            <a:r>
              <a:rPr lang="zh-CN" altLang="en-US" sz="2400" dirty="0"/>
              <a:t>关系模式</a:t>
            </a:r>
            <a:r>
              <a:rPr lang="en-US" altLang="zh-CN" sz="2400" dirty="0"/>
              <a:t>R&lt;U,F&gt;</a:t>
            </a:r>
            <a:r>
              <a:rPr lang="zh-CN" altLang="en-US" sz="2400" dirty="0"/>
              <a:t>的一个分解：</a:t>
            </a:r>
            <a:endParaRPr lang="zh-CN" altLang="en-US" sz="2800" dirty="0"/>
          </a:p>
          <a:p>
            <a:pPr>
              <a:lnSpc>
                <a:spcPct val="160000"/>
              </a:lnSpc>
              <a:buNone/>
            </a:pPr>
            <a:r>
              <a:rPr lang="en-US" altLang="zh-CN" sz="2800" i="1"/>
              <a:t>ρ</a:t>
            </a:r>
            <a:r>
              <a:rPr lang="en-US" altLang="zh-CN" sz="2400"/>
              <a:t>={ R</a:t>
            </a:r>
            <a:r>
              <a:rPr lang="en-US" altLang="zh-CN" sz="2400" baseline="-25000"/>
              <a:t>1</a:t>
            </a:r>
            <a:r>
              <a:rPr lang="en-US" altLang="zh-CN" sz="2400"/>
              <a:t>&lt;U</a:t>
            </a:r>
            <a:r>
              <a:rPr lang="en-US" altLang="zh-CN" sz="2400" baseline="-25000"/>
              <a:t>1</a:t>
            </a:r>
            <a:r>
              <a:rPr lang="en-US" altLang="zh-CN" sz="2400"/>
              <a:t>,F</a:t>
            </a:r>
            <a:r>
              <a:rPr lang="en-US" altLang="zh-CN" sz="2400" baseline="-25000"/>
              <a:t>1</a:t>
            </a:r>
            <a:r>
              <a:rPr lang="en-US" altLang="zh-CN" sz="2400"/>
              <a:t>&gt;</a:t>
            </a:r>
            <a:r>
              <a:rPr lang="zh-CN" altLang="en-US" sz="2400"/>
              <a:t>，</a:t>
            </a:r>
            <a:r>
              <a:rPr lang="en-US" altLang="zh-CN" sz="2400"/>
              <a:t>R</a:t>
            </a:r>
            <a:r>
              <a:rPr lang="en-US" altLang="zh-CN" sz="2400" baseline="-25000"/>
              <a:t>2</a:t>
            </a:r>
            <a:r>
              <a:rPr lang="en-US" altLang="zh-CN" sz="2400"/>
              <a:t>&lt;U</a:t>
            </a:r>
            <a:r>
              <a:rPr lang="en-US" altLang="zh-CN" sz="2400" baseline="-25000"/>
              <a:t>2</a:t>
            </a:r>
            <a:r>
              <a:rPr lang="en-US" altLang="zh-CN" sz="2400"/>
              <a:t>,F</a:t>
            </a:r>
            <a:r>
              <a:rPr lang="en-US" altLang="zh-CN" sz="2400" baseline="-25000"/>
              <a:t>2</a:t>
            </a:r>
            <a:r>
              <a:rPr lang="en-US" altLang="zh-CN" sz="2400"/>
              <a:t>&gt;</a:t>
            </a:r>
            <a:r>
              <a:rPr lang="zh-CN" altLang="en-US" sz="2400"/>
              <a:t>，</a:t>
            </a:r>
            <a:r>
              <a:rPr lang="en-US" altLang="zh-CN" sz="2400">
                <a:latin typeface="Times New Roman" panose="02020603050405020304" pitchFamily="18" charset="0"/>
              </a:rPr>
              <a:t>…</a:t>
            </a:r>
            <a:r>
              <a:rPr lang="zh-CN" altLang="en-US" sz="2400" err="1"/>
              <a:t>，</a:t>
            </a:r>
            <a:r>
              <a:rPr lang="en-US" altLang="zh-CN" sz="2400" err="1"/>
              <a:t>R</a:t>
            </a:r>
            <a:r>
              <a:rPr lang="en-US" altLang="zh-CN" sz="2400" baseline="-25000" err="1"/>
              <a:t>n</a:t>
            </a:r>
            <a:r>
              <a:rPr lang="en-US" altLang="zh-CN" sz="2400"/>
              <a:t>&lt;U</a:t>
            </a:r>
            <a:r>
              <a:rPr lang="en-US" altLang="zh-CN" sz="2400" baseline="-25000"/>
              <a:t>n</a:t>
            </a:r>
            <a:r>
              <a:rPr lang="en-US" altLang="zh-CN" sz="2400"/>
              <a:t>,F</a:t>
            </a:r>
            <a:r>
              <a:rPr lang="en-US" altLang="zh-CN" sz="2400" baseline="-25000"/>
              <a:t>n</a:t>
            </a:r>
            <a:r>
              <a:rPr lang="en-US" altLang="zh-CN" sz="2400"/>
              <a:t>&gt;}</a:t>
            </a:r>
            <a:endParaRPr lang="en-US" altLang="zh-CN" sz="2400"/>
          </a:p>
          <a:p>
            <a:pPr>
              <a:lnSpc>
                <a:spcPct val="180000"/>
              </a:lnSpc>
              <a:buNone/>
            </a:pPr>
            <a:r>
              <a:rPr lang="en-US" altLang="zh-CN" sz="2000"/>
              <a:t>    U=U</a:t>
            </a:r>
            <a:r>
              <a:rPr lang="en-US" altLang="zh-CN" sz="2000" baseline="-25000"/>
              <a:t>1</a:t>
            </a:r>
            <a:r>
              <a:rPr lang="en-US" altLang="zh-CN" sz="2000"/>
              <a:t>∪U</a:t>
            </a:r>
            <a:r>
              <a:rPr lang="en-US" altLang="zh-CN" sz="2000" baseline="-25000"/>
              <a:t>2</a:t>
            </a:r>
            <a:r>
              <a:rPr lang="en-US" altLang="zh-CN" sz="2000"/>
              <a:t>∪</a:t>
            </a:r>
            <a:r>
              <a:rPr lang="en-US" altLang="zh-CN" sz="2000">
                <a:latin typeface="Times New Roman" panose="02020603050405020304" pitchFamily="18" charset="0"/>
              </a:rPr>
              <a:t>…</a:t>
            </a:r>
            <a:r>
              <a:rPr lang="en-US" altLang="zh-CN" sz="2000"/>
              <a:t>∪U</a:t>
            </a:r>
            <a:r>
              <a:rPr lang="en-US" altLang="zh-CN" sz="2000" baseline="-25000"/>
              <a:t>n</a:t>
            </a:r>
            <a:r>
              <a:rPr lang="zh-CN" altLang="en-US" sz="2000"/>
              <a:t>，</a:t>
            </a:r>
            <a:r>
              <a:rPr lang="zh-CN" altLang="en-US" sz="1800" dirty="0"/>
              <a:t>且不存在  </a:t>
            </a:r>
            <a:r>
              <a:rPr lang="en-US" altLang="zh-CN" sz="2000" err="1"/>
              <a:t>U</a:t>
            </a:r>
            <a:r>
              <a:rPr lang="en-US" altLang="zh-CN" sz="2000" baseline="-25000" err="1"/>
              <a:t>i</a:t>
            </a:r>
            <a:r>
              <a:rPr lang="en-US" altLang="zh-CN" sz="2000"/>
              <a:t> </a:t>
            </a:r>
            <a:r>
              <a:rPr lang="en-US" altLang="zh-CN" sz="2000">
                <a:sym typeface="Symbol" panose="05050102010706020507" pitchFamily="18" charset="2"/>
              </a:rPr>
              <a:t></a:t>
            </a:r>
            <a:r>
              <a:rPr lang="en-US" altLang="zh-CN" sz="2000" err="1"/>
              <a:t> U</a:t>
            </a:r>
            <a:r>
              <a:rPr lang="en-US" altLang="zh-CN" sz="2000" baseline="-25000" err="1"/>
              <a:t>j</a:t>
            </a:r>
            <a:r>
              <a:rPr lang="zh-CN" altLang="en-US" sz="2000"/>
              <a:t>，</a:t>
            </a:r>
            <a:r>
              <a:rPr lang="en-US" altLang="zh-CN" sz="2400"/>
              <a:t>F</a:t>
            </a:r>
            <a:r>
              <a:rPr lang="en-US" altLang="zh-CN" sz="2400" baseline="-25000"/>
              <a:t>i </a:t>
            </a:r>
            <a:r>
              <a:rPr lang="zh-CN" altLang="en-US" sz="1800" dirty="0"/>
              <a:t>为 </a:t>
            </a:r>
            <a:r>
              <a:rPr lang="en-US" altLang="zh-CN" sz="2400"/>
              <a:t>F</a:t>
            </a:r>
            <a:r>
              <a:rPr lang="zh-CN" altLang="en-US" sz="1800" dirty="0"/>
              <a:t>在 </a:t>
            </a:r>
            <a:r>
              <a:rPr lang="en-US" altLang="zh-CN" sz="2400" err="1"/>
              <a:t>U</a:t>
            </a:r>
            <a:r>
              <a:rPr lang="en-US" altLang="zh-CN" sz="2400" baseline="-25000" err="1"/>
              <a:t>i</a:t>
            </a:r>
            <a:r>
              <a:rPr lang="en-US" altLang="zh-CN" sz="2400" baseline="-25000"/>
              <a:t> </a:t>
            </a:r>
            <a:r>
              <a:rPr lang="zh-CN" altLang="en-US" sz="2400" b="1" dirty="0"/>
              <a:t>上的投影</a:t>
            </a:r>
            <a:endParaRPr lang="zh-CN" altLang="en-US" sz="2000" b="1" dirty="0"/>
          </a:p>
          <a:p>
            <a:pPr>
              <a:lnSpc>
                <a:spcPct val="180000"/>
              </a:lnSpc>
              <a:buNone/>
            </a:pPr>
            <a:r>
              <a:rPr lang="zh-CN" altLang="en-US" sz="2800" b="1" dirty="0">
                <a:ea typeface="黑体" panose="02010609060101010101" pitchFamily="49" charset="-122"/>
              </a:rPr>
              <a:t>定义</a:t>
            </a:r>
            <a:r>
              <a:rPr lang="en-US" altLang="zh-CN" sz="2800"/>
              <a:t>6.17 </a:t>
            </a:r>
            <a:r>
              <a:rPr lang="en-US" altLang="zh-CN" sz="2800" b="1"/>
              <a:t> </a:t>
            </a:r>
            <a:r>
              <a:rPr lang="zh-CN" altLang="en-US" sz="2400" b="1" dirty="0"/>
              <a:t>函数依赖集合</a:t>
            </a:r>
            <a:r>
              <a:rPr lang="en-US" altLang="zh-CN" sz="2400" b="1"/>
              <a:t>{</a:t>
            </a:r>
            <a:r>
              <a:rPr lang="en-US" altLang="zh-CN" sz="2400" b="1" i="1"/>
              <a:t>X</a:t>
            </a:r>
            <a:r>
              <a:rPr lang="en-US" altLang="zh-CN" sz="2400" b="1"/>
              <a:t>→</a:t>
            </a:r>
            <a:r>
              <a:rPr lang="en-US" altLang="zh-CN" sz="2400" b="1" i="1"/>
              <a:t>Y </a:t>
            </a:r>
            <a:r>
              <a:rPr lang="en-US" altLang="zh-CN" sz="2400" b="1"/>
              <a:t>| </a:t>
            </a:r>
            <a:r>
              <a:rPr lang="en-US" altLang="zh-CN" sz="2400" b="1" i="1"/>
              <a:t>X</a:t>
            </a:r>
            <a:r>
              <a:rPr lang="en-US" altLang="zh-CN" sz="2400" b="1"/>
              <a:t>→</a:t>
            </a:r>
            <a:r>
              <a:rPr lang="en-US" altLang="zh-CN" sz="2400" b="1" i="1"/>
              <a:t>Y </a:t>
            </a:r>
            <a:r>
              <a:rPr lang="en-US" altLang="zh-CN" sz="2400" b="1">
                <a:sym typeface="Symbol" panose="05050102010706020507" pitchFamily="18" charset="2"/>
              </a:rPr>
              <a:t></a:t>
            </a:r>
            <a:r>
              <a:rPr lang="en-US" altLang="zh-CN" sz="2400" b="1"/>
              <a:t> </a:t>
            </a:r>
            <a:r>
              <a:rPr lang="en-US" altLang="zh-CN" sz="2400" b="1" i="1">
                <a:solidFill>
                  <a:schemeClr val="accent2"/>
                </a:solidFill>
              </a:rPr>
              <a:t>F</a:t>
            </a:r>
            <a:r>
              <a:rPr lang="en-US" altLang="zh-CN" sz="2400" b="1" baseline="30000">
                <a:solidFill>
                  <a:schemeClr val="accent2"/>
                </a:solidFill>
              </a:rPr>
              <a:t>+</a:t>
            </a:r>
            <a:r>
              <a:rPr lang="en-US" altLang="zh-CN" sz="2400" b="1"/>
              <a:t>∧</a:t>
            </a:r>
            <a:r>
              <a:rPr lang="en-US" altLang="zh-CN" sz="2400" b="1" i="1"/>
              <a:t>XY</a:t>
            </a:r>
            <a:r>
              <a:rPr lang="en-US" altLang="zh-CN" sz="2400" b="1" baseline="30000"/>
              <a:t> </a:t>
            </a:r>
            <a:r>
              <a:rPr lang="en-US" altLang="zh-CN" sz="2400" b="1">
                <a:sym typeface="Symbol" panose="05050102010706020507" pitchFamily="18" charset="2"/>
              </a:rPr>
              <a:t></a:t>
            </a:r>
            <a:r>
              <a:rPr lang="en-US" altLang="zh-CN" sz="2400" i="1" err="1"/>
              <a:t>U</a:t>
            </a:r>
            <a:r>
              <a:rPr lang="en-US" altLang="zh-CN" sz="2400" i="1" baseline="-25000" err="1"/>
              <a:t>i</a:t>
            </a:r>
            <a:r>
              <a:rPr lang="en-US" altLang="zh-CN" sz="2400" b="1" dirty="0"/>
              <a:t>} </a:t>
            </a:r>
            <a:r>
              <a:rPr lang="zh-CN" altLang="en-US" sz="2400" b="1" dirty="0"/>
              <a:t>的一个</a:t>
            </a:r>
            <a:r>
              <a:rPr lang="zh-CN" altLang="en-US" sz="2400" dirty="0">
                <a:solidFill>
                  <a:schemeClr val="accent2"/>
                </a:solidFill>
              </a:rPr>
              <a:t>覆盖</a:t>
            </a:r>
            <a:r>
              <a:rPr lang="zh-CN" altLang="en-US" sz="2400" b="1" dirty="0">
                <a:solidFill>
                  <a:schemeClr val="accent2"/>
                </a:solidFill>
              </a:rPr>
              <a:t> </a:t>
            </a:r>
            <a:r>
              <a:rPr lang="en-US" altLang="zh-CN" sz="2400" i="1">
                <a:solidFill>
                  <a:schemeClr val="accent2"/>
                </a:solidFill>
              </a:rPr>
              <a:t>F</a:t>
            </a:r>
            <a:r>
              <a:rPr lang="en-US" altLang="zh-CN" sz="2400" i="1" baseline="-25000">
                <a:solidFill>
                  <a:schemeClr val="accent2"/>
                </a:solidFill>
              </a:rPr>
              <a:t>i</a:t>
            </a:r>
            <a:r>
              <a:rPr lang="en-US" altLang="zh-CN" sz="2400" i="1" baseline="-25000"/>
              <a:t> </a:t>
            </a:r>
            <a:r>
              <a:rPr lang="zh-CN" altLang="en-US" sz="2400" b="1" dirty="0"/>
              <a:t>叫作 </a:t>
            </a:r>
            <a:r>
              <a:rPr lang="en-US" altLang="zh-CN" sz="2400" i="1"/>
              <a:t>F </a:t>
            </a:r>
            <a:r>
              <a:rPr lang="zh-CN" altLang="en-US" sz="2400" b="1" dirty="0"/>
              <a:t>在属性 </a:t>
            </a:r>
            <a:r>
              <a:rPr lang="en-US" altLang="zh-CN" sz="2400" i="1" err="1"/>
              <a:t>U</a:t>
            </a:r>
            <a:r>
              <a:rPr lang="en-US" altLang="zh-CN" sz="2400" i="1" baseline="-25000" err="1"/>
              <a:t>i</a:t>
            </a:r>
            <a:r>
              <a:rPr lang="en-US" altLang="zh-CN" sz="2400" i="1" baseline="-25000"/>
              <a:t> </a:t>
            </a:r>
            <a:r>
              <a:rPr lang="zh-CN" altLang="en-US" sz="2400" b="1" dirty="0"/>
              <a:t>上的投影</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19458" name="标题 515073"/>
          <p:cNvSpPr>
            <a:spLocks noGrp="1"/>
          </p:cNvSpPr>
          <p:nvPr>
            <p:ph type="title"/>
          </p:nvPr>
        </p:nvSpPr>
        <p:spPr>
          <a:ln/>
        </p:spPr>
        <p:txBody>
          <a:bodyPr anchor="b"/>
          <a:p>
            <a:r>
              <a:rPr lang="zh-CN" altLang="en-US" dirty="0"/>
              <a:t>模式的分解（续）</a:t>
            </a:r>
            <a:endParaRPr lang="zh-CN" altLang="en-US"/>
          </a:p>
        </p:txBody>
      </p:sp>
      <p:sp>
        <p:nvSpPr>
          <p:cNvPr id="19459" name="文本占位符 515074"/>
          <p:cNvSpPr>
            <a:spLocks noGrp="1"/>
          </p:cNvSpPr>
          <p:nvPr>
            <p:ph idx="1"/>
          </p:nvPr>
        </p:nvSpPr>
        <p:spPr>
          <a:ln/>
        </p:spPr>
        <p:txBody>
          <a:bodyPr anchor="t"/>
          <a:p>
            <a:pPr algn="just">
              <a:lnSpc>
                <a:spcPct val="90000"/>
              </a:lnSpc>
              <a:buNone/>
            </a:pPr>
            <a:r>
              <a:rPr lang="zh-CN" altLang="en-US" sz="2800" err="1"/>
              <a:t>例</a:t>
            </a:r>
            <a:r>
              <a:rPr lang="en-US" altLang="zh-CN" sz="2800" err="1"/>
              <a:t>:  SL</a:t>
            </a:r>
            <a:r>
              <a:rPr lang="zh-CN" altLang="en-US" sz="2800" err="1"/>
              <a:t>（</a:t>
            </a:r>
            <a:r>
              <a:rPr lang="en-US" altLang="zh-CN" sz="2800" err="1"/>
              <a:t>Sno</a:t>
            </a:r>
            <a:r>
              <a:rPr lang="zh-CN" altLang="en-US" sz="2800" err="1"/>
              <a:t>， </a:t>
            </a:r>
            <a:r>
              <a:rPr lang="en-US" altLang="zh-CN" sz="2800" err="1"/>
              <a:t>Sdept</a:t>
            </a:r>
            <a:r>
              <a:rPr lang="zh-CN" altLang="en-US" sz="2800" dirty="0" err="1"/>
              <a:t>， </a:t>
            </a:r>
            <a:r>
              <a:rPr lang="en-US" altLang="zh-CN" sz="2800" err="1"/>
              <a:t>Sloc</a:t>
            </a:r>
            <a:r>
              <a:rPr lang="zh-CN" altLang="en-US" sz="2800"/>
              <a:t>）</a:t>
            </a:r>
            <a:endParaRPr lang="zh-CN" altLang="en-US" sz="2800"/>
          </a:p>
          <a:p>
            <a:pPr algn="just">
              <a:lnSpc>
                <a:spcPct val="90000"/>
              </a:lnSpc>
              <a:buNone/>
            </a:pPr>
            <a:r>
              <a:rPr lang="zh-CN" altLang="en-US" sz="2800" dirty="0"/>
              <a:t>       </a:t>
            </a:r>
            <a:r>
              <a:rPr lang="en-US" altLang="zh-CN" sz="2800" err="1"/>
              <a:t>F={ Sno→Sdept,Sdept→Sloc,Sno→Sloc</a:t>
            </a:r>
            <a:r>
              <a:rPr lang="en-US" altLang="zh-CN" sz="2800"/>
              <a:t>}</a:t>
            </a:r>
            <a:endParaRPr lang="en-US" altLang="zh-CN" sz="2800"/>
          </a:p>
          <a:p>
            <a:pPr algn="just">
              <a:lnSpc>
                <a:spcPct val="90000"/>
              </a:lnSpc>
              <a:buNone/>
            </a:pPr>
            <a:r>
              <a:rPr lang="en-US" altLang="zh-CN" sz="2800"/>
              <a:t>       SL∈2NF  </a:t>
            </a:r>
            <a:endParaRPr lang="en-US" altLang="zh-CN" sz="2800"/>
          </a:p>
          <a:p>
            <a:pPr algn="just">
              <a:lnSpc>
                <a:spcPct val="90000"/>
              </a:lnSpc>
              <a:buNone/>
            </a:pPr>
            <a:r>
              <a:rPr lang="zh-CN" altLang="en-US" sz="2400" dirty="0"/>
              <a:t>存在插入异常、删除异常、冗余度大和修改复杂等问题</a:t>
            </a:r>
            <a:endParaRPr lang="zh-CN" altLang="en-US" sz="2400" dirty="0"/>
          </a:p>
          <a:p>
            <a:pPr algn="just">
              <a:lnSpc>
                <a:spcPct val="90000"/>
              </a:lnSpc>
              <a:buNone/>
            </a:pPr>
            <a:endParaRPr lang="zh-CN" altLang="en-US" sz="2800" dirty="0"/>
          </a:p>
          <a:p>
            <a:pPr>
              <a:lnSpc>
                <a:spcPct val="90000"/>
              </a:lnSpc>
              <a:buNone/>
            </a:pPr>
            <a:r>
              <a:rPr lang="zh-CN" altLang="en-US" sz="2800" dirty="0"/>
              <a:t>分解方法可以有多种 </a:t>
            </a:r>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20482" name="标题 516097"/>
          <p:cNvSpPr>
            <a:spLocks noGrp="1"/>
          </p:cNvSpPr>
          <p:nvPr>
            <p:ph type="title"/>
          </p:nvPr>
        </p:nvSpPr>
        <p:spPr>
          <a:ln/>
        </p:spPr>
        <p:txBody>
          <a:bodyPr anchor="b"/>
          <a:p>
            <a:r>
              <a:rPr lang="zh-CN" altLang="en-US" dirty="0"/>
              <a:t>模式的分解（续）</a:t>
            </a:r>
            <a:endParaRPr lang="zh-CN" altLang="en-US"/>
          </a:p>
        </p:txBody>
      </p:sp>
      <p:sp>
        <p:nvSpPr>
          <p:cNvPr id="20483" name="文本占位符 516098"/>
          <p:cNvSpPr>
            <a:spLocks noGrp="1"/>
          </p:cNvSpPr>
          <p:nvPr>
            <p:ph idx="1"/>
          </p:nvPr>
        </p:nvSpPr>
        <p:spPr>
          <a:ln/>
        </p:spPr>
        <p:txBody>
          <a:bodyPr anchor="t"/>
          <a:p>
            <a:pPr algn="just">
              <a:lnSpc>
                <a:spcPct val="90000"/>
              </a:lnSpc>
              <a:buNone/>
            </a:pPr>
            <a:r>
              <a:rPr lang="en-US" altLang="zh-CN" sz="2800"/>
              <a:t>SL    ──────────────────</a:t>
            </a:r>
            <a:endParaRPr lang="en-US" altLang="zh-CN" sz="2800"/>
          </a:p>
          <a:p>
            <a:pPr>
              <a:lnSpc>
                <a:spcPct val="90000"/>
              </a:lnSpc>
              <a:buNone/>
            </a:pPr>
            <a:r>
              <a:rPr lang="en-US" altLang="zh-CN" sz="2800" err="1"/>
              <a:t>             Sno	Sdept		Sloc</a:t>
            </a:r>
            <a:r>
              <a:rPr lang="en-US" altLang="zh-CN" sz="2800"/>
              <a:t>               </a:t>
            </a:r>
            <a:endParaRPr lang="en-US" altLang="zh-CN" sz="2800"/>
          </a:p>
          <a:p>
            <a:pPr>
              <a:lnSpc>
                <a:spcPct val="90000"/>
              </a:lnSpc>
              <a:buNone/>
            </a:pPr>
            <a:r>
              <a:rPr lang="en-US" altLang="zh-CN" sz="2800"/>
              <a:t>         ──────────────────</a:t>
            </a:r>
            <a:endParaRPr lang="en-US" altLang="zh-CN" sz="2800"/>
          </a:p>
          <a:p>
            <a:pPr algn="just">
              <a:lnSpc>
                <a:spcPct val="90000"/>
              </a:lnSpc>
              <a:buNone/>
            </a:pPr>
            <a:r>
              <a:rPr lang="en-US" altLang="zh-CN" sz="2800"/>
              <a:t>          96001        CS         A</a:t>
            </a:r>
            <a:endParaRPr lang="en-US" altLang="zh-CN" sz="2800"/>
          </a:p>
          <a:p>
            <a:pPr algn="just">
              <a:lnSpc>
                <a:spcPct val="90000"/>
              </a:lnSpc>
              <a:buNone/>
            </a:pPr>
            <a:r>
              <a:rPr lang="en-US" altLang="zh-CN" sz="2800"/>
              <a:t>          96002        IS          B</a:t>
            </a:r>
            <a:endParaRPr lang="en-US" altLang="zh-CN" sz="2800"/>
          </a:p>
          <a:p>
            <a:pPr algn="just">
              <a:lnSpc>
                <a:spcPct val="90000"/>
              </a:lnSpc>
              <a:buNone/>
            </a:pPr>
            <a:r>
              <a:rPr lang="en-US" altLang="zh-CN" sz="2800"/>
              <a:t>          96003        MA        C</a:t>
            </a:r>
            <a:endParaRPr lang="en-US" altLang="zh-CN" sz="2800"/>
          </a:p>
          <a:p>
            <a:pPr algn="just">
              <a:lnSpc>
                <a:spcPct val="90000"/>
              </a:lnSpc>
              <a:buNone/>
            </a:pPr>
            <a:r>
              <a:rPr lang="en-US" altLang="zh-CN" sz="2800"/>
              <a:t>          96004        IS          B</a:t>
            </a:r>
            <a:endParaRPr lang="en-US" altLang="zh-CN" sz="2800"/>
          </a:p>
          <a:p>
            <a:pPr algn="just">
              <a:lnSpc>
                <a:spcPct val="90000"/>
              </a:lnSpc>
              <a:buNone/>
            </a:pPr>
            <a:r>
              <a:rPr lang="en-US" altLang="zh-CN" sz="2800"/>
              <a:t>          96006	  PH	       B               </a:t>
            </a:r>
            <a:endParaRPr lang="en-US" altLang="zh-CN" sz="2800"/>
          </a:p>
          <a:p>
            <a:pPr algn="just">
              <a:lnSpc>
                <a:spcPct val="90000"/>
              </a:lnSpc>
              <a:buNone/>
            </a:pPr>
            <a:r>
              <a:rPr lang="en-US" altLang="zh-CN" sz="2800"/>
              <a:t>         ──────────────────</a:t>
            </a:r>
            <a:endParaRPr lang="en-US" altLang="zh-CN" sz="2800"/>
          </a:p>
        </p:txBody>
      </p:sp>
      <p:sp>
        <p:nvSpPr>
          <p:cNvPr id="20484" name="直接连接符 516099"/>
          <p:cNvSpPr/>
          <p:nvPr/>
        </p:nvSpPr>
        <p:spPr>
          <a:xfrm>
            <a:off x="3657600" y="2286000"/>
            <a:ext cx="0" cy="3581400"/>
          </a:xfrm>
          <a:prstGeom prst="line">
            <a:avLst/>
          </a:prstGeom>
          <a:ln w="28575" cap="flat" cmpd="sng">
            <a:solidFill>
              <a:schemeClr val="tx1"/>
            </a:solidFill>
            <a:prstDash val="solid"/>
            <a:round/>
            <a:headEnd type="none" w="med" len="med"/>
            <a:tailEnd type="none" w="med" len="med"/>
          </a:ln>
        </p:spPr>
      </p:sp>
      <p:sp>
        <p:nvSpPr>
          <p:cNvPr id="20485" name="直接连接符 516100"/>
          <p:cNvSpPr/>
          <p:nvPr/>
        </p:nvSpPr>
        <p:spPr>
          <a:xfrm>
            <a:off x="5257800" y="2286000"/>
            <a:ext cx="0" cy="3581400"/>
          </a:xfrm>
          <a:prstGeom prst="line">
            <a:avLst/>
          </a:prstGeom>
          <a:ln w="28575" cap="flat" cmpd="sng">
            <a:solidFill>
              <a:schemeClr val="tx1"/>
            </a:solidFill>
            <a:prstDash val="solid"/>
            <a:round/>
            <a:headEnd type="none" w="med" len="med"/>
            <a:tailEnd type="none" w="med" len="me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21506" name="标题 517121"/>
          <p:cNvSpPr>
            <a:spLocks noGrp="1"/>
          </p:cNvSpPr>
          <p:nvPr>
            <p:ph type="title"/>
          </p:nvPr>
        </p:nvSpPr>
        <p:spPr>
          <a:ln/>
        </p:spPr>
        <p:txBody>
          <a:bodyPr anchor="b"/>
          <a:p>
            <a:r>
              <a:rPr lang="zh-CN" altLang="en-US" dirty="0"/>
              <a:t>模式的分解（续）</a:t>
            </a:r>
            <a:endParaRPr lang="zh-CN" altLang="en-US"/>
          </a:p>
        </p:txBody>
      </p:sp>
      <p:sp>
        <p:nvSpPr>
          <p:cNvPr id="21507" name="文本占位符 517122"/>
          <p:cNvSpPr>
            <a:spLocks noGrp="1"/>
          </p:cNvSpPr>
          <p:nvPr>
            <p:ph idx="1"/>
          </p:nvPr>
        </p:nvSpPr>
        <p:spPr>
          <a:ln/>
        </p:spPr>
        <p:txBody>
          <a:bodyPr anchor="t"/>
          <a:p>
            <a:pPr lvl="1" algn="just">
              <a:buNone/>
            </a:pPr>
            <a:r>
              <a:rPr lang="en-US" altLang="zh-CN" dirty="0"/>
              <a:t>1. SL</a:t>
            </a:r>
            <a:r>
              <a:rPr lang="zh-CN" altLang="en-US" dirty="0"/>
              <a:t>分解为下面三个关系模式：</a:t>
            </a:r>
            <a:endParaRPr lang="zh-CN" altLang="en-US" dirty="0"/>
          </a:p>
          <a:p>
            <a:pPr lvl="1" algn="just">
              <a:buNone/>
            </a:pPr>
            <a:r>
              <a:rPr lang="zh-CN" altLang="en-US" dirty="0"/>
              <a:t>               </a:t>
            </a:r>
            <a:r>
              <a:rPr lang="en-US" altLang="zh-CN" err="1"/>
              <a:t>SN(Sno</a:t>
            </a:r>
            <a:r>
              <a:rPr lang="en-US" altLang="zh-CN"/>
              <a:t>)</a:t>
            </a:r>
            <a:endParaRPr lang="en-US" altLang="zh-CN"/>
          </a:p>
          <a:p>
            <a:pPr lvl="1" algn="just">
              <a:buNone/>
            </a:pPr>
            <a:r>
              <a:rPr lang="en-US" altLang="zh-CN" err="1"/>
              <a:t>               SD(Sdept</a:t>
            </a:r>
            <a:r>
              <a:rPr lang="en-US" altLang="zh-CN"/>
              <a:t>)</a:t>
            </a:r>
            <a:endParaRPr lang="en-US" altLang="zh-CN"/>
          </a:p>
          <a:p>
            <a:pPr lvl="1" algn="just">
              <a:buNone/>
            </a:pPr>
            <a:r>
              <a:rPr lang="en-US" altLang="zh-CN" err="1"/>
              <a:t>               SO(Sloc</a:t>
            </a:r>
            <a:r>
              <a:rPr lang="en-US" altLang="zh-CN"/>
              <a:t>)</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页脚占位符 1"/>
          <p:cNvSpPr/>
          <p:nvPr>
            <p:ph type="ftr" sz="quarter" idx="11"/>
          </p:nvPr>
        </p:nvSpPr>
        <p:spPr>
          <a:ln/>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a:r>
              <a:rPr lang="zh-CN" altLang="en-US" sz="1400" dirty="0">
                <a:solidFill>
                  <a:schemeClr val="hlink"/>
                </a:solidFill>
                <a:latin typeface="Principals of Database System"/>
              </a:rPr>
              <a:t>An Introduction to Database System</a:t>
            </a:r>
            <a:endParaRPr lang="zh-CN" altLang="en-US" sz="1400" dirty="0">
              <a:solidFill>
                <a:schemeClr val="hlink"/>
              </a:solidFill>
              <a:latin typeface="Principals of Database System"/>
            </a:endParaRPr>
          </a:p>
        </p:txBody>
      </p:sp>
      <p:sp>
        <p:nvSpPr>
          <p:cNvPr id="22530" name="标题 518145"/>
          <p:cNvSpPr>
            <a:spLocks noGrp="1"/>
          </p:cNvSpPr>
          <p:nvPr>
            <p:ph type="title"/>
          </p:nvPr>
        </p:nvSpPr>
        <p:spPr>
          <a:ln/>
        </p:spPr>
        <p:txBody>
          <a:bodyPr anchor="b"/>
          <a:p>
            <a:r>
              <a:rPr lang="zh-CN" altLang="en-US" sz="3200" dirty="0"/>
              <a:t>分解后的关系为：</a:t>
            </a:r>
            <a:endParaRPr lang="zh-CN" altLang="en-US" sz="3200"/>
          </a:p>
        </p:txBody>
      </p:sp>
      <p:sp>
        <p:nvSpPr>
          <p:cNvPr id="22531" name="文本占位符 518146"/>
          <p:cNvSpPr>
            <a:spLocks noGrp="1"/>
          </p:cNvSpPr>
          <p:nvPr>
            <p:ph idx="1"/>
          </p:nvPr>
        </p:nvSpPr>
        <p:spPr>
          <a:xfrm>
            <a:off x="685800" y="1981200"/>
            <a:ext cx="8305800" cy="4114800"/>
          </a:xfrm>
          <a:ln w="57150">
            <a:solidFill>
              <a:schemeClr val="tx1"/>
            </a:solidFill>
            <a:miter/>
          </a:ln>
        </p:spPr>
        <p:txBody>
          <a:bodyPr anchor="t"/>
          <a:p>
            <a:pPr algn="just">
              <a:lnSpc>
                <a:spcPct val="90000"/>
              </a:lnSpc>
              <a:buNone/>
            </a:pPr>
            <a:endParaRPr lang="en-US" altLang="zh-CN" sz="2800" dirty="0"/>
          </a:p>
          <a:p>
            <a:pPr algn="just">
              <a:lnSpc>
                <a:spcPct val="90000"/>
              </a:lnSpc>
              <a:buNone/>
            </a:pPr>
            <a:r>
              <a:rPr lang="en-US" altLang="zh-CN" sz="2800" dirty="0"/>
              <a:t>     </a:t>
            </a:r>
            <a:r>
              <a:rPr lang="en-US" altLang="zh-CN" sz="2000"/>
              <a:t>SN ──────     SD ──────    SO ──────</a:t>
            </a:r>
            <a:endParaRPr lang="en-US" altLang="zh-CN" sz="2000"/>
          </a:p>
          <a:p>
            <a:pPr algn="just">
              <a:lnSpc>
                <a:spcPct val="90000"/>
              </a:lnSpc>
              <a:buNone/>
            </a:pPr>
            <a:r>
              <a:rPr lang="en-US" altLang="zh-CN" sz="2400" err="1"/>
              <a:t>                  Sno                Sdept                     Sloc</a:t>
            </a:r>
            <a:endParaRPr lang="en-US" altLang="zh-CN" sz="2400"/>
          </a:p>
          <a:p>
            <a:pPr algn="just">
              <a:lnSpc>
                <a:spcPct val="90000"/>
              </a:lnSpc>
              <a:buNone/>
            </a:pPr>
            <a:r>
              <a:rPr lang="en-US" altLang="zh-CN" sz="2400"/>
              <a:t>             </a:t>
            </a:r>
            <a:r>
              <a:rPr lang="en-US" altLang="zh-CN" sz="2000"/>
              <a:t>──────        ──────          ──────</a:t>
            </a:r>
            <a:endParaRPr lang="en-US" altLang="zh-CN" sz="2000"/>
          </a:p>
          <a:p>
            <a:pPr algn="just">
              <a:lnSpc>
                <a:spcPct val="90000"/>
              </a:lnSpc>
              <a:buNone/>
            </a:pPr>
            <a:r>
              <a:rPr lang="en-US" altLang="zh-CN" sz="2400"/>
              <a:t>                 96001                CS                        A</a:t>
            </a:r>
            <a:endParaRPr lang="en-US" altLang="zh-CN" sz="2400"/>
          </a:p>
          <a:p>
            <a:pPr algn="just">
              <a:lnSpc>
                <a:spcPct val="90000"/>
              </a:lnSpc>
              <a:buNone/>
            </a:pPr>
            <a:r>
              <a:rPr lang="en-US" altLang="zh-CN" sz="2400"/>
              <a:t>                 96002                IS                         B</a:t>
            </a:r>
            <a:endParaRPr lang="en-US" altLang="zh-CN" sz="2400"/>
          </a:p>
          <a:p>
            <a:pPr algn="just">
              <a:lnSpc>
                <a:spcPct val="90000"/>
              </a:lnSpc>
              <a:buNone/>
            </a:pPr>
            <a:r>
              <a:rPr lang="en-US" altLang="zh-CN" sz="2400"/>
              <a:t>                 96003                MA                      C</a:t>
            </a:r>
            <a:endParaRPr lang="en-US" altLang="zh-CN" sz="2400"/>
          </a:p>
          <a:p>
            <a:pPr algn="just">
              <a:lnSpc>
                <a:spcPct val="90000"/>
              </a:lnSpc>
              <a:buNone/>
            </a:pPr>
            <a:r>
              <a:rPr lang="en-US" altLang="zh-CN" sz="2400"/>
              <a:t>                 96004                PH                    ─────</a:t>
            </a:r>
            <a:endParaRPr lang="en-US" altLang="zh-CN" sz="2400"/>
          </a:p>
          <a:p>
            <a:pPr algn="just">
              <a:lnSpc>
                <a:spcPct val="90000"/>
              </a:lnSpc>
              <a:buNone/>
            </a:pPr>
            <a:r>
              <a:rPr lang="en-US" altLang="zh-CN" sz="2400"/>
              <a:t>                 96006            ──────</a:t>
            </a:r>
            <a:endParaRPr lang="en-US" altLang="zh-CN" sz="2400"/>
          </a:p>
          <a:p>
            <a:pPr algn="just">
              <a:lnSpc>
                <a:spcPct val="90000"/>
              </a:lnSpc>
              <a:buNone/>
            </a:pPr>
            <a:r>
              <a:rPr lang="en-US" altLang="zh-CN" sz="2400"/>
              <a:t>             ──────</a:t>
            </a:r>
            <a:endParaRPr lang="en-US" altLang="zh-CN" sz="2400"/>
          </a:p>
        </p:txBody>
      </p:sp>
    </p:spTree>
  </p:cSld>
  <p:clrMapOvr>
    <a:masterClrMapping/>
  </p:clrMapOvr>
</p:sld>
</file>

<file path=ppt/tags/tag1.xml><?xml version="1.0" encoding="utf-8"?>
<p:tagLst xmlns:p="http://schemas.openxmlformats.org/presentationml/2006/main">
  <p:tag name="KSO_WM_DOC_GUID" val="{33069578-002d-4d72-97a4-c20d366f187a}"/>
</p:tagLst>
</file>

<file path=ppt/theme/theme1.xml><?xml version="1.0" encoding="utf-8"?>
<a:theme xmlns:a="http://schemas.openxmlformats.org/drawingml/2006/main" name="zq">
  <a:themeElements>
    <a:clrScheme name="">
      <a:dk1>
        <a:srgbClr val="000000"/>
      </a:dk1>
      <a:lt1>
        <a:srgbClr val="FEE8F7"/>
      </a:lt1>
      <a:dk2>
        <a:srgbClr val="333399"/>
      </a:dk2>
      <a:lt2>
        <a:srgbClr val="1C1C1C"/>
      </a:lt2>
      <a:accent1>
        <a:srgbClr val="00E4A8"/>
      </a:accent1>
      <a:accent2>
        <a:srgbClr val="F4490C"/>
      </a:accent2>
      <a:accent3>
        <a:srgbClr val="FFF1FA"/>
      </a:accent3>
      <a:accent4>
        <a:srgbClr val="000000"/>
      </a:accent4>
      <a:accent5>
        <a:srgbClr val="AAEFD0"/>
      </a:accent5>
      <a:accent6>
        <a:srgbClr val="DB410A"/>
      </a:accent6>
      <a:hlink>
        <a:srgbClr val="FF0000"/>
      </a:hlink>
      <a:folHlink>
        <a:srgbClr val="3333CC"/>
      </a:folHlink>
    </a:clrScheme>
    <a:fontScheme name="">
      <a:majorFont>
        <a:latin typeface="Tahoma"/>
        <a:ea typeface="仿宋_GB2312"/>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8221</Words>
  <Application>WPS 演示</Application>
  <PresentationFormat>在屏幕上显示</PresentationFormat>
  <Paragraphs>409</Paragraphs>
  <Slides>36</Slides>
  <Notes>1</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60" baseType="lpstr">
      <vt:lpstr>Arial</vt:lpstr>
      <vt:lpstr>宋体</vt:lpstr>
      <vt:lpstr>Wingdings</vt:lpstr>
      <vt:lpstr>Times New Roman</vt:lpstr>
      <vt:lpstr>Tahoma</vt:lpstr>
      <vt:lpstr>仿宋_GB2312</vt:lpstr>
      <vt:lpstr>仿宋</vt:lpstr>
      <vt:lpstr>Principals of Database System</vt:lpstr>
      <vt:lpstr>Segoe Print</vt:lpstr>
      <vt:lpstr>Arial Black</vt:lpstr>
      <vt:lpstr>隶书</vt:lpstr>
      <vt:lpstr>楷体_GB2312</vt:lpstr>
      <vt:lpstr>新宋体</vt:lpstr>
      <vt:lpstr>Times-Roman</vt:lpstr>
      <vt:lpstr>黑体</vt:lpstr>
      <vt:lpstr>Symbol</vt:lpstr>
      <vt:lpstr>Courier New</vt:lpstr>
      <vt:lpstr>Monotype Sorts</vt:lpstr>
      <vt:lpstr>Wingdings</vt:lpstr>
      <vt:lpstr>微软雅黑</vt:lpstr>
      <vt:lpstr>Arial Unicode MS</vt:lpstr>
      <vt:lpstr>楷体_GB2312</vt:lpstr>
      <vt:lpstr>zq</vt:lpstr>
      <vt:lpstr>MSGraph.Chart.8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idke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海天</cp:lastModifiedBy>
  <cp:revision>129</cp:revision>
  <dcterms:created xsi:type="dcterms:W3CDTF">2000-08-09T08:19:19Z</dcterms:created>
  <dcterms:modified xsi:type="dcterms:W3CDTF">2020-03-30T01:43:04Z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